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72" r:id="rId7"/>
    <p:sldId id="273" r:id="rId8"/>
    <p:sldId id="262" r:id="rId9"/>
    <p:sldId id="263" r:id="rId10"/>
    <p:sldId id="264" r:id="rId11"/>
    <p:sldId id="274" r:id="rId12"/>
    <p:sldId id="275" r:id="rId13"/>
    <p:sldId id="277" r:id="rId14"/>
    <p:sldId id="282" r:id="rId15"/>
    <p:sldId id="283" r:id="rId16"/>
    <p:sldId id="289" r:id="rId17"/>
    <p:sldId id="290" r:id="rId18"/>
    <p:sldId id="291" r:id="rId19"/>
    <p:sldId id="266" r:id="rId20"/>
    <p:sldId id="267" r:id="rId21"/>
    <p:sldId id="268" r:id="rId22"/>
    <p:sldId id="269" r:id="rId23"/>
    <p:sldId id="270" r:id="rId24"/>
    <p:sldId id="271" r:id="rId25"/>
    <p:sldId id="292" r:id="rId26"/>
    <p:sldId id="294" r:id="rId27"/>
    <p:sldId id="293" r:id="rId28"/>
    <p:sldId id="295" r:id="rId29"/>
    <p:sldId id="296" r:id="rId30"/>
    <p:sldId id="298" r:id="rId31"/>
    <p:sldId id="29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28" r:id="rId40"/>
    <p:sldId id="307" r:id="rId41"/>
    <p:sldId id="308" r:id="rId42"/>
    <p:sldId id="326" r:id="rId43"/>
    <p:sldId id="309" r:id="rId44"/>
    <p:sldId id="310" r:id="rId45"/>
    <p:sldId id="311" r:id="rId46"/>
    <p:sldId id="312" r:id="rId47"/>
    <p:sldId id="313" r:id="rId48"/>
    <p:sldId id="322" r:id="rId49"/>
    <p:sldId id="314" r:id="rId50"/>
    <p:sldId id="315" r:id="rId51"/>
    <p:sldId id="316" r:id="rId52"/>
    <p:sldId id="317" r:id="rId53"/>
    <p:sldId id="318" r:id="rId54"/>
    <p:sldId id="327" r:id="rId55"/>
    <p:sldId id="323" r:id="rId56"/>
    <p:sldId id="324" r:id="rId57"/>
    <p:sldId id="325" r:id="rId58"/>
    <p:sldId id="320" r:id="rId59"/>
    <p:sldId id="32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>
      <p:cViewPr varScale="1">
        <p:scale>
          <a:sx n="84" d="100"/>
          <a:sy n="84" d="100"/>
        </p:scale>
        <p:origin x="63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CEC75-2BC0-412E-8EB0-0D463E0329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5CE41-ED1E-417F-8DB9-8BAE6CE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356" indent="-285521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086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8920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5754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2588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69423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6257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3091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5F81011-72AA-4E81-BED0-C97FC00BE6BB}" type="slidenum">
              <a:rPr lang="zh-TW" altLang="en-US" sz="1000" u="none">
                <a:solidFill>
                  <a:schemeClr val="tx1"/>
                </a:solidFill>
              </a:rPr>
              <a:pPr/>
              <a:t>1</a:t>
            </a:fld>
            <a:endParaRPr lang="en-US" altLang="zh-TW" sz="1000" u="none" dirty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41" y="4343559"/>
            <a:ext cx="5027720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1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1801-7660-4F60-9C72-B9FE1C33E41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Combinational Logic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Pooja </a:t>
            </a:r>
            <a:r>
              <a:rPr lang="en-US" sz="1800" b="1" dirty="0" smtClean="0"/>
              <a:t>Thakkar</a:t>
            </a:r>
            <a:endParaRPr lang="en-US" sz="1800" dirty="0"/>
          </a:p>
          <a:p>
            <a:r>
              <a:rPr lang="en-US" sz="1800" dirty="0"/>
              <a:t>Assistant </a:t>
            </a:r>
            <a:r>
              <a:rPr lang="en-US" sz="1800" dirty="0" smtClean="0"/>
              <a:t>Professor, CE/IT</a:t>
            </a:r>
            <a:endParaRPr lang="en-US" sz="1800" dirty="0"/>
          </a:p>
          <a:p>
            <a:r>
              <a:rPr lang="en-US" sz="1800" dirty="0"/>
              <a:t>U. V. Patel College of Engineering(UVPCE), Ganpat University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8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Full Adder</a:t>
            </a:r>
          </a:p>
        </p:txBody>
      </p:sp>
      <p:pic>
        <p:nvPicPr>
          <p:cNvPr id="7" name="Picture 6" descr="AACFLOQ0"/>
          <p:cNvPicPr>
            <a:picLocks noChangeAspect="1" noChangeArrowheads="1"/>
          </p:cNvPicPr>
          <p:nvPr/>
        </p:nvPicPr>
        <p:blipFill rotWithShape="1">
          <a:blip r:embed="rId2" cstate="print"/>
          <a:srcRect r="46342" b="11717"/>
          <a:stretch/>
        </p:blipFill>
        <p:spPr>
          <a:xfrm>
            <a:off x="1600200" y="1752600"/>
            <a:ext cx="3352800" cy="3090898"/>
          </a:xfrm>
          <a:prstGeom prst="rect">
            <a:avLst/>
          </a:prstGeom>
          <a:noFill/>
          <a:ln/>
        </p:spPr>
      </p:pic>
      <p:sp>
        <p:nvSpPr>
          <p:cNvPr id="3" name="Rectangle 2"/>
          <p:cNvSpPr/>
          <p:nvPr/>
        </p:nvSpPr>
        <p:spPr>
          <a:xfrm>
            <a:off x="2478753" y="5028164"/>
            <a:ext cx="449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8770" algn="ctr">
              <a:lnSpc>
                <a:spcPct val="100000"/>
              </a:lnSpc>
            </a:pPr>
            <a:r>
              <a:rPr lang="en-IN" spc="120" dirty="0" smtClean="0">
                <a:latin typeface="Times New Roman"/>
                <a:cs typeface="Times New Roman"/>
              </a:rPr>
              <a:t>C= </a:t>
            </a:r>
            <a:r>
              <a:rPr lang="en-IN" i="1" spc="-5" dirty="0" err="1" smtClean="0">
                <a:latin typeface="Times New Roman"/>
                <a:cs typeface="Times New Roman"/>
              </a:rPr>
              <a:t>xy</a:t>
            </a:r>
            <a:r>
              <a:rPr lang="en-IN" i="1" spc="-5" dirty="0" smtClean="0"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latin typeface="Times New Roman"/>
                <a:cs typeface="Times New Roman"/>
              </a:rPr>
              <a:t>+ </a:t>
            </a:r>
            <a:r>
              <a:rPr lang="en-IN" i="1" spc="-5" dirty="0" err="1" smtClean="0">
                <a:latin typeface="Times New Roman"/>
                <a:cs typeface="Times New Roman"/>
              </a:rPr>
              <a:t>xz</a:t>
            </a:r>
            <a:r>
              <a:rPr lang="en-IN" i="1" spc="125" dirty="0" smtClean="0"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latin typeface="Times New Roman"/>
                <a:cs typeface="Times New Roman"/>
              </a:rPr>
              <a:t>+</a:t>
            </a:r>
            <a:r>
              <a:rPr lang="en-IN" i="1" spc="-5" dirty="0" err="1" smtClean="0">
                <a:latin typeface="Times New Roman"/>
                <a:cs typeface="Times New Roman"/>
              </a:rPr>
              <a:t>yz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028164"/>
            <a:ext cx="367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0370">
              <a:lnSpc>
                <a:spcPct val="100000"/>
              </a:lnSpc>
            </a:pPr>
            <a:r>
              <a:rPr lang="pl-PL" spc="-5" dirty="0">
                <a:latin typeface="Times New Roman"/>
                <a:cs typeface="Times New Roman"/>
              </a:rPr>
              <a:t>S = </a:t>
            </a:r>
            <a:r>
              <a:rPr lang="pl-PL" i="1" spc="-5" dirty="0">
                <a:latin typeface="Times New Roman"/>
                <a:cs typeface="Times New Roman"/>
              </a:rPr>
              <a:t>x </a:t>
            </a:r>
            <a:r>
              <a:rPr lang="pl-PL" spc="-5" dirty="0">
                <a:latin typeface="Times New Roman"/>
                <a:cs typeface="Times New Roman"/>
              </a:rPr>
              <a:t>' </a:t>
            </a:r>
            <a:r>
              <a:rPr lang="pl-PL" i="1" spc="-5" dirty="0">
                <a:latin typeface="Times New Roman"/>
                <a:cs typeface="Times New Roman"/>
              </a:rPr>
              <a:t>y </a:t>
            </a:r>
            <a:r>
              <a:rPr lang="pl-PL" spc="-5" dirty="0">
                <a:latin typeface="Times New Roman"/>
                <a:cs typeface="Times New Roman"/>
              </a:rPr>
              <a:t>' </a:t>
            </a:r>
            <a:r>
              <a:rPr lang="pl-PL" i="1" spc="-5" dirty="0">
                <a:latin typeface="Times New Roman"/>
                <a:cs typeface="Times New Roman"/>
              </a:rPr>
              <a:t>z + x </a:t>
            </a:r>
            <a:r>
              <a:rPr lang="pl-PL" spc="-10" dirty="0">
                <a:latin typeface="Times New Roman"/>
                <a:cs typeface="Times New Roman"/>
              </a:rPr>
              <a:t>'</a:t>
            </a:r>
            <a:r>
              <a:rPr lang="pl-PL" i="1" spc="-10" dirty="0">
                <a:latin typeface="Times New Roman"/>
                <a:cs typeface="Times New Roman"/>
              </a:rPr>
              <a:t>yz </a:t>
            </a:r>
            <a:r>
              <a:rPr lang="pl-PL" spc="-5" dirty="0">
                <a:latin typeface="Times New Roman"/>
                <a:cs typeface="Times New Roman"/>
              </a:rPr>
              <a:t>' </a:t>
            </a:r>
            <a:r>
              <a:rPr lang="pl-PL" i="1" spc="-5" dirty="0">
                <a:latin typeface="Times New Roman"/>
                <a:cs typeface="Times New Roman"/>
              </a:rPr>
              <a:t>+ xy </a:t>
            </a:r>
            <a:r>
              <a:rPr lang="pl-PL" spc="-5" dirty="0">
                <a:latin typeface="Times New Roman"/>
                <a:cs typeface="Times New Roman"/>
              </a:rPr>
              <a:t>' </a:t>
            </a:r>
            <a:r>
              <a:rPr lang="pl-PL" i="1" spc="-5" dirty="0">
                <a:latin typeface="Times New Roman"/>
                <a:cs typeface="Times New Roman"/>
              </a:rPr>
              <a:t>z </a:t>
            </a:r>
            <a:r>
              <a:rPr lang="pl-PL" spc="-5" dirty="0">
                <a:latin typeface="Times New Roman"/>
                <a:cs typeface="Times New Roman"/>
              </a:rPr>
              <a:t>'</a:t>
            </a:r>
            <a:r>
              <a:rPr lang="pl-PL" spc="85" dirty="0">
                <a:latin typeface="Times New Roman"/>
                <a:cs typeface="Times New Roman"/>
              </a:rPr>
              <a:t> </a:t>
            </a:r>
            <a:r>
              <a:rPr lang="pl-PL" i="1" spc="-5" dirty="0">
                <a:latin typeface="Times New Roman"/>
                <a:cs typeface="Times New Roman"/>
              </a:rPr>
              <a:t>+xyz</a:t>
            </a:r>
            <a:endParaRPr lang="pl-PL" dirty="0">
              <a:latin typeface="Times New Roman"/>
              <a:cs typeface="Times New Roman"/>
            </a:endParaRPr>
          </a:p>
        </p:txBody>
      </p:sp>
      <p:pic>
        <p:nvPicPr>
          <p:cNvPr id="8" name="Picture 7" descr="AACFLOQ0"/>
          <p:cNvPicPr>
            <a:picLocks noChangeAspect="1" noChangeArrowheads="1"/>
          </p:cNvPicPr>
          <p:nvPr/>
        </p:nvPicPr>
        <p:blipFill rotWithShape="1">
          <a:blip r:embed="rId2" cstate="print"/>
          <a:srcRect l="54878" b="11717"/>
          <a:stretch/>
        </p:blipFill>
        <p:spPr>
          <a:xfrm>
            <a:off x="5029200" y="1752600"/>
            <a:ext cx="2819400" cy="309089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74593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a Full </a:t>
            </a:r>
            <a:r>
              <a:rPr lang="en-US" dirty="0" smtClean="0"/>
              <a:t>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 adder can be implemented with two half adders  and an OR gate</a:t>
            </a:r>
          </a:p>
          <a:p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24000" y="2694000"/>
            <a:ext cx="6629400" cy="2563800"/>
            <a:chOff x="1954309" y="2903486"/>
            <a:chExt cx="3376158" cy="1149776"/>
          </a:xfrm>
        </p:grpSpPr>
        <p:sp>
          <p:nvSpPr>
            <p:cNvPr id="15" name="object 3"/>
            <p:cNvSpPr/>
            <p:nvPr/>
          </p:nvSpPr>
          <p:spPr>
            <a:xfrm>
              <a:off x="1954309" y="2967667"/>
              <a:ext cx="3376158" cy="10855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2086698" y="2903486"/>
              <a:ext cx="2196465" cy="828040"/>
            </a:xfrm>
            <a:custGeom>
              <a:avLst/>
              <a:gdLst/>
              <a:ahLst/>
              <a:cxnLst/>
              <a:rect l="l" t="t" r="r" b="b"/>
              <a:pathLst>
                <a:path w="2196465" h="828039">
                  <a:moveTo>
                    <a:pt x="0" y="0"/>
                  </a:moveTo>
                  <a:lnTo>
                    <a:pt x="0" y="827468"/>
                  </a:lnTo>
                  <a:lnTo>
                    <a:pt x="972235" y="827468"/>
                  </a:lnTo>
                  <a:lnTo>
                    <a:pt x="972235" y="0"/>
                  </a:lnTo>
                  <a:lnTo>
                    <a:pt x="0" y="0"/>
                  </a:lnTo>
                  <a:close/>
                </a:path>
                <a:path w="2196465" h="828039">
                  <a:moveTo>
                    <a:pt x="1223670" y="0"/>
                  </a:moveTo>
                  <a:lnTo>
                    <a:pt x="1223670" y="827468"/>
                  </a:lnTo>
                  <a:lnTo>
                    <a:pt x="2195906" y="827468"/>
                  </a:lnTo>
                  <a:lnTo>
                    <a:pt x="2195906" y="0"/>
                  </a:lnTo>
                  <a:lnTo>
                    <a:pt x="1223670" y="0"/>
                  </a:lnTo>
                  <a:close/>
                </a:path>
              </a:pathLst>
            </a:custGeom>
            <a:ln w="6350">
              <a:solidFill>
                <a:srgbClr val="01010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75276" y="4807801"/>
            <a:ext cx="3811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 = </a:t>
            </a:r>
            <a:r>
              <a:rPr lang="en-IN" sz="2400" dirty="0" err="1"/>
              <a:t>xy’z</a:t>
            </a:r>
            <a:r>
              <a:rPr lang="en-IN" sz="2400" dirty="0"/>
              <a:t>’ + </a:t>
            </a:r>
            <a:r>
              <a:rPr lang="en-IN" sz="2400" dirty="0" err="1"/>
              <a:t>x’yz</a:t>
            </a:r>
            <a:r>
              <a:rPr lang="en-IN" sz="2400" dirty="0"/>
              <a:t>’ + xyz + </a:t>
            </a:r>
            <a:r>
              <a:rPr lang="en-IN" sz="2400" dirty="0" err="1" smtClean="0"/>
              <a:t>x’y’z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= z</a:t>
            </a:r>
            <a:r>
              <a:rPr lang="en-IN" sz="2400" dirty="0"/>
              <a:t>’(</a:t>
            </a:r>
            <a:r>
              <a:rPr lang="en-IN" sz="2400" dirty="0" err="1"/>
              <a:t>xy</a:t>
            </a:r>
            <a:r>
              <a:rPr lang="en-IN" sz="2400" dirty="0"/>
              <a:t>’ + </a:t>
            </a:r>
            <a:r>
              <a:rPr lang="en-IN" sz="2400" dirty="0" err="1"/>
              <a:t>x’y</a:t>
            </a:r>
            <a:r>
              <a:rPr lang="en-IN" sz="2400" dirty="0"/>
              <a:t>) + z(</a:t>
            </a:r>
            <a:r>
              <a:rPr lang="en-IN" sz="2400" dirty="0" err="1"/>
              <a:t>xy</a:t>
            </a:r>
            <a:r>
              <a:rPr lang="en-IN" sz="2400" dirty="0"/>
              <a:t>’ + </a:t>
            </a:r>
            <a:r>
              <a:rPr lang="en-IN" sz="2400" dirty="0" err="1" smtClean="0"/>
              <a:t>x’y</a:t>
            </a:r>
            <a:r>
              <a:rPr lang="en-IN" sz="2400" dirty="0" smtClean="0"/>
              <a:t>)’</a:t>
            </a:r>
          </a:p>
          <a:p>
            <a:r>
              <a:rPr lang="en-IN" sz="2400" dirty="0" smtClean="0"/>
              <a:t>   = z </a:t>
            </a:r>
            <a:r>
              <a:rPr lang="en-IN" sz="2400" dirty="0"/>
              <a:t>⊕ (x ⊕ y)</a:t>
            </a:r>
            <a:endParaRPr lang="en-IN" sz="2400" dirty="0" smtClean="0"/>
          </a:p>
          <a:p>
            <a:r>
              <a:rPr lang="en-IN" sz="2400" dirty="0" smtClean="0"/>
              <a:t>C = </a:t>
            </a:r>
            <a:r>
              <a:rPr lang="en-IN" sz="2400" dirty="0" err="1"/>
              <a:t>xy’z</a:t>
            </a:r>
            <a:r>
              <a:rPr lang="en-IN" sz="2400" dirty="0"/>
              <a:t> + </a:t>
            </a:r>
            <a:r>
              <a:rPr lang="en-IN" sz="2400" dirty="0" err="1"/>
              <a:t>x’yz</a:t>
            </a:r>
            <a:r>
              <a:rPr lang="en-IN" sz="2400" dirty="0"/>
              <a:t> + </a:t>
            </a:r>
            <a:r>
              <a:rPr lang="en-IN" sz="2400" dirty="0" err="1" smtClean="0"/>
              <a:t>xy</a:t>
            </a:r>
            <a:endParaRPr lang="en-IN" sz="2400" dirty="0" smtClean="0"/>
          </a:p>
          <a:p>
            <a:r>
              <a:rPr lang="en-IN" sz="2400" dirty="0" smtClean="0"/>
              <a:t>   = </a:t>
            </a:r>
            <a:r>
              <a:rPr lang="en-IN" sz="2400" dirty="0"/>
              <a:t>z(</a:t>
            </a:r>
            <a:r>
              <a:rPr lang="en-IN" sz="2400" dirty="0" err="1"/>
              <a:t>xy</a:t>
            </a:r>
            <a:r>
              <a:rPr lang="en-IN" sz="2400" dirty="0"/>
              <a:t>’ + </a:t>
            </a:r>
            <a:r>
              <a:rPr lang="en-IN" sz="2400" dirty="0" err="1"/>
              <a:t>x’y</a:t>
            </a:r>
            <a:r>
              <a:rPr lang="en-IN" sz="2400" dirty="0"/>
              <a:t>) + </a:t>
            </a:r>
            <a:r>
              <a:rPr lang="en-IN" sz="2400" dirty="0" err="1" smtClean="0"/>
              <a:t>xy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2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4-bit </a:t>
            </a:r>
            <a:r>
              <a:rPr lang="en-IN" dirty="0" smtClean="0"/>
              <a:t>Binary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two binary number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= 1011 and B = </a:t>
            </a:r>
            <a:r>
              <a:rPr lang="en-US" dirty="0" smtClean="0"/>
              <a:t>0011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19400"/>
            <a:ext cx="7639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4-bit Binary Adder</a:t>
            </a:r>
          </a:p>
        </p:txBody>
      </p:sp>
      <p:pic>
        <p:nvPicPr>
          <p:cNvPr id="4" name="Picture 8" descr="AACFLOS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1"/>
          <a:stretch/>
        </p:blipFill>
        <p:spPr>
          <a:xfrm>
            <a:off x="457200" y="2247371"/>
            <a:ext cx="8229600" cy="285803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9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Carry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 smtClean="0"/>
                  <a:t>In parallel adder, </a:t>
                </a:r>
                <a:r>
                  <a:rPr lang="en-US" dirty="0"/>
                  <a:t>for each adder block, the two bits that are to be added are available instantly.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However</a:t>
                </a:r>
                <a:r>
                  <a:rPr lang="en-US" dirty="0"/>
                  <a:t>, each adder block waits for the carry to arrive from its previous block.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So</a:t>
                </a:r>
                <a:r>
                  <a:rPr lang="en-US" dirty="0"/>
                  <a:t>, it is not possible to generate the sum and carry of any block until the input carry is known. </a:t>
                </a:r>
                <a:r>
                  <a:rPr lang="en-US" dirty="0" smtClean="0"/>
                  <a:t>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block waits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block to produce its carry. </a:t>
                </a:r>
              </a:p>
              <a:p>
                <a:pPr algn="just"/>
                <a:r>
                  <a:rPr lang="en-US" dirty="0"/>
                  <a:t>So there will be a considerable time delay which is </a:t>
                </a:r>
                <a:r>
                  <a:rPr lang="en-US" dirty="0" smtClean="0"/>
                  <a:t>called as carry </a:t>
                </a:r>
                <a:r>
                  <a:rPr lang="en-US" dirty="0"/>
                  <a:t>propagation delay.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1704" b="-3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0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Carry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 smtClean="0"/>
                  <a:t>The propagation time is equal to the propagation delay of each adder block, multiplied by the number of adder blocks in the circuit. </a:t>
                </a:r>
              </a:p>
              <a:p>
                <a:pPr algn="just"/>
                <a:r>
                  <a:rPr lang="en-US" dirty="0" smtClean="0"/>
                  <a:t>For </a:t>
                </a:r>
                <a:r>
                  <a:rPr lang="en-US" dirty="0"/>
                  <a:t>example, if each full adder stage has a </a:t>
                </a:r>
                <a:r>
                  <a:rPr lang="en-US" dirty="0" smtClean="0"/>
                  <a:t>propagation </a:t>
                </a:r>
                <a:r>
                  <a:rPr lang="en-US" dirty="0"/>
                  <a:t>delay of 20 nanoseconds,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US" dirty="0"/>
                  <a:t>will reach its final correct value after 60 (20 × 3) nanoseconds. The situation gets worse, if we extend the number of stages for adding more number of bits.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4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Look-ahead C</a:t>
            </a:r>
            <a:r>
              <a:rPr lang="en-IN" dirty="0" smtClean="0"/>
              <a:t>arry Generator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 dirty="0"/>
              <a:t>		</a:t>
            </a:r>
            <a:r>
              <a:rPr lang="en-US" altLang="zh-TW" sz="2000" dirty="0"/>
              <a:t>P</a:t>
            </a:r>
            <a:r>
              <a:rPr lang="en-US" altLang="zh-TW" sz="2000" baseline="-22000" dirty="0"/>
              <a:t>i</a:t>
            </a:r>
            <a:r>
              <a:rPr lang="en-US" altLang="zh-TW" sz="2000" dirty="0"/>
              <a:t> = A</a:t>
            </a:r>
            <a:r>
              <a:rPr lang="en-US" altLang="zh-TW" sz="2000" baseline="-22000" dirty="0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標楷體" pitchFamily="65" charset="-128"/>
                <a:ea typeface="標楷體" pitchFamily="65" charset="-128"/>
              </a:rPr>
              <a:t>⊕</a:t>
            </a:r>
            <a:r>
              <a:rPr lang="en-US" altLang="zh-TW" sz="2000" dirty="0"/>
              <a:t> B</a:t>
            </a:r>
            <a:r>
              <a:rPr lang="en-US" altLang="zh-TW" sz="2000" baseline="-22000" dirty="0"/>
              <a:t>i</a:t>
            </a: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G</a:t>
            </a:r>
            <a:r>
              <a:rPr lang="en-US" altLang="zh-TW" sz="2000" baseline="-22000" dirty="0" err="1" smtClean="0"/>
              <a:t>i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A</a:t>
            </a:r>
            <a:r>
              <a:rPr lang="en-US" altLang="zh-TW" sz="2000" baseline="-22000" dirty="0" err="1" smtClean="0"/>
              <a:t>i</a:t>
            </a:r>
            <a:r>
              <a:rPr lang="en-US" altLang="zh-TW" sz="2000" dirty="0" err="1" smtClean="0"/>
              <a:t>B</a:t>
            </a:r>
            <a:r>
              <a:rPr lang="en-US" altLang="zh-TW" sz="2000" baseline="-22000" dirty="0" err="1" smtClean="0"/>
              <a:t>i</a:t>
            </a:r>
            <a:r>
              <a:rPr lang="en-US" altLang="zh-TW" sz="2000" dirty="0" smtClean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 smtClean="0"/>
              <a:t>Output </a:t>
            </a:r>
            <a:r>
              <a:rPr lang="en-US" altLang="zh-TW" sz="2000" dirty="0"/>
              <a:t>sum and carry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		S</a:t>
            </a:r>
            <a:r>
              <a:rPr lang="en-US" altLang="zh-TW" sz="2000" baseline="-22000" dirty="0"/>
              <a:t>i</a:t>
            </a:r>
            <a:r>
              <a:rPr lang="en-US" altLang="zh-TW" sz="2000" dirty="0"/>
              <a:t> = P</a:t>
            </a:r>
            <a:r>
              <a:rPr lang="en-US" altLang="zh-TW" sz="2000" baseline="-22000" dirty="0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標楷體" pitchFamily="65" charset="-128"/>
                <a:ea typeface="標楷體" pitchFamily="65" charset="-128"/>
              </a:rPr>
              <a:t>⊕</a:t>
            </a:r>
            <a:r>
              <a:rPr lang="en-US" altLang="zh-TW" sz="2000" dirty="0"/>
              <a:t> C</a:t>
            </a:r>
            <a:r>
              <a:rPr lang="en-US" altLang="zh-TW" sz="2000" baseline="-22000" dirty="0"/>
              <a:t>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		C</a:t>
            </a:r>
            <a:r>
              <a:rPr lang="en-US" altLang="zh-TW" sz="2000" baseline="-22000" dirty="0"/>
              <a:t>i+1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G</a:t>
            </a:r>
            <a:r>
              <a:rPr lang="en-US" altLang="zh-TW" sz="2000" baseline="-22000" dirty="0" err="1"/>
              <a:t>i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P</a:t>
            </a:r>
            <a:r>
              <a:rPr lang="en-US" altLang="zh-TW" sz="2000" baseline="-22000" dirty="0" err="1"/>
              <a:t>i</a:t>
            </a:r>
            <a:r>
              <a:rPr lang="en-US" altLang="zh-TW" sz="2000" dirty="0" err="1"/>
              <a:t>C</a:t>
            </a:r>
            <a:r>
              <a:rPr lang="en-US" altLang="zh-TW" sz="2000" baseline="-22000" dirty="0" err="1"/>
              <a:t>i</a:t>
            </a:r>
            <a:endParaRPr lang="en-US" altLang="zh-TW" sz="2000" baseline="-2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 err="1"/>
              <a:t>G</a:t>
            </a:r>
            <a:r>
              <a:rPr lang="en-US" altLang="zh-TW" sz="2000" baseline="-22000" dirty="0" err="1"/>
              <a:t>i</a:t>
            </a:r>
            <a:r>
              <a:rPr lang="en-US" altLang="zh-TW" sz="2000" dirty="0"/>
              <a:t> : carry generate	 P</a:t>
            </a:r>
            <a:r>
              <a:rPr lang="en-US" altLang="zh-TW" sz="2000" baseline="-22000" dirty="0"/>
              <a:t>i</a:t>
            </a:r>
            <a:r>
              <a:rPr lang="en-US" altLang="zh-TW" sz="2000" dirty="0"/>
              <a:t> : carry propagate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		C</a:t>
            </a:r>
            <a:r>
              <a:rPr lang="en-US" altLang="zh-TW" sz="2000" baseline="-22000" dirty="0"/>
              <a:t>0</a:t>
            </a:r>
            <a:r>
              <a:rPr lang="en-US" altLang="zh-TW" sz="2000" dirty="0"/>
              <a:t> = input  carry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		C</a:t>
            </a:r>
            <a:r>
              <a:rPr lang="en-US" altLang="zh-TW" sz="2000" baseline="-22000" dirty="0"/>
              <a:t>1</a:t>
            </a:r>
            <a:r>
              <a:rPr lang="en-US" altLang="zh-TW" sz="2000" dirty="0"/>
              <a:t> = G</a:t>
            </a:r>
            <a:r>
              <a:rPr lang="en-US" altLang="zh-TW" sz="2000" baseline="-22000" dirty="0"/>
              <a:t>0</a:t>
            </a:r>
            <a:r>
              <a:rPr lang="en-US" altLang="zh-TW" sz="2000" dirty="0"/>
              <a:t> + P</a:t>
            </a:r>
            <a:r>
              <a:rPr lang="en-US" altLang="zh-TW" sz="2000" baseline="-22000" dirty="0"/>
              <a:t>0</a:t>
            </a:r>
            <a:r>
              <a:rPr lang="en-US" altLang="zh-TW" sz="2000" dirty="0"/>
              <a:t>C</a:t>
            </a:r>
            <a:r>
              <a:rPr lang="en-US" altLang="zh-TW" sz="2000" baseline="-22000" dirty="0"/>
              <a:t>0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		C</a:t>
            </a:r>
            <a:r>
              <a:rPr lang="en-US" altLang="zh-TW" sz="2000" baseline="-22000" dirty="0"/>
              <a:t>2</a:t>
            </a:r>
            <a:r>
              <a:rPr lang="en-US" altLang="zh-TW" sz="2000" dirty="0"/>
              <a:t> = G</a:t>
            </a:r>
            <a:r>
              <a:rPr lang="en-US" altLang="zh-TW" sz="2000" baseline="-22000" dirty="0"/>
              <a:t>1</a:t>
            </a:r>
            <a:r>
              <a:rPr lang="en-US" altLang="zh-TW" sz="2000" dirty="0"/>
              <a:t> + P</a:t>
            </a:r>
            <a:r>
              <a:rPr lang="en-US" altLang="zh-TW" sz="2000" baseline="-22000" dirty="0"/>
              <a:t>1</a:t>
            </a:r>
            <a:r>
              <a:rPr lang="en-US" altLang="zh-TW" sz="2000" dirty="0"/>
              <a:t>C</a:t>
            </a:r>
            <a:r>
              <a:rPr lang="en-US" altLang="zh-TW" sz="2000" baseline="-22000" dirty="0"/>
              <a:t>1  </a:t>
            </a:r>
            <a:r>
              <a:rPr lang="en-US" altLang="zh-TW" sz="2000" dirty="0"/>
              <a:t>= G</a:t>
            </a:r>
            <a:r>
              <a:rPr lang="en-US" altLang="zh-TW" sz="2000" baseline="-22000" dirty="0"/>
              <a:t>1</a:t>
            </a:r>
            <a:r>
              <a:rPr lang="en-US" altLang="zh-TW" sz="2000" dirty="0"/>
              <a:t> + P</a:t>
            </a:r>
            <a:r>
              <a:rPr lang="en-US" altLang="zh-TW" sz="2000" baseline="-22000" dirty="0"/>
              <a:t>1</a:t>
            </a:r>
            <a:r>
              <a:rPr lang="en-US" altLang="zh-TW" sz="2000" dirty="0"/>
              <a:t>G</a:t>
            </a:r>
            <a:r>
              <a:rPr lang="en-US" altLang="zh-TW" sz="2000" baseline="-22000" dirty="0"/>
              <a:t>0</a:t>
            </a:r>
            <a:r>
              <a:rPr lang="en-US" altLang="zh-TW" sz="2000" dirty="0"/>
              <a:t> + P</a:t>
            </a:r>
            <a:r>
              <a:rPr lang="en-US" altLang="zh-TW" sz="2000" baseline="-22000" dirty="0"/>
              <a:t>1</a:t>
            </a:r>
            <a:r>
              <a:rPr lang="en-US" altLang="zh-TW" sz="2000" dirty="0"/>
              <a:t>P</a:t>
            </a:r>
            <a:r>
              <a:rPr lang="en-US" altLang="zh-TW" sz="2000" baseline="-22000" dirty="0"/>
              <a:t>0</a:t>
            </a:r>
            <a:r>
              <a:rPr lang="en-US" altLang="zh-TW" sz="2000" dirty="0"/>
              <a:t>C</a:t>
            </a:r>
            <a:r>
              <a:rPr lang="en-US" altLang="zh-TW" sz="2000" baseline="-22000" dirty="0"/>
              <a:t>0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dirty="0"/>
              <a:t>		C</a:t>
            </a:r>
            <a:r>
              <a:rPr lang="en-US" altLang="zh-TW" sz="2000" baseline="-22000" dirty="0"/>
              <a:t>3</a:t>
            </a:r>
            <a:r>
              <a:rPr lang="en-US" altLang="zh-TW" sz="2000" dirty="0"/>
              <a:t> = G</a:t>
            </a:r>
            <a:r>
              <a:rPr lang="en-US" altLang="zh-TW" sz="2000" baseline="-22000" dirty="0"/>
              <a:t>2</a:t>
            </a:r>
            <a:r>
              <a:rPr lang="en-US" altLang="zh-TW" sz="2000" dirty="0"/>
              <a:t> + P</a:t>
            </a:r>
            <a:r>
              <a:rPr lang="en-US" altLang="zh-TW" sz="2000" baseline="-22000" dirty="0"/>
              <a:t>2</a:t>
            </a:r>
            <a:r>
              <a:rPr lang="en-US" altLang="zh-TW" sz="2000" dirty="0"/>
              <a:t>C</a:t>
            </a:r>
            <a:r>
              <a:rPr lang="en-US" altLang="zh-TW" sz="2000" baseline="-22000" dirty="0"/>
              <a:t>2</a:t>
            </a:r>
            <a:r>
              <a:rPr lang="en-US" altLang="zh-TW" sz="2000" dirty="0"/>
              <a:t> = G</a:t>
            </a:r>
            <a:r>
              <a:rPr lang="en-US" altLang="zh-TW" sz="2000" baseline="-22000" dirty="0"/>
              <a:t>2</a:t>
            </a:r>
            <a:r>
              <a:rPr lang="en-US" altLang="zh-TW" sz="2000" dirty="0"/>
              <a:t> + P</a:t>
            </a:r>
            <a:r>
              <a:rPr lang="en-US" altLang="zh-TW" sz="2000" baseline="-22000" dirty="0"/>
              <a:t>2</a:t>
            </a:r>
            <a:r>
              <a:rPr lang="en-US" altLang="zh-TW" sz="2000" dirty="0"/>
              <a:t>G</a:t>
            </a:r>
            <a:r>
              <a:rPr lang="en-US" altLang="zh-TW" sz="2000" baseline="-22000" dirty="0"/>
              <a:t>1</a:t>
            </a:r>
            <a:r>
              <a:rPr lang="en-US" altLang="zh-TW" sz="2000" dirty="0"/>
              <a:t> + P</a:t>
            </a:r>
            <a:r>
              <a:rPr lang="en-US" altLang="zh-TW" sz="2000" baseline="-22000" dirty="0"/>
              <a:t>2</a:t>
            </a:r>
            <a:r>
              <a:rPr lang="en-US" altLang="zh-TW" sz="2000" dirty="0"/>
              <a:t>P</a:t>
            </a:r>
            <a:r>
              <a:rPr lang="en-US" altLang="zh-TW" sz="2000" baseline="-22000" dirty="0"/>
              <a:t>1</a:t>
            </a:r>
            <a:r>
              <a:rPr lang="en-US" altLang="zh-TW" sz="2000" dirty="0"/>
              <a:t>G</a:t>
            </a:r>
            <a:r>
              <a:rPr lang="en-US" altLang="zh-TW" sz="2000" baseline="-22000" dirty="0"/>
              <a:t>0</a:t>
            </a:r>
            <a:r>
              <a:rPr lang="en-US" altLang="zh-TW" sz="2000" dirty="0"/>
              <a:t> + </a:t>
            </a:r>
            <a:r>
              <a:rPr lang="en-US" altLang="zh-TW" sz="2000" dirty="0" smtClean="0"/>
              <a:t>P</a:t>
            </a:r>
            <a:r>
              <a:rPr lang="en-US" altLang="zh-TW" sz="2000" baseline="-22000" dirty="0" smtClean="0"/>
              <a:t>2</a:t>
            </a:r>
            <a:r>
              <a:rPr lang="en-US" altLang="zh-TW" sz="2000" dirty="0" smtClean="0"/>
              <a:t>P</a:t>
            </a:r>
            <a:r>
              <a:rPr lang="en-US" altLang="zh-TW" sz="2000" baseline="-22000" dirty="0" smtClean="0"/>
              <a:t>1</a:t>
            </a:r>
            <a:r>
              <a:rPr lang="en-US" altLang="zh-TW" sz="2000" dirty="0" smtClean="0"/>
              <a:t>P</a:t>
            </a:r>
            <a:r>
              <a:rPr lang="en-US" altLang="zh-TW" sz="2000" baseline="-22000" dirty="0" smtClean="0"/>
              <a:t>0</a:t>
            </a:r>
            <a:r>
              <a:rPr lang="en-US" altLang="zh-TW" sz="2000" dirty="0" smtClean="0"/>
              <a:t>C</a:t>
            </a:r>
            <a:r>
              <a:rPr lang="en-US" altLang="zh-TW" sz="2000" baseline="-22000" dirty="0" smtClean="0"/>
              <a:t>0</a:t>
            </a:r>
            <a:endParaRPr lang="en-US" altLang="zh-TW" sz="2800" dirty="0"/>
          </a:p>
          <a:p>
            <a:r>
              <a:rPr lang="en-US" altLang="zh-TW" sz="2800" dirty="0"/>
              <a:t>C</a:t>
            </a:r>
            <a:r>
              <a:rPr lang="en-US" altLang="zh-TW" sz="2800" baseline="-22000" dirty="0"/>
              <a:t>3</a:t>
            </a:r>
            <a:r>
              <a:rPr lang="en-US" altLang="zh-TW" sz="2800" dirty="0"/>
              <a:t> does not have to wait for C</a:t>
            </a:r>
            <a:r>
              <a:rPr lang="en-US" altLang="zh-TW" sz="2800" baseline="-22000" dirty="0"/>
              <a:t>2</a:t>
            </a:r>
            <a:r>
              <a:rPr lang="en-US" altLang="zh-TW" sz="2800" dirty="0"/>
              <a:t> and C</a:t>
            </a:r>
            <a:r>
              <a:rPr lang="en-US" altLang="zh-TW" sz="2800" baseline="-22000" dirty="0"/>
              <a:t>1</a:t>
            </a:r>
            <a:r>
              <a:rPr lang="en-US" altLang="zh-TW" sz="2800" dirty="0"/>
              <a:t> to propagate.</a:t>
            </a:r>
          </a:p>
        </p:txBody>
      </p:sp>
      <p:pic>
        <p:nvPicPr>
          <p:cNvPr id="5" name="Picture 6" descr="AACFLOt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2"/>
          <a:stretch/>
        </p:blipFill>
        <p:spPr>
          <a:xfrm>
            <a:off x="3293784" y="1752600"/>
            <a:ext cx="5543778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1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Look-ahead C</a:t>
            </a:r>
            <a:r>
              <a:rPr lang="en-IN" dirty="0" smtClean="0"/>
              <a:t>arry </a:t>
            </a:r>
            <a:r>
              <a:rPr lang="en-IN" dirty="0"/>
              <a:t>Generator</a:t>
            </a:r>
          </a:p>
        </p:txBody>
      </p:sp>
      <p:sp>
        <p:nvSpPr>
          <p:cNvPr id="6" name="object 14"/>
          <p:cNvSpPr/>
          <p:nvPr/>
        </p:nvSpPr>
        <p:spPr>
          <a:xfrm>
            <a:off x="2286000" y="1828800"/>
            <a:ext cx="4572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2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4-bit </a:t>
            </a:r>
            <a:r>
              <a:rPr lang="en-US" dirty="0" smtClean="0"/>
              <a:t>Full-adder </a:t>
            </a:r>
            <a:r>
              <a:rPr lang="en-US" dirty="0"/>
              <a:t>with look-ahead </a:t>
            </a:r>
            <a:r>
              <a:rPr lang="en-US" dirty="0" smtClean="0"/>
              <a:t>carry</a:t>
            </a:r>
            <a:endParaRPr lang="en-IN" dirty="0"/>
          </a:p>
        </p:txBody>
      </p:sp>
      <p:sp>
        <p:nvSpPr>
          <p:cNvPr id="5" name="object 3"/>
          <p:cNvSpPr/>
          <p:nvPr/>
        </p:nvSpPr>
        <p:spPr>
          <a:xfrm>
            <a:off x="2209800" y="1600200"/>
            <a:ext cx="47244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8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Subtractor</a:t>
            </a:r>
            <a:endParaRPr lang="en-IN" dirty="0"/>
          </a:p>
        </p:txBody>
      </p:sp>
      <p:pic>
        <p:nvPicPr>
          <p:cNvPr id="6" name="Content Placeholder 3" descr="half subtrac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209" t="16166" r="3131" b="18832"/>
          <a:stretch>
            <a:fillRect/>
          </a:stretch>
        </p:blipFill>
        <p:spPr>
          <a:xfrm>
            <a:off x="1143000" y="1411542"/>
            <a:ext cx="3008014" cy="2133600"/>
          </a:xfrm>
          <a:prstGeom prst="rect">
            <a:avLst/>
          </a:prstGeom>
        </p:spPr>
      </p:pic>
      <p:pic>
        <p:nvPicPr>
          <p:cNvPr id="7" name="Picture 6" descr="Half_Subtractor_Implementation.bmp"/>
          <p:cNvPicPr>
            <a:picLocks noChangeAspect="1"/>
          </p:cNvPicPr>
          <p:nvPr/>
        </p:nvPicPr>
        <p:blipFill>
          <a:blip r:embed="rId3" cstate="print"/>
          <a:srcRect b="16408"/>
          <a:stretch>
            <a:fillRect/>
          </a:stretch>
        </p:blipFill>
        <p:spPr>
          <a:xfrm>
            <a:off x="548827" y="3810000"/>
            <a:ext cx="8046345" cy="2814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2127447"/>
            <a:ext cx="2673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0" u="none" dirty="0" smtClean="0"/>
              <a:t>Diff = A’B+AB’</a:t>
            </a:r>
          </a:p>
          <a:p>
            <a:r>
              <a:rPr lang="en-IN" sz="2000" i="0" u="none" dirty="0" smtClean="0"/>
              <a:t>Borrow = A’B</a:t>
            </a:r>
            <a:endParaRPr lang="en-IN" sz="2000" i="0" u="none" dirty="0"/>
          </a:p>
        </p:txBody>
      </p:sp>
    </p:spTree>
    <p:extLst>
      <p:ext uri="{BB962C8B-B14F-4D97-AF65-F5344CB8AC3E}">
        <p14:creationId xmlns:p14="http://schemas.microsoft.com/office/powerpoint/2010/main" val="167468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dirty="0" smtClean="0"/>
              <a:t>Consists </a:t>
            </a:r>
            <a:r>
              <a:rPr lang="en-US" altLang="zh-CN" dirty="0"/>
              <a:t>of logic gates whose outputs, at </a:t>
            </a:r>
            <a:r>
              <a:rPr lang="en-US" altLang="zh-CN" u="sng" dirty="0"/>
              <a:t>any time</a:t>
            </a:r>
            <a:r>
              <a:rPr lang="en-US" altLang="zh-CN" dirty="0"/>
              <a:t>, are determined by combining the values of the inputs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algn="just">
              <a:lnSpc>
                <a:spcPct val="90000"/>
              </a:lnSpc>
              <a:defRPr/>
            </a:pPr>
            <a:r>
              <a:rPr lang="en-US" altLang="zh-CN" dirty="0"/>
              <a:t>For </a:t>
            </a:r>
            <a:r>
              <a:rPr lang="en-US" altLang="zh-CN" i="1" dirty="0"/>
              <a:t>n</a:t>
            </a:r>
            <a:r>
              <a:rPr lang="en-US" altLang="zh-CN" dirty="0"/>
              <a:t> input variables, there are 2</a:t>
            </a:r>
            <a:r>
              <a:rPr lang="en-US" altLang="zh-CN" i="1" baseline="30000" dirty="0"/>
              <a:t>n</a:t>
            </a:r>
            <a:r>
              <a:rPr lang="en-US" altLang="zh-CN" dirty="0"/>
              <a:t> possible binary input combinations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algn="just">
              <a:lnSpc>
                <a:spcPct val="90000"/>
              </a:lnSpc>
              <a:defRPr/>
            </a:pPr>
            <a:r>
              <a:rPr lang="en-US" altLang="zh-CN" dirty="0"/>
              <a:t>For each binary combination of the input variables, there is one possible output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88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Subtractor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that performs the subtraction of three bits is a full </a:t>
            </a:r>
            <a:r>
              <a:rPr lang="en-US" dirty="0" smtClean="0"/>
              <a:t>subtractor.</a:t>
            </a:r>
          </a:p>
          <a:p>
            <a:endParaRPr lang="en-IN" dirty="0"/>
          </a:p>
        </p:txBody>
      </p:sp>
      <p:pic>
        <p:nvPicPr>
          <p:cNvPr id="4" name="Picture 3" descr="full subtractor.jpg"/>
          <p:cNvPicPr>
            <a:picLocks noChangeAspect="1"/>
          </p:cNvPicPr>
          <p:nvPr/>
        </p:nvPicPr>
        <p:blipFill>
          <a:blip r:embed="rId2" cstate="print"/>
          <a:srcRect l="6035" t="20331" r="3159" b="10880"/>
          <a:stretch>
            <a:fillRect/>
          </a:stretch>
        </p:blipFill>
        <p:spPr>
          <a:xfrm>
            <a:off x="1828800" y="3048000"/>
            <a:ext cx="5329028" cy="31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Subtractor</a:t>
            </a:r>
            <a:endParaRPr lang="en-IN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323108" y="4800600"/>
            <a:ext cx="6400801" cy="13827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新細明體" pitchFamily="18" charset="-120"/>
                <a:cs typeface="Times New Roman" pitchFamily="18" charset="0"/>
              </a:rPr>
              <a:t>D = A’B’C+A’BC’+AB’C’+ABC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新細明體" pitchFamily="18" charset="-120"/>
                <a:cs typeface="Times New Roman" pitchFamily="18" charset="0"/>
              </a:rPr>
              <a:t>C = </a:t>
            </a:r>
            <a:r>
              <a:rPr kumimoji="1" lang="en-US" altLang="zh-TW" sz="2800" i="0" u="none" kern="0" dirty="0" smtClean="0">
                <a:solidFill>
                  <a:schemeClr val="tx1"/>
                </a:solidFill>
                <a:cs typeface="Times New Roman" pitchFamily="18" charset="0"/>
              </a:rPr>
              <a:t>A’C+A’B+BC</a:t>
            </a:r>
            <a:endParaRPr kumimoji="1" lang="en-US" altLang="zh-TW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5" name="Picture 4" descr="K+map+simplification+for+full+subtractor.jpg"/>
          <p:cNvPicPr>
            <a:picLocks noChangeAspect="1"/>
          </p:cNvPicPr>
          <p:nvPr/>
        </p:nvPicPr>
        <p:blipFill>
          <a:blip r:embed="rId2" cstate="print"/>
          <a:srcRect l="4545" t="31111" r="4394" b="25051"/>
          <a:stretch>
            <a:fillRect/>
          </a:stretch>
        </p:blipFill>
        <p:spPr>
          <a:xfrm>
            <a:off x="360218" y="1524000"/>
            <a:ext cx="8326582" cy="30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Subtractor</a:t>
            </a:r>
            <a:endParaRPr lang="en-IN" dirty="0"/>
          </a:p>
        </p:txBody>
      </p:sp>
      <p:pic>
        <p:nvPicPr>
          <p:cNvPr id="7" name="Picture 6" descr="Full-Subtractor-2.jpg"/>
          <p:cNvPicPr>
            <a:picLocks noChangeAspect="1"/>
          </p:cNvPicPr>
          <p:nvPr/>
        </p:nvPicPr>
        <p:blipFill>
          <a:blip r:embed="rId2" cstate="print"/>
          <a:srcRect b="11384"/>
          <a:stretch>
            <a:fillRect/>
          </a:stretch>
        </p:blipFill>
        <p:spPr>
          <a:xfrm>
            <a:off x="487680" y="2057400"/>
            <a:ext cx="8524688" cy="34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Subtractor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Full-subtractor </a:t>
            </a:r>
            <a:r>
              <a:rPr lang="en-US" dirty="0"/>
              <a:t>can also </a:t>
            </a:r>
            <a:r>
              <a:rPr lang="en-US" dirty="0" smtClean="0"/>
              <a:t>be implemented </a:t>
            </a:r>
            <a:r>
              <a:rPr lang="en-US" dirty="0"/>
              <a:t>with two half </a:t>
            </a:r>
            <a:r>
              <a:rPr lang="en-US" dirty="0" smtClean="0"/>
              <a:t>subtractor </a:t>
            </a:r>
            <a:r>
              <a:rPr lang="en-US" dirty="0"/>
              <a:t>and one OR </a:t>
            </a:r>
            <a:r>
              <a:rPr lang="en-US" dirty="0" smtClean="0"/>
              <a:t>gate. </a:t>
            </a:r>
            <a:endParaRPr lang="en-IN" dirty="0"/>
          </a:p>
        </p:txBody>
      </p:sp>
      <p:pic>
        <p:nvPicPr>
          <p:cNvPr id="4" name="Picture 3" descr="full subtractor circuit.jpg"/>
          <p:cNvPicPr>
            <a:picLocks noChangeAspect="1"/>
          </p:cNvPicPr>
          <p:nvPr/>
        </p:nvPicPr>
        <p:blipFill>
          <a:blip r:embed="rId2" cstate="print"/>
          <a:srcRect b="27868"/>
          <a:stretch>
            <a:fillRect/>
          </a:stretch>
        </p:blipFill>
        <p:spPr>
          <a:xfrm>
            <a:off x="685799" y="3192895"/>
            <a:ext cx="8252939" cy="27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4-bit </a:t>
            </a:r>
            <a:r>
              <a:rPr lang="en-IN" dirty="0" smtClean="0"/>
              <a:t>Adder-Subtractor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pc="-5" dirty="0" smtClean="0">
                <a:latin typeface="Tahoma"/>
                <a:cs typeface="Tahoma"/>
              </a:rPr>
              <a:t>K=0 </a:t>
            </a:r>
            <a:r>
              <a:rPr lang="en-IN" spc="-5" dirty="0">
                <a:latin typeface="Tahoma"/>
                <a:cs typeface="Tahoma"/>
              </a:rPr>
              <a:t>(Adder)</a:t>
            </a:r>
            <a:endParaRPr lang="en-IN" dirty="0">
              <a:latin typeface="Tahoma"/>
              <a:cs typeface="Tahoma"/>
            </a:endParaRPr>
          </a:p>
          <a:p>
            <a:pPr lvl="1"/>
            <a:r>
              <a:rPr lang="en-US" spc="-7" baseline="5555" dirty="0">
                <a:latin typeface="Tahoma"/>
                <a:cs typeface="Tahoma"/>
              </a:rPr>
              <a:t>Input </a:t>
            </a:r>
            <a:r>
              <a:rPr lang="en-US" baseline="5555" dirty="0">
                <a:latin typeface="Tahoma"/>
                <a:cs typeface="Tahoma"/>
              </a:rPr>
              <a:t>of </a:t>
            </a:r>
            <a:r>
              <a:rPr lang="en-US" spc="-7" baseline="5555" dirty="0">
                <a:latin typeface="Tahoma"/>
                <a:cs typeface="Tahoma"/>
              </a:rPr>
              <a:t>FA is A </a:t>
            </a:r>
            <a:r>
              <a:rPr lang="en-US" baseline="5555" dirty="0">
                <a:latin typeface="Tahoma"/>
                <a:cs typeface="Tahoma"/>
              </a:rPr>
              <a:t>and </a:t>
            </a:r>
            <a:r>
              <a:rPr lang="en-US" spc="-7" baseline="5555" dirty="0">
                <a:latin typeface="Tahoma"/>
                <a:cs typeface="Tahoma"/>
              </a:rPr>
              <a:t>B (B 0 = B), and </a:t>
            </a:r>
            <a:r>
              <a:rPr lang="en-US" baseline="5555" dirty="0">
                <a:latin typeface="Tahoma"/>
                <a:cs typeface="Tahoma"/>
              </a:rPr>
              <a:t>C</a:t>
            </a:r>
            <a:r>
              <a:rPr lang="en-US" sz="800" dirty="0">
                <a:latin typeface="Tahoma"/>
                <a:cs typeface="Tahoma"/>
              </a:rPr>
              <a:t>0 </a:t>
            </a:r>
            <a:r>
              <a:rPr lang="en-US" spc="-7" baseline="5555" dirty="0">
                <a:latin typeface="Tahoma"/>
                <a:cs typeface="Tahoma"/>
              </a:rPr>
              <a:t>is</a:t>
            </a:r>
            <a:r>
              <a:rPr lang="en-US" spc="-75" baseline="5555" dirty="0">
                <a:latin typeface="Tahoma"/>
                <a:cs typeface="Tahoma"/>
              </a:rPr>
              <a:t> </a:t>
            </a:r>
            <a:r>
              <a:rPr lang="en-US" spc="-7" baseline="5555" dirty="0">
                <a:latin typeface="Tahoma"/>
                <a:cs typeface="Tahoma"/>
              </a:rPr>
              <a:t>0</a:t>
            </a:r>
            <a:endParaRPr lang="en-US" baseline="5555" dirty="0">
              <a:latin typeface="Tahoma"/>
              <a:cs typeface="Tahoma"/>
            </a:endParaRPr>
          </a:p>
          <a:p>
            <a:r>
              <a:rPr lang="en-IN" spc="-5" dirty="0" smtClean="0">
                <a:latin typeface="Tahoma"/>
                <a:cs typeface="Tahoma"/>
              </a:rPr>
              <a:t>K=1</a:t>
            </a:r>
            <a:r>
              <a:rPr lang="en-IN" spc="-55" dirty="0" smtClean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(Subtractor)</a:t>
            </a:r>
            <a:endParaRPr lang="en-IN" dirty="0">
              <a:latin typeface="Tahoma"/>
              <a:cs typeface="Tahoma"/>
            </a:endParaRPr>
          </a:p>
          <a:p>
            <a:pPr lvl="1"/>
            <a:r>
              <a:rPr lang="en-US" spc="-7" baseline="5555" dirty="0">
                <a:latin typeface="Tahoma"/>
                <a:cs typeface="Tahoma"/>
              </a:rPr>
              <a:t>Input </a:t>
            </a:r>
            <a:r>
              <a:rPr lang="en-US" baseline="5555" dirty="0">
                <a:latin typeface="Tahoma"/>
                <a:cs typeface="Tahoma"/>
              </a:rPr>
              <a:t>of </a:t>
            </a:r>
            <a:r>
              <a:rPr lang="en-US" spc="-7" baseline="5555" dirty="0">
                <a:latin typeface="Tahoma"/>
                <a:cs typeface="Tahoma"/>
              </a:rPr>
              <a:t>FA is A </a:t>
            </a:r>
            <a:r>
              <a:rPr lang="en-US" baseline="5555" dirty="0">
                <a:latin typeface="Tahoma"/>
                <a:cs typeface="Tahoma"/>
              </a:rPr>
              <a:t>and </a:t>
            </a:r>
            <a:r>
              <a:rPr lang="en-US" spc="-7" baseline="5555" dirty="0">
                <a:latin typeface="Tahoma"/>
                <a:cs typeface="Tahoma"/>
              </a:rPr>
              <a:t>B' (B 1 = B'), and C</a:t>
            </a:r>
            <a:r>
              <a:rPr lang="en-US" sz="800" spc="-5" dirty="0">
                <a:latin typeface="Tahoma"/>
                <a:cs typeface="Tahoma"/>
              </a:rPr>
              <a:t>0 </a:t>
            </a:r>
            <a:r>
              <a:rPr lang="en-US" spc="-7" baseline="5555" dirty="0">
                <a:latin typeface="Tahoma"/>
                <a:cs typeface="Tahoma"/>
              </a:rPr>
              <a:t>is</a:t>
            </a:r>
            <a:r>
              <a:rPr lang="en-US" spc="-22" baseline="5555" dirty="0">
                <a:latin typeface="Tahoma"/>
                <a:cs typeface="Tahoma"/>
              </a:rPr>
              <a:t> </a:t>
            </a:r>
            <a:r>
              <a:rPr lang="en-US" spc="-7" baseline="5555" dirty="0" smtClean="0">
                <a:latin typeface="Tahoma"/>
                <a:cs typeface="Tahoma"/>
              </a:rPr>
              <a:t>1</a:t>
            </a:r>
            <a:endParaRPr lang="en-US" baseline="5555" dirty="0">
              <a:latin typeface="Tahoma"/>
              <a:cs typeface="Tahoma"/>
            </a:endParaRPr>
          </a:p>
        </p:txBody>
      </p:sp>
      <p:pic>
        <p:nvPicPr>
          <p:cNvPr id="8196" name="Picture 4" descr="https://media.geeksforgeeks.org/wp-content/uploads/20190824181600/dig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58388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BCD adder</a:t>
            </a:r>
          </a:p>
          <a:p>
            <a:pPr lvl="1" algn="just"/>
            <a:r>
              <a:rPr lang="en-US" dirty="0"/>
              <a:t>Perform the addition of two decimal digits in BCD,  together with an input carry from a previous stage</a:t>
            </a:r>
          </a:p>
          <a:p>
            <a:pPr algn="just"/>
            <a:r>
              <a:rPr lang="en-US" dirty="0" smtClean="0"/>
              <a:t>BCD </a:t>
            </a:r>
            <a:r>
              <a:rPr lang="en-US" dirty="0"/>
              <a:t>adder requires </a:t>
            </a:r>
            <a:r>
              <a:rPr lang="en-US" dirty="0" smtClean="0"/>
              <a:t>minimum </a:t>
            </a:r>
            <a:r>
              <a:rPr lang="en-US" dirty="0"/>
              <a:t>of 9 inputs </a:t>
            </a:r>
            <a:r>
              <a:rPr lang="en-US" dirty="0" smtClean="0"/>
              <a:t>&amp; 5 </a:t>
            </a:r>
            <a:r>
              <a:rPr lang="en-US" dirty="0"/>
              <a:t>outputs</a:t>
            </a:r>
          </a:p>
          <a:p>
            <a:pPr lvl="1" algn="just"/>
            <a:r>
              <a:rPr lang="en-US" dirty="0"/>
              <a:t>1 digit requires 4-bit</a:t>
            </a:r>
          </a:p>
          <a:p>
            <a:pPr lvl="1" algn="just"/>
            <a:r>
              <a:rPr lang="en-US" dirty="0"/>
              <a:t>Input: 2 digits + 1-bit carry</a:t>
            </a:r>
          </a:p>
          <a:p>
            <a:pPr lvl="1" algn="just"/>
            <a:r>
              <a:rPr lang="en-US" dirty="0"/>
              <a:t>Output: 1 digit + 1-bit </a:t>
            </a:r>
            <a:r>
              <a:rPr lang="en-US" dirty="0" smtClean="0"/>
              <a:t>carry</a:t>
            </a:r>
          </a:p>
          <a:p>
            <a:pPr lvl="1" algn="just"/>
            <a:r>
              <a:rPr lang="en-US" dirty="0"/>
              <a:t>The output sum cannot be greater than 19 (9+9+1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6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binary sum is equal to or less than </a:t>
            </a:r>
            <a:r>
              <a:rPr lang="en-US" dirty="0" smtClean="0"/>
              <a:t>1001 in Binary</a:t>
            </a:r>
            <a:endParaRPr lang="en-US" dirty="0"/>
          </a:p>
          <a:p>
            <a:pPr lvl="1"/>
            <a:r>
              <a:rPr lang="en-US" dirty="0"/>
              <a:t>BCD Sum = Binary Sum</a:t>
            </a:r>
          </a:p>
          <a:p>
            <a:pPr lvl="1"/>
            <a:r>
              <a:rPr lang="en-US" dirty="0"/>
              <a:t>C = 0</a:t>
            </a:r>
          </a:p>
          <a:p>
            <a:r>
              <a:rPr lang="en-US" dirty="0"/>
              <a:t>When the binary sum is greater than </a:t>
            </a:r>
            <a:r>
              <a:rPr lang="en-US" dirty="0" smtClean="0"/>
              <a:t>1001 in Binary</a:t>
            </a:r>
            <a:endParaRPr lang="en-US" dirty="0"/>
          </a:p>
          <a:p>
            <a:pPr lvl="1"/>
            <a:r>
              <a:rPr lang="en-US" dirty="0"/>
              <a:t>BCD Sum = Binary Sum + 0110b</a:t>
            </a:r>
          </a:p>
          <a:p>
            <a:pPr lvl="1"/>
            <a:r>
              <a:rPr lang="en-US" dirty="0"/>
              <a:t>C =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16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Adder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64" y="1676400"/>
            <a:ext cx="6569271" cy="4975495"/>
          </a:xfrm>
        </p:spPr>
      </p:pic>
    </p:spTree>
    <p:extLst>
      <p:ext uri="{BB962C8B-B14F-4D97-AF65-F5344CB8AC3E}">
        <p14:creationId xmlns:p14="http://schemas.microsoft.com/office/powerpoint/2010/main" val="10619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Adder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259"/>
          <a:stretch/>
        </p:blipFill>
        <p:spPr>
          <a:xfrm>
            <a:off x="5349240" y="2057400"/>
            <a:ext cx="3352800" cy="262839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37808"/>
              </p:ext>
            </p:extLst>
          </p:nvPr>
        </p:nvGraphicFramePr>
        <p:xfrm>
          <a:off x="1828800" y="2971800"/>
          <a:ext cx="2412000" cy="241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000">
                  <a:extLst>
                    <a:ext uri="{9D8B030D-6E8A-4147-A177-3AD203B41FA5}">
                      <a16:colId xmlns:a16="http://schemas.microsoft.com/office/drawing/2014/main" val="3932703135"/>
                    </a:ext>
                  </a:extLst>
                </a:gridCol>
                <a:gridCol w="603000">
                  <a:extLst>
                    <a:ext uri="{9D8B030D-6E8A-4147-A177-3AD203B41FA5}">
                      <a16:colId xmlns:a16="http://schemas.microsoft.com/office/drawing/2014/main" val="1615434133"/>
                    </a:ext>
                  </a:extLst>
                </a:gridCol>
                <a:gridCol w="603000">
                  <a:extLst>
                    <a:ext uri="{9D8B030D-6E8A-4147-A177-3AD203B41FA5}">
                      <a16:colId xmlns:a16="http://schemas.microsoft.com/office/drawing/2014/main" val="2482931978"/>
                    </a:ext>
                  </a:extLst>
                </a:gridCol>
                <a:gridCol w="603000">
                  <a:extLst>
                    <a:ext uri="{9D8B030D-6E8A-4147-A177-3AD203B41FA5}">
                      <a16:colId xmlns:a16="http://schemas.microsoft.com/office/drawing/2014/main" val="3527771213"/>
                    </a:ext>
                  </a:extLst>
                </a:gridCol>
              </a:tblGrid>
              <a:tr h="60300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354276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023612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78612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87788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 flipV="1">
            <a:off x="1295400" y="2438400"/>
            <a:ext cx="5334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4400" y="2566600"/>
                <a:ext cx="526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566600"/>
                <a:ext cx="526619" cy="276999"/>
              </a:xfrm>
              <a:prstGeom prst="rect">
                <a:avLst/>
              </a:prstGeom>
              <a:blipFill>
                <a:blip r:embed="rId3"/>
                <a:stretch>
                  <a:fillRect l="-9302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490" y="2408287"/>
                <a:ext cx="521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90" y="2408287"/>
                <a:ext cx="521297" cy="276999"/>
              </a:xfrm>
              <a:prstGeom prst="rect">
                <a:avLst/>
              </a:prstGeom>
              <a:blipFill>
                <a:blip r:embed="rId4"/>
                <a:stretch>
                  <a:fillRect l="-10588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</a:t>
            </a:r>
            <a:r>
              <a:rPr lang="en-US" dirty="0" smtClean="0"/>
              <a:t>Adder Implementation</a:t>
            </a:r>
            <a:endParaRPr lang="en-IN" dirty="0"/>
          </a:p>
        </p:txBody>
      </p:sp>
      <p:grpSp>
        <p:nvGrpSpPr>
          <p:cNvPr id="30" name="Group 29"/>
          <p:cNvGrpSpPr/>
          <p:nvPr/>
        </p:nvGrpSpPr>
        <p:grpSpPr>
          <a:xfrm>
            <a:off x="914400" y="1828800"/>
            <a:ext cx="6934200" cy="4405482"/>
            <a:chOff x="1720964" y="6700983"/>
            <a:chExt cx="3413699" cy="2324100"/>
          </a:xfrm>
        </p:grpSpPr>
        <p:grpSp>
          <p:nvGrpSpPr>
            <p:cNvPr id="31" name="object 18"/>
            <p:cNvGrpSpPr/>
            <p:nvPr/>
          </p:nvGrpSpPr>
          <p:grpSpPr>
            <a:xfrm>
              <a:off x="2521003" y="6700983"/>
              <a:ext cx="2613660" cy="2324100"/>
              <a:chOff x="2521003" y="6700983"/>
              <a:chExt cx="2613660" cy="2324100"/>
            </a:xfrm>
          </p:grpSpPr>
          <p:sp>
            <p:nvSpPr>
              <p:cNvPr id="38" name="object 19"/>
              <p:cNvSpPr/>
              <p:nvPr/>
            </p:nvSpPr>
            <p:spPr>
              <a:xfrm>
                <a:off x="2521003" y="6700983"/>
                <a:ext cx="2613441" cy="232390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4400" dirty="0"/>
              </a:p>
            </p:txBody>
          </p:sp>
          <p:sp>
            <p:nvSpPr>
              <p:cNvPr id="39" name="object 20"/>
              <p:cNvSpPr/>
              <p:nvPr/>
            </p:nvSpPr>
            <p:spPr>
              <a:xfrm>
                <a:off x="3473424" y="8072475"/>
                <a:ext cx="5715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57200">
                    <a:moveTo>
                      <a:pt x="284962" y="0"/>
                    </a:moveTo>
                    <a:lnTo>
                      <a:pt x="233851" y="3674"/>
                    </a:lnTo>
                    <a:lnTo>
                      <a:pt x="185699" y="14272"/>
                    </a:lnTo>
                    <a:lnTo>
                      <a:pt x="141323" y="31153"/>
                    </a:lnTo>
                    <a:lnTo>
                      <a:pt x="101538" y="53678"/>
                    </a:lnTo>
                    <a:lnTo>
                      <a:pt x="67158" y="81207"/>
                    </a:lnTo>
                    <a:lnTo>
                      <a:pt x="38999" y="113101"/>
                    </a:lnTo>
                    <a:lnTo>
                      <a:pt x="17876" y="148720"/>
                    </a:lnTo>
                    <a:lnTo>
                      <a:pt x="4604" y="187424"/>
                    </a:lnTo>
                    <a:lnTo>
                      <a:pt x="0" y="228574"/>
                    </a:lnTo>
                    <a:lnTo>
                      <a:pt x="4604" y="269725"/>
                    </a:lnTo>
                    <a:lnTo>
                      <a:pt x="17876" y="308430"/>
                    </a:lnTo>
                    <a:lnTo>
                      <a:pt x="38999" y="344050"/>
                    </a:lnTo>
                    <a:lnTo>
                      <a:pt x="67158" y="375946"/>
                    </a:lnTo>
                    <a:lnTo>
                      <a:pt x="101538" y="403478"/>
                    </a:lnTo>
                    <a:lnTo>
                      <a:pt x="141323" y="426005"/>
                    </a:lnTo>
                    <a:lnTo>
                      <a:pt x="185699" y="442887"/>
                    </a:lnTo>
                    <a:lnTo>
                      <a:pt x="233851" y="453486"/>
                    </a:lnTo>
                    <a:lnTo>
                      <a:pt x="284962" y="457161"/>
                    </a:lnTo>
                    <a:lnTo>
                      <a:pt x="336527" y="453486"/>
                    </a:lnTo>
                    <a:lnTo>
                      <a:pt x="385032" y="442887"/>
                    </a:lnTo>
                    <a:lnTo>
                      <a:pt x="429673" y="426005"/>
                    </a:lnTo>
                    <a:lnTo>
                      <a:pt x="469649" y="403478"/>
                    </a:lnTo>
                    <a:lnTo>
                      <a:pt x="504157" y="375946"/>
                    </a:lnTo>
                    <a:lnTo>
                      <a:pt x="532393" y="344050"/>
                    </a:lnTo>
                    <a:lnTo>
                      <a:pt x="553555" y="308430"/>
                    </a:lnTo>
                    <a:lnTo>
                      <a:pt x="566842" y="269725"/>
                    </a:lnTo>
                    <a:lnTo>
                      <a:pt x="571449" y="228574"/>
                    </a:lnTo>
                    <a:lnTo>
                      <a:pt x="566842" y="187424"/>
                    </a:lnTo>
                    <a:lnTo>
                      <a:pt x="553555" y="148720"/>
                    </a:lnTo>
                    <a:lnTo>
                      <a:pt x="532393" y="113101"/>
                    </a:lnTo>
                    <a:lnTo>
                      <a:pt x="504157" y="81207"/>
                    </a:lnTo>
                    <a:lnTo>
                      <a:pt x="469649" y="53678"/>
                    </a:lnTo>
                    <a:lnTo>
                      <a:pt x="429673" y="31153"/>
                    </a:lnTo>
                    <a:lnTo>
                      <a:pt x="385032" y="14272"/>
                    </a:lnTo>
                    <a:lnTo>
                      <a:pt x="336527" y="3674"/>
                    </a:lnTo>
                    <a:lnTo>
                      <a:pt x="284962" y="0"/>
                    </a:lnTo>
                    <a:close/>
                  </a:path>
                </a:pathLst>
              </a:custGeom>
              <a:ln w="14287">
                <a:solidFill>
                  <a:srgbClr val="010101"/>
                </a:solidFill>
              </a:ln>
            </p:spPr>
            <p:txBody>
              <a:bodyPr wrap="square" lIns="0" tIns="0" rIns="0" bIns="0" rtlCol="0"/>
              <a:lstStyle/>
              <a:p>
                <a:endParaRPr sz="4400" dirty="0"/>
              </a:p>
            </p:txBody>
          </p:sp>
        </p:grpSp>
        <p:sp>
          <p:nvSpPr>
            <p:cNvPr id="32" name="object 21"/>
            <p:cNvSpPr txBox="1"/>
            <p:nvPr/>
          </p:nvSpPr>
          <p:spPr>
            <a:xfrm>
              <a:off x="1949551" y="8682011"/>
              <a:ext cx="1576070" cy="336573"/>
            </a:xfrm>
            <a:prstGeom prst="rect">
              <a:avLst/>
            </a:prstGeom>
            <a:ln w="3175">
              <a:solidFill>
                <a:srgbClr val="010101"/>
              </a:solidFill>
            </a:ln>
          </p:spPr>
          <p:txBody>
            <a:bodyPr vert="horz" wrap="square" lIns="0" tIns="22225" rIns="0" bIns="0" rtlCol="0">
              <a:spAutoFit/>
            </a:bodyPr>
            <a:lstStyle/>
            <a:p>
              <a:pPr marL="45085">
                <a:lnSpc>
                  <a:spcPct val="100000"/>
                </a:lnSpc>
                <a:spcBef>
                  <a:spcPts val="175"/>
                </a:spcBef>
              </a:pPr>
              <a:r>
                <a:rPr sz="2000" spc="-5" dirty="0">
                  <a:latin typeface="Tahoma"/>
                  <a:cs typeface="Tahoma"/>
                </a:rPr>
                <a:t>If C =1 , it is necessary</a:t>
              </a:r>
              <a:endParaRPr sz="2000" dirty="0">
                <a:latin typeface="Tahoma"/>
                <a:cs typeface="Tahoma"/>
              </a:endParaRPr>
            </a:p>
            <a:p>
              <a:pPr marL="45085">
                <a:lnSpc>
                  <a:spcPct val="100000"/>
                </a:lnSpc>
              </a:pPr>
              <a:r>
                <a:rPr sz="2000" spc="-5" dirty="0">
                  <a:latin typeface="Tahoma"/>
                  <a:cs typeface="Tahoma"/>
                </a:rPr>
                <a:t>to add </a:t>
              </a:r>
              <a:r>
                <a:rPr sz="2000" spc="-10" dirty="0">
                  <a:latin typeface="Tahoma"/>
                  <a:cs typeface="Tahoma"/>
                </a:rPr>
                <a:t>0110 </a:t>
              </a:r>
              <a:r>
                <a:rPr sz="2000" dirty="0">
                  <a:latin typeface="Tahoma"/>
                  <a:cs typeface="Tahoma"/>
                </a:rPr>
                <a:t>to </a:t>
              </a:r>
              <a:r>
                <a:rPr sz="2000" spc="-5" dirty="0">
                  <a:latin typeface="Tahoma"/>
                  <a:cs typeface="Tahoma"/>
                </a:rPr>
                <a:t>binary</a:t>
              </a:r>
              <a:r>
                <a:rPr sz="2000" spc="-15" dirty="0">
                  <a:latin typeface="Tahoma"/>
                  <a:cs typeface="Tahoma"/>
                </a:rPr>
                <a:t> </a:t>
              </a:r>
              <a:r>
                <a:rPr sz="2000" spc="-10" dirty="0">
                  <a:latin typeface="Tahoma"/>
                  <a:cs typeface="Tahoma"/>
                </a:rPr>
                <a:t>sum</a:t>
              </a:r>
              <a:endParaRPr sz="2000" dirty="0">
                <a:latin typeface="Tahoma"/>
                <a:cs typeface="Tahoma"/>
              </a:endParaRPr>
            </a:p>
          </p:txBody>
        </p:sp>
        <p:grpSp>
          <p:nvGrpSpPr>
            <p:cNvPr id="33" name="object 22"/>
            <p:cNvGrpSpPr/>
            <p:nvPr/>
          </p:nvGrpSpPr>
          <p:grpSpPr>
            <a:xfrm>
              <a:off x="3085147" y="7341323"/>
              <a:ext cx="1005205" cy="1346835"/>
              <a:chOff x="3085147" y="7341323"/>
              <a:chExt cx="1005205" cy="1346835"/>
            </a:xfrm>
          </p:grpSpPr>
          <p:sp>
            <p:nvSpPr>
              <p:cNvPr id="36" name="object 23"/>
              <p:cNvSpPr/>
              <p:nvPr/>
            </p:nvSpPr>
            <p:spPr>
              <a:xfrm>
                <a:off x="3092450" y="7348626"/>
                <a:ext cx="9906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647700">
                    <a:moveTo>
                      <a:pt x="495261" y="0"/>
                    </a:moveTo>
                    <a:lnTo>
                      <a:pt x="437361" y="2175"/>
                    </a:lnTo>
                    <a:lnTo>
                      <a:pt x="381460" y="8538"/>
                    </a:lnTo>
                    <a:lnTo>
                      <a:pt x="327925" y="18847"/>
                    </a:lnTo>
                    <a:lnTo>
                      <a:pt x="277121" y="32858"/>
                    </a:lnTo>
                    <a:lnTo>
                      <a:pt x="229417" y="50328"/>
                    </a:lnTo>
                    <a:lnTo>
                      <a:pt x="185177" y="71013"/>
                    </a:lnTo>
                    <a:lnTo>
                      <a:pt x="144770" y="94670"/>
                    </a:lnTo>
                    <a:lnTo>
                      <a:pt x="108561" y="121056"/>
                    </a:lnTo>
                    <a:lnTo>
                      <a:pt x="76917" y="149928"/>
                    </a:lnTo>
                    <a:lnTo>
                      <a:pt x="50204" y="181043"/>
                    </a:lnTo>
                    <a:lnTo>
                      <a:pt x="28789" y="214157"/>
                    </a:lnTo>
                    <a:lnTo>
                      <a:pt x="13039" y="249027"/>
                    </a:lnTo>
                    <a:lnTo>
                      <a:pt x="0" y="323062"/>
                    </a:lnTo>
                    <a:lnTo>
                      <a:pt x="3321" y="361018"/>
                    </a:lnTo>
                    <a:lnTo>
                      <a:pt x="28789" y="432752"/>
                    </a:lnTo>
                    <a:lnTo>
                      <a:pt x="50204" y="466050"/>
                    </a:lnTo>
                    <a:lnTo>
                      <a:pt x="76917" y="497315"/>
                    </a:lnTo>
                    <a:lnTo>
                      <a:pt x="108561" y="526307"/>
                    </a:lnTo>
                    <a:lnTo>
                      <a:pt x="144770" y="552788"/>
                    </a:lnTo>
                    <a:lnTo>
                      <a:pt x="185177" y="576515"/>
                    </a:lnTo>
                    <a:lnTo>
                      <a:pt x="229417" y="597251"/>
                    </a:lnTo>
                    <a:lnTo>
                      <a:pt x="277121" y="614754"/>
                    </a:lnTo>
                    <a:lnTo>
                      <a:pt x="327925" y="628786"/>
                    </a:lnTo>
                    <a:lnTo>
                      <a:pt x="381460" y="639105"/>
                    </a:lnTo>
                    <a:lnTo>
                      <a:pt x="437361" y="645473"/>
                    </a:lnTo>
                    <a:lnTo>
                      <a:pt x="495261" y="647649"/>
                    </a:lnTo>
                    <a:lnTo>
                      <a:pt x="552880" y="645473"/>
                    </a:lnTo>
                    <a:lnTo>
                      <a:pt x="608583" y="639105"/>
                    </a:lnTo>
                    <a:lnTo>
                      <a:pt x="661993" y="628786"/>
                    </a:lnTo>
                    <a:lnTo>
                      <a:pt x="712735" y="614754"/>
                    </a:lnTo>
                    <a:lnTo>
                      <a:pt x="760431" y="597251"/>
                    </a:lnTo>
                    <a:lnTo>
                      <a:pt x="804705" y="576515"/>
                    </a:lnTo>
                    <a:lnTo>
                      <a:pt x="845181" y="552788"/>
                    </a:lnTo>
                    <a:lnTo>
                      <a:pt x="881482" y="526307"/>
                    </a:lnTo>
                    <a:lnTo>
                      <a:pt x="913231" y="497315"/>
                    </a:lnTo>
                    <a:lnTo>
                      <a:pt x="940052" y="466050"/>
                    </a:lnTo>
                    <a:lnTo>
                      <a:pt x="961568" y="432752"/>
                    </a:lnTo>
                    <a:lnTo>
                      <a:pt x="977403" y="397662"/>
                    </a:lnTo>
                    <a:lnTo>
                      <a:pt x="990523" y="323062"/>
                    </a:lnTo>
                    <a:lnTo>
                      <a:pt x="987181" y="285410"/>
                    </a:lnTo>
                    <a:lnTo>
                      <a:pt x="961568" y="214157"/>
                    </a:lnTo>
                    <a:lnTo>
                      <a:pt x="940052" y="181043"/>
                    </a:lnTo>
                    <a:lnTo>
                      <a:pt x="913231" y="149928"/>
                    </a:lnTo>
                    <a:lnTo>
                      <a:pt x="881482" y="121056"/>
                    </a:lnTo>
                    <a:lnTo>
                      <a:pt x="845181" y="94670"/>
                    </a:lnTo>
                    <a:lnTo>
                      <a:pt x="804705" y="71013"/>
                    </a:lnTo>
                    <a:lnTo>
                      <a:pt x="760431" y="50328"/>
                    </a:lnTo>
                    <a:lnTo>
                      <a:pt x="712735" y="32858"/>
                    </a:lnTo>
                    <a:lnTo>
                      <a:pt x="661993" y="18847"/>
                    </a:lnTo>
                    <a:lnTo>
                      <a:pt x="608583" y="8538"/>
                    </a:lnTo>
                    <a:lnTo>
                      <a:pt x="552880" y="2175"/>
                    </a:lnTo>
                    <a:lnTo>
                      <a:pt x="495261" y="0"/>
                    </a:lnTo>
                    <a:close/>
                  </a:path>
                </a:pathLst>
              </a:custGeom>
              <a:ln w="14287">
                <a:solidFill>
                  <a:srgbClr val="010101"/>
                </a:solidFill>
              </a:ln>
            </p:spPr>
            <p:txBody>
              <a:bodyPr wrap="square" lIns="0" tIns="0" rIns="0" bIns="0" rtlCol="0"/>
              <a:lstStyle/>
              <a:p>
                <a:endParaRPr sz="4400" dirty="0"/>
              </a:p>
            </p:txBody>
          </p:sp>
          <p:sp>
            <p:nvSpPr>
              <p:cNvPr id="37" name="object 24"/>
              <p:cNvSpPr/>
              <p:nvPr/>
            </p:nvSpPr>
            <p:spPr>
              <a:xfrm>
                <a:off x="3127502" y="8453437"/>
                <a:ext cx="384175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384175" h="234950">
                    <a:moveTo>
                      <a:pt x="343896" y="15249"/>
                    </a:moveTo>
                    <a:lnTo>
                      <a:pt x="0" y="222491"/>
                    </a:lnTo>
                    <a:lnTo>
                      <a:pt x="6096" y="234670"/>
                    </a:lnTo>
                    <a:lnTo>
                      <a:pt x="351134" y="27657"/>
                    </a:lnTo>
                    <a:lnTo>
                      <a:pt x="343896" y="15249"/>
                    </a:lnTo>
                    <a:close/>
                  </a:path>
                  <a:path w="384175" h="234950">
                    <a:moveTo>
                      <a:pt x="376050" y="12192"/>
                    </a:moveTo>
                    <a:lnTo>
                      <a:pt x="348970" y="12192"/>
                    </a:lnTo>
                    <a:lnTo>
                      <a:pt x="356590" y="24383"/>
                    </a:lnTo>
                    <a:lnTo>
                      <a:pt x="351134" y="27657"/>
                    </a:lnTo>
                    <a:lnTo>
                      <a:pt x="358114" y="39624"/>
                    </a:lnTo>
                    <a:lnTo>
                      <a:pt x="376050" y="12192"/>
                    </a:lnTo>
                    <a:close/>
                  </a:path>
                  <a:path w="384175" h="234950">
                    <a:moveTo>
                      <a:pt x="348970" y="12192"/>
                    </a:moveTo>
                    <a:lnTo>
                      <a:pt x="343896" y="15249"/>
                    </a:lnTo>
                    <a:lnTo>
                      <a:pt x="351134" y="27657"/>
                    </a:lnTo>
                    <a:lnTo>
                      <a:pt x="356590" y="24383"/>
                    </a:lnTo>
                    <a:lnTo>
                      <a:pt x="348970" y="12192"/>
                    </a:lnTo>
                    <a:close/>
                  </a:path>
                  <a:path w="384175" h="234950">
                    <a:moveTo>
                      <a:pt x="384022" y="0"/>
                    </a:moveTo>
                    <a:lnTo>
                      <a:pt x="336778" y="3048"/>
                    </a:lnTo>
                    <a:lnTo>
                      <a:pt x="343896" y="15249"/>
                    </a:lnTo>
                    <a:lnTo>
                      <a:pt x="348970" y="12192"/>
                    </a:lnTo>
                    <a:lnTo>
                      <a:pt x="376050" y="12192"/>
                    </a:lnTo>
                    <a:lnTo>
                      <a:pt x="384022" y="0"/>
                    </a:lnTo>
                    <a:close/>
                  </a:path>
                </a:pathLst>
              </a:custGeom>
              <a:solidFill>
                <a:srgbClr val="010101"/>
              </a:solidFill>
            </p:spPr>
            <p:txBody>
              <a:bodyPr wrap="square" lIns="0" tIns="0" rIns="0" bIns="0" rtlCol="0"/>
              <a:lstStyle/>
              <a:p>
                <a:endParaRPr sz="4400" dirty="0"/>
              </a:p>
            </p:txBody>
          </p:sp>
        </p:grpSp>
        <p:sp>
          <p:nvSpPr>
            <p:cNvPr id="34" name="object 25"/>
            <p:cNvSpPr txBox="1"/>
            <p:nvPr/>
          </p:nvSpPr>
          <p:spPr>
            <a:xfrm>
              <a:off x="1720964" y="7120039"/>
              <a:ext cx="1406538" cy="213106"/>
            </a:xfrm>
            <a:prstGeom prst="rect">
              <a:avLst/>
            </a:prstGeom>
            <a:ln w="3175">
              <a:solidFill>
                <a:srgbClr val="010101"/>
              </a:solidFill>
            </a:ln>
          </p:spPr>
          <p:txBody>
            <a:bodyPr vert="horz" wrap="square" lIns="0" tIns="34290" rIns="0" bIns="0" rtlCol="0">
              <a:spAutoFit/>
            </a:bodyPr>
            <a:lstStyle/>
            <a:p>
              <a:pPr marL="45720">
                <a:lnSpc>
                  <a:spcPct val="100000"/>
                </a:lnSpc>
                <a:spcBef>
                  <a:spcPts val="270"/>
                </a:spcBef>
              </a:pPr>
              <a:r>
                <a:rPr sz="3600" spc="-7" baseline="5555" dirty="0">
                  <a:latin typeface="Tahoma"/>
                  <a:cs typeface="Tahoma"/>
                </a:rPr>
                <a:t>C = K + Z</a:t>
              </a:r>
              <a:r>
                <a:rPr sz="1400" spc="-5" dirty="0">
                  <a:latin typeface="Tahoma"/>
                  <a:cs typeface="Tahoma"/>
                </a:rPr>
                <a:t>8</a:t>
              </a:r>
              <a:r>
                <a:rPr sz="3600" spc="-7" baseline="5555" dirty="0">
                  <a:latin typeface="Tahoma"/>
                  <a:cs typeface="Tahoma"/>
                </a:rPr>
                <a:t>Z</a:t>
              </a:r>
              <a:r>
                <a:rPr sz="1400" spc="-5" dirty="0">
                  <a:latin typeface="Tahoma"/>
                  <a:cs typeface="Tahoma"/>
                </a:rPr>
                <a:t>4 </a:t>
              </a:r>
              <a:r>
                <a:rPr sz="3600" spc="-7" baseline="5555" dirty="0">
                  <a:latin typeface="Tahoma"/>
                  <a:cs typeface="Tahoma"/>
                </a:rPr>
                <a:t>+</a:t>
              </a:r>
              <a:r>
                <a:rPr sz="3600" spc="-209" baseline="5555" dirty="0">
                  <a:latin typeface="Tahoma"/>
                  <a:cs typeface="Tahoma"/>
                </a:rPr>
                <a:t> </a:t>
              </a:r>
              <a:r>
                <a:rPr sz="3600" spc="-7" baseline="5555" dirty="0">
                  <a:latin typeface="Tahoma"/>
                  <a:cs typeface="Tahoma"/>
                </a:rPr>
                <a:t>Z</a:t>
              </a:r>
              <a:r>
                <a:rPr sz="1400" spc="-5" dirty="0">
                  <a:latin typeface="Tahoma"/>
                  <a:cs typeface="Tahoma"/>
                </a:rPr>
                <a:t>8</a:t>
              </a:r>
              <a:r>
                <a:rPr sz="3600" spc="-7" baseline="5555" dirty="0">
                  <a:latin typeface="Tahoma"/>
                  <a:cs typeface="Tahoma"/>
                </a:rPr>
                <a:t>Z</a:t>
              </a:r>
              <a:r>
                <a:rPr sz="1400" spc="-5" dirty="0">
                  <a:latin typeface="Tahoma"/>
                  <a:cs typeface="Tahoma"/>
                </a:rPr>
                <a:t>2</a:t>
              </a:r>
              <a:endParaRPr sz="1400" dirty="0">
                <a:latin typeface="Tahoma"/>
                <a:cs typeface="Tahoma"/>
              </a:endParaRPr>
            </a:p>
          </p:txBody>
        </p:sp>
        <p:sp>
          <p:nvSpPr>
            <p:cNvPr id="35" name="object 26"/>
            <p:cNvSpPr/>
            <p:nvPr/>
          </p:nvSpPr>
          <p:spPr>
            <a:xfrm>
              <a:off x="2937014" y="7342530"/>
              <a:ext cx="193535" cy="120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8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Hence, a combinational circuit can be described by:</a:t>
            </a:r>
          </a:p>
          <a:p>
            <a:pPr lvl="1" algn="just"/>
            <a:r>
              <a:rPr lang="en-US" dirty="0"/>
              <a:t>A truth table that lists the output values for each combination of the input variables, or</a:t>
            </a:r>
          </a:p>
          <a:p>
            <a:pPr lvl="1" algn="just"/>
            <a:r>
              <a:rPr lang="en-US" dirty="0"/>
              <a:t>m Boolean functions, one for each output variable.</a:t>
            </a:r>
          </a:p>
          <a:p>
            <a:pPr algn="just"/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876800"/>
            <a:ext cx="6748857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Magnitude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Combinational </a:t>
            </a:r>
            <a:r>
              <a:rPr lang="en-US" dirty="0"/>
              <a:t>circuit that compares two digital or binary numbers </a:t>
            </a:r>
            <a:r>
              <a:rPr lang="en-US" dirty="0" smtClean="0"/>
              <a:t>and find </a:t>
            </a:r>
            <a:r>
              <a:rPr lang="en-US" dirty="0"/>
              <a:t>out whether one number is equal, less than or greater than the other </a:t>
            </a:r>
            <a:r>
              <a:rPr lang="en-US" dirty="0" smtClean="0"/>
              <a:t>number.</a:t>
            </a:r>
            <a:endParaRPr lang="en-US" dirty="0"/>
          </a:p>
          <a:p>
            <a:pPr algn="just"/>
            <a:r>
              <a:rPr lang="en-US" dirty="0" smtClean="0"/>
              <a:t>3 </a:t>
            </a:r>
            <a:r>
              <a:rPr lang="en-US" dirty="0"/>
              <a:t>binary variables are used to indicate the outcome </a:t>
            </a:r>
            <a:r>
              <a:rPr lang="en-US" dirty="0" smtClean="0"/>
              <a:t>as </a:t>
            </a:r>
            <a:r>
              <a:rPr lang="en-US" dirty="0"/>
              <a:t>A&gt;B, A&lt;B, or A=B. 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0" t="6143" r="6070" b="5480"/>
          <a:stretch/>
        </p:blipFill>
        <p:spPr>
          <a:xfrm>
            <a:off x="5715000" y="4572000"/>
            <a:ext cx="3090983" cy="203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4 Bit Magnitude Comparator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 smtClean="0"/>
                  <a:t>Equal (A = B)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 algn="just"/>
                <a:endParaRPr lang="en-US" altLang="zh-TW" dirty="0" smtClean="0"/>
              </a:p>
              <a:p>
                <a:pPr lvl="1" algn="just"/>
                <a:r>
                  <a:rPr lang="en-US" altLang="zh-TW" dirty="0" smtClean="0"/>
                  <a:t>(A = B) All 1’s </a:t>
                </a:r>
                <a:r>
                  <a:rPr lang="en-US" altLang="zh-TW" dirty="0" err="1" smtClean="0"/>
                  <a:t>i.e</a:t>
                </a:r>
                <a:r>
                  <a:rPr lang="en-US" altLang="zh-TW" dirty="0" smtClean="0"/>
                  <a:t> X</a:t>
                </a:r>
                <a:r>
                  <a:rPr lang="en-US" altLang="zh-TW" baseline="-22000" dirty="0" smtClean="0"/>
                  <a:t>3</a:t>
                </a:r>
                <a:r>
                  <a:rPr lang="en-US" altLang="zh-TW" dirty="0" smtClean="0"/>
                  <a:t>X</a:t>
                </a:r>
                <a:r>
                  <a:rPr lang="en-US" altLang="zh-TW" baseline="-22000" dirty="0" smtClean="0"/>
                  <a:t>2</a:t>
                </a:r>
                <a:r>
                  <a:rPr lang="en-US" altLang="zh-TW" dirty="0" smtClean="0"/>
                  <a:t>X</a:t>
                </a:r>
                <a:r>
                  <a:rPr lang="en-US" altLang="zh-TW" baseline="-22000" dirty="0" smtClean="0"/>
                  <a:t>1</a:t>
                </a:r>
                <a:r>
                  <a:rPr lang="en-US" altLang="zh-TW" dirty="0" smtClean="0"/>
                  <a:t>X</a:t>
                </a:r>
                <a:r>
                  <a:rPr lang="en-US" altLang="zh-TW" baseline="-22000" dirty="0" smtClean="0"/>
                  <a:t>0</a:t>
                </a:r>
              </a:p>
              <a:p>
                <a:pPr algn="just"/>
                <a:r>
                  <a:rPr lang="en-US" altLang="zh-TW" dirty="0" smtClean="0"/>
                  <a:t>Greater (A &gt; B) or Less (A &lt; B)</a:t>
                </a:r>
              </a:p>
              <a:p>
                <a:pPr lvl="1" algn="just"/>
                <a:r>
                  <a:rPr lang="en-US" altLang="zh-TW" dirty="0" smtClean="0"/>
                  <a:t>Comparison </a:t>
                </a:r>
                <a:r>
                  <a:rPr lang="en-US" altLang="zh-TW" dirty="0"/>
                  <a:t>start from the </a:t>
                </a:r>
                <a:r>
                  <a:rPr lang="en-US" altLang="zh-TW" dirty="0" smtClean="0"/>
                  <a:t>MSB</a:t>
                </a:r>
              </a:p>
              <a:p>
                <a:pPr lvl="1" algn="just"/>
                <a:r>
                  <a:rPr lang="en-US" altLang="zh-TW" dirty="0" smtClean="0"/>
                  <a:t>If </a:t>
                </a:r>
                <a:r>
                  <a:rPr lang="en-US" altLang="zh-TW" dirty="0"/>
                  <a:t>the two digits are equal, compare </a:t>
                </a:r>
                <a:r>
                  <a:rPr lang="en-US" altLang="zh-TW" dirty="0" smtClean="0"/>
                  <a:t>next </a:t>
                </a:r>
                <a:r>
                  <a:rPr lang="en-US" altLang="zh-TW" dirty="0"/>
                  <a:t>lower digits</a:t>
                </a:r>
              </a:p>
              <a:p>
                <a:pPr lvl="1" algn="just"/>
                <a:r>
                  <a:rPr lang="en-US" altLang="zh-TW" dirty="0"/>
                  <a:t>Continues until a pair of unequal digits is reached</a:t>
                </a:r>
              </a:p>
              <a:p>
                <a:pPr lvl="2" algn="just"/>
                <a:r>
                  <a:rPr lang="en-US" altLang="zh-TW" dirty="0"/>
                  <a:t>A is 1 and B is 0 =&gt; A &gt; B</a:t>
                </a:r>
              </a:p>
              <a:p>
                <a:pPr lvl="2" algn="just"/>
                <a:r>
                  <a:rPr lang="en-US" altLang="zh-TW" dirty="0"/>
                  <a:t>A is 0 and B is 1 =&gt; A &lt; </a:t>
                </a:r>
                <a:r>
                  <a:rPr lang="en-US" altLang="zh-TW" dirty="0" smtClean="0"/>
                  <a:t>B</a:t>
                </a:r>
                <a:endParaRPr lang="en-IN" dirty="0" smtClean="0"/>
              </a:p>
              <a:p>
                <a:pPr lvl="1"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2"/>
          <p:cNvSpPr txBox="1"/>
          <p:nvPr/>
        </p:nvSpPr>
        <p:spPr>
          <a:xfrm>
            <a:off x="2554839" y="2514600"/>
            <a:ext cx="4034322" cy="399468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35"/>
              </a:spcBef>
            </a:pPr>
            <a:r>
              <a:rPr sz="3600" spc="-7" baseline="2777" dirty="0" smtClean="0">
                <a:latin typeface="Tahoma"/>
                <a:cs typeface="Tahoma"/>
              </a:rPr>
              <a:t>X</a:t>
            </a:r>
            <a:r>
              <a:rPr sz="1400" spc="-5" dirty="0" smtClean="0">
                <a:latin typeface="Tahoma"/>
                <a:cs typeface="Tahoma"/>
              </a:rPr>
              <a:t>i </a:t>
            </a:r>
            <a:r>
              <a:rPr sz="3600" spc="-7" baseline="2777" dirty="0">
                <a:latin typeface="Tahoma"/>
                <a:cs typeface="Tahoma"/>
              </a:rPr>
              <a:t>= A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3600" spc="-7" baseline="2777" dirty="0">
                <a:latin typeface="Tahoma"/>
                <a:cs typeface="Tahoma"/>
              </a:rPr>
              <a:t>B</a:t>
            </a:r>
            <a:r>
              <a:rPr sz="1400" spc="-5" dirty="0">
                <a:latin typeface="Tahoma"/>
                <a:cs typeface="Tahoma"/>
              </a:rPr>
              <a:t>i </a:t>
            </a:r>
            <a:r>
              <a:rPr sz="3600" spc="-7" baseline="2777" dirty="0">
                <a:latin typeface="Tahoma"/>
                <a:cs typeface="Tahoma"/>
              </a:rPr>
              <a:t>+ A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3600" spc="-7" baseline="2777" dirty="0">
                <a:latin typeface="Tahoma"/>
                <a:cs typeface="Tahoma"/>
              </a:rPr>
              <a:t>'B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3600" spc="-7" baseline="2777" dirty="0">
                <a:latin typeface="Tahoma"/>
                <a:cs typeface="Tahoma"/>
              </a:rPr>
              <a:t>' </a:t>
            </a:r>
            <a:r>
              <a:rPr sz="3600" spc="-15" baseline="2777" dirty="0">
                <a:latin typeface="Tahoma"/>
                <a:cs typeface="Tahoma"/>
              </a:rPr>
              <a:t>for </a:t>
            </a:r>
            <a:r>
              <a:rPr sz="3600" spc="-7" baseline="2777" dirty="0">
                <a:latin typeface="Tahoma"/>
                <a:cs typeface="Tahoma"/>
              </a:rPr>
              <a:t>i =</a:t>
            </a:r>
            <a:r>
              <a:rPr sz="3600" spc="-247" baseline="2777" dirty="0">
                <a:latin typeface="Tahoma"/>
                <a:cs typeface="Tahoma"/>
              </a:rPr>
              <a:t> </a:t>
            </a:r>
            <a:r>
              <a:rPr sz="3600" spc="-7" baseline="2777" dirty="0" smtClean="0">
                <a:latin typeface="Tahoma"/>
                <a:cs typeface="Tahoma"/>
              </a:rPr>
              <a:t>0,1,2,3</a:t>
            </a:r>
            <a:endParaRPr sz="3600" baseline="2777" dirty="0">
              <a:latin typeface="Tahoma"/>
              <a:cs typeface="Tahoma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952500" y="5911501"/>
            <a:ext cx="7239000" cy="794448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6990" marR="36830">
              <a:lnSpc>
                <a:spcPct val="100000"/>
              </a:lnSpc>
              <a:spcBef>
                <a:spcPts val="235"/>
              </a:spcBef>
            </a:pPr>
            <a:r>
              <a:rPr sz="3600" spc="-7" baseline="2777" dirty="0">
                <a:latin typeface="Tahoma"/>
                <a:cs typeface="Tahoma"/>
              </a:rPr>
              <a:t>(A &gt; B) = </a:t>
            </a:r>
            <a:r>
              <a:rPr sz="3600" spc="7" baseline="2777" dirty="0">
                <a:latin typeface="Tahoma"/>
                <a:cs typeface="Tahoma"/>
              </a:rPr>
              <a:t>A</a:t>
            </a:r>
            <a:r>
              <a:rPr sz="1400" spc="5" dirty="0">
                <a:latin typeface="Tahoma"/>
                <a:cs typeface="Tahoma"/>
              </a:rPr>
              <a:t>3</a:t>
            </a:r>
            <a:r>
              <a:rPr sz="3600" spc="7" baseline="2777" dirty="0">
                <a:latin typeface="Tahoma"/>
                <a:cs typeface="Tahoma"/>
              </a:rPr>
              <a:t>B</a:t>
            </a:r>
            <a:r>
              <a:rPr sz="1400" spc="5" dirty="0">
                <a:latin typeface="Tahoma"/>
                <a:cs typeface="Tahoma"/>
              </a:rPr>
              <a:t>3</a:t>
            </a:r>
            <a:r>
              <a:rPr sz="3600" spc="7" baseline="2777" dirty="0">
                <a:latin typeface="Tahoma"/>
                <a:cs typeface="Tahoma"/>
              </a:rPr>
              <a:t>' </a:t>
            </a:r>
            <a:r>
              <a:rPr sz="3600" spc="-7" baseline="2777" dirty="0">
                <a:latin typeface="Tahoma"/>
                <a:cs typeface="Tahoma"/>
              </a:rPr>
              <a:t>+ X</a:t>
            </a:r>
            <a:r>
              <a:rPr sz="1400" spc="-5" dirty="0">
                <a:latin typeface="Tahoma"/>
                <a:cs typeface="Tahoma"/>
              </a:rPr>
              <a:t>3</a:t>
            </a:r>
            <a:r>
              <a:rPr sz="3600" spc="-7" baseline="2777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2</a:t>
            </a:r>
            <a:r>
              <a:rPr sz="3600" spc="-7" baseline="2777" dirty="0">
                <a:latin typeface="Tahoma"/>
                <a:cs typeface="Tahoma"/>
              </a:rPr>
              <a:t>B</a:t>
            </a:r>
            <a:r>
              <a:rPr sz="1400" spc="-5" dirty="0">
                <a:latin typeface="Tahoma"/>
                <a:cs typeface="Tahoma"/>
              </a:rPr>
              <a:t>2</a:t>
            </a:r>
            <a:r>
              <a:rPr sz="3600" spc="-7" baseline="2777" dirty="0">
                <a:latin typeface="Tahoma"/>
                <a:cs typeface="Tahoma"/>
              </a:rPr>
              <a:t>'+ </a:t>
            </a:r>
            <a:r>
              <a:rPr sz="3600" baseline="2777" dirty="0">
                <a:latin typeface="Tahoma"/>
                <a:cs typeface="Tahoma"/>
              </a:rPr>
              <a:t>X</a:t>
            </a:r>
            <a:r>
              <a:rPr sz="1400" dirty="0">
                <a:latin typeface="Tahoma"/>
                <a:cs typeface="Tahoma"/>
              </a:rPr>
              <a:t>3</a:t>
            </a:r>
            <a:r>
              <a:rPr sz="3600" baseline="2777" dirty="0">
                <a:latin typeface="Tahoma"/>
                <a:cs typeface="Tahoma"/>
              </a:rPr>
              <a:t>X</a:t>
            </a:r>
            <a:r>
              <a:rPr sz="1400" dirty="0">
                <a:latin typeface="Tahoma"/>
                <a:cs typeface="Tahoma"/>
              </a:rPr>
              <a:t>2</a:t>
            </a:r>
            <a:r>
              <a:rPr sz="3600" baseline="2777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1</a:t>
            </a:r>
            <a:r>
              <a:rPr sz="3600" baseline="2777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1</a:t>
            </a:r>
            <a:r>
              <a:rPr sz="3600" baseline="2777" dirty="0">
                <a:latin typeface="Tahoma"/>
                <a:cs typeface="Tahoma"/>
              </a:rPr>
              <a:t>' </a:t>
            </a:r>
            <a:r>
              <a:rPr sz="3600" spc="-7" baseline="2777" dirty="0">
                <a:latin typeface="Tahoma"/>
                <a:cs typeface="Tahoma"/>
              </a:rPr>
              <a:t>+ X</a:t>
            </a:r>
            <a:r>
              <a:rPr sz="1400" spc="-5" dirty="0">
                <a:latin typeface="Tahoma"/>
                <a:cs typeface="Tahoma"/>
              </a:rPr>
              <a:t>3</a:t>
            </a:r>
            <a:r>
              <a:rPr sz="3600" spc="-7" baseline="2777" dirty="0">
                <a:latin typeface="Tahoma"/>
                <a:cs typeface="Tahoma"/>
              </a:rPr>
              <a:t>X</a:t>
            </a:r>
            <a:r>
              <a:rPr sz="1400" spc="-5" dirty="0">
                <a:latin typeface="Tahoma"/>
                <a:cs typeface="Tahoma"/>
              </a:rPr>
              <a:t>2</a:t>
            </a:r>
            <a:r>
              <a:rPr sz="3600" spc="-7" baseline="2777" dirty="0">
                <a:latin typeface="Tahoma"/>
                <a:cs typeface="Tahoma"/>
              </a:rPr>
              <a:t>X</a:t>
            </a:r>
            <a:r>
              <a:rPr sz="1400" spc="-5" dirty="0">
                <a:latin typeface="Tahoma"/>
                <a:cs typeface="Tahoma"/>
              </a:rPr>
              <a:t>1</a:t>
            </a:r>
            <a:r>
              <a:rPr sz="3600" spc="-7" baseline="2777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0</a:t>
            </a:r>
            <a:r>
              <a:rPr sz="3600" spc="-7" baseline="2777" dirty="0">
                <a:latin typeface="Tahoma"/>
                <a:cs typeface="Tahoma"/>
              </a:rPr>
              <a:t>B</a:t>
            </a:r>
            <a:r>
              <a:rPr sz="1400" spc="-5" dirty="0">
                <a:latin typeface="Tahoma"/>
                <a:cs typeface="Tahoma"/>
              </a:rPr>
              <a:t>0</a:t>
            </a:r>
            <a:r>
              <a:rPr sz="3600" spc="-7" baseline="2777" dirty="0">
                <a:latin typeface="Tahoma"/>
                <a:cs typeface="Tahoma"/>
              </a:rPr>
              <a:t>'  </a:t>
            </a:r>
            <a:endParaRPr lang="en-US" sz="3600" spc="-7" baseline="2777" dirty="0" smtClean="0">
              <a:latin typeface="Tahoma"/>
              <a:cs typeface="Tahoma"/>
            </a:endParaRPr>
          </a:p>
          <a:p>
            <a:pPr marL="46990" marR="36830">
              <a:lnSpc>
                <a:spcPct val="100000"/>
              </a:lnSpc>
              <a:spcBef>
                <a:spcPts val="235"/>
              </a:spcBef>
            </a:pPr>
            <a:r>
              <a:rPr sz="3600" spc="-7" baseline="2777" dirty="0" smtClean="0">
                <a:latin typeface="Tahoma"/>
                <a:cs typeface="Tahoma"/>
              </a:rPr>
              <a:t>(</a:t>
            </a:r>
            <a:r>
              <a:rPr sz="3600" spc="-7" baseline="2777" dirty="0">
                <a:latin typeface="Tahoma"/>
                <a:cs typeface="Tahoma"/>
              </a:rPr>
              <a:t>A &lt; B) = </a:t>
            </a:r>
            <a:r>
              <a:rPr sz="3600" spc="-7" baseline="2777" dirty="0" smtClean="0">
                <a:latin typeface="Tahoma"/>
                <a:cs typeface="Tahoma"/>
              </a:rPr>
              <a:t>A</a:t>
            </a:r>
            <a:r>
              <a:rPr sz="1400" spc="-5" dirty="0" smtClean="0">
                <a:latin typeface="Tahoma"/>
                <a:cs typeface="Tahoma"/>
              </a:rPr>
              <a:t>3</a:t>
            </a:r>
            <a:r>
              <a:rPr sz="3600" spc="-7" baseline="2777" dirty="0" smtClean="0">
                <a:latin typeface="Tahoma"/>
                <a:cs typeface="Tahoma"/>
              </a:rPr>
              <a:t>'</a:t>
            </a:r>
            <a:r>
              <a:rPr sz="3600" baseline="2777" dirty="0" smtClean="0">
                <a:latin typeface="Tahoma"/>
                <a:cs typeface="Tahoma"/>
              </a:rPr>
              <a:t>B</a:t>
            </a:r>
            <a:r>
              <a:rPr sz="1400" dirty="0" smtClean="0">
                <a:latin typeface="Tahoma"/>
                <a:cs typeface="Tahoma"/>
              </a:rPr>
              <a:t>3 </a:t>
            </a:r>
            <a:r>
              <a:rPr sz="3600" spc="-7" baseline="2777" dirty="0">
                <a:latin typeface="Tahoma"/>
                <a:cs typeface="Tahoma"/>
              </a:rPr>
              <a:t>+ X</a:t>
            </a:r>
            <a:r>
              <a:rPr sz="1400" spc="-5" dirty="0">
                <a:latin typeface="Tahoma"/>
                <a:cs typeface="Tahoma"/>
              </a:rPr>
              <a:t>3</a:t>
            </a:r>
            <a:r>
              <a:rPr sz="3600" spc="-7" baseline="2777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2</a:t>
            </a:r>
            <a:r>
              <a:rPr sz="3600" spc="-7" baseline="2777" dirty="0">
                <a:latin typeface="Tahoma"/>
                <a:cs typeface="Tahoma"/>
              </a:rPr>
              <a:t>' </a:t>
            </a:r>
            <a:r>
              <a:rPr sz="3600" baseline="2777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2</a:t>
            </a:r>
            <a:r>
              <a:rPr sz="3600" baseline="2777" dirty="0">
                <a:latin typeface="Tahoma"/>
                <a:cs typeface="Tahoma"/>
              </a:rPr>
              <a:t>+ </a:t>
            </a:r>
            <a:r>
              <a:rPr sz="3600" spc="-7" baseline="2777" dirty="0">
                <a:latin typeface="Tahoma"/>
                <a:cs typeface="Tahoma"/>
              </a:rPr>
              <a:t>X</a:t>
            </a:r>
            <a:r>
              <a:rPr sz="1400" spc="-5" dirty="0">
                <a:latin typeface="Tahoma"/>
                <a:cs typeface="Tahoma"/>
              </a:rPr>
              <a:t>3</a:t>
            </a:r>
            <a:r>
              <a:rPr sz="3600" spc="-7" baseline="2777" dirty="0">
                <a:latin typeface="Tahoma"/>
                <a:cs typeface="Tahoma"/>
              </a:rPr>
              <a:t>X</a:t>
            </a:r>
            <a:r>
              <a:rPr sz="1400" spc="-5" dirty="0">
                <a:latin typeface="Tahoma"/>
                <a:cs typeface="Tahoma"/>
              </a:rPr>
              <a:t>2</a:t>
            </a:r>
            <a:r>
              <a:rPr sz="3600" spc="-7" baseline="2777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1</a:t>
            </a:r>
            <a:r>
              <a:rPr sz="3600" spc="-7" baseline="2777" dirty="0">
                <a:latin typeface="Tahoma"/>
                <a:cs typeface="Tahoma"/>
              </a:rPr>
              <a:t>' </a:t>
            </a:r>
            <a:r>
              <a:rPr sz="3600" baseline="2777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1 </a:t>
            </a:r>
            <a:r>
              <a:rPr sz="3600" spc="-7" baseline="2777" dirty="0">
                <a:latin typeface="Tahoma"/>
                <a:cs typeface="Tahoma"/>
              </a:rPr>
              <a:t>+ X</a:t>
            </a:r>
            <a:r>
              <a:rPr sz="1400" spc="-5" dirty="0">
                <a:latin typeface="Tahoma"/>
                <a:cs typeface="Tahoma"/>
              </a:rPr>
              <a:t>3</a:t>
            </a:r>
            <a:r>
              <a:rPr sz="3600" spc="-7" baseline="2777" dirty="0">
                <a:latin typeface="Tahoma"/>
                <a:cs typeface="Tahoma"/>
              </a:rPr>
              <a:t>X</a:t>
            </a:r>
            <a:r>
              <a:rPr sz="1400" spc="-5" dirty="0">
                <a:latin typeface="Tahoma"/>
                <a:cs typeface="Tahoma"/>
              </a:rPr>
              <a:t>2</a:t>
            </a:r>
            <a:r>
              <a:rPr sz="3600" spc="-7" baseline="2777" dirty="0">
                <a:latin typeface="Tahoma"/>
                <a:cs typeface="Tahoma"/>
              </a:rPr>
              <a:t>X</a:t>
            </a:r>
            <a:r>
              <a:rPr sz="1400" spc="-5" dirty="0">
                <a:latin typeface="Tahoma"/>
                <a:cs typeface="Tahoma"/>
              </a:rPr>
              <a:t>1</a:t>
            </a:r>
            <a:r>
              <a:rPr sz="3600" spc="-7" baseline="2777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0</a:t>
            </a:r>
            <a:r>
              <a:rPr sz="3600" spc="-7" baseline="2777" dirty="0">
                <a:latin typeface="Tahoma"/>
                <a:cs typeface="Tahoma"/>
              </a:rPr>
              <a:t>'</a:t>
            </a:r>
            <a:r>
              <a:rPr sz="3600" spc="-307" baseline="2777" dirty="0">
                <a:latin typeface="Tahoma"/>
                <a:cs typeface="Tahoma"/>
              </a:rPr>
              <a:t> </a:t>
            </a:r>
            <a:r>
              <a:rPr sz="3600" spc="-7" baseline="2777" dirty="0">
                <a:latin typeface="Tahoma"/>
                <a:cs typeface="Tahoma"/>
              </a:rPr>
              <a:t>B</a:t>
            </a:r>
            <a:r>
              <a:rPr sz="1400" spc="-5" dirty="0"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10193659" y="11099672"/>
            <a:ext cx="2286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9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Bit Magnitude Comparator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21"/>
          <a:stretch/>
        </p:blipFill>
        <p:spPr>
          <a:xfrm>
            <a:off x="555894" y="1600201"/>
            <a:ext cx="8032211" cy="33528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65"/>
          <a:stretch/>
        </p:blipFill>
        <p:spPr>
          <a:xfrm>
            <a:off x="555894" y="4876800"/>
            <a:ext cx="8032211" cy="6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Bit Magnitude Comparator</a:t>
            </a:r>
          </a:p>
        </p:txBody>
      </p:sp>
      <p:sp>
        <p:nvSpPr>
          <p:cNvPr id="5" name="object 15"/>
          <p:cNvSpPr/>
          <p:nvPr/>
        </p:nvSpPr>
        <p:spPr>
          <a:xfrm>
            <a:off x="2070455" y="1417638"/>
            <a:ext cx="500309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5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Combinational </a:t>
                </a:r>
                <a:r>
                  <a:rPr lang="en-US" dirty="0"/>
                  <a:t>circuit that </a:t>
                </a:r>
                <a:r>
                  <a:rPr lang="en-US" dirty="0" smtClean="0"/>
                  <a:t>has, </a:t>
                </a:r>
              </a:p>
              <a:p>
                <a:pPr lvl="1" algn="just"/>
                <a:r>
                  <a:rPr lang="en-US" dirty="0" smtClean="0"/>
                  <a:t>n </a:t>
                </a:r>
                <a:r>
                  <a:rPr lang="en-US" dirty="0"/>
                  <a:t>input lines and </a:t>
                </a:r>
                <a:endParaRPr lang="en-US" dirty="0" smtClean="0"/>
              </a:p>
              <a:p>
                <a:pPr lvl="1" algn="just"/>
                <a:r>
                  <a:rPr lang="en-US" dirty="0" smtClean="0"/>
                  <a:t>maximum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output lines.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One </a:t>
                </a:r>
                <a:r>
                  <a:rPr lang="en-US" dirty="0"/>
                  <a:t>of these outputs will be active High based on the combination of inputs present, when the decoder is enabled.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That </a:t>
                </a:r>
                <a:r>
                  <a:rPr lang="en-US" dirty="0"/>
                  <a:t>means decoder detects a particular code.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1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 x</a:t>
            </a:r>
            <a:r>
              <a:rPr lang="en-IN" dirty="0" smtClean="0"/>
              <a:t> </a:t>
            </a:r>
            <a:r>
              <a:rPr lang="en-IN" dirty="0"/>
              <a:t>4 </a:t>
            </a:r>
            <a:r>
              <a:rPr lang="en-IN" dirty="0" smtClean="0"/>
              <a:t>Decoder</a:t>
            </a:r>
            <a:endParaRPr lang="en-IN" dirty="0"/>
          </a:p>
        </p:txBody>
      </p:sp>
      <p:pic>
        <p:nvPicPr>
          <p:cNvPr id="1028" name="Picture 4" descr="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42" y="1495424"/>
            <a:ext cx="8477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1517"/>
              </p:ext>
            </p:extLst>
          </p:nvPr>
        </p:nvGraphicFramePr>
        <p:xfrm>
          <a:off x="2859786" y="3962400"/>
          <a:ext cx="34671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8146136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7265439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0440995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58132236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18611768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455757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5924531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613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141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161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48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9830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63729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859786" y="3962400"/>
            <a:ext cx="1483614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340352" y="3947160"/>
            <a:ext cx="1986534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/>
          <p:cNvGrpSpPr/>
          <p:nvPr/>
        </p:nvGrpSpPr>
        <p:grpSpPr>
          <a:xfrm>
            <a:off x="1340600" y="1228725"/>
            <a:ext cx="2925968" cy="2428875"/>
            <a:chOff x="1340600" y="1228725"/>
            <a:chExt cx="2925968" cy="242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1431036" y="1228725"/>
              <a:ext cx="2835532" cy="2428875"/>
              <a:chOff x="1431036" y="1228725"/>
              <a:chExt cx="2835532" cy="2428875"/>
            </a:xfrm>
          </p:grpSpPr>
          <p:pic>
            <p:nvPicPr>
              <p:cNvPr id="1032" name="Picture 8" descr="2 to 4 binary decoder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080"/>
              <a:stretch/>
            </p:blipFill>
            <p:spPr bwMode="auto">
              <a:xfrm>
                <a:off x="1431036" y="1228725"/>
                <a:ext cx="2455164" cy="242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852672" y="1675063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Y0</a:t>
                </a:r>
                <a:endParaRPr lang="en-IN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52672" y="203949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Y1</a:t>
                </a:r>
                <a:endParaRPr lang="en-IN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52672" y="2399034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Y2</a:t>
                </a:r>
                <a:endParaRPr lang="en-IN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52672" y="2768840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Y3</a:t>
                </a:r>
                <a:endParaRPr lang="en-IN" dirty="0"/>
              </a:p>
            </p:txBody>
          </p:sp>
        </p:grpSp>
        <p:cxnSp>
          <p:nvCxnSpPr>
            <p:cNvPr id="25" name="Straight Arrow Connector 24"/>
            <p:cNvCxnSpPr>
              <a:stCxn id="26" idx="3"/>
            </p:cNvCxnSpPr>
            <p:nvPr/>
          </p:nvCxnSpPr>
          <p:spPr>
            <a:xfrm>
              <a:off x="1728848" y="3048000"/>
              <a:ext cx="6333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40600" y="2894111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EN</a:t>
              </a:r>
              <a:endParaRPr lang="en-I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69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</a:t>
            </a:r>
            <a:r>
              <a:rPr lang="en-IN" dirty="0" smtClean="0"/>
              <a:t>x </a:t>
            </a:r>
            <a:r>
              <a:rPr lang="en-IN" dirty="0"/>
              <a:t>4 Decoder</a:t>
            </a:r>
          </a:p>
        </p:txBody>
      </p:sp>
      <p:pic>
        <p:nvPicPr>
          <p:cNvPr id="2053" name="Picture 5" descr="2 to 4 binary decoder log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55295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x 8 </a:t>
            </a:r>
            <a:r>
              <a:rPr lang="en-IN" dirty="0"/>
              <a:t>Decoder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0942"/>
              </p:ext>
            </p:extLst>
          </p:nvPr>
        </p:nvGraphicFramePr>
        <p:xfrm>
          <a:off x="2895600" y="3124200"/>
          <a:ext cx="5943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8146136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7265439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0440995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91544738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58132236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18611768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455757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5924531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679886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35617338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3130571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890159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8613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06141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4161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348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79830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46372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89561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42965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32453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50366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1295400"/>
            <a:ext cx="2745616" cy="2857500"/>
            <a:chOff x="0" y="1524000"/>
            <a:chExt cx="2745616" cy="2857500"/>
          </a:xfrm>
        </p:grpSpPr>
        <p:pic>
          <p:nvPicPr>
            <p:cNvPr id="3074" name="Picture 2" descr="3 to 8 binary decod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46"/>
            <a:stretch/>
          </p:blipFill>
          <p:spPr bwMode="auto">
            <a:xfrm>
              <a:off x="0" y="1524000"/>
              <a:ext cx="23622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2320476" y="1712248"/>
              <a:ext cx="425140" cy="2537171"/>
              <a:chOff x="2320476" y="1712248"/>
              <a:chExt cx="425140" cy="253717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323208" y="171224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Y0</a:t>
                </a:r>
                <a:endParaRPr lang="en-IN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31720" y="2050310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Y1</a:t>
                </a:r>
                <a:endParaRPr lang="en-IN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23208" y="243509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Y2</a:t>
                </a:r>
                <a:endParaRPr lang="en-IN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1720" y="274081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Y3</a:t>
                </a:r>
                <a:endParaRPr lang="en-IN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23208" y="3031321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Y4</a:t>
                </a:r>
                <a:endParaRPr lang="en-IN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323208" y="3337040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Y5</a:t>
                </a:r>
                <a:endParaRPr lang="en-IN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0476" y="359790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Y6</a:t>
                </a:r>
                <a:endParaRPr lang="en-IN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320476" y="388008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Y7</a:t>
                </a:r>
                <a:endParaRPr lang="en-IN" dirty="0"/>
              </a:p>
            </p:txBody>
          </p:sp>
        </p:grpSp>
      </p:grpSp>
      <p:pic>
        <p:nvPicPr>
          <p:cNvPr id="19" name="Picture 4" descr="ex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72"/>
          <a:stretch/>
        </p:blipFill>
        <p:spPr bwMode="auto">
          <a:xfrm>
            <a:off x="4495800" y="1159506"/>
            <a:ext cx="10382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x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2"/>
          <a:stretch/>
        </p:blipFill>
        <p:spPr bwMode="auto">
          <a:xfrm>
            <a:off x="5972937" y="1159506"/>
            <a:ext cx="10382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</a:t>
            </a:r>
            <a:r>
              <a:rPr lang="en-IN" dirty="0" smtClean="0"/>
              <a:t>x </a:t>
            </a:r>
            <a:r>
              <a:rPr lang="en-IN" dirty="0"/>
              <a:t>8 Decoder</a:t>
            </a:r>
          </a:p>
        </p:txBody>
      </p:sp>
      <p:pic>
        <p:nvPicPr>
          <p:cNvPr id="4098" name="Picture 2" descr="3 to 8 binary decoder log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51166"/>
            <a:ext cx="4572000" cy="51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6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x 16 Decoder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20692"/>
              </p:ext>
            </p:extLst>
          </p:nvPr>
        </p:nvGraphicFramePr>
        <p:xfrm>
          <a:off x="326570" y="1524000"/>
          <a:ext cx="849086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43">
                  <a:extLst>
                    <a:ext uri="{9D8B030D-6E8A-4147-A177-3AD203B41FA5}">
                      <a16:colId xmlns:a16="http://schemas.microsoft.com/office/drawing/2014/main" val="726543935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804409959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91544738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53923637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58132236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186117688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42455757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59245310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679886009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35617338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313057190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689015962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496727260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312304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742676236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279857849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3352341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6032702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113709357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733248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Y0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Y2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Y3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Y4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Y5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Y6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Y7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Y8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Y9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Y10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Y12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Y13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Y14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Y15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861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6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34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983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637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56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29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503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197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97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5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73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3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28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229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81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0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673930" y="1768623"/>
            <a:ext cx="1981200" cy="990600"/>
          </a:xfrm>
          <a:prstGeom prst="rect">
            <a:avLst/>
          </a:prstGeom>
          <a:solidFill>
            <a:srgbClr val="D0160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sng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</a:rPr>
              <a:t>Combinational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sng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</a:rPr>
              <a:t>Circuit</a:t>
            </a:r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1988130" y="2302023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655130" y="2225823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H="1">
            <a:off x="2204030" y="2225823"/>
            <a:ext cx="889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4947230" y="2149623"/>
            <a:ext cx="889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921330" y="1849585"/>
            <a:ext cx="1330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n-inputs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5264730" y="1849585"/>
            <a:ext cx="1622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m-outputs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4959930" y="2230585"/>
            <a:ext cx="347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i="1" u="sng">
                <a:solidFill>
                  <a:srgbClr val="003366"/>
                </a:solidFill>
                <a:latin typeface="Times New Roman" pitchFamily="18" charset="0"/>
              </a:rPr>
              <a:t>(</a:t>
            </a: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Depend only on inputs)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050043" y="3978423"/>
            <a:ext cx="1981200" cy="990600"/>
          </a:xfrm>
          <a:prstGeom prst="rect">
            <a:avLst/>
          </a:prstGeom>
          <a:solidFill>
            <a:srgbClr val="D0160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sng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</a:rPr>
              <a:t>Combinational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sng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</a:rPr>
              <a:t>Circuit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1364243" y="4207023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4031243" y="4207023"/>
            <a:ext cx="3886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flipH="1">
            <a:off x="1580143" y="4130823"/>
            <a:ext cx="889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4323343" y="4130823"/>
            <a:ext cx="889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311730" y="3754585"/>
            <a:ext cx="1371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n-inputs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560130" y="3754585"/>
            <a:ext cx="1622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m-outputs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5631443" y="4435623"/>
            <a:ext cx="1524000" cy="609600"/>
          </a:xfrm>
          <a:prstGeom prst="rect">
            <a:avLst/>
          </a:prstGeom>
          <a:solidFill>
            <a:srgbClr val="D0160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sng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</a:rPr>
              <a:t>Storage</a:t>
            </a:r>
          </a:p>
          <a:p>
            <a:pPr marL="0" marR="0" lvl="0" indent="0" algn="ctr" defTabSz="91440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sng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</a:rPr>
              <a:t>Elements</a:t>
            </a: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4031243" y="4740423"/>
            <a:ext cx="1600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7155443" y="4740423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612643" y="4740423"/>
            <a:ext cx="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 flipH="1">
            <a:off x="1288043" y="5502423"/>
            <a:ext cx="6324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 flipV="1">
            <a:off x="1288043" y="4740423"/>
            <a:ext cx="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1288043" y="4740423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4396368" y="4749948"/>
            <a:ext cx="939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Next</a:t>
            </a: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57" name="Text Box 26"/>
          <p:cNvSpPr txBox="1">
            <a:spLocks noChangeArrowheads="1"/>
          </p:cNvSpPr>
          <p:nvPr/>
        </p:nvSpPr>
        <p:spPr bwMode="auto">
          <a:xfrm>
            <a:off x="7612643" y="4664223"/>
            <a:ext cx="13858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Present</a:t>
            </a: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u="sng" dirty="0">
                <a:solidFill>
                  <a:srgbClr val="003366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2902417" y="5651649"/>
            <a:ext cx="3378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Sequential Circuit</a:t>
            </a:r>
          </a:p>
        </p:txBody>
      </p: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2488306" y="2919273"/>
            <a:ext cx="415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Combinational Circuit</a:t>
            </a:r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 flipH="1">
            <a:off x="2204030" y="2230585"/>
            <a:ext cx="889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>
            <a:off x="1594430" y="4135585"/>
            <a:ext cx="889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H="1">
            <a:off x="4337630" y="4135585"/>
            <a:ext cx="889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Line 32"/>
          <p:cNvSpPr>
            <a:spLocks noChangeShapeType="1"/>
          </p:cNvSpPr>
          <p:nvPr/>
        </p:nvSpPr>
        <p:spPr bwMode="auto">
          <a:xfrm flipH="1">
            <a:off x="4502730" y="5430985"/>
            <a:ext cx="889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1" u="sng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794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x 16 </a:t>
            </a:r>
            <a:r>
              <a:rPr lang="en-IN" dirty="0" smtClean="0"/>
              <a:t>Decoder</a:t>
            </a:r>
            <a:endParaRPr lang="en-IN" dirty="0"/>
          </a:p>
        </p:txBody>
      </p:sp>
      <p:pic>
        <p:nvPicPr>
          <p:cNvPr id="6146" name="Picture 2" descr="4 to 16 decoder using 3 to 8 deco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4724400" cy="3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x 32 Decoder</a:t>
            </a:r>
            <a:endParaRPr lang="en-IN" dirty="0"/>
          </a:p>
        </p:txBody>
      </p:sp>
      <p:pic>
        <p:nvPicPr>
          <p:cNvPr id="7170" name="Picture 2" descr="CG_0033] Decoder 3 X 8 3 Input Dan 8 Output Line Download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02754"/>
            <a:ext cx="2885328" cy="565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full adder circuit with  a decoder and two OR gate.</a:t>
            </a:r>
          </a:p>
          <a:p>
            <a:endParaRPr lang="en-IN" sz="28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30853"/>
              </p:ext>
            </p:extLst>
          </p:nvPr>
        </p:nvGraphicFramePr>
        <p:xfrm>
          <a:off x="457200" y="2820670"/>
          <a:ext cx="3352799" cy="3488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2400" dirty="0" smtClean="0">
                          <a:latin typeface="Tahoma"/>
                          <a:cs typeface="Tahoma"/>
                        </a:rPr>
                        <a:t>X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2400" dirty="0" smtClean="0">
                          <a:latin typeface="Tahoma"/>
                          <a:cs typeface="Tahoma"/>
                        </a:rPr>
                        <a:t>Y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2400" dirty="0" smtClean="0">
                          <a:latin typeface="Tahoma"/>
                          <a:cs typeface="Tahoma"/>
                        </a:rPr>
                        <a:t>Z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20955" marB="0">
                    <a:lnL w="1905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1590" marB="0"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953000" y="2636004"/>
                <a:ext cx="2693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S(X,Y,Z)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36004"/>
                <a:ext cx="2693301" cy="461665"/>
              </a:xfrm>
              <a:prstGeom prst="rect">
                <a:avLst/>
              </a:prstGeom>
              <a:blipFill>
                <a:blip r:embed="rId2"/>
                <a:stretch>
                  <a:fillRect l="-3628" t="-130263" b="-194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952999" y="3097669"/>
                <a:ext cx="2715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C(X,Y,Z)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3,5,6,7</m:t>
                            </m:r>
                          </m:e>
                        </m:d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99" y="3097669"/>
                <a:ext cx="2715743" cy="461665"/>
              </a:xfrm>
              <a:prstGeom prst="rect">
                <a:avLst/>
              </a:prstGeom>
              <a:blipFill>
                <a:blip r:embed="rId3"/>
                <a:stretch>
                  <a:fillRect l="-3363" t="-130263" b="-194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034" y="3959067"/>
            <a:ext cx="4286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 smtClean="0"/>
                  <a:t>Combinational </a:t>
                </a:r>
                <a:r>
                  <a:rPr lang="en-US" dirty="0"/>
                  <a:t>circuit that performs the reverse operation of Decoder. </a:t>
                </a:r>
                <a:endParaRPr lang="en-US" dirty="0" smtClean="0"/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input lines and </a:t>
                </a:r>
              </a:p>
              <a:p>
                <a:pPr lvl="1" algn="just"/>
                <a:r>
                  <a:rPr lang="en-US" dirty="0" smtClean="0"/>
                  <a:t>‘n’ output </a:t>
                </a:r>
                <a:r>
                  <a:rPr lang="en-US" dirty="0"/>
                  <a:t>lines.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It </a:t>
                </a:r>
                <a:r>
                  <a:rPr lang="en-US" dirty="0"/>
                  <a:t>will produce a binary code equivalent to the input, which is active High. Therefore, the encoder encodes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input lines with ‘n’ bits. </a:t>
                </a:r>
                <a:endParaRPr lang="en-US" dirty="0" smtClean="0"/>
              </a:p>
              <a:p>
                <a:pPr algn="just"/>
                <a:r>
                  <a:rPr lang="en-US" dirty="0"/>
                  <a:t>The process of converting from familiar symbols or numbers to a  coded format is called </a:t>
                </a:r>
                <a:r>
                  <a:rPr lang="en-US" b="1" dirty="0"/>
                  <a:t>encoding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704" b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632" y="1600200"/>
            <a:ext cx="5632735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60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x 2 Encoder</a:t>
            </a:r>
            <a:endParaRPr lang="en-IN" dirty="0"/>
          </a:p>
        </p:txBody>
      </p:sp>
      <p:pic>
        <p:nvPicPr>
          <p:cNvPr id="1028" name="Picture 4" descr="4 to 2 Encod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r="18666"/>
          <a:stretch/>
        </p:blipFill>
        <p:spPr bwMode="auto">
          <a:xfrm>
            <a:off x="838200" y="1524000"/>
            <a:ext cx="3352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4525"/>
            <a:ext cx="1628775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338772"/>
                  </p:ext>
                </p:extLst>
              </p:nvPr>
            </p:nvGraphicFramePr>
            <p:xfrm>
              <a:off x="2743200" y="4024186"/>
              <a:ext cx="39624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58132236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611768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142455757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59245310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810810299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552631769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Inputs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Outputs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6097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0861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1611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1348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79830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46372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338772"/>
                  </p:ext>
                </p:extLst>
              </p:nvPr>
            </p:nvGraphicFramePr>
            <p:xfrm>
              <a:off x="2743200" y="4024186"/>
              <a:ext cx="39624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58132236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611768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142455757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59245310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810810299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552631769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Inputs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Outputs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6097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52" t="-108333" r="-50463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917" t="-108333" r="-4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778" t="-108333" r="-30370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778" t="-108333" r="-20370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83" t="-108333" r="-10183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704" t="-108333" r="-2778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861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1611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1348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79830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46372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3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x 2 Encoder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2491581"/>
            <a:ext cx="4552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x 3 Encoder</a:t>
            </a:r>
            <a:endParaRPr lang="en-IN" dirty="0"/>
          </a:p>
        </p:txBody>
      </p:sp>
      <p:pic>
        <p:nvPicPr>
          <p:cNvPr id="2050" name="Picture 2" descr="Octal to Binary Encod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3" r="20000"/>
          <a:stretch/>
        </p:blipFill>
        <p:spPr bwMode="auto">
          <a:xfrm>
            <a:off x="57912" y="1219200"/>
            <a:ext cx="2895600" cy="234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686358"/>
                  </p:ext>
                </p:extLst>
              </p:nvPr>
            </p:nvGraphicFramePr>
            <p:xfrm>
              <a:off x="2209800" y="3124200"/>
              <a:ext cx="5562601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691">
                      <a:extLst>
                        <a:ext uri="{9D8B030D-6E8A-4147-A177-3AD203B41FA5}">
                          <a16:colId xmlns:a16="http://schemas.microsoft.com/office/drawing/2014/main" val="581322361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2186117688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1424557571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592453103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2679886009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1356173384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1313057190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3689015962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3075788861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3478161317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1989354984"/>
                        </a:ext>
                      </a:extLst>
                    </a:gridCol>
                  </a:tblGrid>
                  <a:tr h="36576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Outputs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0538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60861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941611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1348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379830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4146372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58956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742965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03245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0503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686358"/>
                  </p:ext>
                </p:extLst>
              </p:nvPr>
            </p:nvGraphicFramePr>
            <p:xfrm>
              <a:off x="2209800" y="3124200"/>
              <a:ext cx="5562601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691">
                      <a:extLst>
                        <a:ext uri="{9D8B030D-6E8A-4147-A177-3AD203B41FA5}">
                          <a16:colId xmlns:a16="http://schemas.microsoft.com/office/drawing/2014/main" val="581322361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2186117688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1424557571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592453103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2679886009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1356173384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1313057190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3689015962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3075788861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3478161317"/>
                        </a:ext>
                      </a:extLst>
                    </a:gridCol>
                    <a:gridCol w="505691">
                      <a:extLst>
                        <a:ext uri="{9D8B030D-6E8A-4147-A177-3AD203B41FA5}">
                          <a16:colId xmlns:a16="http://schemas.microsoft.com/office/drawing/2014/main" val="1989354984"/>
                        </a:ext>
                      </a:extLst>
                    </a:gridCol>
                  </a:tblGrid>
                  <a:tr h="36576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Outputs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0538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614" t="-108333" r="-100843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614" t="-108333" r="-90843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3614" t="-108333" r="-80843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3614" t="-108333" r="-70843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3614" t="-108333" r="-60843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619" t="-108333" r="-50119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4819" t="-108333" r="-4072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4819" t="-108333" r="-3072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4819" t="-108333" r="-2072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819" t="-108333" r="-1072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4819" t="-108333" r="-7229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861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941611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1348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379830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4146372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58956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742965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03245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05036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74617"/>
          <a:stretch/>
        </p:blipFill>
        <p:spPr>
          <a:xfrm>
            <a:off x="5257800" y="1219200"/>
            <a:ext cx="2733675" cy="517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40336" b="37234"/>
          <a:stretch/>
        </p:blipFill>
        <p:spPr>
          <a:xfrm>
            <a:off x="5257800" y="1804844"/>
            <a:ext cx="2733675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77720"/>
          <a:stretch/>
        </p:blipFill>
        <p:spPr>
          <a:xfrm>
            <a:off x="5236464" y="2330290"/>
            <a:ext cx="2733675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9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x 3 Encoder</a:t>
            </a:r>
            <a:endParaRPr lang="en-IN" dirty="0"/>
          </a:p>
        </p:txBody>
      </p:sp>
      <p:pic>
        <p:nvPicPr>
          <p:cNvPr id="3074" name="Picture 2" descr="https://media.geeksforgeeks.org/wp-content/uploads/gate-8x3-encod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2" y="1600200"/>
            <a:ext cx="721781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IN" dirty="0" smtClean="0"/>
              <a:t>Circuit </a:t>
            </a:r>
            <a:r>
              <a:rPr lang="en-IN" dirty="0"/>
              <a:t>that has multiple inputs and a single output.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S</a:t>
            </a:r>
            <a:r>
              <a:rPr lang="en-IN" dirty="0" smtClean="0"/>
              <a:t>election </a:t>
            </a:r>
            <a:r>
              <a:rPr lang="en-IN" dirty="0"/>
              <a:t>of one of </a:t>
            </a:r>
            <a:r>
              <a:rPr lang="en-IN" dirty="0" smtClean="0"/>
              <a:t>‘n’ </a:t>
            </a:r>
            <a:r>
              <a:rPr lang="en-IN" dirty="0"/>
              <a:t>inputs is done by </a:t>
            </a:r>
            <a:r>
              <a:rPr lang="en-IN" dirty="0" smtClean="0"/>
              <a:t>select lines</a:t>
            </a:r>
            <a:endParaRPr lang="en-IN" dirty="0"/>
          </a:p>
          <a:p>
            <a:pPr algn="just">
              <a:lnSpc>
                <a:spcPct val="120000"/>
              </a:lnSpc>
            </a:pPr>
            <a:r>
              <a:rPr lang="en-IN" dirty="0"/>
              <a:t>It has one output selected at a time.</a:t>
            </a:r>
          </a:p>
          <a:p>
            <a:pPr algn="just">
              <a:lnSpc>
                <a:spcPct val="120000"/>
              </a:lnSpc>
            </a:pPr>
            <a:r>
              <a:rPr lang="en-IN" dirty="0" smtClean="0"/>
              <a:t>Also </a:t>
            </a:r>
            <a:r>
              <a:rPr lang="en-IN" dirty="0"/>
              <a:t>known as DATA SELECTOR.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A multiplexer has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dirty="0"/>
              <a:t>	- N data </a:t>
            </a:r>
            <a:r>
              <a:rPr lang="en-IN" dirty="0" smtClean="0"/>
              <a:t>inputs (</a:t>
            </a:r>
            <a:r>
              <a:rPr lang="en-IN" dirty="0"/>
              <a:t>multiple)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dirty="0"/>
              <a:t>	- 1 output (single)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dirty="0"/>
              <a:t>	- M select inputs, with 2</a:t>
            </a:r>
            <a:r>
              <a:rPr lang="en-IN" baseline="30000" dirty="0"/>
              <a:t>M</a:t>
            </a:r>
            <a:r>
              <a:rPr lang="en-IN" dirty="0"/>
              <a:t> =N</a:t>
            </a:r>
          </a:p>
          <a:p>
            <a:pPr algn="just"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1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State the problem.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required number of inputs and outputs and </a:t>
            </a:r>
            <a:r>
              <a:rPr lang="en-US" dirty="0" smtClean="0"/>
              <a:t>assign </a:t>
            </a:r>
            <a:r>
              <a:rPr lang="en-US" dirty="0"/>
              <a:t>a symbol to each.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Derive the truth table that defines the required relationship between inputs and outputs.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Obtain the simplified Boolean functions for each </a:t>
            </a:r>
            <a:r>
              <a:rPr lang="en-US" dirty="0" smtClean="0"/>
              <a:t>output.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Draw the logic </a:t>
            </a:r>
            <a:r>
              <a:rPr lang="en-US" dirty="0" smtClean="0"/>
              <a:t>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</a:t>
            </a:r>
            <a:r>
              <a:rPr lang="en-US" dirty="0"/>
              <a:t>Multiplexer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5092195" cy="461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8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to 1 line </a:t>
            </a:r>
            <a:r>
              <a:rPr lang="en-US" dirty="0" smtClean="0"/>
              <a:t>Multiplexer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2286" t="3361" r="3999" b="5882"/>
          <a:stretch/>
        </p:blipFill>
        <p:spPr bwMode="auto">
          <a:xfrm>
            <a:off x="762000" y="2013466"/>
            <a:ext cx="312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38112" t="58555" r="36025" b="27357"/>
          <a:stretch>
            <a:fillRect/>
          </a:stretch>
        </p:blipFill>
        <p:spPr bwMode="auto">
          <a:xfrm>
            <a:off x="4572000" y="2209800"/>
            <a:ext cx="3619265" cy="110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09667" y="3439381"/>
            <a:ext cx="1863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Y=D</a:t>
            </a:r>
            <a:r>
              <a:rPr lang="en-IN" sz="2000" dirty="0" smtClean="0"/>
              <a:t>0</a:t>
            </a:r>
            <a:r>
              <a:rPr lang="en-IN" sz="2800" dirty="0" smtClean="0"/>
              <a:t>S</a:t>
            </a:r>
            <a:r>
              <a:rPr lang="en-IN" sz="2800" dirty="0"/>
              <a:t>’+D</a:t>
            </a:r>
            <a:r>
              <a:rPr lang="en-IN" sz="2000" dirty="0"/>
              <a:t>1</a:t>
            </a:r>
            <a:r>
              <a:rPr lang="en-IN" sz="2800" dirty="0"/>
              <a:t>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2104" y="4724400"/>
            <a:ext cx="3196936" cy="174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9136" t="91457" r="81329"/>
          <a:stretch/>
        </p:blipFill>
        <p:spPr bwMode="auto">
          <a:xfrm>
            <a:off x="2324100" y="3996129"/>
            <a:ext cx="304800" cy="14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8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1 line </a:t>
            </a:r>
            <a:r>
              <a:rPr lang="en-US" dirty="0" smtClean="0"/>
              <a:t>Multiplexer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2991" t="53977" r="73536" b="21780"/>
          <a:stretch>
            <a:fillRect/>
          </a:stretch>
        </p:blipFill>
        <p:spPr bwMode="auto">
          <a:xfrm>
            <a:off x="685800" y="1171771"/>
            <a:ext cx="2328276" cy="23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34261" t="55492" r="48609" b="23296"/>
          <a:stretch>
            <a:fillRect/>
          </a:stretch>
        </p:blipFill>
        <p:spPr bwMode="auto">
          <a:xfrm>
            <a:off x="4953000" y="1414590"/>
            <a:ext cx="2527391" cy="175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7600" y="3174141"/>
            <a:ext cx="5304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Y=S</a:t>
            </a:r>
            <a:r>
              <a:rPr lang="en-IN" sz="2000" dirty="0" smtClean="0"/>
              <a:t>1</a:t>
            </a:r>
            <a:r>
              <a:rPr lang="en-IN" sz="2800" dirty="0" smtClean="0"/>
              <a:t>’S</a:t>
            </a:r>
            <a:r>
              <a:rPr lang="en-IN" sz="2000" dirty="0" smtClean="0"/>
              <a:t>0</a:t>
            </a:r>
            <a:r>
              <a:rPr lang="en-IN" sz="2800" dirty="0" smtClean="0"/>
              <a:t>’D</a:t>
            </a:r>
            <a:r>
              <a:rPr lang="en-IN" sz="2000" dirty="0" smtClean="0"/>
              <a:t>0</a:t>
            </a:r>
            <a:r>
              <a:rPr lang="en-IN" sz="2800" dirty="0" smtClean="0"/>
              <a:t>+S</a:t>
            </a:r>
            <a:r>
              <a:rPr lang="en-IN" sz="2000" dirty="0" smtClean="0"/>
              <a:t>1</a:t>
            </a:r>
            <a:r>
              <a:rPr lang="en-IN" sz="2800" dirty="0" smtClean="0"/>
              <a:t>’S</a:t>
            </a:r>
            <a:r>
              <a:rPr lang="en-IN" sz="2000" dirty="0" smtClean="0"/>
              <a:t>0</a:t>
            </a:r>
            <a:r>
              <a:rPr lang="en-IN" sz="2800" dirty="0" smtClean="0"/>
              <a:t>D</a:t>
            </a:r>
            <a:r>
              <a:rPr lang="en-IN" sz="2000" dirty="0" smtClean="0"/>
              <a:t>1</a:t>
            </a:r>
            <a:r>
              <a:rPr lang="en-IN" sz="2800" dirty="0" smtClean="0"/>
              <a:t>+S</a:t>
            </a:r>
            <a:r>
              <a:rPr lang="en-IN" sz="2000" dirty="0" smtClean="0"/>
              <a:t>1</a:t>
            </a:r>
            <a:r>
              <a:rPr lang="en-IN" sz="2800" dirty="0" smtClean="0"/>
              <a:t>S</a:t>
            </a:r>
            <a:r>
              <a:rPr lang="en-IN" sz="2000" dirty="0" smtClean="0"/>
              <a:t>0</a:t>
            </a:r>
            <a:r>
              <a:rPr lang="en-IN" sz="2800" dirty="0" smtClean="0"/>
              <a:t>’D</a:t>
            </a:r>
            <a:r>
              <a:rPr lang="en-IN" sz="2000" dirty="0" smtClean="0"/>
              <a:t>2</a:t>
            </a:r>
            <a:r>
              <a:rPr lang="en-IN" sz="2800" dirty="0" smtClean="0"/>
              <a:t>+S</a:t>
            </a:r>
            <a:r>
              <a:rPr lang="en-IN" sz="2000" dirty="0" smtClean="0"/>
              <a:t>1</a:t>
            </a:r>
            <a:r>
              <a:rPr lang="en-IN" sz="2800" dirty="0" smtClean="0"/>
              <a:t>S</a:t>
            </a:r>
            <a:r>
              <a:rPr lang="en-IN" sz="2000" dirty="0" smtClean="0"/>
              <a:t>0</a:t>
            </a:r>
            <a:r>
              <a:rPr lang="en-IN" sz="2800" dirty="0" smtClean="0"/>
              <a:t>D</a:t>
            </a:r>
            <a:r>
              <a:rPr lang="en-IN" sz="2000" dirty="0" smtClean="0"/>
              <a:t>3</a:t>
            </a:r>
            <a:endParaRPr lang="en-IN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332" t="2051" r="1497" b="3589"/>
          <a:stretch/>
        </p:blipFill>
        <p:spPr bwMode="auto">
          <a:xfrm>
            <a:off x="2057400" y="3700919"/>
            <a:ext cx="5010150" cy="315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3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to 1 line </a:t>
            </a:r>
            <a:r>
              <a:rPr lang="en-US" dirty="0" smtClean="0"/>
              <a:t>Multiplexer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7959" r="15469"/>
          <a:stretch>
            <a:fillRect/>
          </a:stretch>
        </p:blipFill>
        <p:spPr bwMode="auto">
          <a:xfrm>
            <a:off x="441960" y="1752600"/>
            <a:ext cx="336477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35687" t="51080" r="37318" b="11256"/>
          <a:stretch>
            <a:fillRect/>
          </a:stretch>
        </p:blipFill>
        <p:spPr bwMode="auto">
          <a:xfrm>
            <a:off x="4495800" y="2092021"/>
            <a:ext cx="3797347" cy="297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1" y="5736018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Y=S</a:t>
            </a:r>
            <a:r>
              <a:rPr lang="en-IN" sz="2000" dirty="0" smtClean="0"/>
              <a:t>2</a:t>
            </a:r>
            <a:r>
              <a:rPr lang="en-IN" sz="2800" dirty="0" smtClean="0"/>
              <a:t>’S</a:t>
            </a:r>
            <a:r>
              <a:rPr lang="en-IN" sz="2000" dirty="0" smtClean="0"/>
              <a:t>1</a:t>
            </a:r>
            <a:r>
              <a:rPr lang="en-IN" sz="2800" dirty="0" smtClean="0"/>
              <a:t>’S</a:t>
            </a:r>
            <a:r>
              <a:rPr lang="en-IN" sz="2000" dirty="0" smtClean="0"/>
              <a:t>0</a:t>
            </a:r>
            <a:r>
              <a:rPr lang="en-IN" sz="2800" dirty="0" smtClean="0"/>
              <a:t>’D</a:t>
            </a:r>
            <a:r>
              <a:rPr lang="en-IN" sz="2000" dirty="0" smtClean="0"/>
              <a:t>0</a:t>
            </a:r>
            <a:r>
              <a:rPr lang="en-IN" sz="2800" dirty="0" smtClean="0"/>
              <a:t>+S</a:t>
            </a:r>
            <a:r>
              <a:rPr lang="en-IN" sz="2000" dirty="0" smtClean="0"/>
              <a:t>2</a:t>
            </a:r>
            <a:r>
              <a:rPr lang="en-IN" sz="2800" dirty="0" smtClean="0"/>
              <a:t>’S</a:t>
            </a:r>
            <a:r>
              <a:rPr lang="en-IN" sz="2000" dirty="0" smtClean="0"/>
              <a:t>1</a:t>
            </a:r>
            <a:r>
              <a:rPr lang="en-IN" sz="2800" dirty="0" smtClean="0"/>
              <a:t>’S</a:t>
            </a:r>
            <a:r>
              <a:rPr lang="en-IN" sz="2000" dirty="0" smtClean="0"/>
              <a:t>0</a:t>
            </a:r>
            <a:r>
              <a:rPr lang="en-IN" sz="2800" dirty="0" smtClean="0"/>
              <a:t>D</a:t>
            </a:r>
            <a:r>
              <a:rPr lang="en-IN" sz="2000" dirty="0" smtClean="0"/>
              <a:t>1</a:t>
            </a:r>
            <a:r>
              <a:rPr lang="en-IN" sz="2800" dirty="0" smtClean="0"/>
              <a:t>+S</a:t>
            </a:r>
            <a:r>
              <a:rPr lang="en-IN" sz="2000" dirty="0" smtClean="0"/>
              <a:t>2</a:t>
            </a:r>
            <a:r>
              <a:rPr lang="en-IN" sz="2800" dirty="0" smtClean="0"/>
              <a:t>’S</a:t>
            </a:r>
            <a:r>
              <a:rPr lang="en-IN" sz="2000" dirty="0" smtClean="0"/>
              <a:t>1</a:t>
            </a:r>
            <a:r>
              <a:rPr lang="en-IN" sz="2800" dirty="0" smtClean="0"/>
              <a:t>S</a:t>
            </a:r>
            <a:r>
              <a:rPr lang="en-IN" sz="2000" dirty="0" smtClean="0"/>
              <a:t>0</a:t>
            </a:r>
            <a:r>
              <a:rPr lang="en-IN" sz="2800" dirty="0" smtClean="0"/>
              <a:t>’D</a:t>
            </a:r>
            <a:r>
              <a:rPr lang="en-IN" sz="2000" dirty="0" smtClean="0"/>
              <a:t>2</a:t>
            </a:r>
            <a:r>
              <a:rPr lang="en-IN" sz="2800" dirty="0" smtClean="0"/>
              <a:t>+S</a:t>
            </a:r>
            <a:r>
              <a:rPr lang="en-IN" sz="2000" dirty="0" smtClean="0"/>
              <a:t>2</a:t>
            </a:r>
            <a:r>
              <a:rPr lang="en-IN" sz="2800" dirty="0" smtClean="0"/>
              <a:t>’S</a:t>
            </a:r>
            <a:r>
              <a:rPr lang="en-IN" sz="2000" dirty="0" smtClean="0"/>
              <a:t>1</a:t>
            </a:r>
            <a:r>
              <a:rPr lang="en-IN" sz="2800" dirty="0" smtClean="0"/>
              <a:t>S</a:t>
            </a:r>
            <a:r>
              <a:rPr lang="en-IN" sz="2000" dirty="0" smtClean="0"/>
              <a:t>0</a:t>
            </a:r>
            <a:r>
              <a:rPr lang="en-IN" sz="2800" dirty="0" smtClean="0"/>
              <a:t>D</a:t>
            </a:r>
            <a:r>
              <a:rPr lang="en-IN" sz="2000" dirty="0" smtClean="0"/>
              <a:t>3</a:t>
            </a:r>
            <a:endParaRPr lang="en-IN" sz="2800" dirty="0" smtClean="0"/>
          </a:p>
          <a:p>
            <a:r>
              <a:rPr lang="en-IN" sz="2800" dirty="0" smtClean="0"/>
              <a:t>   +S</a:t>
            </a:r>
            <a:r>
              <a:rPr lang="en-IN" sz="2000" dirty="0" smtClean="0"/>
              <a:t>2</a:t>
            </a:r>
            <a:r>
              <a:rPr lang="en-IN" sz="2800" dirty="0" smtClean="0"/>
              <a:t>S</a:t>
            </a:r>
            <a:r>
              <a:rPr lang="en-IN" sz="2000" dirty="0" smtClean="0"/>
              <a:t>1</a:t>
            </a:r>
            <a:r>
              <a:rPr lang="en-IN" sz="2800" dirty="0" smtClean="0"/>
              <a:t>’S</a:t>
            </a:r>
            <a:r>
              <a:rPr lang="en-IN" sz="2000" dirty="0" smtClean="0"/>
              <a:t>0</a:t>
            </a:r>
            <a:r>
              <a:rPr lang="en-IN" sz="2800" dirty="0" smtClean="0"/>
              <a:t>’D</a:t>
            </a:r>
            <a:r>
              <a:rPr lang="en-IN" sz="2000" dirty="0" smtClean="0"/>
              <a:t>4</a:t>
            </a:r>
            <a:r>
              <a:rPr lang="en-IN" sz="2800" dirty="0" smtClean="0"/>
              <a:t>+S</a:t>
            </a:r>
            <a:r>
              <a:rPr lang="en-IN" sz="2000" dirty="0" smtClean="0"/>
              <a:t>2</a:t>
            </a:r>
            <a:r>
              <a:rPr lang="en-IN" sz="2800" dirty="0" smtClean="0"/>
              <a:t>S</a:t>
            </a:r>
            <a:r>
              <a:rPr lang="en-IN" sz="2000" dirty="0" smtClean="0"/>
              <a:t>1</a:t>
            </a:r>
            <a:r>
              <a:rPr lang="en-IN" sz="2800" dirty="0" smtClean="0"/>
              <a:t>’S</a:t>
            </a:r>
            <a:r>
              <a:rPr lang="en-IN" sz="2000" dirty="0" smtClean="0"/>
              <a:t>0</a:t>
            </a:r>
            <a:r>
              <a:rPr lang="en-IN" sz="2800" dirty="0" smtClean="0"/>
              <a:t>D</a:t>
            </a:r>
            <a:r>
              <a:rPr lang="en-IN" sz="2000" dirty="0" smtClean="0"/>
              <a:t>5</a:t>
            </a:r>
            <a:r>
              <a:rPr lang="en-IN" sz="2800" dirty="0" smtClean="0"/>
              <a:t>+S</a:t>
            </a:r>
            <a:r>
              <a:rPr lang="en-IN" sz="2000" dirty="0" smtClean="0"/>
              <a:t>2</a:t>
            </a:r>
            <a:r>
              <a:rPr lang="en-IN" sz="2800" dirty="0" smtClean="0"/>
              <a:t>S</a:t>
            </a:r>
            <a:r>
              <a:rPr lang="en-IN" sz="2000" dirty="0" smtClean="0"/>
              <a:t>1</a:t>
            </a:r>
            <a:r>
              <a:rPr lang="en-IN" sz="2800" dirty="0" smtClean="0"/>
              <a:t>S</a:t>
            </a:r>
            <a:r>
              <a:rPr lang="en-IN" sz="2000" dirty="0" smtClean="0"/>
              <a:t>0</a:t>
            </a:r>
            <a:r>
              <a:rPr lang="en-IN" sz="2800" dirty="0" smtClean="0"/>
              <a:t>’D</a:t>
            </a:r>
            <a:r>
              <a:rPr lang="en-IN" sz="2000" dirty="0" smtClean="0"/>
              <a:t>6</a:t>
            </a:r>
            <a:r>
              <a:rPr lang="en-IN" sz="2800" dirty="0" smtClean="0"/>
              <a:t>+S</a:t>
            </a:r>
            <a:r>
              <a:rPr lang="en-IN" sz="2000" dirty="0" smtClean="0"/>
              <a:t>2</a:t>
            </a:r>
            <a:r>
              <a:rPr lang="en-IN" sz="2800" dirty="0" smtClean="0"/>
              <a:t>S</a:t>
            </a:r>
            <a:r>
              <a:rPr lang="en-IN" sz="2000" dirty="0" smtClean="0"/>
              <a:t>1</a:t>
            </a:r>
            <a:r>
              <a:rPr lang="en-IN" sz="2800" dirty="0" smtClean="0"/>
              <a:t>S</a:t>
            </a:r>
            <a:r>
              <a:rPr lang="en-IN" sz="2000" dirty="0" smtClean="0"/>
              <a:t>0</a:t>
            </a:r>
            <a:r>
              <a:rPr lang="en-IN" sz="2800" dirty="0" smtClean="0"/>
              <a:t>D</a:t>
            </a:r>
            <a:r>
              <a:rPr lang="en-IN" sz="2000" dirty="0" smtClean="0"/>
              <a:t>7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48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to 1 line Multiplexer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6069" y="1981200"/>
            <a:ext cx="3471862" cy="3860502"/>
            <a:chOff x="2836069" y="1981200"/>
            <a:chExt cx="3471862" cy="38605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069" y="1981200"/>
              <a:ext cx="3471862" cy="37066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155531" y="3276600"/>
              <a:ext cx="15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</a:t>
              </a:r>
              <a:endParaRPr lang="en-IN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5533925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</a:t>
              </a:r>
              <a:r>
                <a:rPr lang="en-US" sz="1100" dirty="0"/>
                <a:t>2</a:t>
              </a:r>
              <a:endParaRPr lang="en-IN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704" y="5533924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</a:t>
              </a:r>
              <a:r>
                <a:rPr lang="en-US" sz="1100" dirty="0"/>
                <a:t>1</a:t>
              </a:r>
              <a:endParaRPr lang="en-IN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6304" y="55339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</a:t>
              </a:r>
              <a:r>
                <a:rPr lang="en-US" sz="1100" dirty="0" smtClean="0"/>
                <a:t>0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1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Implement following function with a Multiplexer. 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F(A,B,C)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1,3,5,6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46"/>
              </p:ext>
            </p:extLst>
          </p:nvPr>
        </p:nvGraphicFramePr>
        <p:xfrm>
          <a:off x="685800" y="3117787"/>
          <a:ext cx="35814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792">
                  <a:extLst>
                    <a:ext uri="{9D8B030D-6E8A-4147-A177-3AD203B41FA5}">
                      <a16:colId xmlns:a16="http://schemas.microsoft.com/office/drawing/2014/main" val="581322361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2186117688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1424557571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592453103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3810810299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Minterm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613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16115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481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98304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63729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79828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904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94313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6356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00993"/>
              </p:ext>
            </p:extLst>
          </p:nvPr>
        </p:nvGraphicFramePr>
        <p:xfrm>
          <a:off x="5507164" y="2895600"/>
          <a:ext cx="29474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83">
                  <a:extLst>
                    <a:ext uri="{9D8B030D-6E8A-4147-A177-3AD203B41FA5}">
                      <a16:colId xmlns:a16="http://schemas.microsoft.com/office/drawing/2014/main" val="3280461477"/>
                    </a:ext>
                  </a:extLst>
                </a:gridCol>
                <a:gridCol w="589483">
                  <a:extLst>
                    <a:ext uri="{9D8B030D-6E8A-4147-A177-3AD203B41FA5}">
                      <a16:colId xmlns:a16="http://schemas.microsoft.com/office/drawing/2014/main" val="947686819"/>
                    </a:ext>
                  </a:extLst>
                </a:gridCol>
                <a:gridCol w="589483">
                  <a:extLst>
                    <a:ext uri="{9D8B030D-6E8A-4147-A177-3AD203B41FA5}">
                      <a16:colId xmlns:a16="http://schemas.microsoft.com/office/drawing/2014/main" val="1917059190"/>
                    </a:ext>
                  </a:extLst>
                </a:gridCol>
                <a:gridCol w="589483">
                  <a:extLst>
                    <a:ext uri="{9D8B030D-6E8A-4147-A177-3AD203B41FA5}">
                      <a16:colId xmlns:a16="http://schemas.microsoft.com/office/drawing/2014/main" val="1756483289"/>
                    </a:ext>
                  </a:extLst>
                </a:gridCol>
                <a:gridCol w="589483">
                  <a:extLst>
                    <a:ext uri="{9D8B030D-6E8A-4147-A177-3AD203B41FA5}">
                      <a16:colId xmlns:a16="http://schemas.microsoft.com/office/drawing/2014/main" val="160239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958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143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2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3975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64" y="4648200"/>
            <a:ext cx="2486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2800" dirty="0" smtClean="0"/>
                  <a:t>Implement following function with a Multiplexer. Keep A,B as Selection lines and use 4*1 Multiplexer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F(A,B,C)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64799"/>
              </p:ext>
            </p:extLst>
          </p:nvPr>
        </p:nvGraphicFramePr>
        <p:xfrm>
          <a:off x="685800" y="3117787"/>
          <a:ext cx="35814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792">
                  <a:extLst>
                    <a:ext uri="{9D8B030D-6E8A-4147-A177-3AD203B41FA5}">
                      <a16:colId xmlns:a16="http://schemas.microsoft.com/office/drawing/2014/main" val="581322361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2186117688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1424557571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592453103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3810810299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Minterm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613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16115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481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98304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63729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79828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904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94313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6356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10685"/>
              </p:ext>
            </p:extLst>
          </p:nvPr>
        </p:nvGraphicFramePr>
        <p:xfrm>
          <a:off x="5486400" y="3048000"/>
          <a:ext cx="29474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83">
                  <a:extLst>
                    <a:ext uri="{9D8B030D-6E8A-4147-A177-3AD203B41FA5}">
                      <a16:colId xmlns:a16="http://schemas.microsoft.com/office/drawing/2014/main" val="3280461477"/>
                    </a:ext>
                  </a:extLst>
                </a:gridCol>
                <a:gridCol w="589483">
                  <a:extLst>
                    <a:ext uri="{9D8B030D-6E8A-4147-A177-3AD203B41FA5}">
                      <a16:colId xmlns:a16="http://schemas.microsoft.com/office/drawing/2014/main" val="947686819"/>
                    </a:ext>
                  </a:extLst>
                </a:gridCol>
                <a:gridCol w="589483">
                  <a:extLst>
                    <a:ext uri="{9D8B030D-6E8A-4147-A177-3AD203B41FA5}">
                      <a16:colId xmlns:a16="http://schemas.microsoft.com/office/drawing/2014/main" val="1917059190"/>
                    </a:ext>
                  </a:extLst>
                </a:gridCol>
                <a:gridCol w="589483">
                  <a:extLst>
                    <a:ext uri="{9D8B030D-6E8A-4147-A177-3AD203B41FA5}">
                      <a16:colId xmlns:a16="http://schemas.microsoft.com/office/drawing/2014/main" val="1756483289"/>
                    </a:ext>
                  </a:extLst>
                </a:gridCol>
                <a:gridCol w="589483">
                  <a:extLst>
                    <a:ext uri="{9D8B030D-6E8A-4147-A177-3AD203B41FA5}">
                      <a16:colId xmlns:a16="http://schemas.microsoft.com/office/drawing/2014/main" val="160239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958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143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2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3975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800600"/>
            <a:ext cx="280249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4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Implement following function with a Multiplexer. 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F(A,B,C,D)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0,1,3,4,8,9,15</m:t>
                            </m:r>
                          </m:e>
                        </m:d>
                      </m:e>
                    </m:nary>
                  </m:oMath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4" y="1600200"/>
                <a:ext cx="8229600" cy="4525963"/>
              </a:xfrm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93791"/>
              </p:ext>
            </p:extLst>
          </p:nvPr>
        </p:nvGraphicFramePr>
        <p:xfrm>
          <a:off x="1257300" y="2604135"/>
          <a:ext cx="6629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28046147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94768681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1705919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5648328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023958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26965726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9662891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58503066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75409208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D5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D6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D7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958848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143735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203683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3975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106" y="4067175"/>
            <a:ext cx="2886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De-multiplexer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Combinational Circuit with </a:t>
            </a:r>
            <a:r>
              <a:rPr lang="en-US" dirty="0"/>
              <a:t>one input and multiple output lines. </a:t>
            </a:r>
            <a:endParaRPr lang="en-US" dirty="0" smtClean="0"/>
          </a:p>
          <a:p>
            <a:pPr algn="just"/>
            <a:r>
              <a:rPr lang="en-US" dirty="0" smtClean="0"/>
              <a:t>Types : </a:t>
            </a:r>
          </a:p>
          <a:p>
            <a:pPr lvl="1" algn="just"/>
            <a:r>
              <a:rPr lang="en-US" dirty="0" smtClean="0"/>
              <a:t>1 to 2 </a:t>
            </a:r>
            <a:r>
              <a:rPr lang="en-US" dirty="0"/>
              <a:t>Line </a:t>
            </a:r>
            <a:r>
              <a:rPr lang="en-US" dirty="0" smtClean="0"/>
              <a:t>De-multiplexer (Selection lines = 1)</a:t>
            </a:r>
          </a:p>
          <a:p>
            <a:pPr lvl="1" algn="just"/>
            <a:r>
              <a:rPr lang="en-US" dirty="0"/>
              <a:t>1 to </a:t>
            </a:r>
            <a:r>
              <a:rPr lang="en-US" dirty="0" smtClean="0"/>
              <a:t>4 </a:t>
            </a:r>
            <a:r>
              <a:rPr lang="en-US" dirty="0"/>
              <a:t>Line </a:t>
            </a:r>
            <a:r>
              <a:rPr lang="en-US" dirty="0" smtClean="0"/>
              <a:t>De-multiplexer </a:t>
            </a:r>
            <a:r>
              <a:rPr lang="en-US" dirty="0"/>
              <a:t>(Selection lines = </a:t>
            </a:r>
            <a:r>
              <a:rPr lang="en-US" dirty="0" smtClean="0"/>
              <a:t>2)</a:t>
            </a:r>
          </a:p>
          <a:p>
            <a:pPr lvl="1" algn="just"/>
            <a:r>
              <a:rPr lang="en-US" dirty="0"/>
              <a:t>1 to </a:t>
            </a:r>
            <a:r>
              <a:rPr lang="en-US" dirty="0" smtClean="0"/>
              <a:t>8 </a:t>
            </a:r>
            <a:r>
              <a:rPr lang="en-US" dirty="0"/>
              <a:t>Line </a:t>
            </a:r>
            <a:r>
              <a:rPr lang="en-US" dirty="0" smtClean="0"/>
              <a:t>De-multiplexer </a:t>
            </a:r>
            <a:r>
              <a:rPr lang="en-US" dirty="0"/>
              <a:t>(Selection lines = </a:t>
            </a:r>
            <a:r>
              <a:rPr lang="en-US" dirty="0" smtClean="0"/>
              <a:t>3)</a:t>
            </a:r>
            <a:endParaRPr lang="en-US" dirty="0"/>
          </a:p>
          <a:p>
            <a:pPr lvl="1" algn="just"/>
            <a:endParaRPr lang="en-US" dirty="0" smtClean="0"/>
          </a:p>
        </p:txBody>
      </p:sp>
      <p:pic>
        <p:nvPicPr>
          <p:cNvPr id="4" name="Picture 2" descr="De-multiple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74" y="4699846"/>
            <a:ext cx="2788626" cy="215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3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 to 8 line De-multiplexer</a:t>
            </a:r>
            <a:endParaRPr lang="en-IN" dirty="0"/>
          </a:p>
        </p:txBody>
      </p:sp>
      <p:pic>
        <p:nvPicPr>
          <p:cNvPr id="1028" name="Picture 4" descr="1-8 De-multiplexer ciru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629150" cy="430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most basic arithmetic operation is the  addition of two binary </a:t>
            </a:r>
            <a:r>
              <a:rPr lang="en-US" dirty="0" smtClean="0"/>
              <a:t>digits.</a:t>
            </a:r>
            <a:endParaRPr lang="en-US" dirty="0"/>
          </a:p>
          <a:p>
            <a:pPr algn="just"/>
            <a:r>
              <a:rPr lang="en-US" dirty="0" smtClean="0"/>
              <a:t>Combination </a:t>
            </a:r>
            <a:r>
              <a:rPr lang="en-US" dirty="0"/>
              <a:t>circuit that performs the addition </a:t>
            </a:r>
            <a:r>
              <a:rPr lang="en-US" dirty="0" smtClean="0"/>
              <a:t>of </a:t>
            </a:r>
            <a:r>
              <a:rPr lang="en-US" dirty="0"/>
              <a:t>two bits is half adder</a:t>
            </a:r>
          </a:p>
          <a:p>
            <a:pPr algn="just"/>
            <a:r>
              <a:rPr lang="en-US" dirty="0" smtClean="0"/>
              <a:t>Adder that </a:t>
            </a:r>
            <a:r>
              <a:rPr lang="en-US" dirty="0"/>
              <a:t>performs the addition of 2 significant bits </a:t>
            </a:r>
            <a:r>
              <a:rPr lang="en-US" dirty="0" smtClean="0"/>
              <a:t>and </a:t>
            </a:r>
            <a:r>
              <a:rPr lang="en-US" dirty="0"/>
              <a:t>a previous carry is called a full </a:t>
            </a:r>
            <a:r>
              <a:rPr lang="en-US" dirty="0" smtClean="0"/>
              <a:t>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Half </a:t>
            </a:r>
            <a:r>
              <a:rPr lang="en-US" dirty="0" smtClean="0"/>
              <a:t>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r>
              <a:rPr lang="en-US" dirty="0"/>
              <a:t>: x and y</a:t>
            </a:r>
          </a:p>
          <a:p>
            <a:r>
              <a:rPr lang="en-US" dirty="0"/>
              <a:t>Outputs: S (for sum) and C (for carry)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09954"/>
              </p:ext>
            </p:extLst>
          </p:nvPr>
        </p:nvGraphicFramePr>
        <p:xfrm>
          <a:off x="3962400" y="3276600"/>
          <a:ext cx="2905964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1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x</a:t>
                      </a:r>
                    </a:p>
                  </a:txBody>
                  <a:tcPr marL="0" marR="0" marT="23495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marL="0" marR="0" marT="23495" marB="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23495" marB="0">
                    <a:lnL w="1905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S</a:t>
                      </a:r>
                    </a:p>
                  </a:txBody>
                  <a:tcPr marL="0" marR="0" marT="23495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1590" marB="0"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1590" marB="0">
                    <a:lnR w="1905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1590" marB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1590" marB="0"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5000" y="376982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dirty="0"/>
              <a:t>S = </a:t>
            </a:r>
            <a:r>
              <a:rPr lang="es-ES" sz="2800" dirty="0" err="1" smtClean="0"/>
              <a:t>x’y</a:t>
            </a:r>
            <a:r>
              <a:rPr lang="es-ES" sz="2800" dirty="0" smtClean="0"/>
              <a:t> </a:t>
            </a:r>
            <a:r>
              <a:rPr lang="es-ES" sz="2800" dirty="0"/>
              <a:t>+ </a:t>
            </a:r>
            <a:r>
              <a:rPr lang="es-ES" sz="2800" dirty="0" err="1" smtClean="0"/>
              <a:t>xy</a:t>
            </a:r>
            <a:r>
              <a:rPr lang="es-ES" sz="2800" dirty="0" smtClean="0"/>
              <a:t>’  </a:t>
            </a:r>
            <a:endParaRPr lang="es-ES" sz="2800" dirty="0"/>
          </a:p>
          <a:p>
            <a:r>
              <a:rPr lang="es-ES" sz="2800" dirty="0"/>
              <a:t>C = </a:t>
            </a:r>
            <a:r>
              <a:rPr lang="es-ES" sz="2800" dirty="0" err="1"/>
              <a:t>xy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3453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Half Adder</a:t>
            </a:r>
          </a:p>
        </p:txBody>
      </p:sp>
      <p:pic>
        <p:nvPicPr>
          <p:cNvPr id="7" name="Picture 5" descr="AACFLOO0"/>
          <p:cNvPicPr>
            <a:picLocks noChangeAspect="1" noChangeArrowheads="1"/>
          </p:cNvPicPr>
          <p:nvPr/>
        </p:nvPicPr>
        <p:blipFill rotWithShape="1">
          <a:blip r:embed="rId2" cstate="print"/>
          <a:srcRect r="44916" b="14422"/>
          <a:stretch/>
        </p:blipFill>
        <p:spPr>
          <a:xfrm>
            <a:off x="609600" y="1981200"/>
            <a:ext cx="4350572" cy="3048000"/>
          </a:xfrm>
          <a:prstGeom prst="rect">
            <a:avLst/>
          </a:prstGeom>
          <a:noFill/>
          <a:ln/>
        </p:spPr>
      </p:pic>
      <p:pic>
        <p:nvPicPr>
          <p:cNvPr id="9" name="Picture 5" descr="AACFLOO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60419" t="14605" b="12451"/>
          <a:stretch/>
        </p:blipFill>
        <p:spPr>
          <a:xfrm>
            <a:off x="5135318" y="1981200"/>
            <a:ext cx="3575866" cy="29718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57317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54828"/>
              </p:ext>
            </p:extLst>
          </p:nvPr>
        </p:nvGraphicFramePr>
        <p:xfrm>
          <a:off x="762000" y="1752600"/>
          <a:ext cx="3352799" cy="3488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z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20955" marB="0">
                    <a:lnL w="1905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10101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1010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010101"/>
                      </a:solidFill>
                      <a:prstDash val="solid"/>
                    </a:lnR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21590" marB="0"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0"/>
            <a:ext cx="4430485" cy="762000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5257800" y="1585118"/>
            <a:ext cx="2981107" cy="2203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5423577" y="3666623"/>
            <a:ext cx="2882223" cy="1972177"/>
          </a:xfrm>
          <a:prstGeom prst="rect">
            <a:avLst/>
          </a:prstGeom>
          <a:blipFill>
            <a:blip r:embed="rId4" cstate="print"/>
            <a:srcRect/>
            <a:stretch>
              <a:fillRect t="-2" b="-1545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val 11"/>
          <p:cNvSpPr/>
          <p:nvPr/>
        </p:nvSpPr>
        <p:spPr>
          <a:xfrm>
            <a:off x="6096000" y="5410200"/>
            <a:ext cx="2286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096000" y="5404473"/>
            <a:ext cx="275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lang="en-IN" sz="1200" dirty="0">
                <a:latin typeface="Tahoma"/>
                <a:cs typeface="Tahoma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315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1983</Words>
  <Application>Microsoft Office PowerPoint</Application>
  <PresentationFormat>On-screen Show (4:3)</PresentationFormat>
  <Paragraphs>1118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SimSun</vt:lpstr>
      <vt:lpstr>Arial</vt:lpstr>
      <vt:lpstr>Calibri</vt:lpstr>
      <vt:lpstr>Cambria Math</vt:lpstr>
      <vt:lpstr>標楷體</vt:lpstr>
      <vt:lpstr>新細明體</vt:lpstr>
      <vt:lpstr>Tahoma</vt:lpstr>
      <vt:lpstr>Times New Roman</vt:lpstr>
      <vt:lpstr>Wingdings</vt:lpstr>
      <vt:lpstr>Office Theme</vt:lpstr>
      <vt:lpstr>Combinational Logic</vt:lpstr>
      <vt:lpstr>Introduction</vt:lpstr>
      <vt:lpstr>Introduction</vt:lpstr>
      <vt:lpstr>Introduction</vt:lpstr>
      <vt:lpstr>Design Procedure</vt:lpstr>
      <vt:lpstr>Adders</vt:lpstr>
      <vt:lpstr>Half adder</vt:lpstr>
      <vt:lpstr>Implementation of a Half Adder</vt:lpstr>
      <vt:lpstr>Full Adder</vt:lpstr>
      <vt:lpstr>Implementation of a Full Adder</vt:lpstr>
      <vt:lpstr>Implementation of a Full Adder</vt:lpstr>
      <vt:lpstr>4-bit Binary Adder</vt:lpstr>
      <vt:lpstr>4-bit Binary Adder</vt:lpstr>
      <vt:lpstr>Carry Propagation</vt:lpstr>
      <vt:lpstr>Carry Propagation</vt:lpstr>
      <vt:lpstr>Look-ahead Carry Generator</vt:lpstr>
      <vt:lpstr>Look-ahead Carry Generator</vt:lpstr>
      <vt:lpstr>4-bit Full-adder with look-ahead carry</vt:lpstr>
      <vt:lpstr>Half Subtractor</vt:lpstr>
      <vt:lpstr>Full Subtractor</vt:lpstr>
      <vt:lpstr>Full Subtractor</vt:lpstr>
      <vt:lpstr>Full Subtractor</vt:lpstr>
      <vt:lpstr>Full Subtractor</vt:lpstr>
      <vt:lpstr>4-bit Adder-Subtractor</vt:lpstr>
      <vt:lpstr>BCD Adder</vt:lpstr>
      <vt:lpstr>BCD Adder</vt:lpstr>
      <vt:lpstr>BCD Adder</vt:lpstr>
      <vt:lpstr>BCD Adder</vt:lpstr>
      <vt:lpstr>BCD Adder Implementation</vt:lpstr>
      <vt:lpstr>Magnitude Comparator</vt:lpstr>
      <vt:lpstr>4 Bit Magnitude Comparator</vt:lpstr>
      <vt:lpstr>4 Bit Magnitude Comparator</vt:lpstr>
      <vt:lpstr>4 Bit Magnitude Comparator</vt:lpstr>
      <vt:lpstr>Decoder</vt:lpstr>
      <vt:lpstr>2 x 4 Decoder</vt:lpstr>
      <vt:lpstr>2 x 4 Decoder</vt:lpstr>
      <vt:lpstr>3 x 8 Decoder</vt:lpstr>
      <vt:lpstr>3 x 8 Decoder</vt:lpstr>
      <vt:lpstr>4 x 16 Decoder</vt:lpstr>
      <vt:lpstr>4 x 16 Decoder</vt:lpstr>
      <vt:lpstr>5 x 32 Decoder</vt:lpstr>
      <vt:lpstr>Example </vt:lpstr>
      <vt:lpstr>Encoder</vt:lpstr>
      <vt:lpstr>Encoder</vt:lpstr>
      <vt:lpstr>4 x 2 Encoder</vt:lpstr>
      <vt:lpstr>4 x 2 Encoder</vt:lpstr>
      <vt:lpstr>8 x 3 Encoder</vt:lpstr>
      <vt:lpstr>8 x 3 Encoder</vt:lpstr>
      <vt:lpstr>Multiplexer</vt:lpstr>
      <vt:lpstr>Block Diagram of Multiplexer</vt:lpstr>
      <vt:lpstr>2 to 1 line Multiplexer</vt:lpstr>
      <vt:lpstr>4 to 1 line Multiplexer</vt:lpstr>
      <vt:lpstr>8 to 1 line Multiplexer</vt:lpstr>
      <vt:lpstr>8 to 1 line Multiplexer</vt:lpstr>
      <vt:lpstr>Examples</vt:lpstr>
      <vt:lpstr>Examples</vt:lpstr>
      <vt:lpstr>Examples</vt:lpstr>
      <vt:lpstr>De-multiplexer</vt:lpstr>
      <vt:lpstr>1 to 8 line De-multiplexer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Binary Systems</dc:title>
  <dc:creator>Administrator</dc:creator>
  <cp:lastModifiedBy>Admin</cp:lastModifiedBy>
  <cp:revision>198</cp:revision>
  <dcterms:created xsi:type="dcterms:W3CDTF">2018-07-10T03:45:44Z</dcterms:created>
  <dcterms:modified xsi:type="dcterms:W3CDTF">2020-10-22T13:11:27Z</dcterms:modified>
</cp:coreProperties>
</file>