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9" r:id="rId3"/>
    <p:sldId id="262" r:id="rId4"/>
    <p:sldId id="261" r:id="rId5"/>
    <p:sldId id="317" r:id="rId6"/>
    <p:sldId id="272" r:id="rId7"/>
    <p:sldId id="322" r:id="rId8"/>
    <p:sldId id="323" r:id="rId9"/>
    <p:sldId id="326" r:id="rId10"/>
    <p:sldId id="335" r:id="rId11"/>
    <p:sldId id="334" r:id="rId12"/>
    <p:sldId id="325" r:id="rId13"/>
    <p:sldId id="330" r:id="rId14"/>
    <p:sldId id="328" r:id="rId15"/>
    <p:sldId id="332" r:id="rId16"/>
    <p:sldId id="336" r:id="rId17"/>
    <p:sldId id="337" r:id="rId18"/>
    <p:sldId id="338" r:id="rId19"/>
    <p:sldId id="324" r:id="rId20"/>
    <p:sldId id="329" r:id="rId21"/>
    <p:sldId id="339" r:id="rId22"/>
    <p:sldId id="327" r:id="rId23"/>
    <p:sldId id="331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54" r:id="rId34"/>
    <p:sldId id="349" r:id="rId35"/>
    <p:sldId id="355" r:id="rId36"/>
    <p:sldId id="350" r:id="rId37"/>
    <p:sldId id="356" r:id="rId38"/>
    <p:sldId id="357" r:id="rId39"/>
    <p:sldId id="351" r:id="rId40"/>
    <p:sldId id="358" r:id="rId41"/>
    <p:sldId id="352" r:id="rId42"/>
    <p:sldId id="359" r:id="rId43"/>
    <p:sldId id="353" r:id="rId44"/>
    <p:sldId id="280" r:id="rId45"/>
    <p:sldId id="363" r:id="rId46"/>
    <p:sldId id="364" r:id="rId47"/>
    <p:sldId id="365" r:id="rId48"/>
    <p:sldId id="366" r:id="rId49"/>
    <p:sldId id="369" r:id="rId50"/>
    <p:sldId id="36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65" autoAdjust="0"/>
    <p:restoredTop sz="94660"/>
  </p:normalViewPr>
  <p:slideViewPr>
    <p:cSldViewPr>
      <p:cViewPr varScale="1">
        <p:scale>
          <a:sx n="84" d="100"/>
          <a:sy n="84" d="100"/>
        </p:scale>
        <p:origin x="1061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CEC75-2BC0-412E-8EB0-0D463E032932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5CE41-ED1E-417F-8DB9-8BAE6CEA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91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356" indent="-285521" defTabSz="90891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2086" indent="-228417" defTabSz="90891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98920" indent="-228417" defTabSz="90891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5754" indent="-228417" defTabSz="90891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2588" indent="-228417" defTabSz="90891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69423" indent="-228417" defTabSz="90891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6257" indent="-228417" defTabSz="90891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3091" indent="-228417" defTabSz="90891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5F81011-72AA-4E81-BED0-C97FC00BE6BB}" type="slidenum">
              <a:rPr lang="zh-TW" altLang="en-US" sz="1000" u="none">
                <a:solidFill>
                  <a:schemeClr val="tx1"/>
                </a:solidFill>
              </a:rPr>
              <a:pPr/>
              <a:t>1</a:t>
            </a:fld>
            <a:endParaRPr lang="en-US" altLang="zh-TW" sz="1000" u="none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141" y="4343559"/>
            <a:ext cx="5027720" cy="41151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BE10A-F6A5-4D2A-A743-AA7DD2C7A934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586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166" y="4343559"/>
            <a:ext cx="5487669" cy="41151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smtClean="0"/>
          </a:p>
        </p:txBody>
      </p:sp>
    </p:spTree>
    <p:extLst>
      <p:ext uri="{BB962C8B-B14F-4D97-AF65-F5344CB8AC3E}">
        <p14:creationId xmlns:p14="http://schemas.microsoft.com/office/powerpoint/2010/main" val="2234746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166" y="4343559"/>
            <a:ext cx="5487669" cy="41151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smtClean="0"/>
          </a:p>
        </p:txBody>
      </p:sp>
    </p:spTree>
    <p:extLst>
      <p:ext uri="{BB962C8B-B14F-4D97-AF65-F5344CB8AC3E}">
        <p14:creationId xmlns:p14="http://schemas.microsoft.com/office/powerpoint/2010/main" val="197188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166" y="4343559"/>
            <a:ext cx="5487669" cy="41151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smtClean="0"/>
          </a:p>
        </p:txBody>
      </p:sp>
    </p:spTree>
    <p:extLst>
      <p:ext uri="{BB962C8B-B14F-4D97-AF65-F5344CB8AC3E}">
        <p14:creationId xmlns:p14="http://schemas.microsoft.com/office/powerpoint/2010/main" val="48267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2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9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6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1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8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6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1801-7660-4F60-9C72-B9FE1C33E41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zh-TW" sz="4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Chapter 1</a:t>
            </a:r>
            <a:br>
              <a:rPr lang="en-US" altLang="zh-TW" sz="4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4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Binary Systems </a:t>
            </a:r>
            <a:endParaRPr lang="en-US" altLang="zh-TW" sz="4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Pooja </a:t>
            </a:r>
            <a:r>
              <a:rPr lang="en-US" sz="1800" b="1" dirty="0" smtClean="0"/>
              <a:t>Thakkar</a:t>
            </a:r>
            <a:endParaRPr lang="en-US" sz="1800" dirty="0"/>
          </a:p>
          <a:p>
            <a:r>
              <a:rPr lang="en-US" sz="1800" dirty="0"/>
              <a:t>Assistant </a:t>
            </a:r>
            <a:r>
              <a:rPr lang="en-US" sz="1800" dirty="0" smtClean="0"/>
              <a:t>Professor, CE/IT</a:t>
            </a:r>
            <a:endParaRPr lang="en-US" sz="1800" dirty="0"/>
          </a:p>
          <a:p>
            <a:r>
              <a:rPr lang="en-US" sz="1800" dirty="0"/>
              <a:t>U. V. Patel College of Engineering(UVPCE), </a:t>
            </a:r>
            <a:r>
              <a:rPr lang="en-US" sz="1800" dirty="0" err="1"/>
              <a:t>Ganpat</a:t>
            </a:r>
            <a:r>
              <a:rPr lang="en-US" sz="1800" dirty="0"/>
              <a:t> University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081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69005"/>
              </p:ext>
            </p:extLst>
          </p:nvPr>
        </p:nvGraphicFramePr>
        <p:xfrm>
          <a:off x="1295400" y="1981200"/>
          <a:ext cx="2343148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574">
                  <a:extLst>
                    <a:ext uri="{9D8B030D-6E8A-4147-A177-3AD203B41FA5}">
                      <a16:colId xmlns:a16="http://schemas.microsoft.com/office/drawing/2014/main" val="3598022131"/>
                    </a:ext>
                  </a:extLst>
                </a:gridCol>
                <a:gridCol w="1171574">
                  <a:extLst>
                    <a:ext uri="{9D8B030D-6E8A-4147-A177-3AD203B41FA5}">
                      <a16:colId xmlns:a16="http://schemas.microsoft.com/office/drawing/2014/main" val="4014928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99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28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28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00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28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9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9762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30827"/>
              </p:ext>
            </p:extLst>
          </p:nvPr>
        </p:nvGraphicFramePr>
        <p:xfrm>
          <a:off x="5257800" y="1981200"/>
          <a:ext cx="2343148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574">
                  <a:extLst>
                    <a:ext uri="{9D8B030D-6E8A-4147-A177-3AD203B41FA5}">
                      <a16:colId xmlns:a16="http://schemas.microsoft.com/office/drawing/2014/main" val="3217539397"/>
                    </a:ext>
                  </a:extLst>
                </a:gridCol>
                <a:gridCol w="1171574">
                  <a:extLst>
                    <a:ext uri="{9D8B030D-6E8A-4147-A177-3AD203B41FA5}">
                      <a16:colId xmlns:a16="http://schemas.microsoft.com/office/drawing/2014/main" val="400364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66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41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38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11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52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12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13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84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14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7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15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90973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506815" y="3689380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0011</a:t>
            </a:r>
            <a:endParaRPr lang="en-IN" sz="3200" dirty="0"/>
          </a:p>
        </p:txBody>
      </p:sp>
      <p:sp>
        <p:nvSpPr>
          <p:cNvPr id="12" name="Rectangle 11"/>
          <p:cNvSpPr/>
          <p:nvPr/>
        </p:nvSpPr>
        <p:spPr>
          <a:xfrm>
            <a:off x="2506815" y="2539849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0001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2506815" y="3141192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0010</a:t>
            </a:r>
            <a:endParaRPr lang="en-IN" sz="3200" dirty="0"/>
          </a:p>
        </p:txBody>
      </p:sp>
      <p:sp>
        <p:nvSpPr>
          <p:cNvPr id="14" name="Rectangle 13"/>
          <p:cNvSpPr/>
          <p:nvPr/>
        </p:nvSpPr>
        <p:spPr>
          <a:xfrm>
            <a:off x="2517265" y="2008229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0000</a:t>
            </a:r>
            <a:endParaRPr lang="en-IN" sz="3200" dirty="0"/>
          </a:p>
        </p:txBody>
      </p:sp>
      <p:sp>
        <p:nvSpPr>
          <p:cNvPr id="15" name="Rectangle 14"/>
          <p:cNvSpPr/>
          <p:nvPr/>
        </p:nvSpPr>
        <p:spPr>
          <a:xfrm>
            <a:off x="2486568" y="4271420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0100</a:t>
            </a:r>
            <a:endParaRPr lang="en-IN" sz="3200" dirty="0"/>
          </a:p>
        </p:txBody>
      </p:sp>
      <p:sp>
        <p:nvSpPr>
          <p:cNvPr id="16" name="Rectangle 15"/>
          <p:cNvSpPr/>
          <p:nvPr/>
        </p:nvSpPr>
        <p:spPr>
          <a:xfrm>
            <a:off x="2502025" y="4883224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0101</a:t>
            </a:r>
            <a:endParaRPr lang="en-IN" sz="3200" dirty="0"/>
          </a:p>
        </p:txBody>
      </p:sp>
      <p:sp>
        <p:nvSpPr>
          <p:cNvPr id="17" name="Rectangle 16"/>
          <p:cNvSpPr/>
          <p:nvPr/>
        </p:nvSpPr>
        <p:spPr>
          <a:xfrm>
            <a:off x="2517265" y="5495028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0110</a:t>
            </a:r>
            <a:endParaRPr lang="en-IN" sz="3200" dirty="0"/>
          </a:p>
        </p:txBody>
      </p:sp>
      <p:sp>
        <p:nvSpPr>
          <p:cNvPr id="18" name="Rectangle 17"/>
          <p:cNvSpPr/>
          <p:nvPr/>
        </p:nvSpPr>
        <p:spPr>
          <a:xfrm>
            <a:off x="2502025" y="6028018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0111</a:t>
            </a:r>
            <a:endParaRPr lang="en-IN" sz="3200" dirty="0"/>
          </a:p>
        </p:txBody>
      </p:sp>
      <p:sp>
        <p:nvSpPr>
          <p:cNvPr id="19" name="Rectangle 18"/>
          <p:cNvSpPr/>
          <p:nvPr/>
        </p:nvSpPr>
        <p:spPr>
          <a:xfrm>
            <a:off x="6477000" y="1981200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1</a:t>
            </a:r>
            <a:r>
              <a:rPr lang="en-US" sz="3200" dirty="0" smtClean="0"/>
              <a:t>000</a:t>
            </a:r>
            <a:endParaRPr lang="en-IN" sz="3200" dirty="0"/>
          </a:p>
        </p:txBody>
      </p:sp>
      <p:sp>
        <p:nvSpPr>
          <p:cNvPr id="20" name="Rectangle 19"/>
          <p:cNvSpPr/>
          <p:nvPr/>
        </p:nvSpPr>
        <p:spPr>
          <a:xfrm>
            <a:off x="6477000" y="2569386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1001</a:t>
            </a:r>
            <a:endParaRPr lang="en-IN" sz="3200" dirty="0"/>
          </a:p>
        </p:txBody>
      </p:sp>
      <p:sp>
        <p:nvSpPr>
          <p:cNvPr id="21" name="Rectangle 20"/>
          <p:cNvSpPr/>
          <p:nvPr/>
        </p:nvSpPr>
        <p:spPr>
          <a:xfrm>
            <a:off x="6477000" y="3141191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1010</a:t>
            </a:r>
            <a:endParaRPr lang="en-IN" sz="3200" dirty="0"/>
          </a:p>
        </p:txBody>
      </p:sp>
      <p:sp>
        <p:nvSpPr>
          <p:cNvPr id="22" name="Rectangle 21"/>
          <p:cNvSpPr/>
          <p:nvPr/>
        </p:nvSpPr>
        <p:spPr>
          <a:xfrm>
            <a:off x="6459854" y="4845017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1101</a:t>
            </a:r>
            <a:endParaRPr lang="en-IN" sz="3200" dirty="0"/>
          </a:p>
        </p:txBody>
      </p:sp>
      <p:sp>
        <p:nvSpPr>
          <p:cNvPr id="23" name="Rectangle 22"/>
          <p:cNvSpPr/>
          <p:nvPr/>
        </p:nvSpPr>
        <p:spPr>
          <a:xfrm>
            <a:off x="6477000" y="4298449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1</a:t>
            </a:r>
            <a:r>
              <a:rPr lang="en-US" sz="3200" dirty="0"/>
              <a:t>1</a:t>
            </a:r>
            <a:r>
              <a:rPr lang="en-US" sz="3200" dirty="0" smtClean="0"/>
              <a:t>00</a:t>
            </a:r>
            <a:endParaRPr lang="en-IN" sz="3200" dirty="0"/>
          </a:p>
        </p:txBody>
      </p:sp>
      <p:sp>
        <p:nvSpPr>
          <p:cNvPr id="24" name="Rectangle 23"/>
          <p:cNvSpPr/>
          <p:nvPr/>
        </p:nvSpPr>
        <p:spPr>
          <a:xfrm>
            <a:off x="6472917" y="3750077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1011</a:t>
            </a:r>
            <a:endParaRPr lang="en-IN" sz="3200" dirty="0"/>
          </a:p>
        </p:txBody>
      </p:sp>
      <p:sp>
        <p:nvSpPr>
          <p:cNvPr id="25" name="Rectangle 24"/>
          <p:cNvSpPr/>
          <p:nvPr/>
        </p:nvSpPr>
        <p:spPr>
          <a:xfrm>
            <a:off x="6477000" y="5416356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1110</a:t>
            </a:r>
            <a:endParaRPr lang="en-IN" sz="3200" dirty="0"/>
          </a:p>
        </p:txBody>
      </p:sp>
      <p:sp>
        <p:nvSpPr>
          <p:cNvPr id="26" name="Rectangle 25"/>
          <p:cNvSpPr/>
          <p:nvPr/>
        </p:nvSpPr>
        <p:spPr>
          <a:xfrm>
            <a:off x="6459854" y="6012094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1111</a:t>
            </a:r>
            <a:endParaRPr lang="en-IN" sz="3200" dirty="0"/>
          </a:p>
        </p:txBody>
      </p:sp>
      <p:sp>
        <p:nvSpPr>
          <p:cNvPr id="30" name="Rectangle 29"/>
          <p:cNvSpPr/>
          <p:nvPr/>
        </p:nvSpPr>
        <p:spPr>
          <a:xfrm>
            <a:off x="3213045" y="1614976"/>
            <a:ext cx="40107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77604" y="1615910"/>
            <a:ext cx="40107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66618" y="1616348"/>
            <a:ext cx="40107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32813" y="1616348"/>
            <a:ext cx="40107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aseline="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52970" y="1631377"/>
            <a:ext cx="40107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17529" y="1632311"/>
            <a:ext cx="40107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06543" y="1632749"/>
            <a:ext cx="40107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72738" y="1632749"/>
            <a:ext cx="40107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aseline="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Octal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(</a:t>
            </a:r>
            <a:r>
              <a:rPr lang="en-IN" dirty="0" smtClean="0"/>
              <a:t>105)</a:t>
            </a:r>
            <a:r>
              <a:rPr lang="en-IN" baseline="-25000" dirty="0" smtClean="0"/>
              <a:t>10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362200" y="1600200"/>
            <a:ext cx="14975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= (</a:t>
            </a:r>
            <a:r>
              <a:rPr lang="en-IN" sz="3200" dirty="0" smtClean="0"/>
              <a:t>151)</a:t>
            </a:r>
            <a:r>
              <a:rPr lang="en-IN" sz="3200" baseline="-25000" dirty="0" smtClean="0"/>
              <a:t>8</a:t>
            </a:r>
            <a:endParaRPr lang="en-IN" sz="32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18840" y="2729714"/>
            <a:ext cx="0" cy="1537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84962"/>
              </p:ext>
            </p:extLst>
          </p:nvPr>
        </p:nvGraphicFramePr>
        <p:xfrm>
          <a:off x="2133600" y="2577608"/>
          <a:ext cx="2057400" cy="1761174"/>
        </p:xfrm>
        <a:graphic>
          <a:graphicData uri="http://schemas.openxmlformats.org/drawingml/2006/table">
            <a:tbl>
              <a:tblPr firstRow="1" firstCol="1" band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30706988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6131532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18299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5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02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76582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247900" y="2518554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4364" y="2547111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4444" y="3092889"/>
            <a:ext cx="652743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50657" y="3092586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11463" y="3729000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95898" y="3103329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Octal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(</a:t>
            </a:r>
            <a:r>
              <a:rPr lang="en-IN" dirty="0" smtClean="0"/>
              <a:t>10.25)</a:t>
            </a:r>
            <a:r>
              <a:rPr lang="en-IN" baseline="-25000" dirty="0" smtClean="0"/>
              <a:t>10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266406" y="5147052"/>
                <a:ext cx="3199722" cy="1558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3200" dirty="0" smtClean="0">
                    <a:solidFill>
                      <a:prstClr val="black"/>
                    </a:solidFill>
                  </a:rPr>
                  <a:t>Fractional Part:</a:t>
                </a:r>
                <a:endParaRPr lang="en-IN" sz="3200" dirty="0" smtClean="0"/>
              </a:p>
              <a:p>
                <a:r>
                  <a:rPr lang="en-IN" sz="3200" dirty="0" smtClean="0"/>
                  <a:t>0.25*8 = 2.00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3200" dirty="0"/>
                        <m:t>(</m:t>
                      </m:r>
                      <m:r>
                        <m:rPr>
                          <m:nor/>
                        </m:rPr>
                        <a:rPr lang="en-US" sz="3200" dirty="0"/>
                        <m:t>0.25</m:t>
                      </m:r>
                      <m:r>
                        <m:rPr>
                          <m:nor/>
                        </m:rPr>
                        <a:rPr lang="en-IN" sz="3200" dirty="0"/>
                        <m:t>)</m:t>
                      </m:r>
                      <m:r>
                        <m:rPr>
                          <m:nor/>
                        </m:rPr>
                        <a:rPr lang="en-US" sz="3200" baseline="-25000" dirty="0"/>
                        <m:t>10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 (0.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IN" sz="3200" baseline="-25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406" y="5147052"/>
                <a:ext cx="3199722" cy="1558312"/>
              </a:xfrm>
              <a:prstGeom prst="rect">
                <a:avLst/>
              </a:prstGeom>
              <a:blipFill>
                <a:blip r:embed="rId2"/>
                <a:stretch>
                  <a:fillRect l="-4952" t="-5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2286000" y="4203412"/>
            <a:ext cx="2297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(</a:t>
            </a:r>
            <a:r>
              <a:rPr lang="en-IN" sz="3200" dirty="0" smtClean="0"/>
              <a:t>10)</a:t>
            </a:r>
            <a:r>
              <a:rPr lang="en-IN" sz="3200" baseline="-25000" dirty="0" smtClean="0"/>
              <a:t>10 </a:t>
            </a:r>
            <a:r>
              <a:rPr lang="en-IN" sz="3200" dirty="0" smtClean="0"/>
              <a:t>= (12)</a:t>
            </a:r>
            <a:r>
              <a:rPr lang="en-IN" sz="3200" baseline="-25000" dirty="0" smtClean="0"/>
              <a:t>8</a:t>
            </a:r>
            <a:endParaRPr lang="en-IN" sz="3200" dirty="0"/>
          </a:p>
        </p:txBody>
      </p:sp>
      <p:sp>
        <p:nvSpPr>
          <p:cNvPr id="25" name="Rectangle 24"/>
          <p:cNvSpPr/>
          <p:nvPr/>
        </p:nvSpPr>
        <p:spPr>
          <a:xfrm>
            <a:off x="2362200" y="1600200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= (12.2)</a:t>
            </a:r>
            <a:r>
              <a:rPr lang="en-IN" sz="3200" baseline="-25000" dirty="0"/>
              <a:t>8</a:t>
            </a:r>
            <a:endParaRPr lang="en-IN" sz="32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18840" y="2729714"/>
            <a:ext cx="0" cy="895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17203"/>
              </p:ext>
            </p:extLst>
          </p:nvPr>
        </p:nvGraphicFramePr>
        <p:xfrm>
          <a:off x="2133600" y="2577608"/>
          <a:ext cx="2057400" cy="1174116"/>
        </p:xfrm>
        <a:graphic>
          <a:graphicData uri="http://schemas.openxmlformats.org/drawingml/2006/table">
            <a:tbl>
              <a:tblPr firstRow="1" firstCol="1" band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307069887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613153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18299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5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0226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247900" y="2518554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9499" y="2518554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52948" y="3051954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7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Octal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(37</a:t>
            </a:r>
            <a:r>
              <a:rPr lang="en-IN" dirty="0"/>
              <a:t>)</a:t>
            </a:r>
            <a:r>
              <a:rPr lang="en-IN" baseline="-25000" dirty="0"/>
              <a:t>10</a:t>
            </a:r>
            <a:endParaRPr lang="en-US" dirty="0" smtClean="0"/>
          </a:p>
          <a:p>
            <a:r>
              <a:rPr lang="en-US" dirty="0" smtClean="0"/>
              <a:t>(255.5</a:t>
            </a:r>
            <a:r>
              <a:rPr lang="en-IN" dirty="0"/>
              <a:t>)</a:t>
            </a:r>
            <a:r>
              <a:rPr lang="en-IN" baseline="-25000" dirty="0"/>
              <a:t>10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5000" y="1600200"/>
            <a:ext cx="1289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= </a:t>
            </a:r>
            <a:r>
              <a:rPr lang="en-IN" sz="3200" dirty="0" smtClean="0"/>
              <a:t>(45)</a:t>
            </a:r>
            <a:r>
              <a:rPr lang="en-IN" sz="3200" baseline="-25000" dirty="0" smtClean="0"/>
              <a:t>8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2362200" y="2221986"/>
            <a:ext cx="1810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= </a:t>
            </a:r>
            <a:r>
              <a:rPr lang="en-IN" sz="3200" dirty="0" smtClean="0"/>
              <a:t>(</a:t>
            </a:r>
            <a:r>
              <a:rPr lang="en-IN" sz="3200" dirty="0"/>
              <a:t>377.4</a:t>
            </a:r>
            <a:r>
              <a:rPr lang="en-IN" sz="3200" dirty="0" smtClean="0"/>
              <a:t>)</a:t>
            </a:r>
            <a:r>
              <a:rPr lang="en-IN" sz="3200" baseline="-25000" dirty="0" smtClean="0"/>
              <a:t>8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5560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Decimal to </a:t>
            </a:r>
            <a:r>
              <a:rPr lang="en-US" dirty="0" smtClean="0"/>
              <a:t>Hexadecimal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(86)</a:t>
            </a:r>
            <a:r>
              <a:rPr lang="en-IN" baseline="-25000" dirty="0" smtClean="0"/>
              <a:t>10</a:t>
            </a:r>
            <a:endParaRPr lang="en-IN" dirty="0"/>
          </a:p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923807" y="1632117"/>
            <a:ext cx="142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= (56)</a:t>
            </a:r>
            <a:r>
              <a:rPr lang="en-IN" sz="3200" baseline="-25000" dirty="0" smtClean="0"/>
              <a:t>16</a:t>
            </a:r>
            <a:endParaRPr lang="en-IN" sz="32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733040" y="2826071"/>
            <a:ext cx="0" cy="895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863378"/>
              </p:ext>
            </p:extLst>
          </p:nvPr>
        </p:nvGraphicFramePr>
        <p:xfrm>
          <a:off x="1447800" y="2673965"/>
          <a:ext cx="2057400" cy="1174116"/>
        </p:xfrm>
        <a:graphic>
          <a:graphicData uri="http://schemas.openxmlformats.org/drawingml/2006/table">
            <a:tbl>
              <a:tblPr firstRow="1" firstCol="1" band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307069887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613153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18299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5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02265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445081" y="2614911"/>
            <a:ext cx="652743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33699" y="2614911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67148" y="3148311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400" y="1675570"/>
            <a:ext cx="2566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0 to 9 &amp; A to F</a:t>
            </a:r>
          </a:p>
        </p:txBody>
      </p:sp>
    </p:spTree>
    <p:extLst>
      <p:ext uri="{BB962C8B-B14F-4D97-AF65-F5344CB8AC3E}">
        <p14:creationId xmlns:p14="http://schemas.microsoft.com/office/powerpoint/2010/main" val="281349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(193)</a:t>
            </a:r>
            <a:r>
              <a:rPr lang="en-IN" baseline="-25000" dirty="0" smtClean="0"/>
              <a:t>10</a:t>
            </a:r>
            <a:endParaRPr lang="en-IN" dirty="0"/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097824" y="1600200"/>
            <a:ext cx="14398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(C1)</a:t>
            </a:r>
            <a:r>
              <a:rPr lang="en-IN" sz="3200" baseline="-25000" dirty="0" smtClean="0">
                <a:solidFill>
                  <a:prstClr val="black"/>
                </a:solidFill>
              </a:rPr>
              <a:t>16</a:t>
            </a:r>
            <a:endParaRPr lang="en-IN" sz="3200" dirty="0">
              <a:solidFill>
                <a:prstClr val="black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6129"/>
              </p:ext>
            </p:extLst>
          </p:nvPr>
        </p:nvGraphicFramePr>
        <p:xfrm>
          <a:off x="6553200" y="2133600"/>
          <a:ext cx="234314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574">
                  <a:extLst>
                    <a:ext uri="{9D8B030D-6E8A-4147-A177-3AD203B41FA5}">
                      <a16:colId xmlns:a16="http://schemas.microsoft.com/office/drawing/2014/main" val="3598022131"/>
                    </a:ext>
                  </a:extLst>
                </a:gridCol>
                <a:gridCol w="1171574">
                  <a:extLst>
                    <a:ext uri="{9D8B030D-6E8A-4147-A177-3AD203B41FA5}">
                      <a16:colId xmlns:a16="http://schemas.microsoft.com/office/drawing/2014/main" val="4014928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99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28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28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00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28884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33040" y="2826071"/>
            <a:ext cx="0" cy="895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65587"/>
              </p:ext>
            </p:extLst>
          </p:nvPr>
        </p:nvGraphicFramePr>
        <p:xfrm>
          <a:off x="1381577" y="2659062"/>
          <a:ext cx="2057400" cy="1174116"/>
        </p:xfrm>
        <a:graphic>
          <a:graphicData uri="http://schemas.openxmlformats.org/drawingml/2006/table">
            <a:tbl>
              <a:tblPr firstRow="1" firstCol="1" band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3070698874"/>
                    </a:ext>
                  </a:extLst>
                </a:gridCol>
                <a:gridCol w="904423">
                  <a:extLst>
                    <a:ext uri="{9D8B030D-6E8A-4147-A177-3AD203B41FA5}">
                      <a16:colId xmlns:a16="http://schemas.microsoft.com/office/drawing/2014/main" val="1261315322"/>
                    </a:ext>
                  </a:extLst>
                </a:gridCol>
                <a:gridCol w="467177">
                  <a:extLst>
                    <a:ext uri="{9D8B030D-6E8A-4147-A177-3AD203B41FA5}">
                      <a16:colId xmlns:a16="http://schemas.microsoft.com/office/drawing/2014/main" val="3518299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5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0226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45081" y="2614911"/>
            <a:ext cx="652743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7640" y="2614911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39557" y="3202169"/>
            <a:ext cx="652743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26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(</a:t>
            </a:r>
            <a:r>
              <a:rPr lang="en-IN" dirty="0" smtClean="0"/>
              <a:t>1271.37)</a:t>
            </a:r>
            <a:r>
              <a:rPr lang="en-IN" baseline="-25000" dirty="0" smtClean="0"/>
              <a:t>10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089058" y="2057400"/>
            <a:ext cx="3044423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Fractional Part</a:t>
            </a:r>
            <a:r>
              <a:rPr lang="en-US" sz="3200" dirty="0" smtClean="0">
                <a:solidFill>
                  <a:prstClr val="black"/>
                </a:solidFill>
              </a:rPr>
              <a:t>:</a:t>
            </a:r>
            <a:endParaRPr lang="en-IN" sz="3200" dirty="0" smtClean="0"/>
          </a:p>
          <a:p>
            <a:r>
              <a:rPr lang="en-IN" sz="3200" dirty="0" smtClean="0"/>
              <a:t>0.37*16 = 5.92</a:t>
            </a:r>
          </a:p>
          <a:p>
            <a:r>
              <a:rPr lang="en-US" sz="3200" dirty="0" smtClean="0"/>
              <a:t>0.92*16 = 14.72</a:t>
            </a:r>
          </a:p>
          <a:p>
            <a:r>
              <a:rPr lang="en-US" sz="3200" dirty="0" smtClean="0"/>
              <a:t>0.72*16 = 11.52</a:t>
            </a:r>
          </a:p>
          <a:p>
            <a:r>
              <a:rPr lang="en-US" sz="3200" dirty="0" smtClean="0"/>
              <a:t>0.52*16 = 8.32…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1060150" y="4338120"/>
            <a:ext cx="3042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(</a:t>
            </a:r>
            <a:r>
              <a:rPr lang="en-IN" sz="3200" dirty="0" smtClean="0"/>
              <a:t>1271)</a:t>
            </a:r>
            <a:r>
              <a:rPr lang="en-IN" sz="3200" baseline="-25000" dirty="0" smtClean="0"/>
              <a:t>10 </a:t>
            </a:r>
            <a:r>
              <a:rPr lang="en-IN" sz="3200" dirty="0" smtClean="0"/>
              <a:t>= (4F7)</a:t>
            </a:r>
            <a:r>
              <a:rPr lang="en-IN" sz="3200" baseline="-25000" dirty="0" smtClean="0"/>
              <a:t>16</a:t>
            </a:r>
            <a:endParaRPr lang="en-IN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91182" y="2648856"/>
            <a:ext cx="0" cy="1340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30177"/>
              </p:ext>
            </p:extLst>
          </p:nvPr>
        </p:nvGraphicFramePr>
        <p:xfrm>
          <a:off x="1295400" y="2438400"/>
          <a:ext cx="2088001" cy="1761174"/>
        </p:xfrm>
        <a:graphic>
          <a:graphicData uri="http://schemas.openxmlformats.org/drawingml/2006/table">
            <a:tbl>
              <a:tblPr firstRow="1" firstCol="1" bandRow="1"/>
              <a:tblGrid>
                <a:gridCol w="541334">
                  <a:extLst>
                    <a:ext uri="{9D8B030D-6E8A-4147-A177-3AD203B41FA5}">
                      <a16:colId xmlns:a16="http://schemas.microsoft.com/office/drawing/2014/main" val="3070698874"/>
                    </a:ext>
                  </a:extLst>
                </a:gridCol>
                <a:gridCol w="1104824">
                  <a:extLst>
                    <a:ext uri="{9D8B030D-6E8A-4147-A177-3AD203B41FA5}">
                      <a16:colId xmlns:a16="http://schemas.microsoft.com/office/drawing/2014/main" val="1261315322"/>
                    </a:ext>
                  </a:extLst>
                </a:gridCol>
                <a:gridCol w="441843">
                  <a:extLst>
                    <a:ext uri="{9D8B030D-6E8A-4147-A177-3AD203B41FA5}">
                      <a16:colId xmlns:a16="http://schemas.microsoft.com/office/drawing/2014/main" val="3518299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5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02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04569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97425" y="2410281"/>
            <a:ext cx="652743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9609" y="2396417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42141" y="2989569"/>
            <a:ext cx="652743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79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92429" y="2989569"/>
            <a:ext cx="652743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62857" y="3568857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02590" y="2997644"/>
            <a:ext cx="652743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90660" y="4724400"/>
            <a:ext cx="3381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(0.37)</a:t>
            </a:r>
            <a:r>
              <a:rPr lang="en-IN" sz="3200" baseline="-25000" dirty="0" smtClean="0"/>
              <a:t>10 </a:t>
            </a:r>
            <a:r>
              <a:rPr lang="en-IN" sz="3200" dirty="0" smtClean="0"/>
              <a:t>= (5EB8..)</a:t>
            </a:r>
            <a:r>
              <a:rPr lang="en-IN" sz="3200" baseline="-25000" dirty="0" smtClean="0"/>
              <a:t>16</a:t>
            </a:r>
            <a:endParaRPr lang="en-IN" sz="3200" dirty="0"/>
          </a:p>
        </p:txBody>
      </p:sp>
      <p:sp>
        <p:nvSpPr>
          <p:cNvPr id="18" name="Rectangle 17"/>
          <p:cNvSpPr/>
          <p:nvPr/>
        </p:nvSpPr>
        <p:spPr>
          <a:xfrm>
            <a:off x="2823871" y="1597192"/>
            <a:ext cx="2770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3200" dirty="0">
                <a:solidFill>
                  <a:prstClr val="black"/>
                </a:solidFill>
              </a:rPr>
              <a:t>= </a:t>
            </a:r>
            <a:r>
              <a:rPr lang="en-IN" sz="3200" dirty="0" smtClean="0">
                <a:solidFill>
                  <a:prstClr val="black"/>
                </a:solidFill>
              </a:rPr>
              <a:t>(4F7.5EB8</a:t>
            </a:r>
            <a:r>
              <a:rPr lang="en-IN" sz="3200" dirty="0">
                <a:solidFill>
                  <a:prstClr val="black"/>
                </a:solidFill>
              </a:rPr>
              <a:t>..)</a:t>
            </a:r>
            <a:r>
              <a:rPr lang="en-IN" sz="3200" baseline="-25000" dirty="0">
                <a:solidFill>
                  <a:prstClr val="black"/>
                </a:solidFill>
              </a:rPr>
              <a:t>16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140464" y="2648856"/>
            <a:ext cx="0" cy="1578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65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(37</a:t>
            </a:r>
            <a:r>
              <a:rPr lang="en-IN" dirty="0"/>
              <a:t>)</a:t>
            </a:r>
            <a:r>
              <a:rPr lang="en-IN" baseline="-25000" dirty="0"/>
              <a:t>10</a:t>
            </a:r>
            <a:endParaRPr lang="en-US" dirty="0" smtClean="0"/>
          </a:p>
          <a:p>
            <a:r>
              <a:rPr lang="en-US" dirty="0" smtClean="0"/>
              <a:t>(255.5</a:t>
            </a:r>
            <a:r>
              <a:rPr lang="en-IN" dirty="0"/>
              <a:t>)</a:t>
            </a:r>
            <a:r>
              <a:rPr lang="en-IN" baseline="-25000" dirty="0"/>
              <a:t>10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5000" y="1600200"/>
            <a:ext cx="142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= </a:t>
            </a:r>
            <a:r>
              <a:rPr lang="en-IN" sz="3200" dirty="0" smtClean="0"/>
              <a:t>(25)</a:t>
            </a:r>
            <a:r>
              <a:rPr lang="en-IN" sz="3200" baseline="-25000" dirty="0" smtClean="0"/>
              <a:t>16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2362200" y="2221986"/>
            <a:ext cx="1664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= </a:t>
            </a:r>
            <a:r>
              <a:rPr lang="en-IN" sz="3200" dirty="0" smtClean="0"/>
              <a:t>(FF.8)</a:t>
            </a:r>
            <a:r>
              <a:rPr lang="en-IN" sz="3200" baseline="-25000" dirty="0" smtClean="0"/>
              <a:t>16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7329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to </a:t>
            </a:r>
            <a:r>
              <a:rPr lang="en-US" dirty="0" smtClean="0"/>
              <a:t>Decimal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838200" y="1600200"/>
            <a:ext cx="1555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(</a:t>
            </a:r>
            <a:r>
              <a:rPr lang="en-IN" sz="3600" dirty="0" smtClean="0"/>
              <a:t>1101)</a:t>
            </a:r>
            <a:r>
              <a:rPr lang="en-IN" sz="3600" baseline="-25000" dirty="0" smtClean="0"/>
              <a:t>2</a:t>
            </a:r>
            <a:endParaRPr lang="en-IN" sz="3600" dirty="0"/>
          </a:p>
        </p:txBody>
      </p:sp>
      <p:sp>
        <p:nvSpPr>
          <p:cNvPr id="15" name="Rectangle 14"/>
          <p:cNvSpPr/>
          <p:nvPr/>
        </p:nvSpPr>
        <p:spPr>
          <a:xfrm>
            <a:off x="628848" y="2279188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prstClr val="black"/>
                </a:solidFill>
              </a:rPr>
              <a:t>1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190928" y="2279187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prstClr val="black"/>
                </a:solidFill>
              </a:rPr>
              <a:t>1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753008" y="2279187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0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315088" y="2279186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prstClr val="black"/>
                </a:solidFill>
              </a:rPr>
              <a:t>1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24440" y="2925517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61535" y="3230923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3682" y="2925517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720777" y="3230923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415753" y="2925517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2848" y="3230923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47824" y="2925517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4919" y="3230923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71800" y="1630977"/>
            <a:ext cx="542969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= 1 </a:t>
            </a:r>
            <a:r>
              <a:rPr lang="en-IN" sz="3200" dirty="0">
                <a:solidFill>
                  <a:prstClr val="black"/>
                </a:solidFill>
              </a:rPr>
              <a:t>x </a:t>
            </a:r>
            <a:r>
              <a:rPr lang="en-IN" sz="3200" dirty="0" smtClean="0">
                <a:solidFill>
                  <a:prstClr val="black"/>
                </a:solidFill>
              </a:rPr>
              <a:t>2</a:t>
            </a:r>
            <a:r>
              <a:rPr lang="en-IN" sz="3200" baseline="30000" dirty="0" smtClean="0">
                <a:solidFill>
                  <a:prstClr val="black"/>
                </a:solidFill>
              </a:rPr>
              <a:t>3</a:t>
            </a:r>
            <a:r>
              <a:rPr lang="en-IN" sz="3200" dirty="0" smtClean="0">
                <a:solidFill>
                  <a:prstClr val="black"/>
                </a:solidFill>
              </a:rPr>
              <a:t> + </a:t>
            </a:r>
            <a:r>
              <a:rPr lang="en-IN" sz="3200" dirty="0">
                <a:solidFill>
                  <a:prstClr val="black"/>
                </a:solidFill>
              </a:rPr>
              <a:t>1 x </a:t>
            </a:r>
            <a:r>
              <a:rPr lang="en-IN" sz="3200" dirty="0" smtClean="0">
                <a:solidFill>
                  <a:prstClr val="black"/>
                </a:solidFill>
              </a:rPr>
              <a:t>2</a:t>
            </a:r>
            <a:r>
              <a:rPr lang="en-IN" sz="3200" baseline="30000" dirty="0" smtClean="0">
                <a:solidFill>
                  <a:prstClr val="black"/>
                </a:solidFill>
              </a:rPr>
              <a:t>2</a:t>
            </a:r>
            <a:r>
              <a:rPr lang="en-IN" sz="3200" dirty="0" smtClean="0">
                <a:solidFill>
                  <a:prstClr val="black"/>
                </a:solidFill>
              </a:rPr>
              <a:t> +</a:t>
            </a:r>
            <a:r>
              <a:rPr lang="en-IN" sz="3200" dirty="0">
                <a:solidFill>
                  <a:prstClr val="black"/>
                </a:solidFill>
              </a:rPr>
              <a:t> </a:t>
            </a:r>
            <a:r>
              <a:rPr lang="en-IN" sz="3200" dirty="0" smtClean="0">
                <a:solidFill>
                  <a:prstClr val="black"/>
                </a:solidFill>
              </a:rPr>
              <a:t>0 </a:t>
            </a:r>
            <a:r>
              <a:rPr lang="en-IN" sz="3200" dirty="0">
                <a:solidFill>
                  <a:prstClr val="black"/>
                </a:solidFill>
              </a:rPr>
              <a:t>x </a:t>
            </a:r>
            <a:r>
              <a:rPr lang="en-IN" sz="3200" dirty="0" smtClean="0">
                <a:solidFill>
                  <a:prstClr val="black"/>
                </a:solidFill>
              </a:rPr>
              <a:t>2</a:t>
            </a:r>
            <a:r>
              <a:rPr lang="en-IN" sz="3200" baseline="30000" dirty="0">
                <a:solidFill>
                  <a:prstClr val="black"/>
                </a:solidFill>
              </a:rPr>
              <a:t>1</a:t>
            </a:r>
            <a:r>
              <a:rPr lang="en-IN" sz="3200" dirty="0" smtClean="0">
                <a:solidFill>
                  <a:prstClr val="black"/>
                </a:solidFill>
              </a:rPr>
              <a:t> +</a:t>
            </a:r>
            <a:r>
              <a:rPr lang="en-IN" sz="3200" dirty="0">
                <a:solidFill>
                  <a:prstClr val="black"/>
                </a:solidFill>
              </a:rPr>
              <a:t> 1 x </a:t>
            </a:r>
            <a:r>
              <a:rPr lang="en-IN" sz="3200" dirty="0" smtClean="0">
                <a:solidFill>
                  <a:prstClr val="black"/>
                </a:solidFill>
              </a:rPr>
              <a:t>2</a:t>
            </a:r>
            <a:r>
              <a:rPr lang="en-IN" sz="3200" baseline="30000" dirty="0" smtClean="0">
                <a:solidFill>
                  <a:prstClr val="black"/>
                </a:solidFill>
              </a:rPr>
              <a:t>0</a:t>
            </a:r>
            <a:r>
              <a:rPr lang="en-IN" sz="32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3200" dirty="0" smtClean="0">
                <a:solidFill>
                  <a:prstClr val="black"/>
                </a:solidFill>
              </a:rPr>
              <a:t>= 8 + 4 + 0 + 1</a:t>
            </a:r>
          </a:p>
          <a:p>
            <a:pPr lvl="0"/>
            <a:r>
              <a:rPr lang="en-US" sz="3200" dirty="0" smtClean="0">
                <a:solidFill>
                  <a:prstClr val="black"/>
                </a:solidFill>
              </a:rPr>
              <a:t>= (13</a:t>
            </a:r>
            <a:r>
              <a:rPr lang="en-IN" sz="3600" dirty="0" smtClean="0">
                <a:solidFill>
                  <a:prstClr val="black"/>
                </a:solidFill>
              </a:rPr>
              <a:t>)</a:t>
            </a:r>
            <a:r>
              <a:rPr lang="en-IN" sz="3600" baseline="-25000" dirty="0" smtClean="0">
                <a:solidFill>
                  <a:prstClr val="black"/>
                </a:solidFill>
              </a:rPr>
              <a:t>10</a:t>
            </a:r>
            <a:endParaRPr lang="en-IN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12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2" grpId="0"/>
      <p:bldP spid="24" grpId="0"/>
      <p:bldP spid="26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to </a:t>
            </a:r>
            <a:r>
              <a:rPr lang="en-US" dirty="0" smtClean="0"/>
              <a:t>Decimal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69358" y="1619065"/>
            <a:ext cx="21403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(</a:t>
            </a:r>
            <a:r>
              <a:rPr lang="en-IN" sz="3600" dirty="0" smtClean="0"/>
              <a:t>1010.01)</a:t>
            </a:r>
            <a:r>
              <a:rPr lang="en-IN" sz="3600" baseline="-25000" dirty="0" smtClean="0"/>
              <a:t>2</a:t>
            </a:r>
            <a:endParaRPr lang="en-IN" sz="3600" dirty="0"/>
          </a:p>
        </p:txBody>
      </p:sp>
      <p:sp>
        <p:nvSpPr>
          <p:cNvPr id="13" name="Rectangle 12"/>
          <p:cNvSpPr/>
          <p:nvPr/>
        </p:nvSpPr>
        <p:spPr>
          <a:xfrm>
            <a:off x="152401" y="3464224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prstClr val="black"/>
                </a:solidFill>
              </a:rPr>
              <a:t>1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14481" y="3464223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0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276561" y="3464223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1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838641" y="3464222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0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47993" y="4110553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85088" y="4415959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07235" y="4110553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4330" y="4415959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39306" y="4110553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6401" y="4415959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1377" y="4110553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8472" y="4415959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9800" y="1600200"/>
            <a:ext cx="710322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= 1x2</a:t>
            </a:r>
            <a:r>
              <a:rPr lang="en-IN" sz="3200" baseline="30000" dirty="0" smtClean="0">
                <a:solidFill>
                  <a:prstClr val="black"/>
                </a:solidFill>
              </a:rPr>
              <a:t>3</a:t>
            </a:r>
            <a:r>
              <a:rPr lang="en-IN" sz="3200" dirty="0" smtClean="0">
                <a:solidFill>
                  <a:prstClr val="black"/>
                </a:solidFill>
              </a:rPr>
              <a:t> + 0x2</a:t>
            </a:r>
            <a:r>
              <a:rPr lang="en-IN" sz="3200" baseline="30000" dirty="0" smtClean="0">
                <a:solidFill>
                  <a:prstClr val="black"/>
                </a:solidFill>
              </a:rPr>
              <a:t>2</a:t>
            </a:r>
            <a:r>
              <a:rPr lang="en-IN" sz="3200" dirty="0" smtClean="0">
                <a:solidFill>
                  <a:prstClr val="black"/>
                </a:solidFill>
              </a:rPr>
              <a:t> +</a:t>
            </a:r>
            <a:r>
              <a:rPr lang="en-IN" sz="3200" dirty="0">
                <a:solidFill>
                  <a:prstClr val="black"/>
                </a:solidFill>
              </a:rPr>
              <a:t> </a:t>
            </a:r>
            <a:r>
              <a:rPr lang="en-IN" sz="3200" dirty="0" smtClean="0">
                <a:solidFill>
                  <a:prstClr val="black"/>
                </a:solidFill>
              </a:rPr>
              <a:t>1x2</a:t>
            </a:r>
            <a:r>
              <a:rPr lang="en-IN" sz="3200" baseline="30000" dirty="0" smtClean="0">
                <a:solidFill>
                  <a:prstClr val="black"/>
                </a:solidFill>
              </a:rPr>
              <a:t>1</a:t>
            </a:r>
            <a:r>
              <a:rPr lang="en-IN" sz="3200" dirty="0" smtClean="0">
                <a:solidFill>
                  <a:prstClr val="black"/>
                </a:solidFill>
              </a:rPr>
              <a:t> +</a:t>
            </a:r>
            <a:r>
              <a:rPr lang="en-IN" sz="3200" dirty="0">
                <a:solidFill>
                  <a:prstClr val="black"/>
                </a:solidFill>
              </a:rPr>
              <a:t> </a:t>
            </a:r>
            <a:r>
              <a:rPr lang="en-IN" sz="3200" dirty="0" smtClean="0">
                <a:solidFill>
                  <a:prstClr val="black"/>
                </a:solidFill>
              </a:rPr>
              <a:t>0x2</a:t>
            </a:r>
            <a:r>
              <a:rPr lang="en-IN" sz="3200" baseline="30000" dirty="0" smtClean="0">
                <a:solidFill>
                  <a:prstClr val="black"/>
                </a:solidFill>
              </a:rPr>
              <a:t>0</a:t>
            </a:r>
            <a:r>
              <a:rPr lang="en-IN" sz="3200" dirty="0" smtClean="0">
                <a:solidFill>
                  <a:prstClr val="black"/>
                </a:solidFill>
              </a:rPr>
              <a:t> + 0x2</a:t>
            </a:r>
            <a:r>
              <a:rPr lang="en-IN" sz="3200" baseline="30000" dirty="0" smtClean="0">
                <a:solidFill>
                  <a:prstClr val="black"/>
                </a:solidFill>
              </a:rPr>
              <a:t>-1</a:t>
            </a:r>
            <a:r>
              <a:rPr lang="en-IN" sz="3200" dirty="0" smtClean="0">
                <a:solidFill>
                  <a:prstClr val="black"/>
                </a:solidFill>
              </a:rPr>
              <a:t> + 1x2</a:t>
            </a:r>
            <a:r>
              <a:rPr lang="en-IN" sz="3200" baseline="30000" dirty="0" smtClean="0">
                <a:solidFill>
                  <a:prstClr val="black"/>
                </a:solidFill>
              </a:rPr>
              <a:t>-2</a:t>
            </a:r>
            <a:r>
              <a:rPr lang="en-IN" sz="32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3200" dirty="0" smtClean="0">
                <a:solidFill>
                  <a:prstClr val="black"/>
                </a:solidFill>
              </a:rPr>
              <a:t>= 8 + 0 + 2 + 0 + 0 + 0.25</a:t>
            </a:r>
          </a:p>
          <a:p>
            <a:pPr lvl="0"/>
            <a:r>
              <a:rPr lang="en-US" sz="3200" dirty="0" smtClean="0">
                <a:solidFill>
                  <a:prstClr val="black"/>
                </a:solidFill>
              </a:rPr>
              <a:t>= (10.25</a:t>
            </a:r>
            <a:r>
              <a:rPr lang="en-IN" sz="3600" dirty="0" smtClean="0">
                <a:solidFill>
                  <a:prstClr val="black"/>
                </a:solidFill>
              </a:rPr>
              <a:t>)</a:t>
            </a:r>
            <a:r>
              <a:rPr lang="en-IN" sz="3600" baseline="-25000" dirty="0" smtClean="0">
                <a:solidFill>
                  <a:prstClr val="black"/>
                </a:solidFill>
              </a:rPr>
              <a:t>10</a:t>
            </a:r>
            <a:endParaRPr lang="en-IN" sz="36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62200" y="3464222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0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571552" y="4110553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263615" y="4415959"/>
            <a:ext cx="615874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79210" y="3458969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prstClr val="black"/>
                </a:solidFill>
              </a:rPr>
              <a:t>1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088562" y="4105300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87636" y="4410706"/>
            <a:ext cx="615874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8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8" grpId="0"/>
      <p:bldP spid="20" grpId="0"/>
      <p:bldP spid="22" grpId="0"/>
      <p:bldP spid="24" grpId="0"/>
      <p:bldP spid="26" grpId="0"/>
      <p:bldP spid="28" grpId="0"/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 of Chapter 1</a:t>
            </a:r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Digital Computers and Digital Systems</a:t>
            </a:r>
            <a:endParaRPr lang="en-US" altLang="zh-TW" dirty="0"/>
          </a:p>
          <a:p>
            <a:r>
              <a:rPr lang="en-US" altLang="zh-TW" dirty="0" smtClean="0"/>
              <a:t>Binary Numbers</a:t>
            </a:r>
          </a:p>
          <a:p>
            <a:r>
              <a:rPr lang="en-US" altLang="zh-TW" dirty="0" smtClean="0"/>
              <a:t>Number-base Conversions</a:t>
            </a:r>
          </a:p>
          <a:p>
            <a:r>
              <a:rPr lang="en-US" altLang="zh-TW" dirty="0" smtClean="0"/>
              <a:t>Octal and Hexadecimal Numbers</a:t>
            </a:r>
          </a:p>
          <a:p>
            <a:r>
              <a:rPr lang="en-US" altLang="zh-TW" dirty="0" smtClean="0"/>
              <a:t>Complements</a:t>
            </a:r>
          </a:p>
          <a:p>
            <a:r>
              <a:rPr lang="en-US" altLang="zh-TW" dirty="0" smtClean="0"/>
              <a:t>Signed Binary Numbers</a:t>
            </a:r>
          </a:p>
          <a:p>
            <a:r>
              <a:rPr lang="en-US" altLang="zh-TW" dirty="0" smtClean="0"/>
              <a:t>Binary Codes</a:t>
            </a:r>
          </a:p>
          <a:p>
            <a:r>
              <a:rPr lang="en-US" altLang="zh-TW" dirty="0" smtClean="0"/>
              <a:t>Binary Storage and Registers</a:t>
            </a:r>
          </a:p>
          <a:p>
            <a:r>
              <a:rPr lang="en-US" altLang="zh-TW" dirty="0" smtClean="0"/>
              <a:t>Binary Logic</a:t>
            </a:r>
          </a:p>
          <a:p>
            <a:pPr>
              <a:buFont typeface="Wingdings 2" pitchFamily="18" charset="2"/>
              <a:buNone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3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(10101</a:t>
            </a:r>
            <a:r>
              <a:rPr lang="en-IN" dirty="0" smtClean="0"/>
              <a:t>)</a:t>
            </a:r>
            <a:r>
              <a:rPr lang="en-IN" baseline="-25000" dirty="0" smtClean="0"/>
              <a:t>2</a:t>
            </a:r>
            <a:endParaRPr lang="en-US" dirty="0" smtClean="0"/>
          </a:p>
          <a:p>
            <a:r>
              <a:rPr lang="en-US" dirty="0" smtClean="0"/>
              <a:t>(1111.11</a:t>
            </a:r>
            <a:r>
              <a:rPr lang="en-IN" dirty="0" smtClean="0"/>
              <a:t>)</a:t>
            </a:r>
            <a:r>
              <a:rPr lang="en-IN" baseline="-25000" dirty="0" smtClean="0"/>
              <a:t>2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62200" y="1600200"/>
            <a:ext cx="142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(21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10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2184975"/>
            <a:ext cx="19495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(15.75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10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Octal to </a:t>
            </a:r>
            <a:r>
              <a:rPr lang="en-US" dirty="0" smtClean="0"/>
              <a:t>Decimal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57610" y="3048001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3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319690" y="3048000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7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29042" y="3694331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66137" y="3999737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88284" y="3694331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5379" y="3999737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4493" y="1448161"/>
            <a:ext cx="129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(37)</a:t>
            </a:r>
            <a:r>
              <a:rPr lang="en-IN" sz="3200" baseline="-25000" dirty="0" smtClean="0">
                <a:solidFill>
                  <a:prstClr val="black"/>
                </a:solidFill>
              </a:rPr>
              <a:t>8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62200" y="1461224"/>
            <a:ext cx="4572000" cy="176663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3 </a:t>
            </a:r>
            <a:r>
              <a:rPr lang="en-IN" sz="3200" dirty="0">
                <a:solidFill>
                  <a:prstClr val="black"/>
                </a:solidFill>
              </a:rPr>
              <a:t>x 8</a:t>
            </a:r>
            <a:r>
              <a:rPr lang="en-IN" sz="3200" baseline="30000" dirty="0">
                <a:solidFill>
                  <a:prstClr val="black"/>
                </a:solidFill>
              </a:rPr>
              <a:t>1</a:t>
            </a:r>
            <a:r>
              <a:rPr lang="en-IN" sz="3200" dirty="0">
                <a:solidFill>
                  <a:prstClr val="black"/>
                </a:solidFill>
              </a:rPr>
              <a:t> + </a:t>
            </a:r>
            <a:r>
              <a:rPr lang="en-IN" sz="3200" dirty="0" smtClean="0">
                <a:solidFill>
                  <a:prstClr val="black"/>
                </a:solidFill>
              </a:rPr>
              <a:t>7 </a:t>
            </a:r>
            <a:r>
              <a:rPr lang="en-IN" sz="3200" dirty="0">
                <a:solidFill>
                  <a:prstClr val="black"/>
                </a:solidFill>
              </a:rPr>
              <a:t>x 8</a:t>
            </a:r>
            <a:r>
              <a:rPr lang="en-IN" sz="3200" baseline="30000" dirty="0">
                <a:solidFill>
                  <a:prstClr val="black"/>
                </a:solidFill>
              </a:rPr>
              <a:t>0</a:t>
            </a:r>
            <a:r>
              <a:rPr lang="en-IN" sz="3200" dirty="0">
                <a:solidFill>
                  <a:prstClr val="black"/>
                </a:solidFill>
              </a:rPr>
              <a:t>  </a:t>
            </a:r>
            <a:endParaRPr lang="en-IN" sz="3200" dirty="0" smtClean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24 </a:t>
            </a:r>
            <a:r>
              <a:rPr lang="en-IN" sz="3200" dirty="0">
                <a:solidFill>
                  <a:prstClr val="black"/>
                </a:solidFill>
              </a:rPr>
              <a:t>+ </a:t>
            </a:r>
            <a:r>
              <a:rPr lang="en-IN" sz="3200" dirty="0" smtClean="0">
                <a:solidFill>
                  <a:prstClr val="black"/>
                </a:solidFill>
              </a:rPr>
              <a:t>7</a:t>
            </a:r>
            <a:endParaRPr lang="en-IN" sz="32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</a:t>
            </a:r>
            <a:r>
              <a:rPr lang="en-IN" sz="3200" dirty="0" smtClean="0">
                <a:solidFill>
                  <a:prstClr val="black"/>
                </a:solidFill>
              </a:rPr>
              <a:t>(31)</a:t>
            </a:r>
            <a:r>
              <a:rPr lang="en-IN" sz="3200" baseline="-25000" dirty="0" smtClean="0">
                <a:solidFill>
                  <a:prstClr val="black"/>
                </a:solidFill>
              </a:rPr>
              <a:t>10</a:t>
            </a:r>
            <a:endParaRPr lang="en-IN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4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Octal to </a:t>
            </a:r>
            <a:r>
              <a:rPr lang="en-US" dirty="0" smtClean="0"/>
              <a:t>Decimal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590761" y="3581401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1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152841" y="3581400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2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362193" y="4227731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99288" y="4533137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21435" y="4227731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8530" y="4533137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76400" y="3581400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2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885752" y="4227731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77815" y="4533137"/>
            <a:ext cx="615874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4493" y="1448161"/>
            <a:ext cx="129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>
                <a:solidFill>
                  <a:prstClr val="black"/>
                </a:solidFill>
              </a:rPr>
              <a:t>(</a:t>
            </a:r>
            <a:r>
              <a:rPr lang="en-IN" sz="3200" dirty="0" smtClean="0">
                <a:solidFill>
                  <a:prstClr val="black"/>
                </a:solidFill>
              </a:rPr>
              <a:t>12.2)</a:t>
            </a:r>
            <a:r>
              <a:rPr lang="en-IN" sz="3200" baseline="-25000" dirty="0" smtClean="0">
                <a:solidFill>
                  <a:prstClr val="black"/>
                </a:solidFill>
              </a:rPr>
              <a:t>8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62200" y="1461224"/>
            <a:ext cx="4572000" cy="176663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1 </a:t>
            </a:r>
            <a:r>
              <a:rPr lang="en-IN" sz="3200" dirty="0">
                <a:solidFill>
                  <a:prstClr val="black"/>
                </a:solidFill>
              </a:rPr>
              <a:t>x 8</a:t>
            </a:r>
            <a:r>
              <a:rPr lang="en-IN" sz="3200" baseline="30000" dirty="0">
                <a:solidFill>
                  <a:prstClr val="black"/>
                </a:solidFill>
              </a:rPr>
              <a:t>1</a:t>
            </a:r>
            <a:r>
              <a:rPr lang="en-IN" sz="3200" dirty="0">
                <a:solidFill>
                  <a:prstClr val="black"/>
                </a:solidFill>
              </a:rPr>
              <a:t> + 2 x 8</a:t>
            </a:r>
            <a:r>
              <a:rPr lang="en-IN" sz="3200" baseline="30000" dirty="0">
                <a:solidFill>
                  <a:prstClr val="black"/>
                </a:solidFill>
              </a:rPr>
              <a:t>0</a:t>
            </a:r>
            <a:r>
              <a:rPr lang="en-IN" sz="3200" dirty="0">
                <a:solidFill>
                  <a:prstClr val="black"/>
                </a:solidFill>
              </a:rPr>
              <a:t> +2 x 8</a:t>
            </a:r>
            <a:r>
              <a:rPr lang="en-IN" sz="3200" baseline="30000" dirty="0">
                <a:solidFill>
                  <a:prstClr val="black"/>
                </a:solidFill>
              </a:rPr>
              <a:t>-1</a:t>
            </a:r>
            <a:r>
              <a:rPr lang="en-IN" sz="3200" dirty="0">
                <a:solidFill>
                  <a:prstClr val="black"/>
                </a:solidFill>
              </a:rPr>
              <a:t> </a:t>
            </a:r>
            <a:endParaRPr lang="en-IN" sz="3200" dirty="0" smtClean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</a:t>
            </a:r>
            <a:r>
              <a:rPr lang="en-IN" sz="3200" dirty="0">
                <a:solidFill>
                  <a:prstClr val="black"/>
                </a:solidFill>
              </a:rPr>
              <a:t>8 + 2 + </a:t>
            </a:r>
            <a:r>
              <a:rPr lang="en-IN" sz="3200" dirty="0" smtClean="0">
                <a:solidFill>
                  <a:prstClr val="black"/>
                </a:solidFill>
              </a:rPr>
              <a:t>2(0.125)</a:t>
            </a:r>
            <a:endParaRPr lang="en-IN" sz="32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</a:t>
            </a:r>
            <a:r>
              <a:rPr lang="en-IN" sz="3200" dirty="0">
                <a:solidFill>
                  <a:prstClr val="black"/>
                </a:solidFill>
              </a:rPr>
              <a:t>(10.25)</a:t>
            </a:r>
            <a:r>
              <a:rPr lang="en-IN" sz="3200" baseline="-25000" dirty="0">
                <a:solidFill>
                  <a:prstClr val="black"/>
                </a:solidFill>
              </a:rPr>
              <a:t>10</a:t>
            </a:r>
            <a:endParaRPr lang="en-IN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5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3" grpId="0"/>
      <p:bldP spid="28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Decimal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(76</a:t>
            </a:r>
            <a:r>
              <a:rPr lang="en-IN" dirty="0"/>
              <a:t>)</a:t>
            </a:r>
            <a:r>
              <a:rPr lang="en-IN" baseline="-25000" dirty="0"/>
              <a:t>8</a:t>
            </a:r>
            <a:endParaRPr lang="en-US" dirty="0" smtClean="0"/>
          </a:p>
          <a:p>
            <a:r>
              <a:rPr lang="en-US" dirty="0" smtClean="0"/>
              <a:t>(41.26</a:t>
            </a:r>
            <a:r>
              <a:rPr lang="en-IN" dirty="0"/>
              <a:t>)</a:t>
            </a:r>
            <a:r>
              <a:rPr lang="en-IN" baseline="-25000" dirty="0"/>
              <a:t>8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52600" y="1600200"/>
            <a:ext cx="142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(62)</a:t>
            </a:r>
            <a:r>
              <a:rPr lang="en-IN" sz="3200" baseline="-25000" dirty="0" smtClean="0">
                <a:solidFill>
                  <a:prstClr val="black"/>
                </a:solidFill>
              </a:rPr>
              <a:t>10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184975"/>
            <a:ext cx="2574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</a:t>
            </a:r>
            <a:r>
              <a:rPr lang="en-IN" sz="3200" dirty="0" smtClean="0"/>
              <a:t>33.34375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10</a:t>
            </a:r>
            <a:endParaRPr lang="en-IN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0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Hexadecimal to Decimal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46925" y="3612433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1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311518" y="3612433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2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16318" y="4227731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45864" y="4502614"/>
            <a:ext cx="74090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56277" y="4225229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0751" y="4502614"/>
            <a:ext cx="74090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31547" y="3578898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10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33600" y="4227731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787464" y="4502614"/>
            <a:ext cx="74090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66893" y="1445659"/>
            <a:ext cx="1495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>
                <a:solidFill>
                  <a:prstClr val="black"/>
                </a:solidFill>
              </a:rPr>
              <a:t>(</a:t>
            </a:r>
            <a:r>
              <a:rPr lang="en-IN" sz="3200" dirty="0" smtClean="0">
                <a:solidFill>
                  <a:prstClr val="black"/>
                </a:solidFill>
              </a:rPr>
              <a:t>12A)</a:t>
            </a:r>
            <a:r>
              <a:rPr lang="en-IN" sz="3200" baseline="-25000" dirty="0" smtClean="0">
                <a:solidFill>
                  <a:prstClr val="black"/>
                </a:solidFill>
              </a:rPr>
              <a:t>16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62200" y="1461224"/>
            <a:ext cx="5334000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1 </a:t>
            </a:r>
            <a:r>
              <a:rPr lang="en-IN" sz="3200" dirty="0">
                <a:solidFill>
                  <a:prstClr val="black"/>
                </a:solidFill>
              </a:rPr>
              <a:t>x </a:t>
            </a:r>
            <a:r>
              <a:rPr lang="en-IN" sz="3200" dirty="0" smtClean="0">
                <a:solidFill>
                  <a:prstClr val="black"/>
                </a:solidFill>
              </a:rPr>
              <a:t>16</a:t>
            </a:r>
            <a:r>
              <a:rPr lang="en-IN" sz="3200" baseline="30000" dirty="0">
                <a:solidFill>
                  <a:prstClr val="black"/>
                </a:solidFill>
              </a:rPr>
              <a:t>2</a:t>
            </a:r>
            <a:r>
              <a:rPr lang="en-IN" sz="3200" dirty="0">
                <a:solidFill>
                  <a:prstClr val="black"/>
                </a:solidFill>
              </a:rPr>
              <a:t> + 2 x </a:t>
            </a:r>
            <a:r>
              <a:rPr lang="en-IN" sz="3200" dirty="0" smtClean="0">
                <a:solidFill>
                  <a:prstClr val="black"/>
                </a:solidFill>
              </a:rPr>
              <a:t>16</a:t>
            </a:r>
            <a:r>
              <a:rPr lang="en-IN" sz="3200" baseline="30000" dirty="0">
                <a:solidFill>
                  <a:prstClr val="black"/>
                </a:solidFill>
              </a:rPr>
              <a:t>1</a:t>
            </a:r>
            <a:r>
              <a:rPr lang="en-IN" sz="3200" dirty="0">
                <a:solidFill>
                  <a:prstClr val="black"/>
                </a:solidFill>
              </a:rPr>
              <a:t> </a:t>
            </a:r>
            <a:r>
              <a:rPr lang="en-IN" sz="3200" dirty="0" smtClean="0">
                <a:solidFill>
                  <a:prstClr val="black"/>
                </a:solidFill>
              </a:rPr>
              <a:t>+ 10 </a:t>
            </a:r>
            <a:r>
              <a:rPr lang="en-IN" sz="3200" dirty="0">
                <a:solidFill>
                  <a:prstClr val="black"/>
                </a:solidFill>
              </a:rPr>
              <a:t>x </a:t>
            </a:r>
            <a:r>
              <a:rPr lang="en-IN" sz="3200" dirty="0" smtClean="0">
                <a:solidFill>
                  <a:prstClr val="black"/>
                </a:solidFill>
              </a:rPr>
              <a:t>16</a:t>
            </a:r>
            <a:r>
              <a:rPr lang="en-IN" sz="3200" baseline="30000" dirty="0" smtClean="0">
                <a:solidFill>
                  <a:prstClr val="black"/>
                </a:solidFill>
              </a:rPr>
              <a:t>0</a:t>
            </a:r>
            <a:r>
              <a:rPr lang="en-IN" sz="3200" dirty="0">
                <a:solidFill>
                  <a:prstClr val="black"/>
                </a:solidFill>
              </a:rPr>
              <a:t> </a:t>
            </a:r>
            <a:endParaRPr lang="en-IN" sz="3200" dirty="0" smtClean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256 </a:t>
            </a:r>
            <a:r>
              <a:rPr lang="en-IN" sz="3200" dirty="0">
                <a:solidFill>
                  <a:prstClr val="black"/>
                </a:solidFill>
              </a:rPr>
              <a:t>+ </a:t>
            </a:r>
            <a:r>
              <a:rPr lang="en-IN" sz="3200" dirty="0" smtClean="0">
                <a:solidFill>
                  <a:prstClr val="black"/>
                </a:solidFill>
              </a:rPr>
              <a:t>32 </a:t>
            </a:r>
            <a:r>
              <a:rPr lang="en-IN" sz="3200" dirty="0">
                <a:solidFill>
                  <a:prstClr val="black"/>
                </a:solidFill>
              </a:rPr>
              <a:t>+ </a:t>
            </a:r>
            <a:r>
              <a:rPr lang="en-IN" sz="3200" dirty="0" smtClean="0">
                <a:solidFill>
                  <a:prstClr val="black"/>
                </a:solidFill>
              </a:rPr>
              <a:t>10</a:t>
            </a:r>
            <a:endParaRPr lang="en-IN" sz="32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</a:t>
            </a:r>
            <a:r>
              <a:rPr lang="en-IN" sz="3200" dirty="0" smtClean="0">
                <a:solidFill>
                  <a:prstClr val="black"/>
                </a:solidFill>
              </a:rPr>
              <a:t>(298)</a:t>
            </a:r>
            <a:r>
              <a:rPr lang="en-IN" sz="3200" baseline="-25000" dirty="0" smtClean="0">
                <a:solidFill>
                  <a:prstClr val="black"/>
                </a:solidFill>
              </a:rPr>
              <a:t>10</a:t>
            </a:r>
            <a:endParaRPr lang="en-IN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5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3" grpId="0"/>
      <p:bldP spid="28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Hexadecimal to Decimal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57200" y="1586184"/>
            <a:ext cx="19111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/>
              <a:t>(AD2.4)</a:t>
            </a:r>
            <a:r>
              <a:rPr lang="en-IN" sz="3600" baseline="-25000" dirty="0" smtClean="0"/>
              <a:t>16</a:t>
            </a:r>
            <a:endParaRPr lang="en-IN" sz="3600" dirty="0"/>
          </a:p>
        </p:txBody>
      </p:sp>
      <p:sp>
        <p:nvSpPr>
          <p:cNvPr id="15" name="Rectangle 14"/>
          <p:cNvSpPr/>
          <p:nvPr/>
        </p:nvSpPr>
        <p:spPr>
          <a:xfrm>
            <a:off x="300596" y="3437600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prstClr val="black"/>
                </a:solidFill>
              </a:rPr>
              <a:t>10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960940" y="3438336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prstClr val="black"/>
                </a:solidFill>
              </a:rPr>
              <a:t>13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669047" y="3438336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2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313567" y="3447871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prstClr val="black"/>
                </a:solidFill>
              </a:rPr>
              <a:t>1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22919" y="4041340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12307" y="4324674"/>
            <a:ext cx="824265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78399" y="4049791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92977" y="4316223"/>
            <a:ext cx="74090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35074" y="4049791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83992" y="4316480"/>
            <a:ext cx="74090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8163" y="4041339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5101" y="4315744"/>
            <a:ext cx="74090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77010" y="1586184"/>
            <a:ext cx="676339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= 10 x 16</a:t>
            </a:r>
            <a:r>
              <a:rPr lang="en-IN" sz="3200" baseline="30000" dirty="0" smtClean="0">
                <a:solidFill>
                  <a:prstClr val="black"/>
                </a:solidFill>
              </a:rPr>
              <a:t>2</a:t>
            </a:r>
            <a:r>
              <a:rPr lang="en-IN" sz="3200" dirty="0" smtClean="0">
                <a:solidFill>
                  <a:prstClr val="black"/>
                </a:solidFill>
              </a:rPr>
              <a:t> + 13 </a:t>
            </a:r>
            <a:r>
              <a:rPr lang="en-IN" sz="3200" dirty="0">
                <a:solidFill>
                  <a:prstClr val="black"/>
                </a:solidFill>
              </a:rPr>
              <a:t>x </a:t>
            </a:r>
            <a:r>
              <a:rPr lang="en-IN" sz="3200" dirty="0" smtClean="0">
                <a:solidFill>
                  <a:prstClr val="black"/>
                </a:solidFill>
              </a:rPr>
              <a:t>16</a:t>
            </a:r>
            <a:r>
              <a:rPr lang="en-IN" sz="3200" baseline="30000" dirty="0">
                <a:solidFill>
                  <a:prstClr val="black"/>
                </a:solidFill>
              </a:rPr>
              <a:t>1</a:t>
            </a:r>
            <a:r>
              <a:rPr lang="en-IN" sz="3200" dirty="0" smtClean="0">
                <a:solidFill>
                  <a:prstClr val="black"/>
                </a:solidFill>
              </a:rPr>
              <a:t> +</a:t>
            </a:r>
            <a:r>
              <a:rPr lang="en-IN" sz="3200" dirty="0">
                <a:solidFill>
                  <a:prstClr val="black"/>
                </a:solidFill>
              </a:rPr>
              <a:t> 2</a:t>
            </a:r>
            <a:r>
              <a:rPr lang="en-IN" sz="3200" dirty="0" smtClean="0">
                <a:solidFill>
                  <a:prstClr val="black"/>
                </a:solidFill>
              </a:rPr>
              <a:t> </a:t>
            </a:r>
            <a:r>
              <a:rPr lang="en-IN" sz="3200" dirty="0">
                <a:solidFill>
                  <a:prstClr val="black"/>
                </a:solidFill>
              </a:rPr>
              <a:t>x </a:t>
            </a:r>
            <a:r>
              <a:rPr lang="en-IN" sz="3200" dirty="0" smtClean="0">
                <a:solidFill>
                  <a:prstClr val="black"/>
                </a:solidFill>
              </a:rPr>
              <a:t>16</a:t>
            </a:r>
            <a:r>
              <a:rPr lang="en-IN" sz="3200" baseline="30000" dirty="0">
                <a:solidFill>
                  <a:prstClr val="black"/>
                </a:solidFill>
              </a:rPr>
              <a:t>0</a:t>
            </a:r>
            <a:r>
              <a:rPr lang="en-IN" sz="3200" dirty="0" smtClean="0">
                <a:solidFill>
                  <a:prstClr val="black"/>
                </a:solidFill>
              </a:rPr>
              <a:t> +</a:t>
            </a:r>
            <a:r>
              <a:rPr lang="en-IN" sz="3200" dirty="0">
                <a:solidFill>
                  <a:prstClr val="black"/>
                </a:solidFill>
              </a:rPr>
              <a:t> </a:t>
            </a:r>
            <a:r>
              <a:rPr lang="en-IN" sz="3200" dirty="0" smtClean="0">
                <a:solidFill>
                  <a:prstClr val="black"/>
                </a:solidFill>
              </a:rPr>
              <a:t>4 </a:t>
            </a:r>
            <a:r>
              <a:rPr lang="en-IN" sz="3200" dirty="0">
                <a:solidFill>
                  <a:prstClr val="black"/>
                </a:solidFill>
              </a:rPr>
              <a:t>x </a:t>
            </a:r>
            <a:r>
              <a:rPr lang="en-IN" sz="3200" dirty="0" smtClean="0">
                <a:solidFill>
                  <a:prstClr val="black"/>
                </a:solidFill>
              </a:rPr>
              <a:t>16</a:t>
            </a:r>
            <a:r>
              <a:rPr lang="en-IN" sz="3200" baseline="30000" dirty="0" smtClean="0">
                <a:solidFill>
                  <a:prstClr val="black"/>
                </a:solidFill>
              </a:rPr>
              <a:t>-1</a:t>
            </a:r>
            <a:r>
              <a:rPr lang="en-IN" sz="32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3200" dirty="0" smtClean="0">
                <a:solidFill>
                  <a:prstClr val="black"/>
                </a:solidFill>
              </a:rPr>
              <a:t>= 2560 + 208 + 2 + 0.25</a:t>
            </a:r>
          </a:p>
          <a:p>
            <a:pPr lvl="0"/>
            <a:r>
              <a:rPr lang="en-US" sz="3200" dirty="0" smtClean="0">
                <a:solidFill>
                  <a:prstClr val="black"/>
                </a:solidFill>
              </a:rPr>
              <a:t>= (2770.25</a:t>
            </a:r>
            <a:r>
              <a:rPr lang="en-IN" sz="3600" dirty="0" smtClean="0">
                <a:solidFill>
                  <a:prstClr val="black"/>
                </a:solidFill>
              </a:rPr>
              <a:t>)</a:t>
            </a:r>
            <a:r>
              <a:rPr lang="en-IN" sz="3600" baseline="-25000" dirty="0" smtClean="0">
                <a:solidFill>
                  <a:prstClr val="black"/>
                </a:solidFill>
              </a:rPr>
              <a:t>10</a:t>
            </a:r>
            <a:endParaRPr lang="en-IN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2" grpId="0"/>
      <p:bldP spid="24" grpId="0"/>
      <p:bldP spid="26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(76</a:t>
            </a:r>
            <a:r>
              <a:rPr lang="en-IN" dirty="0" smtClean="0"/>
              <a:t>)</a:t>
            </a:r>
            <a:r>
              <a:rPr lang="en-IN" baseline="-25000" dirty="0" smtClean="0"/>
              <a:t>16</a:t>
            </a:r>
            <a:endParaRPr lang="en-US" dirty="0" smtClean="0"/>
          </a:p>
          <a:p>
            <a:r>
              <a:rPr lang="en-US" dirty="0" smtClean="0"/>
              <a:t>(4A.26</a:t>
            </a:r>
            <a:r>
              <a:rPr lang="en-IN" dirty="0" smtClean="0"/>
              <a:t>)</a:t>
            </a:r>
            <a:r>
              <a:rPr lang="en-IN" baseline="-25000" dirty="0" smtClean="0"/>
              <a:t>16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52600" y="1600200"/>
            <a:ext cx="1636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(118)</a:t>
            </a:r>
            <a:r>
              <a:rPr lang="en-IN" sz="3200" baseline="-25000" dirty="0" smtClean="0">
                <a:solidFill>
                  <a:prstClr val="black"/>
                </a:solidFill>
              </a:rPr>
              <a:t>10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184975"/>
            <a:ext cx="2991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</a:t>
            </a:r>
            <a:r>
              <a:rPr lang="en-IN" sz="3200" dirty="0"/>
              <a:t>74.1484375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10</a:t>
            </a:r>
            <a:endParaRPr lang="en-IN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to Binary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(67</a:t>
            </a:r>
            <a:r>
              <a:rPr lang="en-IN" dirty="0" smtClean="0"/>
              <a:t>)</a:t>
            </a:r>
            <a:r>
              <a:rPr lang="en-IN" baseline="-25000" dirty="0" smtClean="0"/>
              <a:t>8</a:t>
            </a:r>
          </a:p>
          <a:p>
            <a:endParaRPr lang="en-US" baseline="-25000" dirty="0"/>
          </a:p>
          <a:p>
            <a:r>
              <a:rPr lang="en-US" dirty="0" smtClean="0"/>
              <a:t>(25</a:t>
            </a:r>
            <a:r>
              <a:rPr lang="en-IN" dirty="0" smtClean="0"/>
              <a:t>)</a:t>
            </a:r>
            <a:r>
              <a:rPr lang="en-IN" baseline="-25000" dirty="0" smtClean="0"/>
              <a:t>8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(42.254</a:t>
            </a:r>
            <a:r>
              <a:rPr lang="en-IN" dirty="0" smtClean="0"/>
              <a:t>)</a:t>
            </a:r>
            <a:r>
              <a:rPr lang="en-IN" baseline="-25000" dirty="0" smtClean="0"/>
              <a:t>8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52600" y="1600200"/>
            <a:ext cx="22092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              </a:t>
            </a:r>
            <a:r>
              <a:rPr lang="en-IN" sz="1200" dirty="0" smtClean="0">
                <a:solidFill>
                  <a:prstClr val="black"/>
                </a:solidFill>
              </a:rPr>
              <a:t> 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1600200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110</a:t>
            </a:r>
            <a:endParaRPr lang="en-IN" sz="3200" dirty="0"/>
          </a:p>
        </p:txBody>
      </p:sp>
      <p:sp>
        <p:nvSpPr>
          <p:cNvPr id="7" name="Rectangle 6"/>
          <p:cNvSpPr/>
          <p:nvPr/>
        </p:nvSpPr>
        <p:spPr>
          <a:xfrm>
            <a:off x="2847763" y="1600200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111</a:t>
            </a:r>
            <a:endParaRPr lang="en-IN" sz="3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0" y="2184975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52639" y="2188453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43891" y="2590800"/>
            <a:ext cx="22092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              </a:t>
            </a:r>
            <a:r>
              <a:rPr lang="en-IN" sz="1200" dirty="0" smtClean="0">
                <a:solidFill>
                  <a:prstClr val="black"/>
                </a:solidFill>
              </a:rPr>
              <a:t> 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01091" y="2590800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010</a:t>
            </a:r>
            <a:endParaRPr lang="en-IN" sz="3200" dirty="0"/>
          </a:p>
        </p:txBody>
      </p:sp>
      <p:sp>
        <p:nvSpPr>
          <p:cNvPr id="15" name="Rectangle 14"/>
          <p:cNvSpPr/>
          <p:nvPr/>
        </p:nvSpPr>
        <p:spPr>
          <a:xfrm>
            <a:off x="2839054" y="2590800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101</a:t>
            </a:r>
            <a:endParaRPr lang="en-IN" sz="3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77291" y="3175575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43930" y="3179053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51540" y="4453797"/>
            <a:ext cx="3685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(100010.0101011)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48850" y="3756871"/>
            <a:ext cx="4265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              </a:t>
            </a:r>
            <a:r>
              <a:rPr lang="en-IN" sz="1200" dirty="0">
                <a:solidFill>
                  <a:prstClr val="black"/>
                </a:solidFill>
              </a:rPr>
              <a:t> </a:t>
            </a:r>
            <a:r>
              <a:rPr lang="en-IN" sz="3200" dirty="0" smtClean="0">
                <a:solidFill>
                  <a:prstClr val="black"/>
                </a:solidFill>
              </a:rPr>
              <a:t>.                     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06050" y="3756871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100</a:t>
            </a:r>
            <a:endParaRPr lang="en-IN" sz="3200" dirty="0"/>
          </a:p>
        </p:txBody>
      </p:sp>
      <p:sp>
        <p:nvSpPr>
          <p:cNvPr id="25" name="Rectangle 24"/>
          <p:cNvSpPr/>
          <p:nvPr/>
        </p:nvSpPr>
        <p:spPr>
          <a:xfrm>
            <a:off x="3544013" y="3756871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010</a:t>
            </a:r>
            <a:endParaRPr lang="en-IN" sz="3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982250" y="4341646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8889" y="4345124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277650" y="3749913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prstClr val="black"/>
                </a:solidFill>
              </a:rPr>
              <a:t>0</a:t>
            </a:r>
            <a:r>
              <a:rPr lang="en-IN" sz="3200" dirty="0" smtClean="0">
                <a:solidFill>
                  <a:prstClr val="black"/>
                </a:solidFill>
              </a:rPr>
              <a:t>10</a:t>
            </a:r>
            <a:endParaRPr lang="en-IN" sz="3200" dirty="0"/>
          </a:p>
        </p:txBody>
      </p:sp>
      <p:sp>
        <p:nvSpPr>
          <p:cNvPr id="29" name="Rectangle 28"/>
          <p:cNvSpPr/>
          <p:nvPr/>
        </p:nvSpPr>
        <p:spPr>
          <a:xfrm>
            <a:off x="4915613" y="3742953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101</a:t>
            </a:r>
            <a:endParaRPr lang="en-IN" sz="3200" dirty="0"/>
          </a:p>
        </p:txBody>
      </p:sp>
      <p:sp>
        <p:nvSpPr>
          <p:cNvPr id="30" name="Rectangle 29"/>
          <p:cNvSpPr/>
          <p:nvPr/>
        </p:nvSpPr>
        <p:spPr>
          <a:xfrm>
            <a:off x="5560971" y="3749912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100</a:t>
            </a:r>
            <a:endParaRPr lang="en-IN" sz="3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420848" y="432425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87487" y="4327728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25450" y="4334687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19706" y="2582101"/>
            <a:ext cx="1914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(10101)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3" grpId="0"/>
      <p:bldP spid="14" grpId="0"/>
      <p:bldP spid="15" grpId="0"/>
      <p:bldP spid="18" grpId="0"/>
      <p:bldP spid="23" grpId="0"/>
      <p:bldP spid="24" grpId="0"/>
      <p:bldP spid="25" grpId="0"/>
      <p:bldP spid="28" grpId="0"/>
      <p:bldP spid="29" grpId="0"/>
      <p:bldP spid="30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to Octal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(111101)</a:t>
            </a:r>
            <a:r>
              <a:rPr lang="en-IN" baseline="-25000" dirty="0" smtClean="0"/>
              <a:t>2 </a:t>
            </a:r>
          </a:p>
          <a:p>
            <a:endParaRPr lang="en-IN" dirty="0" smtClean="0"/>
          </a:p>
          <a:p>
            <a:r>
              <a:rPr lang="en-IN" dirty="0" smtClean="0"/>
              <a:t>(11101)</a:t>
            </a:r>
            <a:r>
              <a:rPr lang="en-IN" baseline="-25000" dirty="0" smtClean="0"/>
              <a:t>2 </a:t>
            </a:r>
            <a:endParaRPr lang="en-IN" dirty="0"/>
          </a:p>
          <a:p>
            <a:endParaRPr lang="en-IN" dirty="0"/>
          </a:p>
          <a:p>
            <a:r>
              <a:rPr lang="en-IN" dirty="0"/>
              <a:t>(</a:t>
            </a:r>
            <a:r>
              <a:rPr lang="en-IN" dirty="0" smtClean="0"/>
              <a:t>1101101.11011)</a:t>
            </a:r>
            <a:r>
              <a:rPr lang="en-IN" baseline="-25000" dirty="0" smtClean="0"/>
              <a:t>2 </a:t>
            </a:r>
            <a:endParaRPr lang="en-IN" dirty="0"/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590800" y="1571897"/>
            <a:ext cx="1430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(      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>
                <a:solidFill>
                  <a:prstClr val="black"/>
                </a:solidFill>
              </a:rPr>
              <a:t>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90600" y="2156672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156672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00747" y="1593668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5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086802" y="1593667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7</a:t>
            </a:r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76103" y="335280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3714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38400" y="2768025"/>
            <a:ext cx="21226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(011101)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983288" y="335280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57600" y="335280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61097" y="2768025"/>
            <a:ext cx="1430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(      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71044" y="2789796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5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057099" y="2789795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3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929321" y="3928865"/>
            <a:ext cx="41024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(001101101.110110)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457016" y="451364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36498" y="441960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91255" y="451364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00800" y="441960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86600" y="451364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017689" y="4711987"/>
            <a:ext cx="20185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(155.66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8</a:t>
            </a:r>
            <a:endParaRPr lang="en-IN" sz="32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7" grpId="0"/>
      <p:bldP spid="20" grpId="0"/>
      <p:bldP spid="21" grpId="0"/>
      <p:bldP spid="22" grpId="0"/>
      <p:bldP spid="23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to Binary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(F8</a:t>
            </a:r>
            <a:r>
              <a:rPr lang="en-IN" dirty="0" smtClean="0"/>
              <a:t>)</a:t>
            </a:r>
            <a:r>
              <a:rPr lang="en-IN" baseline="-25000" dirty="0" smtClean="0"/>
              <a:t>16</a:t>
            </a:r>
          </a:p>
          <a:p>
            <a:endParaRPr lang="en-US" baseline="-25000" dirty="0"/>
          </a:p>
          <a:p>
            <a:r>
              <a:rPr lang="en-US" dirty="0" smtClean="0"/>
              <a:t>(A21.A4</a:t>
            </a:r>
            <a:r>
              <a:rPr lang="en-IN" dirty="0" smtClean="0"/>
              <a:t>)</a:t>
            </a:r>
            <a:r>
              <a:rPr lang="en-IN" baseline="-25000" dirty="0" smtClean="0"/>
              <a:t>16</a:t>
            </a:r>
          </a:p>
          <a:p>
            <a:endParaRPr lang="en-US" baseline="-250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(12.4</a:t>
            </a:r>
            <a:r>
              <a:rPr lang="en-IN" dirty="0"/>
              <a:t>)</a:t>
            </a:r>
            <a:r>
              <a:rPr lang="en-IN" baseline="-25000" dirty="0"/>
              <a:t>16</a:t>
            </a:r>
          </a:p>
          <a:p>
            <a:pPr marL="0" indent="0">
              <a:buNone/>
            </a:pPr>
            <a:endParaRPr lang="en-IN" baseline="-25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52600" y="1600200"/>
            <a:ext cx="2581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                  </a:t>
            </a:r>
            <a:r>
              <a:rPr lang="en-IN" sz="1200" dirty="0" smtClean="0">
                <a:solidFill>
                  <a:prstClr val="black"/>
                </a:solidFill>
              </a:rPr>
              <a:t> 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1600200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1111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3043608" y="1596722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1000</a:t>
            </a:r>
            <a:endParaRPr lang="en-IN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0" y="2184975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28027" y="2181497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67000" y="2509330"/>
            <a:ext cx="5532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                            .                   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4200" y="2509330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1010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3958008" y="2505852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0010</a:t>
            </a:r>
            <a:endParaRPr lang="en-IN" sz="3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200400" y="3094105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42427" y="3090627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10569" y="2502374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0001</a:t>
            </a:r>
            <a:endParaRPr lang="en-IN" sz="3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994988" y="3087149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30457" y="2509330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1</a:t>
            </a:r>
            <a:r>
              <a:rPr lang="en-IN" sz="3200" dirty="0" smtClean="0"/>
              <a:t>010</a:t>
            </a:r>
            <a:endParaRPr lang="en-IN" sz="3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914876" y="3094105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625008" y="2511437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0100</a:t>
            </a:r>
            <a:endParaRPr lang="en-IN" sz="3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809427" y="3096212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13052" y="4666828"/>
            <a:ext cx="3858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                    .          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70252" y="4666828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0001</a:t>
            </a:r>
            <a:endParaRPr lang="en-IN" sz="3200" dirty="0"/>
          </a:p>
        </p:txBody>
      </p:sp>
      <p:sp>
        <p:nvSpPr>
          <p:cNvPr id="24" name="Rectangle 23"/>
          <p:cNvSpPr/>
          <p:nvPr/>
        </p:nvSpPr>
        <p:spPr>
          <a:xfrm>
            <a:off x="3504060" y="4663350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0010</a:t>
            </a:r>
            <a:endParaRPr lang="en-IN" sz="3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746452" y="5251603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88479" y="5248125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23168" y="4666828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0100</a:t>
            </a:r>
            <a:endParaRPr lang="en-IN" sz="3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807587" y="5251603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67000" y="3465309"/>
            <a:ext cx="47275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(101000100001.101001)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65452" y="5689434"/>
            <a:ext cx="2435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(10010.01)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59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  <p:bldP spid="13" grpId="0"/>
      <p:bldP spid="16" grpId="0"/>
      <p:bldP spid="18" grpId="0"/>
      <p:bldP spid="20" grpId="0"/>
      <p:bldP spid="22" grpId="0"/>
      <p:bldP spid="23" grpId="0"/>
      <p:bldP spid="24" grpId="0"/>
      <p:bldP spid="29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Digital Computer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88" y="1405072"/>
            <a:ext cx="6284889" cy="462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5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</a:t>
            </a:r>
            <a:r>
              <a:rPr lang="en-US" dirty="0" smtClean="0"/>
              <a:t>Hexadecimal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pPr lvl="0"/>
            <a:r>
              <a:rPr lang="en-US" dirty="0" smtClean="0"/>
              <a:t>(1101101101111.01001011)</a:t>
            </a:r>
            <a:r>
              <a:rPr lang="en-IN" baseline="-25000" dirty="0" smtClean="0">
                <a:solidFill>
                  <a:prstClr val="black"/>
                </a:solidFill>
              </a:rPr>
              <a:t>2</a:t>
            </a:r>
            <a:endParaRPr lang="en-IN" dirty="0">
              <a:solidFill>
                <a:prstClr val="black"/>
              </a:solidFill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2000" y="1581030"/>
            <a:ext cx="3281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(                             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7365" y="1581030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1111</a:t>
            </a:r>
            <a:endParaRPr lang="en-IN" sz="3200" dirty="0"/>
          </a:p>
        </p:txBody>
      </p:sp>
      <p:sp>
        <p:nvSpPr>
          <p:cNvPr id="7" name="Rectangle 6"/>
          <p:cNvSpPr/>
          <p:nvPr/>
        </p:nvSpPr>
        <p:spPr>
          <a:xfrm>
            <a:off x="1801173" y="1577552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0011</a:t>
            </a:r>
            <a:endParaRPr lang="en-IN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43565" y="2165805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5592" y="2162327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53734" y="1574074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0010</a:t>
            </a:r>
            <a:endParaRPr lang="en-IN" sz="3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38153" y="2158849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77303" y="1606731"/>
            <a:ext cx="16177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(F32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16</a:t>
            </a:r>
            <a:endParaRPr lang="en-IN" sz="3200" baseline="-250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0" y="2769958"/>
            <a:ext cx="51411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(                            .                   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7365" y="2769958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1001</a:t>
            </a:r>
            <a:endParaRPr lang="en-IN" sz="3200" dirty="0"/>
          </a:p>
        </p:txBody>
      </p:sp>
      <p:sp>
        <p:nvSpPr>
          <p:cNvPr id="20" name="Rectangle 19"/>
          <p:cNvSpPr/>
          <p:nvPr/>
        </p:nvSpPr>
        <p:spPr>
          <a:xfrm>
            <a:off x="1801173" y="2766480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0001</a:t>
            </a:r>
            <a:endParaRPr lang="en-IN" sz="3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043565" y="3354733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85592" y="3351255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53734" y="2763002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0010</a:t>
            </a:r>
            <a:endParaRPr lang="en-IN" sz="3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838153" y="3347777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73622" y="2769958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1001</a:t>
            </a:r>
            <a:endParaRPr lang="en-IN" sz="3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758041" y="3354733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468173" y="2772065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1</a:t>
            </a:r>
            <a:r>
              <a:rPr lang="en-IN" sz="3200" dirty="0" smtClean="0"/>
              <a:t>100</a:t>
            </a:r>
            <a:endParaRPr lang="en-IN" sz="3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652592" y="3356840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92846" y="2795659"/>
            <a:ext cx="2169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(912.9C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16</a:t>
            </a:r>
            <a:endParaRPr lang="en-IN" sz="3200" baseline="-250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89136" y="4724400"/>
            <a:ext cx="5977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(0001101101101111.01001011)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977303" y="5181600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62847" y="5257800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310286" y="5181600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73138" y="5257800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76800" y="5181600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15000" y="5257800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89136" y="5519665"/>
            <a:ext cx="2337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(1B6F.4B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16</a:t>
            </a:r>
            <a:endParaRPr lang="en-IN" sz="32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8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3" grpId="0"/>
      <p:bldP spid="25" grpId="0"/>
      <p:bldP spid="27" grpId="0"/>
      <p:bldP spid="29" grpId="0"/>
      <p:bldP spid="30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to Octal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(A1</a:t>
            </a:r>
            <a:r>
              <a:rPr lang="en-IN" dirty="0" smtClean="0">
                <a:solidFill>
                  <a:prstClr val="black"/>
                </a:solidFill>
              </a:rPr>
              <a:t>)</a:t>
            </a:r>
            <a:r>
              <a:rPr lang="en-IN" baseline="-25000" dirty="0" smtClean="0">
                <a:solidFill>
                  <a:prstClr val="black"/>
                </a:solidFill>
              </a:rPr>
              <a:t>16 </a:t>
            </a:r>
          </a:p>
          <a:p>
            <a:pPr lvl="0"/>
            <a:endParaRPr lang="en-US" baseline="-25000" dirty="0">
              <a:solidFill>
                <a:prstClr val="black"/>
              </a:solidFill>
            </a:endParaRPr>
          </a:p>
          <a:p>
            <a:pPr lvl="0"/>
            <a:endParaRPr lang="en-US" baseline="-25000" dirty="0" smtClean="0">
              <a:solidFill>
                <a:prstClr val="black"/>
              </a:solidFill>
            </a:endParaRPr>
          </a:p>
          <a:p>
            <a:pPr lvl="0"/>
            <a:endParaRPr lang="en-US" baseline="-25000" dirty="0">
              <a:solidFill>
                <a:prstClr val="black"/>
              </a:solidFill>
            </a:endParaRPr>
          </a:p>
          <a:p>
            <a:pPr lvl="0"/>
            <a:endParaRPr lang="en-US" baseline="-25000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/>
              <a:t>(F2.01</a:t>
            </a:r>
            <a:r>
              <a:rPr lang="en-IN" dirty="0" smtClean="0">
                <a:solidFill>
                  <a:prstClr val="black"/>
                </a:solidFill>
              </a:rPr>
              <a:t>)</a:t>
            </a:r>
            <a:r>
              <a:rPr lang="en-IN" baseline="-25000" dirty="0" smtClean="0">
                <a:solidFill>
                  <a:prstClr val="black"/>
                </a:solidFill>
              </a:rPr>
              <a:t>16</a:t>
            </a:r>
            <a:endParaRPr lang="en-IN" baseline="-25000" dirty="0">
              <a:solidFill>
                <a:prstClr val="black"/>
              </a:solidFill>
            </a:endParaRP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705600" y="1589314"/>
            <a:ext cx="2286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Hexadecimal to Binary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705600" y="2971800"/>
            <a:ext cx="2286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to Octal</a:t>
            </a:r>
            <a:endParaRPr lang="en-IN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7848600" y="2198914"/>
            <a:ext cx="0" cy="77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70681" y="1589314"/>
            <a:ext cx="2539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(10100001)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0681" y="2292969"/>
            <a:ext cx="2747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(010100001)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244615" y="2057400"/>
            <a:ext cx="7844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23408" y="2133600"/>
            <a:ext cx="8212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23574" y="281940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23491" y="274320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23408" y="2806337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70681" y="3053444"/>
            <a:ext cx="14975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(241)</a:t>
            </a:r>
            <a:r>
              <a:rPr lang="en-IN" sz="3200" baseline="-25000" dirty="0">
                <a:solidFill>
                  <a:prstClr val="black"/>
                </a:solidFill>
              </a:rPr>
              <a:t>8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3408" y="3704852"/>
            <a:ext cx="4496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(11110010 . 00000001)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23408" y="4408507"/>
            <a:ext cx="4913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(011110010 . 000000010)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797342" y="4172938"/>
            <a:ext cx="7844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76135" y="4249138"/>
            <a:ext cx="8212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176301" y="4934938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76218" y="4858738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976135" y="4921875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23408" y="5168982"/>
            <a:ext cx="2226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(362.002)</a:t>
            </a:r>
            <a:r>
              <a:rPr lang="en-IN" sz="3200" baseline="-25000" dirty="0" smtClean="0">
                <a:solidFill>
                  <a:prstClr val="black"/>
                </a:solidFill>
              </a:rPr>
              <a:t>8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876800" y="4172938"/>
            <a:ext cx="7844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15000" y="4178825"/>
            <a:ext cx="7844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14917" y="4886396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15000" y="4921875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20069" y="4858738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7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16" grpId="0"/>
      <p:bldP spid="19" grpId="0"/>
      <p:bldP spid="20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to Hexadecimal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(573</a:t>
            </a:r>
            <a:r>
              <a:rPr lang="en-IN" dirty="0" smtClean="0">
                <a:solidFill>
                  <a:prstClr val="black"/>
                </a:solidFill>
              </a:rPr>
              <a:t>)</a:t>
            </a:r>
            <a:r>
              <a:rPr lang="en-IN" baseline="-25000" dirty="0">
                <a:solidFill>
                  <a:prstClr val="black"/>
                </a:solidFill>
              </a:rPr>
              <a:t>8</a:t>
            </a:r>
            <a:r>
              <a:rPr lang="en-IN" baseline="-25000" dirty="0" smtClean="0">
                <a:solidFill>
                  <a:prstClr val="black"/>
                </a:solidFill>
              </a:rPr>
              <a:t> </a:t>
            </a:r>
          </a:p>
          <a:p>
            <a:pPr lvl="0"/>
            <a:endParaRPr lang="en-US" baseline="-25000" dirty="0">
              <a:solidFill>
                <a:prstClr val="black"/>
              </a:solidFill>
            </a:endParaRPr>
          </a:p>
          <a:p>
            <a:pPr lvl="0"/>
            <a:endParaRPr lang="en-US" baseline="-25000" dirty="0" smtClean="0">
              <a:solidFill>
                <a:prstClr val="black"/>
              </a:solidFill>
            </a:endParaRPr>
          </a:p>
          <a:p>
            <a:pPr lvl="0"/>
            <a:endParaRPr lang="en-US" baseline="-25000" dirty="0">
              <a:solidFill>
                <a:prstClr val="black"/>
              </a:solidFill>
            </a:endParaRPr>
          </a:p>
          <a:p>
            <a:pPr lvl="0"/>
            <a:endParaRPr lang="en-US" baseline="-25000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/>
              <a:t>(1.01</a:t>
            </a:r>
            <a:r>
              <a:rPr lang="en-IN" dirty="0" smtClean="0">
                <a:solidFill>
                  <a:prstClr val="black"/>
                </a:solidFill>
              </a:rPr>
              <a:t>)</a:t>
            </a:r>
            <a:r>
              <a:rPr lang="en-IN" baseline="-25000" dirty="0">
                <a:solidFill>
                  <a:prstClr val="black"/>
                </a:solidFill>
              </a:rPr>
              <a:t>8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705600" y="1589314"/>
            <a:ext cx="2286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Octal to Binary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705600" y="2971800"/>
            <a:ext cx="2286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to Hexadecimal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>
            <a:off x="7848600" y="2198914"/>
            <a:ext cx="0" cy="77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76532" y="1589314"/>
            <a:ext cx="2747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(101111011)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6532" y="2292969"/>
            <a:ext cx="3373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(000101111011)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423408" y="2133600"/>
            <a:ext cx="7007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76301" y="2749731"/>
            <a:ext cx="7973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52800" y="2806337"/>
            <a:ext cx="8235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80160" y="2791097"/>
            <a:ext cx="796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76532" y="3053444"/>
            <a:ext cx="16514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(17B)</a:t>
            </a:r>
            <a:r>
              <a:rPr lang="en-IN" sz="3200" baseline="-25000" dirty="0" smtClean="0">
                <a:solidFill>
                  <a:prstClr val="black"/>
                </a:solidFill>
              </a:rPr>
              <a:t>16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080243" y="2057400"/>
            <a:ext cx="6535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81035" y="2133600"/>
            <a:ext cx="5592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254012" y="3761881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(001.000001)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54012" y="4465536"/>
            <a:ext cx="3477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(0001.00000100)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652008" y="4301591"/>
            <a:ext cx="7007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52176" y="4983036"/>
            <a:ext cx="7973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96062" y="4963664"/>
            <a:ext cx="8235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757640" y="4963664"/>
            <a:ext cx="796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254012" y="5226011"/>
            <a:ext cx="1741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(1.04)</a:t>
            </a:r>
            <a:r>
              <a:rPr lang="en-IN" sz="3200" baseline="-25000" dirty="0" smtClean="0">
                <a:solidFill>
                  <a:prstClr val="black"/>
                </a:solidFill>
              </a:rPr>
              <a:t>16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454256" y="4267200"/>
            <a:ext cx="6535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65122" y="4301591"/>
            <a:ext cx="5592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16" grpId="0"/>
      <p:bldP spid="38" grpId="0"/>
      <p:bldP spid="39" grpId="0"/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Base Conversions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Decimal to Binary</a:t>
            </a:r>
          </a:p>
          <a:p>
            <a:r>
              <a:rPr lang="en-US" dirty="0" smtClean="0"/>
              <a:t>Decimal to Octal</a:t>
            </a:r>
          </a:p>
          <a:p>
            <a:r>
              <a:rPr lang="en-US" dirty="0" smtClean="0"/>
              <a:t>Decimal to Hexadecimal</a:t>
            </a:r>
          </a:p>
          <a:p>
            <a:r>
              <a:rPr lang="en-US" dirty="0" smtClean="0"/>
              <a:t>Binary to Decimal</a:t>
            </a:r>
          </a:p>
          <a:p>
            <a:r>
              <a:rPr lang="en-US" dirty="0" smtClean="0"/>
              <a:t>Octal to Decimal</a:t>
            </a:r>
          </a:p>
          <a:p>
            <a:r>
              <a:rPr lang="en-US" dirty="0" smtClean="0"/>
              <a:t>Hexadecimal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to Hexadecimal</a:t>
            </a:r>
          </a:p>
          <a:p>
            <a:r>
              <a:rPr lang="en-US" dirty="0" smtClean="0"/>
              <a:t>Hexadecimal to Binary </a:t>
            </a:r>
          </a:p>
          <a:p>
            <a:r>
              <a:rPr lang="en-US" dirty="0" smtClean="0"/>
              <a:t>Binary to Octal</a:t>
            </a:r>
          </a:p>
          <a:p>
            <a:r>
              <a:rPr lang="en-US" dirty="0" smtClean="0"/>
              <a:t>Octal to Binary</a:t>
            </a:r>
          </a:p>
          <a:p>
            <a:r>
              <a:rPr lang="en-US" dirty="0"/>
              <a:t>Hexadecimal to </a:t>
            </a:r>
            <a:r>
              <a:rPr lang="en-US" dirty="0" smtClean="0"/>
              <a:t>Octal</a:t>
            </a:r>
          </a:p>
          <a:p>
            <a:r>
              <a:rPr lang="en-US" dirty="0" smtClean="0"/>
              <a:t>Octal to Hexadecimal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Arithmetic Operations on Binary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Addition</a:t>
            </a:r>
          </a:p>
          <a:p>
            <a:r>
              <a:rPr lang="en-US" dirty="0"/>
              <a:t>Binary </a:t>
            </a:r>
            <a:r>
              <a:rPr lang="en-US" dirty="0" smtClean="0"/>
              <a:t>Subtraction</a:t>
            </a:r>
          </a:p>
          <a:p>
            <a:r>
              <a:rPr lang="en-US" dirty="0"/>
              <a:t>Binary </a:t>
            </a:r>
            <a:r>
              <a:rPr lang="en-US" dirty="0" smtClean="0"/>
              <a:t>Multiplication</a:t>
            </a:r>
          </a:p>
          <a:p>
            <a:r>
              <a:rPr lang="en-US" dirty="0"/>
              <a:t>Binary </a:t>
            </a:r>
            <a:r>
              <a:rPr lang="en-US" dirty="0" smtClean="0"/>
              <a:t>Division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12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 smtClean="0"/>
              <a:t>       1 1 0 1 1 1 </a:t>
            </a:r>
          </a:p>
          <a:p>
            <a:pPr marL="0" indent="0">
              <a:buNone/>
            </a:pPr>
            <a:r>
              <a:rPr lang="en-US" dirty="0" smtClean="0"/>
              <a:t>+     1 0 1 0 1 </a:t>
            </a:r>
            <a:r>
              <a:rPr lang="en-US" dirty="0"/>
              <a:t>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334000" y="1752600"/>
          <a:ext cx="3168000" cy="35242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200">
                  <a:extLst>
                    <a:ext uri="{9D8B030D-6E8A-4147-A177-3AD203B41FA5}">
                      <a16:colId xmlns:a16="http://schemas.microsoft.com/office/drawing/2014/main" val="1931811800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762000" y="22098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2000" y="33528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7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 smtClean="0"/>
              <a:t>       1 1 1 1 0 1 </a:t>
            </a:r>
          </a:p>
          <a:p>
            <a:pPr marL="0" indent="0">
              <a:buNone/>
            </a:pPr>
            <a:r>
              <a:rPr lang="en-US" dirty="0" smtClean="0"/>
              <a:t>+        1 0 1 1 1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22098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3444846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3"/>
          <p:cNvSpPr txBox="1">
            <a:spLocks/>
          </p:cNvSpPr>
          <p:nvPr/>
        </p:nvSpPr>
        <p:spPr>
          <a:xfrm>
            <a:off x="5257800" y="1600200"/>
            <a:ext cx="43434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1 1 1 1 1 1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    1 1 1 0 1 1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650971" y="22098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50971" y="34290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 smtClean="0"/>
              <a:t>       1 1 1 . 1 0 1 </a:t>
            </a:r>
          </a:p>
          <a:p>
            <a:pPr marL="0" indent="0">
              <a:buNone/>
            </a:pPr>
            <a:r>
              <a:rPr lang="en-US" dirty="0" smtClean="0"/>
              <a:t>+     1 1 0 . 1 1 1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066800" y="21336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6800" y="3435702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3"/>
          <p:cNvSpPr txBox="1">
            <a:spLocks/>
          </p:cNvSpPr>
          <p:nvPr/>
        </p:nvSpPr>
        <p:spPr>
          <a:xfrm>
            <a:off x="5257800" y="1600200"/>
            <a:ext cx="43434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1 0 1 1 0 1 . 1 0 1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   1 1 1 0 1 . 1 0 1 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562600" y="21336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50971" y="3435702"/>
            <a:ext cx="2807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47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1 1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0 1 </a:t>
            </a:r>
          </a:p>
          <a:p>
            <a:pPr marL="0" indent="0">
              <a:buNone/>
            </a:pPr>
            <a:r>
              <a:rPr lang="en-US" dirty="0" smtClean="0"/>
              <a:t>-    1 0 1 0 1</a:t>
            </a:r>
            <a:endParaRPr lang="en-IN" dirty="0"/>
          </a:p>
        </p:txBody>
      </p:sp>
      <p:sp>
        <p:nvSpPr>
          <p:cNvPr id="45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5334000" y="1752600"/>
          <a:ext cx="3276600" cy="35242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Borrow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838200" y="22098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33528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smtClean="0"/>
              <a:t>0 0 1 </a:t>
            </a:r>
            <a:r>
              <a:rPr lang="en-US" dirty="0"/>
              <a:t>1 0 1 </a:t>
            </a:r>
          </a:p>
          <a:p>
            <a:pPr marL="0" indent="0">
              <a:buNone/>
            </a:pPr>
            <a:r>
              <a:rPr lang="en-US" dirty="0" smtClean="0"/>
              <a:t>-          1 0 </a:t>
            </a:r>
            <a:r>
              <a:rPr lang="en-US" dirty="0"/>
              <a:t>1 1 1</a:t>
            </a:r>
            <a:endParaRPr lang="en-IN" dirty="0"/>
          </a:p>
        </p:txBody>
      </p:sp>
      <p:sp>
        <p:nvSpPr>
          <p:cNvPr id="45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2209800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3352800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3"/>
          <p:cNvSpPr txBox="1">
            <a:spLocks/>
          </p:cNvSpPr>
          <p:nvPr/>
        </p:nvSpPr>
        <p:spPr>
          <a:xfrm>
            <a:off x="4958292" y="1600200"/>
            <a:ext cx="43434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1 0 0 1 0 1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-         1 1 0 1 0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351463" y="22098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51463" y="34290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34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Binary Digital Signal</a:t>
            </a:r>
            <a:endParaRPr lang="zh-TW" altLang="en-US" dirty="0" smtClean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 </a:t>
            </a:r>
            <a:r>
              <a:rPr lang="en-US" b="1" dirty="0"/>
              <a:t>digital signal</a:t>
            </a:r>
            <a:r>
              <a:rPr lang="en-US" dirty="0"/>
              <a:t> is a </a:t>
            </a:r>
            <a:r>
              <a:rPr lang="en-US" b="1" dirty="0"/>
              <a:t>signal</a:t>
            </a:r>
            <a:r>
              <a:rPr lang="en-US" dirty="0"/>
              <a:t> that is being used to represent data as a sequence of discrete values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These values are binary values </a:t>
            </a:r>
          </a:p>
          <a:p>
            <a:pPr algn="just"/>
            <a:r>
              <a:rPr lang="en-US" altLang="zh-TW" dirty="0" smtClean="0"/>
              <a:t>Binary values are represented abstractly by:</a:t>
            </a:r>
          </a:p>
          <a:p>
            <a:pPr lvl="1" algn="just" eaLnBrk="1" hangingPunct="1"/>
            <a:r>
              <a:rPr lang="en-US" altLang="zh-TW" dirty="0" smtClean="0"/>
              <a:t>0 and 1</a:t>
            </a:r>
          </a:p>
          <a:p>
            <a:pPr lvl="1" algn="just" eaLnBrk="1" hangingPunct="1"/>
            <a:r>
              <a:rPr lang="en-US" altLang="zh-TW" dirty="0" smtClean="0"/>
              <a:t>False (F) and True (T)</a:t>
            </a:r>
          </a:p>
          <a:p>
            <a:pPr lvl="1" algn="just" eaLnBrk="1" hangingPunct="1"/>
            <a:r>
              <a:rPr lang="en-US" altLang="zh-TW" dirty="0" smtClean="0"/>
              <a:t>Low (L) and High (H) </a:t>
            </a:r>
          </a:p>
          <a:p>
            <a:pPr lvl="1" algn="just" eaLnBrk="1" hangingPunct="1"/>
            <a:r>
              <a:rPr lang="en-US" altLang="zh-TW" dirty="0" smtClean="0"/>
              <a:t>On and Off</a:t>
            </a:r>
          </a:p>
        </p:txBody>
      </p:sp>
    </p:spTree>
    <p:extLst>
      <p:ext uri="{BB962C8B-B14F-4D97-AF65-F5344CB8AC3E}">
        <p14:creationId xmlns:p14="http://schemas.microsoft.com/office/powerpoint/2010/main" val="257765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smtClean="0"/>
              <a:t>1 </a:t>
            </a:r>
            <a:r>
              <a:rPr lang="en-US" dirty="0"/>
              <a:t>1 </a:t>
            </a:r>
            <a:r>
              <a:rPr lang="en-US" dirty="0" smtClean="0"/>
              <a:t>. 0 </a:t>
            </a:r>
            <a:r>
              <a:rPr lang="en-US" dirty="0"/>
              <a:t>1 </a:t>
            </a:r>
          </a:p>
          <a:p>
            <a:pPr marL="0" indent="0">
              <a:buNone/>
            </a:pPr>
            <a:r>
              <a:rPr lang="en-US" dirty="0" smtClean="0"/>
              <a:t>-    1 0 1 . 1 0</a:t>
            </a:r>
            <a:endParaRPr lang="en-IN" dirty="0"/>
          </a:p>
        </p:txBody>
      </p:sp>
      <p:sp>
        <p:nvSpPr>
          <p:cNvPr id="45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22098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33528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3"/>
          <p:cNvSpPr txBox="1">
            <a:spLocks/>
          </p:cNvSpPr>
          <p:nvPr/>
        </p:nvSpPr>
        <p:spPr>
          <a:xfrm>
            <a:off x="4419600" y="1676400"/>
            <a:ext cx="43434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1 0 0 1 1 0 1 . 0 1 0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-      1 1 0 1 0 1 . 1 1 1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800600" y="22098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39399" y="3505200"/>
            <a:ext cx="3161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4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Multiplication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1 0 1 1 1 </a:t>
            </a:r>
          </a:p>
          <a:p>
            <a:pPr marL="0" indent="0">
              <a:buNone/>
            </a:pPr>
            <a:r>
              <a:rPr lang="en-US" dirty="0" smtClean="0"/>
              <a:t>*           1 0 1 0</a:t>
            </a:r>
          </a:p>
          <a:p>
            <a:pPr marL="0" indent="0">
              <a:buNone/>
            </a:pPr>
            <a:r>
              <a:rPr lang="en-US" dirty="0" smtClean="0"/>
              <a:t>1 0 1 1 1 0 0 0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0 0 0 0 0 0 0</a:t>
            </a:r>
          </a:p>
          <a:p>
            <a:pPr marL="0" indent="0">
              <a:buNone/>
            </a:pPr>
            <a:r>
              <a:rPr lang="en-US" dirty="0" smtClean="0"/>
              <a:t>      1 0 1 1 1 0</a:t>
            </a:r>
          </a:p>
          <a:p>
            <a:pPr marL="0" indent="0">
              <a:buNone/>
            </a:pPr>
            <a:r>
              <a:rPr lang="en-US" dirty="0" smtClean="0"/>
              <a:t>         0 0 0 0 0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6019800" y="1676400"/>
          <a:ext cx="2819400" cy="35242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33400" y="2743200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" y="5105400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66270" y="5074923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2185040" y="5074921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  <a:r>
              <a:rPr lang="en-US" sz="3200" dirty="0" smtClean="0"/>
              <a:t> </a:t>
            </a:r>
            <a:endParaRPr lang="en-IN" sz="3200" dirty="0"/>
          </a:p>
        </p:txBody>
      </p:sp>
      <p:sp>
        <p:nvSpPr>
          <p:cNvPr id="10" name="Rectangle 9"/>
          <p:cNvSpPr/>
          <p:nvPr/>
        </p:nvSpPr>
        <p:spPr>
          <a:xfrm>
            <a:off x="1881289" y="5081175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 </a:t>
            </a:r>
            <a:endParaRPr lang="en-IN" sz="3200" dirty="0"/>
          </a:p>
        </p:txBody>
      </p:sp>
      <p:sp>
        <p:nvSpPr>
          <p:cNvPr id="11" name="Rectangle 10"/>
          <p:cNvSpPr/>
          <p:nvPr/>
        </p:nvSpPr>
        <p:spPr>
          <a:xfrm>
            <a:off x="1583367" y="5074921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0 </a:t>
            </a:r>
            <a:endParaRPr lang="en-IN" sz="3200" dirty="0"/>
          </a:p>
        </p:txBody>
      </p:sp>
      <p:sp>
        <p:nvSpPr>
          <p:cNvPr id="12" name="Rectangle 11"/>
          <p:cNvSpPr/>
          <p:nvPr/>
        </p:nvSpPr>
        <p:spPr>
          <a:xfrm>
            <a:off x="1292134" y="5074920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 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972251" y="5074920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  <a:r>
              <a:rPr lang="en-US" sz="3200" dirty="0" smtClean="0"/>
              <a:t> </a:t>
            </a:r>
            <a:endParaRPr lang="en-IN" sz="3200" dirty="0"/>
          </a:p>
        </p:txBody>
      </p:sp>
      <p:sp>
        <p:nvSpPr>
          <p:cNvPr id="14" name="Rectangle 13"/>
          <p:cNvSpPr/>
          <p:nvPr/>
        </p:nvSpPr>
        <p:spPr>
          <a:xfrm>
            <a:off x="646087" y="5074922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</a:t>
            </a:r>
            <a:endParaRPr lang="en-IN" sz="3200" dirty="0"/>
          </a:p>
        </p:txBody>
      </p:sp>
      <p:sp>
        <p:nvSpPr>
          <p:cNvPr id="15" name="Rectangle 14"/>
          <p:cNvSpPr/>
          <p:nvPr/>
        </p:nvSpPr>
        <p:spPr>
          <a:xfrm>
            <a:off x="345606" y="5074920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682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Multiplication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3657600" cy="2514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1 1 0 1 1 </a:t>
            </a:r>
          </a:p>
          <a:p>
            <a:pPr marL="0" indent="0">
              <a:buNone/>
            </a:pPr>
            <a:r>
              <a:rPr lang="en-US" dirty="0" smtClean="0"/>
              <a:t>*              1 0 1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2743200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"/>
          <p:cNvSpPr txBox="1">
            <a:spLocks/>
          </p:cNvSpPr>
          <p:nvPr/>
        </p:nvSpPr>
        <p:spPr>
          <a:xfrm>
            <a:off x="4724400" y="1600201"/>
            <a:ext cx="3657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1 0 1 1 0 1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*              1 1 0 1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486400" y="2743200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81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Division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94733" y="212054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4733" y="212054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16655" y="2124894"/>
            <a:ext cx="1691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1 1 1 1 1 </a:t>
            </a:r>
            <a:endParaRPr lang="en-IN" sz="3200" dirty="0"/>
          </a:p>
        </p:txBody>
      </p:sp>
      <p:sp>
        <p:nvSpPr>
          <p:cNvPr id="9" name="Rectangle 8"/>
          <p:cNvSpPr/>
          <p:nvPr/>
        </p:nvSpPr>
        <p:spPr>
          <a:xfrm>
            <a:off x="338287" y="2129247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1 0 0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29718" y="1544472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1624192" y="1548825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</a:t>
            </a:r>
            <a:endParaRPr lang="en-IN" sz="3200" dirty="0"/>
          </a:p>
        </p:txBody>
      </p:sp>
      <p:sp>
        <p:nvSpPr>
          <p:cNvPr id="14" name="Rectangle 13"/>
          <p:cNvSpPr/>
          <p:nvPr/>
        </p:nvSpPr>
        <p:spPr>
          <a:xfrm>
            <a:off x="1919384" y="1548176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</a:t>
            </a:r>
            <a:endParaRPr lang="en-IN" sz="3200" dirty="0"/>
          </a:p>
        </p:txBody>
      </p:sp>
      <p:sp>
        <p:nvSpPr>
          <p:cNvPr id="15" name="Rectangle 14"/>
          <p:cNvSpPr/>
          <p:nvPr/>
        </p:nvSpPr>
        <p:spPr>
          <a:xfrm>
            <a:off x="1316655" y="2579546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1 0 0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412980" y="3142084"/>
            <a:ext cx="1282642" cy="1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38576" y="3142084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0 1 1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2209592" y="3137380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</a:t>
            </a:r>
            <a:endParaRPr lang="en-IN" sz="3200" dirty="0"/>
          </a:p>
        </p:txBody>
      </p:sp>
      <p:sp>
        <p:nvSpPr>
          <p:cNvPr id="25" name="Rectangle 24"/>
          <p:cNvSpPr/>
          <p:nvPr/>
        </p:nvSpPr>
        <p:spPr>
          <a:xfrm>
            <a:off x="1624192" y="3624256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1 0 0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341091" y="4170632"/>
            <a:ext cx="1477642" cy="1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14087" y="4182644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0 1 1</a:t>
            </a:r>
            <a:endParaRPr lang="en-US" sz="3200" dirty="0"/>
          </a:p>
        </p:txBody>
      </p:sp>
      <p:sp>
        <p:nvSpPr>
          <p:cNvPr id="32" name="Rectangle 31"/>
          <p:cNvSpPr/>
          <p:nvPr/>
        </p:nvSpPr>
        <p:spPr>
          <a:xfrm>
            <a:off x="2485103" y="4177940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</a:t>
            </a:r>
            <a:endParaRPr lang="en-IN" sz="3200" dirty="0"/>
          </a:p>
        </p:txBody>
      </p:sp>
      <p:sp>
        <p:nvSpPr>
          <p:cNvPr id="33" name="Rectangle 32"/>
          <p:cNvSpPr/>
          <p:nvPr/>
        </p:nvSpPr>
        <p:spPr>
          <a:xfrm>
            <a:off x="1887083" y="4615995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1 0 0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493491" y="5169679"/>
            <a:ext cx="1477642" cy="1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87167" y="5092527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0 1 1</a:t>
            </a:r>
            <a:endParaRPr lang="en-US" sz="3200" dirty="0"/>
          </a:p>
        </p:txBody>
      </p:sp>
      <p:sp>
        <p:nvSpPr>
          <p:cNvPr id="22" name="Rectangle 21"/>
          <p:cNvSpPr/>
          <p:nvPr/>
        </p:nvSpPr>
        <p:spPr>
          <a:xfrm>
            <a:off x="6007568" y="2129247"/>
            <a:ext cx="2502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</a:t>
            </a:r>
            <a:r>
              <a:rPr lang="en-US" sz="3200" dirty="0" smtClean="0"/>
              <a:t>0 0 1 0 1 1 1</a:t>
            </a:r>
            <a:endParaRPr lang="en-IN" sz="3200" dirty="0"/>
          </a:p>
        </p:txBody>
      </p:sp>
      <p:sp>
        <p:nvSpPr>
          <p:cNvPr id="26" name="Rectangle 25"/>
          <p:cNvSpPr/>
          <p:nvPr/>
        </p:nvSpPr>
        <p:spPr>
          <a:xfrm>
            <a:off x="5029200" y="2133600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1 0 </a:t>
            </a:r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007568" y="2044340"/>
            <a:ext cx="250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24985" y="204434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9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23" grpId="0"/>
      <p:bldP spid="24" grpId="0"/>
      <p:bldP spid="25" grpId="0"/>
      <p:bldP spid="31" grpId="0"/>
      <p:bldP spid="32" grpId="0"/>
      <p:bldP spid="33" grpId="0"/>
      <p:bldP spid="35" grpId="0"/>
      <p:bldP spid="22" grpId="0"/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Complements</a:t>
            </a:r>
            <a:endParaRPr lang="zh-TW" altLang="en-US" sz="2000" dirty="0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>
          <a:xfrm>
            <a:off x="307975" y="1200150"/>
            <a:ext cx="8570913" cy="52022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There are two types of complements for each base-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 system: </a:t>
            </a:r>
          </a:p>
          <a:p>
            <a:pPr lvl="1"/>
            <a:r>
              <a:rPr lang="en-US" altLang="zh-TW" dirty="0" smtClean="0"/>
              <a:t>Diminished radix complement - </a:t>
            </a:r>
            <a:r>
              <a:rPr lang="en-IN" altLang="zh-TW" dirty="0" smtClean="0"/>
              <a:t>(</a:t>
            </a:r>
            <a:r>
              <a:rPr lang="en-IN" altLang="zh-TW" dirty="0"/>
              <a:t>r-1)</a:t>
            </a:r>
            <a:r>
              <a:rPr lang="tr-TR" altLang="zh-TW" dirty="0"/>
              <a:t>’s</a:t>
            </a:r>
            <a:r>
              <a:rPr lang="en-US" altLang="zh-TW" dirty="0"/>
              <a:t> </a:t>
            </a:r>
            <a:r>
              <a:rPr lang="en-US" altLang="zh-TW" dirty="0" smtClean="0"/>
              <a:t>Complement</a:t>
            </a:r>
            <a:endParaRPr lang="en-US" altLang="zh-TW" dirty="0"/>
          </a:p>
          <a:p>
            <a:pPr lvl="1"/>
            <a:r>
              <a:rPr lang="en-US" altLang="zh-TW" dirty="0" smtClean="0"/>
              <a:t>Radix complement - </a:t>
            </a:r>
            <a:r>
              <a:rPr lang="en-IN" altLang="zh-TW" dirty="0" smtClean="0"/>
              <a:t>r</a:t>
            </a:r>
            <a:r>
              <a:rPr lang="tr-TR" altLang="zh-TW" dirty="0" smtClean="0"/>
              <a:t>’s</a:t>
            </a:r>
            <a:r>
              <a:rPr lang="en-US" altLang="zh-TW" dirty="0" smtClean="0"/>
              <a:t> Complement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TW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664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1’s Complement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00100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10010111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endParaRPr lang="en-US" dirty="0" smtClean="0"/>
          </a:p>
          <a:p>
            <a:r>
              <a:rPr lang="en-US" dirty="0" smtClean="0"/>
              <a:t>100101.010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45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1101101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10101 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1001001.01 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101.101 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82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10’s Complement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Formula - </a:t>
                </a:r>
                <a:r>
                  <a:rPr lang="en-US" dirty="0"/>
                  <a:t>(</a:t>
                </a:r>
                <a:r>
                  <a:rPr lang="en-US" dirty="0" err="1"/>
                  <a:t>r</a:t>
                </a:r>
                <a:r>
                  <a:rPr lang="en-US" baseline="30000" dirty="0" err="1"/>
                  <a:t>n</a:t>
                </a:r>
                <a:r>
                  <a:rPr lang="en-US" baseline="30000" dirty="0"/>
                  <a:t> </a:t>
                </a:r>
                <a:r>
                  <a:rPr lang="en-US" dirty="0" smtClean="0"/>
                  <a:t>- N)</a:t>
                </a:r>
              </a:p>
              <a:p>
                <a:r>
                  <a:rPr lang="en-US" dirty="0" smtClean="0"/>
                  <a:t>r = Base of Number system, n = No. of digits,                    N = Number to be find complement of </a:t>
                </a:r>
              </a:p>
              <a:p>
                <a:pPr lvl="0"/>
                <a:r>
                  <a:rPr lang="en-IN" dirty="0" smtClean="0">
                    <a:solidFill>
                      <a:prstClr val="black"/>
                    </a:solidFill>
                  </a:rPr>
                  <a:t>(239)</a:t>
                </a:r>
                <a:r>
                  <a:rPr lang="en-IN" baseline="-25000" dirty="0" smtClean="0">
                    <a:solidFill>
                      <a:prstClr val="black"/>
                    </a:solidFill>
                  </a:rPr>
                  <a:t>10</a:t>
                </a:r>
                <a:endParaRPr lang="en-IN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en-US" sz="3200" dirty="0" smtClean="0"/>
                  <a:t>r = 10 , n = 3, N = 239</a:t>
                </a:r>
              </a:p>
              <a:p>
                <a:pPr marL="457200" lvl="1" indent="0">
                  <a:buNone/>
                </a:pPr>
                <a:r>
                  <a:rPr lang="en-US" sz="32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- 239 </a:t>
                </a:r>
              </a:p>
              <a:p>
                <a:pPr marL="457200" lvl="1" indent="0">
                  <a:buNone/>
                </a:pPr>
                <a:r>
                  <a:rPr lang="en-US" sz="3200" dirty="0" smtClean="0"/>
                  <a:t>= 1000 – 239 = 761</a:t>
                </a:r>
              </a:p>
              <a:p>
                <a:pPr marL="357188" indent="-300038"/>
                <a:r>
                  <a:rPr lang="en-IN" dirty="0" smtClean="0">
                    <a:solidFill>
                      <a:prstClr val="black"/>
                    </a:solidFill>
                  </a:rPr>
                  <a:t>(012398)</a:t>
                </a:r>
                <a:r>
                  <a:rPr lang="en-IN" baseline="-25000" dirty="0" smtClean="0">
                    <a:solidFill>
                      <a:prstClr val="black"/>
                    </a:solidFill>
                  </a:rPr>
                  <a:t>10 </a:t>
                </a:r>
              </a:p>
              <a:p>
                <a:pPr marL="457200" lvl="1" indent="0">
                  <a:buNone/>
                </a:pPr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9407" b="-5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8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10’s Complement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(</a:t>
                </a:r>
                <a:r>
                  <a:rPr lang="en-US" dirty="0"/>
                  <a:t>0.235</a:t>
                </a:r>
                <a:r>
                  <a:rPr lang="en-IN" dirty="0">
                    <a:solidFill>
                      <a:prstClr val="black"/>
                    </a:solidFill>
                  </a:rPr>
                  <a:t>)</a:t>
                </a:r>
                <a:r>
                  <a:rPr lang="en-IN" baseline="-25000" dirty="0">
                    <a:solidFill>
                      <a:prstClr val="black"/>
                    </a:solidFill>
                  </a:rPr>
                  <a:t>10</a:t>
                </a:r>
              </a:p>
              <a:p>
                <a:pPr lvl="1"/>
                <a:r>
                  <a:rPr lang="en-US" dirty="0"/>
                  <a:t>r = 10 , n = 0, N = 0.235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- 0.235</a:t>
                </a:r>
              </a:p>
              <a:p>
                <a:pPr lvl="1"/>
                <a:r>
                  <a:rPr lang="en-US" dirty="0"/>
                  <a:t>0 – 0.235 = 0.765 </a:t>
                </a:r>
                <a:endParaRPr lang="en-IN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IN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dirty="0"/>
                  <a:t>52.125</a:t>
                </a:r>
                <a:r>
                  <a:rPr lang="en-IN" dirty="0" smtClean="0">
                    <a:solidFill>
                      <a:prstClr val="black"/>
                    </a:solidFill>
                  </a:rPr>
                  <a:t>)</a:t>
                </a:r>
                <a:r>
                  <a:rPr lang="en-IN" baseline="-25000" dirty="0" smtClean="0">
                    <a:solidFill>
                      <a:prstClr val="black"/>
                    </a:solidFill>
                  </a:rPr>
                  <a:t>10</a:t>
                </a:r>
              </a:p>
              <a:p>
                <a:pPr lvl="1"/>
                <a:r>
                  <a:rPr lang="en-US" dirty="0"/>
                  <a:t>r = 10 , n = </a:t>
                </a:r>
                <a:r>
                  <a:rPr lang="en-US" dirty="0" smtClean="0"/>
                  <a:t>2, </a:t>
                </a:r>
                <a:r>
                  <a:rPr lang="en-US" dirty="0"/>
                  <a:t>N = </a:t>
                </a:r>
                <a:r>
                  <a:rPr lang="en-US" dirty="0" smtClean="0"/>
                  <a:t>52.125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en-US" dirty="0" smtClean="0"/>
                  <a:t>52.125</a:t>
                </a:r>
                <a:endParaRPr lang="en-US" dirty="0"/>
              </a:p>
              <a:p>
                <a:pPr lvl="1"/>
                <a:r>
                  <a:rPr lang="en-US" dirty="0" smtClean="0"/>
                  <a:t>100 </a:t>
                </a:r>
                <a:r>
                  <a:rPr lang="en-US" dirty="0"/>
                  <a:t>– </a:t>
                </a:r>
                <a:r>
                  <a:rPr lang="en-US" dirty="0" smtClean="0"/>
                  <a:t>52.125 </a:t>
                </a:r>
                <a:r>
                  <a:rPr lang="en-US" dirty="0"/>
                  <a:t>= </a:t>
                </a:r>
                <a:r>
                  <a:rPr lang="en-US" dirty="0" smtClean="0"/>
                  <a:t>47.875 </a:t>
                </a:r>
                <a:endParaRPr lang="en-I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1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9’s Complement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 </a:t>
            </a:r>
            <a:r>
              <a:rPr lang="en-US" dirty="0" smtClean="0"/>
              <a:t>- (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baseline="30000" dirty="0" smtClean="0"/>
              <a:t> </a:t>
            </a:r>
            <a:r>
              <a:rPr lang="en-US" dirty="0" smtClean="0"/>
              <a:t>– r</a:t>
            </a:r>
            <a:r>
              <a:rPr lang="en-US" baseline="30000" dirty="0" smtClean="0"/>
              <a:t>-m</a:t>
            </a:r>
            <a:r>
              <a:rPr lang="en-US" dirty="0" smtClean="0"/>
              <a:t>) </a:t>
            </a:r>
            <a:r>
              <a:rPr lang="en-US" dirty="0"/>
              <a:t>– </a:t>
            </a:r>
            <a:r>
              <a:rPr lang="en-US" dirty="0" smtClean="0"/>
              <a:t>N</a:t>
            </a:r>
          </a:p>
          <a:p>
            <a:r>
              <a:rPr lang="en-US" dirty="0"/>
              <a:t>r = </a:t>
            </a:r>
            <a:r>
              <a:rPr lang="en-US" dirty="0" smtClean="0"/>
              <a:t>Base, </a:t>
            </a:r>
            <a:r>
              <a:rPr lang="en-US" dirty="0"/>
              <a:t>n = </a:t>
            </a:r>
            <a:r>
              <a:rPr lang="en-US" dirty="0" err="1" smtClean="0"/>
              <a:t>int</a:t>
            </a:r>
            <a:r>
              <a:rPr lang="en-US" dirty="0" smtClean="0"/>
              <a:t> no</a:t>
            </a:r>
            <a:r>
              <a:rPr lang="en-US" dirty="0"/>
              <a:t>. of digits</a:t>
            </a:r>
            <a:r>
              <a:rPr lang="en-US" dirty="0" smtClean="0"/>
              <a:t>, m = float no. of digits, N </a:t>
            </a:r>
            <a:r>
              <a:rPr lang="en-US" dirty="0"/>
              <a:t>= </a:t>
            </a:r>
            <a:r>
              <a:rPr lang="en-US" dirty="0" smtClean="0"/>
              <a:t>Number</a:t>
            </a:r>
          </a:p>
          <a:p>
            <a:pPr lvl="0"/>
            <a:r>
              <a:rPr lang="en-IN" dirty="0" smtClean="0">
                <a:solidFill>
                  <a:prstClr val="black"/>
                </a:solidFill>
              </a:rPr>
              <a:t>(239)</a:t>
            </a:r>
            <a:r>
              <a:rPr lang="en-IN" baseline="-25000" dirty="0" smtClean="0">
                <a:solidFill>
                  <a:prstClr val="black"/>
                </a:solidFill>
              </a:rPr>
              <a:t>10</a:t>
            </a:r>
            <a:endParaRPr lang="en-IN" dirty="0" smtClean="0">
              <a:solidFill>
                <a:prstClr val="black"/>
              </a:solidFill>
            </a:endParaRPr>
          </a:p>
          <a:p>
            <a:pPr lvl="1"/>
            <a:r>
              <a:rPr lang="en-US" dirty="0" smtClean="0"/>
              <a:t>r = 10, n = 3, m = 0, N = 239</a:t>
            </a:r>
          </a:p>
          <a:p>
            <a:pPr lvl="1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</a:t>
            </a:r>
            <a:r>
              <a:rPr lang="en-IN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10</a:t>
            </a:r>
            <a:r>
              <a:rPr lang="en-IN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-0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239)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1000 – 1 – 239 </a:t>
            </a:r>
            <a:r>
              <a:rPr lang="en-US" dirty="0" smtClean="0"/>
              <a:t>= 760</a:t>
            </a:r>
          </a:p>
          <a:p>
            <a:pPr lvl="0"/>
            <a:r>
              <a:rPr lang="en-IN" dirty="0" smtClean="0">
                <a:solidFill>
                  <a:prstClr val="black"/>
                </a:solidFill>
              </a:rPr>
              <a:t>(521)</a:t>
            </a:r>
            <a:r>
              <a:rPr lang="en-IN" baseline="-25000" dirty="0" smtClean="0">
                <a:solidFill>
                  <a:prstClr val="black"/>
                </a:solidFill>
              </a:rPr>
              <a:t>10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80494"/>
          <a:stretch/>
        </p:blipFill>
        <p:spPr>
          <a:xfrm>
            <a:off x="457200" y="1524000"/>
            <a:ext cx="8272989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60988"/>
          <a:stretch/>
        </p:blipFill>
        <p:spPr>
          <a:xfrm>
            <a:off x="457200" y="1524000"/>
            <a:ext cx="8272989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1482"/>
          <a:stretch/>
        </p:blipFill>
        <p:spPr>
          <a:xfrm>
            <a:off x="457200" y="1524000"/>
            <a:ext cx="8272989" cy="297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21975"/>
          <a:stretch/>
        </p:blipFill>
        <p:spPr>
          <a:xfrm>
            <a:off x="457200" y="1524000"/>
            <a:ext cx="8272989" cy="396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272989" cy="50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5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9’s Complement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>
                <a:solidFill>
                  <a:prstClr val="black"/>
                </a:solidFill>
              </a:rPr>
              <a:t>(37.135)</a:t>
            </a:r>
            <a:r>
              <a:rPr lang="en-IN" baseline="-25000" dirty="0" smtClean="0">
                <a:solidFill>
                  <a:prstClr val="black"/>
                </a:solidFill>
              </a:rPr>
              <a:t>10</a:t>
            </a:r>
            <a:endParaRPr lang="en-IN" dirty="0">
              <a:solidFill>
                <a:prstClr val="black"/>
              </a:solidFill>
            </a:endParaRPr>
          </a:p>
          <a:p>
            <a:pPr lvl="1"/>
            <a:r>
              <a:rPr lang="en-US" dirty="0" smtClean="0"/>
              <a:t>r = 10, n = 2, m = 3, N = 37.135</a:t>
            </a:r>
          </a:p>
          <a:p>
            <a:pPr lvl="1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</a:t>
            </a:r>
            <a:r>
              <a:rPr lang="en-IN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- 10</a:t>
            </a:r>
            <a:r>
              <a:rPr lang="en-IN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-3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- 37.135)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100 - 0.001 - 37.135 = 62.864</a:t>
            </a:r>
          </a:p>
          <a:p>
            <a:pPr lvl="0"/>
            <a:r>
              <a:rPr lang="en-IN" dirty="0" smtClean="0">
                <a:solidFill>
                  <a:prstClr val="black"/>
                </a:solidFill>
              </a:rPr>
              <a:t>(0.375)</a:t>
            </a:r>
            <a:r>
              <a:rPr lang="en-IN" baseline="-25000" dirty="0" smtClean="0">
                <a:solidFill>
                  <a:prstClr val="black"/>
                </a:solidFill>
              </a:rPr>
              <a:t>10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3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Base Conversions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Decimal to Binary</a:t>
            </a:r>
          </a:p>
          <a:p>
            <a:r>
              <a:rPr lang="en-US" dirty="0" smtClean="0"/>
              <a:t>Decimal to Octal</a:t>
            </a:r>
          </a:p>
          <a:p>
            <a:r>
              <a:rPr lang="en-US" dirty="0" smtClean="0"/>
              <a:t>Decimal to Hexadecimal</a:t>
            </a:r>
          </a:p>
          <a:p>
            <a:r>
              <a:rPr lang="en-US" dirty="0" smtClean="0"/>
              <a:t>Binary to Decimal</a:t>
            </a:r>
          </a:p>
          <a:p>
            <a:r>
              <a:rPr lang="en-US" dirty="0" smtClean="0"/>
              <a:t>Octal to Decimal</a:t>
            </a:r>
          </a:p>
          <a:p>
            <a:r>
              <a:rPr lang="en-US" dirty="0" smtClean="0"/>
              <a:t>Hexadecimal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to Hexadecimal</a:t>
            </a:r>
          </a:p>
          <a:p>
            <a:r>
              <a:rPr lang="en-US" dirty="0" smtClean="0"/>
              <a:t>Hexadecimal to Binary </a:t>
            </a:r>
          </a:p>
          <a:p>
            <a:r>
              <a:rPr lang="en-US" dirty="0" smtClean="0"/>
              <a:t>Binary to Octal</a:t>
            </a:r>
          </a:p>
          <a:p>
            <a:r>
              <a:rPr lang="en-US" dirty="0" smtClean="0"/>
              <a:t>Octal to Binary</a:t>
            </a:r>
          </a:p>
          <a:p>
            <a:r>
              <a:rPr lang="en-US" dirty="0" smtClean="0"/>
              <a:t>Octal to Hexadecimal</a:t>
            </a:r>
          </a:p>
          <a:p>
            <a:r>
              <a:rPr lang="en-US" dirty="0" smtClean="0"/>
              <a:t>Hexadecimal to Octal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Decimal to </a:t>
            </a:r>
            <a:r>
              <a:rPr lang="en-US" dirty="0" smtClean="0"/>
              <a:t>Binary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(13)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5943600" y="3352800"/>
            <a:ext cx="0" cy="1447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30719"/>
              </p:ext>
            </p:extLst>
          </p:nvPr>
        </p:nvGraphicFramePr>
        <p:xfrm>
          <a:off x="3543300" y="2954654"/>
          <a:ext cx="2057400" cy="2283017"/>
        </p:xfrm>
        <a:graphic>
          <a:graphicData uri="http://schemas.openxmlformats.org/drawingml/2006/table">
            <a:tbl>
              <a:tblPr firstRow="1" firstCol="1" band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307069887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613153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18299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5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02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221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12276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657600" y="2895600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9199" y="2895600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62648" y="3429000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37439" y="3456907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3677974" y="3437510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99016" y="4060190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62648" y="4631096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68371" y="4050574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54138" y="4024285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979379" y="1604716"/>
                <a:ext cx="21383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(110</m:t>
                          </m:r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79" y="1604716"/>
                <a:ext cx="21383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4240139" y="2877194"/>
            <a:ext cx="652743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9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8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Decimal to </a:t>
            </a:r>
            <a:r>
              <a:rPr lang="en-US" dirty="0" smtClean="0"/>
              <a:t>Binary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 smtClean="0"/>
                      <m:t>(10</m:t>
                    </m:r>
                    <m:r>
                      <m:rPr>
                        <m:nor/>
                      </m:rPr>
                      <a:rPr lang="en-US" b="0" i="0" dirty="0" smtClean="0"/>
                      <m:t>.25</m:t>
                    </m:r>
                    <m:r>
                      <m:rPr>
                        <m:nor/>
                      </m:rPr>
                      <a:rPr lang="en-IN" dirty="0" smtClean="0"/>
                      <m:t>)</m:t>
                    </m:r>
                    <m:r>
                      <m:rPr>
                        <m:nor/>
                      </m:rPr>
                      <a:rPr lang="en-US" b="0" i="0" baseline="-25000" dirty="0" smtClean="0"/>
                      <m:t>10</m:t>
                    </m:r>
                  </m:oMath>
                </a14:m>
                <a:endParaRPr lang="en-IN" baseline="-25000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96422" y="1625025"/>
                <a:ext cx="28709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(1010.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422" y="1625025"/>
                <a:ext cx="287091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3868022" y="2871425"/>
            <a:ext cx="0" cy="1447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03932"/>
              </p:ext>
            </p:extLst>
          </p:nvPr>
        </p:nvGraphicFramePr>
        <p:xfrm>
          <a:off x="1467722" y="2473279"/>
          <a:ext cx="2057400" cy="2348232"/>
        </p:xfrm>
        <a:graphic>
          <a:graphicData uri="http://schemas.openxmlformats.org/drawingml/2006/table">
            <a:tbl>
              <a:tblPr firstRow="1" firstCol="1" band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307069887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613153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18299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5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02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221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122766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582022" y="2414225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3621" y="2414225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7070" y="2947625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61861" y="2975532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602396" y="2956135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23438" y="3578815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7070" y="4149721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92793" y="3569199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78560" y="3542910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973754" y="3057245"/>
                <a:ext cx="33770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(10)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 (1010</m:t>
                          </m:r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754" y="3057245"/>
                <a:ext cx="337701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187653" y="4319225"/>
                <a:ext cx="4572000" cy="22477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en-US" sz="3200" dirty="0" smtClean="0">
                    <a:solidFill>
                      <a:prstClr val="black"/>
                    </a:solidFill>
                  </a:rPr>
                  <a:t>Fractional Part:</a:t>
                </a:r>
                <a:endParaRPr lang="en-IN" sz="3200" dirty="0" smtClean="0">
                  <a:solidFill>
                    <a:prstClr val="black"/>
                  </a:solidFill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IN" sz="3200" dirty="0" smtClean="0">
                    <a:solidFill>
                      <a:prstClr val="black"/>
                    </a:solidFill>
                  </a:rPr>
                  <a:t>0.25 * 2 = 0.50</a:t>
                </a:r>
              </a:p>
              <a:p>
                <a:pPr lvl="0">
                  <a:spcBef>
                    <a:spcPct val="20000"/>
                  </a:spcBef>
                </a:pPr>
                <a:r>
                  <a:rPr lang="en-US" sz="3200" dirty="0" smtClean="0">
                    <a:solidFill>
                      <a:prstClr val="black"/>
                    </a:solidFill>
                  </a:rPr>
                  <a:t>0.50 * 2 = 1.00</a:t>
                </a:r>
              </a:p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3200" dirty="0"/>
                        <m:t>(</m:t>
                      </m:r>
                      <m:r>
                        <m:rPr>
                          <m:nor/>
                        </m:rPr>
                        <a:rPr lang="en-US" sz="3200" b="0" i="0" dirty="0" smtClean="0"/>
                        <m:t>0</m:t>
                      </m:r>
                      <m:r>
                        <m:rPr>
                          <m:nor/>
                        </m:rPr>
                        <a:rPr lang="en-US" sz="3200" dirty="0"/>
                        <m:t>.25</m:t>
                      </m:r>
                      <m:r>
                        <m:rPr>
                          <m:nor/>
                        </m:rPr>
                        <a:rPr lang="en-IN" sz="3200" dirty="0"/>
                        <m:t>)</m:t>
                      </m:r>
                      <m:r>
                        <m:rPr>
                          <m:nor/>
                        </m:rPr>
                        <a:rPr lang="en-US" sz="3200" baseline="-25000" dirty="0"/>
                        <m:t>10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 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.01)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baseline="-25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653" y="4319225"/>
                <a:ext cx="4572000" cy="2247731"/>
              </a:xfrm>
              <a:prstGeom prst="rect">
                <a:avLst/>
              </a:prstGeom>
              <a:blipFill>
                <a:blip r:embed="rId5"/>
                <a:stretch>
                  <a:fillRect l="-3467" t="-35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086600" y="5029200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2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(32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)</m:t>
                    </m:r>
                    <m:r>
                      <m:rPr>
                        <m:nor/>
                      </m:rPr>
                      <a:rPr lang="en-US" baseline="-25000" dirty="0"/>
                      <m:t>10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(52.25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)</m:t>
                    </m:r>
                    <m:r>
                      <m:rPr>
                        <m:nor/>
                      </m:rPr>
                      <a:rPr lang="en-US" baseline="-25000" dirty="0"/>
                      <m:t>10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28800" y="1600200"/>
                <a:ext cx="268336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(100000)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600200"/>
                <a:ext cx="268336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0" y="2218682"/>
                <a:ext cx="322357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(110100.01)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18682"/>
                <a:ext cx="322357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1410</Words>
  <Application>Microsoft Office PowerPoint</Application>
  <PresentationFormat>On-screen Show (4:3)</PresentationFormat>
  <Paragraphs>594</Paragraphs>
  <Slides>50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Cambria Math</vt:lpstr>
      <vt:lpstr>標楷體</vt:lpstr>
      <vt:lpstr>新細明體</vt:lpstr>
      <vt:lpstr>Times New Roman</vt:lpstr>
      <vt:lpstr>Wingdings</vt:lpstr>
      <vt:lpstr>Wingdings 2</vt:lpstr>
      <vt:lpstr>Office Theme</vt:lpstr>
      <vt:lpstr>Chapter 1 Binary Systems </vt:lpstr>
      <vt:lpstr>Outline of Chapter 1</vt:lpstr>
      <vt:lpstr>Block Diagram of Digital Computer</vt:lpstr>
      <vt:lpstr>Binary Digital Signal</vt:lpstr>
      <vt:lpstr>Number Systems</vt:lpstr>
      <vt:lpstr>Number Base Conversions</vt:lpstr>
      <vt:lpstr>Decimal to Binary</vt:lpstr>
      <vt:lpstr>Decimal to Binary</vt:lpstr>
      <vt:lpstr>Decimal to Binary</vt:lpstr>
      <vt:lpstr>Decimal to Binary</vt:lpstr>
      <vt:lpstr>Decimal to Octal</vt:lpstr>
      <vt:lpstr>Decimal to Octal</vt:lpstr>
      <vt:lpstr>Decimal to Octal</vt:lpstr>
      <vt:lpstr>Decimal to Hexadecimal</vt:lpstr>
      <vt:lpstr>Decimal to Hexadecimal</vt:lpstr>
      <vt:lpstr>Decimal to Hexadecimal</vt:lpstr>
      <vt:lpstr>Decimal to Hexadecimal</vt:lpstr>
      <vt:lpstr>Binary to Decimal</vt:lpstr>
      <vt:lpstr>Binary to Decimal</vt:lpstr>
      <vt:lpstr>Binary to Decimal</vt:lpstr>
      <vt:lpstr>Octal to Decimal</vt:lpstr>
      <vt:lpstr>Octal to Decimal</vt:lpstr>
      <vt:lpstr>Octal to Decimal</vt:lpstr>
      <vt:lpstr>Hexadecimal to Decimal</vt:lpstr>
      <vt:lpstr>Hexadecimal to Decimal</vt:lpstr>
      <vt:lpstr>Hexadecimal to Decimal</vt:lpstr>
      <vt:lpstr>Octal to Binary</vt:lpstr>
      <vt:lpstr>Binary to Octal</vt:lpstr>
      <vt:lpstr>Hexadecimal to Binary</vt:lpstr>
      <vt:lpstr>Binary to Hexadecimal</vt:lpstr>
      <vt:lpstr>Hexadecimal to Octal</vt:lpstr>
      <vt:lpstr>Octal to Hexadecimal</vt:lpstr>
      <vt:lpstr>Number Base Conversions</vt:lpstr>
      <vt:lpstr>Arithmetic Operations on Binary Numbers</vt:lpstr>
      <vt:lpstr>Binary Addition</vt:lpstr>
      <vt:lpstr>Binary Addition</vt:lpstr>
      <vt:lpstr>Binary Addition</vt:lpstr>
      <vt:lpstr>Binary Subtraction</vt:lpstr>
      <vt:lpstr>Binary Subtraction</vt:lpstr>
      <vt:lpstr>Binary Subtraction</vt:lpstr>
      <vt:lpstr>Binary Multiplication</vt:lpstr>
      <vt:lpstr>Binary Multiplication</vt:lpstr>
      <vt:lpstr>Binary Division</vt:lpstr>
      <vt:lpstr>Complements</vt:lpstr>
      <vt:lpstr>1’s Complement</vt:lpstr>
      <vt:lpstr>2’s Complement</vt:lpstr>
      <vt:lpstr>10’s Complement</vt:lpstr>
      <vt:lpstr>10’s Complement</vt:lpstr>
      <vt:lpstr>9’s Complement</vt:lpstr>
      <vt:lpstr>9’s Complement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Binary Systems</dc:title>
  <dc:creator>Administrator</dc:creator>
  <cp:lastModifiedBy>Admin</cp:lastModifiedBy>
  <cp:revision>104</cp:revision>
  <dcterms:created xsi:type="dcterms:W3CDTF">2018-07-10T03:45:44Z</dcterms:created>
  <dcterms:modified xsi:type="dcterms:W3CDTF">2020-08-27T15:16:03Z</dcterms:modified>
</cp:coreProperties>
</file>