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56" r:id="rId2"/>
    <p:sldId id="275" r:id="rId3"/>
    <p:sldId id="257" r:id="rId4"/>
    <p:sldId id="258" r:id="rId5"/>
    <p:sldId id="259" r:id="rId6"/>
    <p:sldId id="260" r:id="rId7"/>
    <p:sldId id="261" r:id="rId8"/>
    <p:sldId id="276" r:id="rId9"/>
    <p:sldId id="277" r:id="rId10"/>
    <p:sldId id="264" r:id="rId11"/>
    <p:sldId id="265" r:id="rId12"/>
    <p:sldId id="266" r:id="rId13"/>
    <p:sldId id="278" r:id="rId14"/>
    <p:sldId id="273" r:id="rId15"/>
    <p:sldId id="274"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59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93CF6521-F82C-4401-94E6-447CD00A2056}" type="datetimeFigureOut">
              <a:rPr lang="en-US" smtClean="0"/>
              <a:pPr/>
              <a:t>11/6/2020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AC0B6AF-0BDB-46E4-B0BA-055E0E80E506}" type="slidenum">
              <a:rPr lang="en-US" smtClean="0"/>
              <a:pPr/>
              <a:t>‹#›</a:t>
            </a:fld>
            <a:endParaRPr lang="en-US"/>
          </a:p>
        </p:txBody>
      </p:sp>
    </p:spTree>
    <p:extLst>
      <p:ext uri="{BB962C8B-B14F-4D97-AF65-F5344CB8AC3E}">
        <p14:creationId xmlns:p14="http://schemas.microsoft.com/office/powerpoint/2010/main" val="341548945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BA4714-A765-4287-8470-7A7C81D96470}"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A4714-A765-4287-8470-7A7C81D96470}"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A4714-A765-4287-8470-7A7C81D96470}"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A4714-A765-4287-8470-7A7C81D96470}"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BA4714-A765-4287-8470-7A7C81D96470}"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BA4714-A765-4287-8470-7A7C81D96470}"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BA4714-A765-4287-8470-7A7C81D96470}"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BA4714-A765-4287-8470-7A7C81D96470}"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A4714-A765-4287-8470-7A7C81D96470}"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A4714-A765-4287-8470-7A7C81D96470}"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A4714-A765-4287-8470-7A7C81D96470}"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96BF-77BF-4490-B994-B8E99860B2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A4714-A765-4287-8470-7A7C81D96470}" type="datetimeFigureOut">
              <a:rPr lang="en-US" smtClean="0"/>
              <a:pPr/>
              <a:t>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B96BF-77BF-4490-B994-B8E99860B2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4648200"/>
          </a:xfrm>
        </p:spPr>
        <p:txBody>
          <a:bodyPr>
            <a:normAutofit/>
          </a:bodyPr>
          <a:lstStyle/>
          <a:p>
            <a:r>
              <a:rPr lang="en-US" dirty="0" smtClean="0"/>
              <a:t>Chapter 8</a:t>
            </a:r>
            <a:r>
              <a:rPr lang="en-US" smtClean="0"/>
              <a:t/>
            </a:r>
            <a:br>
              <a:rPr lang="en-US" smtClean="0"/>
            </a:br>
            <a:r>
              <a:rPr lang="en-US" smtClean="0"/>
              <a:t>Registers &amp; Counters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3600" dirty="0" smtClean="0"/>
              <a:t>4-Bit Binary Ripple Counter</a:t>
            </a:r>
            <a:endParaRPr lang="en-US" sz="3600" dirty="0"/>
          </a:p>
        </p:txBody>
      </p:sp>
      <p:pic>
        <p:nvPicPr>
          <p:cNvPr id="3074" name="Picture 2"/>
          <p:cNvPicPr>
            <a:picLocks noGrp="1" noChangeAspect="1" noChangeArrowheads="1"/>
          </p:cNvPicPr>
          <p:nvPr>
            <p:ph idx="1"/>
          </p:nvPr>
        </p:nvPicPr>
        <p:blipFill>
          <a:blip r:embed="rId2"/>
          <a:srcRect/>
          <a:stretch>
            <a:fillRect/>
          </a:stretch>
        </p:blipFill>
        <p:spPr bwMode="auto">
          <a:xfrm>
            <a:off x="838200" y="914400"/>
            <a:ext cx="6629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600" dirty="0" smtClean="0"/>
              <a:t>4-Bit Binary Ripple Counter</a:t>
            </a:r>
            <a:endParaRPr lang="en-US" sz="3600" dirty="0"/>
          </a:p>
        </p:txBody>
      </p:sp>
      <p:pic>
        <p:nvPicPr>
          <p:cNvPr id="4098" name="Picture 2"/>
          <p:cNvPicPr>
            <a:picLocks noGrp="1" noChangeAspect="1" noChangeArrowheads="1"/>
          </p:cNvPicPr>
          <p:nvPr>
            <p:ph idx="1"/>
          </p:nvPr>
        </p:nvPicPr>
        <p:blipFill>
          <a:blip r:embed="rId2"/>
          <a:srcRect/>
          <a:stretch>
            <a:fillRect/>
          </a:stretch>
        </p:blipFill>
        <p:spPr bwMode="auto">
          <a:xfrm>
            <a:off x="228600" y="1066800"/>
            <a:ext cx="8686799" cy="5562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600" dirty="0" smtClean="0"/>
              <a:t>BCD Ripple Counter</a:t>
            </a:r>
            <a:endParaRPr lang="en-US" sz="3600" dirty="0"/>
          </a:p>
        </p:txBody>
      </p:sp>
      <p:pic>
        <p:nvPicPr>
          <p:cNvPr id="5122" name="Picture 2"/>
          <p:cNvPicPr>
            <a:picLocks noGrp="1" noChangeAspect="1" noChangeArrowheads="1"/>
          </p:cNvPicPr>
          <p:nvPr>
            <p:ph idx="1"/>
          </p:nvPr>
        </p:nvPicPr>
        <p:blipFill>
          <a:blip r:embed="rId2"/>
          <a:srcRect/>
          <a:stretch>
            <a:fillRect/>
          </a:stretch>
        </p:blipFill>
        <p:spPr bwMode="auto">
          <a:xfrm>
            <a:off x="685800" y="990600"/>
            <a:ext cx="77724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Synchronous Counter</a:t>
            </a:r>
          </a:p>
        </p:txBody>
      </p:sp>
      <p:sp>
        <p:nvSpPr>
          <p:cNvPr id="3" name="Content Placeholder 2"/>
          <p:cNvSpPr>
            <a:spLocks noGrp="1"/>
          </p:cNvSpPr>
          <p:nvPr>
            <p:ph idx="1"/>
          </p:nvPr>
        </p:nvSpPr>
        <p:spPr/>
        <p:txBody>
          <a:bodyPr/>
          <a:lstStyle/>
          <a:p>
            <a:pPr algn="just"/>
            <a:r>
              <a:rPr lang="en-US" dirty="0" smtClean="0"/>
              <a:t>Unlike the asynchronous counter, synchronous counter has </a:t>
            </a:r>
            <a:r>
              <a:rPr lang="en-US" dirty="0"/>
              <a:t>one global clock which drives each flip flop so output changes in parallel. </a:t>
            </a:r>
            <a:endParaRPr lang="en-IN" dirty="0"/>
          </a:p>
        </p:txBody>
      </p:sp>
    </p:spTree>
    <p:extLst>
      <p:ext uri="{BB962C8B-B14F-4D97-AF65-F5344CB8AC3E}">
        <p14:creationId xmlns:p14="http://schemas.microsoft.com/office/powerpoint/2010/main" val="623215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pPr algn="l"/>
            <a:r>
              <a:rPr lang="en-US" dirty="0" smtClean="0"/>
              <a:t>4 Bit Synchronous Binary Counter</a:t>
            </a:r>
            <a:endParaRPr lang="en-US" dirty="0"/>
          </a:p>
        </p:txBody>
      </p:sp>
      <p:pic>
        <p:nvPicPr>
          <p:cNvPr id="1026" name="Picture 2"/>
          <p:cNvPicPr>
            <a:picLocks noGrp="1" noChangeAspect="1" noChangeArrowheads="1"/>
          </p:cNvPicPr>
          <p:nvPr>
            <p:ph sz="half" idx="1"/>
          </p:nvPr>
        </p:nvPicPr>
        <p:blipFill>
          <a:blip r:embed="rId2"/>
          <a:stretch>
            <a:fillRect/>
          </a:stretch>
        </p:blipFill>
        <p:spPr bwMode="auto">
          <a:xfrm>
            <a:off x="1" y="990600"/>
            <a:ext cx="86868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4 Bit Binary Up Down Counter</a:t>
            </a:r>
            <a:endParaRPr lang="en-US" dirty="0"/>
          </a:p>
        </p:txBody>
      </p:sp>
      <p:pic>
        <p:nvPicPr>
          <p:cNvPr id="1026" name="Picture 2"/>
          <p:cNvPicPr>
            <a:picLocks noGrp="1" noChangeAspect="1" noChangeArrowheads="1"/>
          </p:cNvPicPr>
          <p:nvPr>
            <p:ph sz="half" idx="1"/>
          </p:nvPr>
        </p:nvPicPr>
        <p:blipFill>
          <a:blip r:embed="rId2"/>
          <a:srcRect/>
          <a:stretch>
            <a:fillRect/>
          </a:stretch>
        </p:blipFill>
        <p:spPr bwMode="auto">
          <a:xfrm>
            <a:off x="762000" y="990600"/>
            <a:ext cx="73152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Binary Storage and Registers</a:t>
            </a:r>
            <a:endParaRPr lang="en-IN" dirty="0"/>
          </a:p>
        </p:txBody>
      </p:sp>
      <p:sp>
        <p:nvSpPr>
          <p:cNvPr id="3" name="Content Placeholder 2"/>
          <p:cNvSpPr>
            <a:spLocks noGrp="1"/>
          </p:cNvSpPr>
          <p:nvPr>
            <p:ph idx="1"/>
          </p:nvPr>
        </p:nvSpPr>
        <p:spPr/>
        <p:txBody>
          <a:bodyPr/>
          <a:lstStyle/>
          <a:p>
            <a:pPr>
              <a:lnSpc>
                <a:spcPct val="80000"/>
              </a:lnSpc>
            </a:pPr>
            <a:r>
              <a:rPr lang="en-US" altLang="zh-TW" sz="2100" dirty="0"/>
              <a:t>A binary cell</a:t>
            </a:r>
          </a:p>
          <a:p>
            <a:pPr lvl="1">
              <a:lnSpc>
                <a:spcPct val="80000"/>
              </a:lnSpc>
            </a:pPr>
            <a:r>
              <a:rPr lang="en-US" altLang="zh-TW" sz="1900" dirty="0"/>
              <a:t>Two stable state and is capable of storing one of the two states.</a:t>
            </a:r>
          </a:p>
          <a:p>
            <a:pPr lvl="1">
              <a:lnSpc>
                <a:spcPct val="80000"/>
              </a:lnSpc>
            </a:pPr>
            <a:r>
              <a:rPr lang="en-US" altLang="zh-TW" sz="1900" dirty="0"/>
              <a:t>Store one bit of information</a:t>
            </a:r>
          </a:p>
          <a:p>
            <a:pPr lvl="1">
              <a:lnSpc>
                <a:spcPct val="80000"/>
              </a:lnSpc>
            </a:pPr>
            <a:r>
              <a:rPr lang="en-US" altLang="zh-TW" sz="1900" dirty="0"/>
              <a:t>Examples: flip-flop </a:t>
            </a:r>
            <a:r>
              <a:rPr lang="en-US" altLang="zh-TW" sz="1900" dirty="0" smtClean="0"/>
              <a:t>circuits</a:t>
            </a:r>
            <a:endParaRPr lang="en-US" altLang="zh-TW" sz="1900" dirty="0"/>
          </a:p>
          <a:p>
            <a:pPr>
              <a:lnSpc>
                <a:spcPct val="80000"/>
              </a:lnSpc>
            </a:pPr>
            <a:r>
              <a:rPr lang="en-US" altLang="zh-TW" sz="2100" dirty="0"/>
              <a:t>A register</a:t>
            </a:r>
          </a:p>
          <a:p>
            <a:pPr lvl="1">
              <a:lnSpc>
                <a:spcPct val="80000"/>
              </a:lnSpc>
            </a:pPr>
            <a:r>
              <a:rPr lang="en-US" altLang="zh-TW" sz="1900" dirty="0"/>
              <a:t>A group of binary cells</a:t>
            </a:r>
          </a:p>
          <a:p>
            <a:pPr lvl="1">
              <a:lnSpc>
                <a:spcPct val="80000"/>
              </a:lnSpc>
            </a:pPr>
            <a:r>
              <a:rPr lang="en-US" altLang="zh-TW" sz="1900" dirty="0" smtClean="0"/>
              <a:t>A n bit register has a group of n flip-flops and gates fro data processing</a:t>
            </a:r>
          </a:p>
          <a:p>
            <a:pPr lvl="1">
              <a:lnSpc>
                <a:spcPct val="80000"/>
              </a:lnSpc>
            </a:pPr>
            <a:r>
              <a:rPr lang="en-US" altLang="zh-TW" sz="1900" dirty="0" smtClean="0"/>
              <a:t>A </a:t>
            </a:r>
            <a:r>
              <a:rPr lang="en-US" altLang="zh-TW" sz="1900" dirty="0"/>
              <a:t>register with </a:t>
            </a:r>
            <a:r>
              <a:rPr lang="en-US" altLang="zh-TW" sz="1900" i="1" dirty="0"/>
              <a:t>n</a:t>
            </a:r>
            <a:r>
              <a:rPr lang="en-US" altLang="zh-TW" sz="1900" dirty="0"/>
              <a:t> cells can store any discrete quantity of information that contains </a:t>
            </a:r>
            <a:r>
              <a:rPr lang="en-US" altLang="zh-TW" sz="1900" i="1" dirty="0"/>
              <a:t>n</a:t>
            </a:r>
            <a:r>
              <a:rPr lang="en-US" altLang="zh-TW" sz="1900" dirty="0"/>
              <a:t> bits.</a:t>
            </a:r>
          </a:p>
          <a:p>
            <a:pPr>
              <a:lnSpc>
                <a:spcPct val="80000"/>
              </a:lnSpc>
            </a:pPr>
            <a:endParaRPr lang="en-US" altLang="zh-TW" sz="2100" dirty="0"/>
          </a:p>
          <a:p>
            <a:pPr>
              <a:lnSpc>
                <a:spcPct val="80000"/>
              </a:lnSpc>
            </a:pPr>
            <a:endParaRPr lang="en-US" altLang="zh-TW" sz="2100" dirty="0"/>
          </a:p>
          <a:p>
            <a:pPr>
              <a:lnSpc>
                <a:spcPct val="80000"/>
              </a:lnSpc>
            </a:pPr>
            <a:r>
              <a:rPr lang="en-US" altLang="zh-TW" sz="2100" dirty="0"/>
              <a:t>Register Transfer</a:t>
            </a:r>
          </a:p>
          <a:p>
            <a:pPr lvl="1">
              <a:lnSpc>
                <a:spcPct val="80000"/>
              </a:lnSpc>
            </a:pPr>
            <a:r>
              <a:rPr lang="en-US" altLang="zh-TW" sz="1900" dirty="0"/>
              <a:t>A transfer of the information stored in one register to another.</a:t>
            </a:r>
          </a:p>
          <a:p>
            <a:pPr lvl="1">
              <a:lnSpc>
                <a:spcPct val="80000"/>
              </a:lnSpc>
            </a:pPr>
            <a:r>
              <a:rPr lang="en-US" altLang="zh-TW" sz="1900" dirty="0"/>
              <a:t>One of the major operations in digital system</a:t>
            </a:r>
            <a:r>
              <a:rPr lang="en-US" altLang="zh-TW" sz="1900" dirty="0" smtClean="0"/>
              <a:t>.</a:t>
            </a:r>
            <a:endParaRPr lang="zh-TW" altLang="en-US" dirty="0"/>
          </a:p>
          <a:p>
            <a:endParaRPr lang="en-IN" dirty="0"/>
          </a:p>
        </p:txBody>
      </p:sp>
      <p:sp>
        <p:nvSpPr>
          <p:cNvPr id="4" name="Text Box 7"/>
          <p:cNvSpPr txBox="1">
            <a:spLocks noChangeArrowheads="1"/>
          </p:cNvSpPr>
          <p:nvPr/>
        </p:nvSpPr>
        <p:spPr bwMode="auto">
          <a:xfrm>
            <a:off x="2514600" y="4324350"/>
            <a:ext cx="895350" cy="400050"/>
          </a:xfrm>
          <a:prstGeom prst="rect">
            <a:avLst/>
          </a:prstGeom>
          <a:noFill/>
          <a:ln w="12700">
            <a:noFill/>
            <a:miter lim="800000"/>
            <a:headEnd/>
            <a:tailEnd/>
          </a:ln>
        </p:spPr>
        <p:txBody>
          <a:bodyPr wrap="none">
            <a:spAutoFit/>
          </a:bodyPr>
          <a:lstStyle/>
          <a:p>
            <a:pPr>
              <a:defRPr/>
            </a:pPr>
            <a:r>
              <a:rPr lang="en-US" altLang="zh-TW" sz="2000" i="0" u="none" dirty="0">
                <a:solidFill>
                  <a:schemeClr val="tx1"/>
                </a:solidFill>
                <a:latin typeface="+mn-lt"/>
              </a:rPr>
              <a:t>n cells</a:t>
            </a:r>
          </a:p>
        </p:txBody>
      </p:sp>
      <p:sp>
        <p:nvSpPr>
          <p:cNvPr id="5" name="AutoShape 8"/>
          <p:cNvSpPr>
            <a:spLocks noChangeArrowheads="1"/>
          </p:cNvSpPr>
          <p:nvPr/>
        </p:nvSpPr>
        <p:spPr bwMode="auto">
          <a:xfrm>
            <a:off x="3571875" y="4435475"/>
            <a:ext cx="831850" cy="215900"/>
          </a:xfrm>
          <a:prstGeom prst="notchedRightArrow">
            <a:avLst>
              <a:gd name="adj1" fmla="val 50000"/>
              <a:gd name="adj2" fmla="val 104350"/>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TW" altLang="en-US" sz="1800" i="0" u="none">
              <a:solidFill>
                <a:schemeClr val="tx1"/>
              </a:solidFill>
            </a:endParaRPr>
          </a:p>
        </p:txBody>
      </p:sp>
      <p:sp>
        <p:nvSpPr>
          <p:cNvPr id="6" name="Text Box 9"/>
          <p:cNvSpPr txBox="1">
            <a:spLocks noChangeArrowheads="1"/>
          </p:cNvSpPr>
          <p:nvPr/>
        </p:nvSpPr>
        <p:spPr bwMode="auto">
          <a:xfrm>
            <a:off x="4592638" y="4322762"/>
            <a:ext cx="2105025" cy="400050"/>
          </a:xfrm>
          <a:prstGeom prst="rect">
            <a:avLst/>
          </a:prstGeom>
          <a:noFill/>
          <a:ln w="12700">
            <a:noFill/>
            <a:miter lim="800000"/>
            <a:headEnd/>
            <a:tailEnd/>
          </a:ln>
        </p:spPr>
        <p:txBody>
          <a:bodyPr wrap="none">
            <a:spAutoFit/>
          </a:bodyPr>
          <a:lstStyle/>
          <a:p>
            <a:pPr>
              <a:defRPr/>
            </a:pPr>
            <a:r>
              <a:rPr lang="en-US" altLang="zh-TW" sz="2000" i="0" u="none" dirty="0">
                <a:solidFill>
                  <a:schemeClr val="tx1"/>
                </a:solidFill>
                <a:latin typeface="+mn-lt"/>
              </a:rPr>
              <a:t>2</a:t>
            </a:r>
            <a:r>
              <a:rPr lang="en-US" altLang="zh-TW" sz="2000" i="0" u="none" baseline="30000" dirty="0">
                <a:solidFill>
                  <a:schemeClr val="tx1"/>
                </a:solidFill>
                <a:latin typeface="+mn-lt"/>
              </a:rPr>
              <a:t>n</a:t>
            </a:r>
            <a:r>
              <a:rPr lang="en-US" altLang="zh-TW" sz="2000" i="0" u="none" dirty="0">
                <a:solidFill>
                  <a:schemeClr val="tx1"/>
                </a:solidFill>
                <a:latin typeface="+mn-lt"/>
              </a:rPr>
              <a:t> possible states</a:t>
            </a:r>
          </a:p>
        </p:txBody>
      </p:sp>
    </p:spTree>
    <p:extLst>
      <p:ext uri="{BB962C8B-B14F-4D97-AF65-F5344CB8AC3E}">
        <p14:creationId xmlns:p14="http://schemas.microsoft.com/office/powerpoint/2010/main" val="281992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4000" dirty="0" smtClean="0"/>
              <a:t>Registers</a:t>
            </a:r>
            <a:endParaRPr lang="en-US" sz="4000" dirty="0"/>
          </a:p>
        </p:txBody>
      </p:sp>
      <p:pic>
        <p:nvPicPr>
          <p:cNvPr id="4" name="Content Placeholder 3"/>
          <p:cNvPicPr>
            <a:picLocks noGrp="1"/>
          </p:cNvPicPr>
          <p:nvPr>
            <p:ph idx="1"/>
          </p:nvPr>
        </p:nvPicPr>
        <p:blipFill>
          <a:blip r:embed="rId2"/>
          <a:srcRect/>
          <a:stretch>
            <a:fillRect/>
          </a:stretch>
        </p:blipFill>
        <p:spPr bwMode="auto">
          <a:xfrm>
            <a:off x="838201" y="1524000"/>
            <a:ext cx="73914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600" dirty="0" smtClean="0"/>
              <a:t>Register with Parallel Load</a:t>
            </a:r>
            <a:endParaRPr lang="en-US" sz="3600" dirty="0"/>
          </a:p>
        </p:txBody>
      </p:sp>
      <p:pic>
        <p:nvPicPr>
          <p:cNvPr id="4" name="Content Placeholder 3"/>
          <p:cNvPicPr>
            <a:picLocks noGrp="1"/>
          </p:cNvPicPr>
          <p:nvPr>
            <p:ph idx="1"/>
          </p:nvPr>
        </p:nvPicPr>
        <p:blipFill rotWithShape="1">
          <a:blip r:embed="rId2"/>
          <a:srcRect l="6079" r="4174"/>
          <a:stretch/>
        </p:blipFill>
        <p:spPr bwMode="auto">
          <a:xfrm>
            <a:off x="4343400" y="914400"/>
            <a:ext cx="4781550" cy="5562600"/>
          </a:xfrm>
          <a:prstGeom prst="rect">
            <a:avLst/>
          </a:prstGeom>
          <a:noFill/>
          <a:ln w="9525">
            <a:noFill/>
            <a:miter lim="800000"/>
            <a:headEnd/>
            <a:tailEnd/>
          </a:ln>
        </p:spPr>
      </p:pic>
      <p:sp>
        <p:nvSpPr>
          <p:cNvPr id="5" name="TextBox 4"/>
          <p:cNvSpPr txBox="1"/>
          <p:nvPr/>
        </p:nvSpPr>
        <p:spPr>
          <a:xfrm>
            <a:off x="228600" y="1219200"/>
            <a:ext cx="4191000" cy="637097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Transfer of new information into a register is called as ‘Loading’ the register.</a:t>
            </a:r>
          </a:p>
          <a:p>
            <a:pPr marL="285750" indent="-285750" algn="just">
              <a:buFont typeface="Arial" panose="020B0604020202020204" pitchFamily="34" charset="0"/>
              <a:buChar char="•"/>
            </a:pPr>
            <a:r>
              <a:rPr lang="en-US" sz="2400" dirty="0" smtClean="0"/>
              <a:t>If all bits are loaded simultaneously with single CP, its parallel Loading.</a:t>
            </a:r>
          </a:p>
          <a:p>
            <a:pPr marL="285750" indent="-285750" algn="just">
              <a:buFont typeface="Arial" panose="020B0604020202020204" pitchFamily="34" charset="0"/>
              <a:buChar char="•"/>
            </a:pPr>
            <a:r>
              <a:rPr lang="en-US" sz="2400" dirty="0" smtClean="0"/>
              <a:t>Load = 0, </a:t>
            </a:r>
          </a:p>
          <a:p>
            <a:pPr marL="742950" lvl="1" indent="-285750" algn="just">
              <a:buFont typeface="Arial" panose="020B0604020202020204" pitchFamily="34" charset="0"/>
              <a:buChar char="•"/>
            </a:pPr>
            <a:r>
              <a:rPr lang="en-US" sz="2400" dirty="0" smtClean="0"/>
              <a:t>S=0, R=0, No change</a:t>
            </a:r>
          </a:p>
          <a:p>
            <a:pPr marL="285750" indent="-285750" algn="just">
              <a:buFont typeface="Arial" panose="020B0604020202020204" pitchFamily="34" charset="0"/>
              <a:buChar char="•"/>
            </a:pPr>
            <a:r>
              <a:rPr lang="en-US" sz="2400" dirty="0"/>
              <a:t>Load = </a:t>
            </a:r>
            <a:r>
              <a:rPr lang="en-US" sz="2400" dirty="0" smtClean="0"/>
              <a:t>1, </a:t>
            </a:r>
            <a:endParaRPr lang="en-US" sz="2400" dirty="0"/>
          </a:p>
          <a:p>
            <a:pPr marL="742950" lvl="1" indent="-285750" algn="just">
              <a:buFont typeface="Arial" panose="020B0604020202020204" pitchFamily="34" charset="0"/>
              <a:buChar char="•"/>
            </a:pPr>
            <a:r>
              <a:rPr lang="en-US" sz="2400" dirty="0" smtClean="0"/>
              <a:t>Input I specify what is loaded In register</a:t>
            </a:r>
          </a:p>
          <a:p>
            <a:pPr marL="742950" lvl="1" indent="-285750" algn="just">
              <a:buFont typeface="Arial" panose="020B0604020202020204" pitchFamily="34" charset="0"/>
              <a:buChar char="•"/>
            </a:pPr>
            <a:r>
              <a:rPr lang="en-US" sz="2400" dirty="0" smtClean="0"/>
              <a:t>I = 1 then S=1, R=0</a:t>
            </a:r>
          </a:p>
          <a:p>
            <a:pPr marL="742950" lvl="1" indent="-285750" algn="just">
              <a:buFont typeface="Arial" panose="020B0604020202020204" pitchFamily="34" charset="0"/>
              <a:buChar char="•"/>
            </a:pPr>
            <a:r>
              <a:rPr lang="en-US" sz="2400" dirty="0" smtClean="0"/>
              <a:t>I = 0 then S=0, R=1</a:t>
            </a:r>
          </a:p>
          <a:p>
            <a:pPr marL="285750" indent="-285750" algn="just">
              <a:buFont typeface="Arial" panose="020B0604020202020204" pitchFamily="34" charset="0"/>
              <a:buChar char="•"/>
            </a:pPr>
            <a:r>
              <a:rPr lang="en-US" sz="2400" dirty="0" smtClean="0"/>
              <a:t>Clear = 1,</a:t>
            </a:r>
          </a:p>
          <a:p>
            <a:pPr marL="742950" lvl="1" indent="-285750" algn="just">
              <a:buFont typeface="Arial" panose="020B0604020202020204" pitchFamily="34" charset="0"/>
              <a:buChar char="•"/>
            </a:pPr>
            <a:r>
              <a:rPr lang="en-US" sz="2400" dirty="0" smtClean="0"/>
              <a:t>Flip flop is cleared</a:t>
            </a:r>
            <a:endParaRPr lang="en-US" sz="2400" dirty="0"/>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Register with Parallel Load</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4229100" y="914400"/>
            <a:ext cx="4914900" cy="5562599"/>
          </a:xfrm>
          <a:prstGeom prst="rect">
            <a:avLst/>
          </a:prstGeom>
          <a:noFill/>
          <a:ln w="9525">
            <a:noFill/>
            <a:miter lim="800000"/>
            <a:headEnd/>
            <a:tailEnd/>
          </a:ln>
          <a:effectLst/>
        </p:spPr>
      </p:pic>
      <p:sp>
        <p:nvSpPr>
          <p:cNvPr id="4" name="TextBox 3"/>
          <p:cNvSpPr txBox="1"/>
          <p:nvPr/>
        </p:nvSpPr>
        <p:spPr>
          <a:xfrm>
            <a:off x="228600" y="1219200"/>
            <a:ext cx="41910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Load = 0, </a:t>
            </a:r>
          </a:p>
          <a:p>
            <a:pPr marL="742950" lvl="1" indent="-285750" algn="just">
              <a:buFont typeface="Arial" panose="020B0604020202020204" pitchFamily="34" charset="0"/>
              <a:buChar char="•"/>
            </a:pPr>
            <a:r>
              <a:rPr lang="en-US" sz="2400" dirty="0" smtClean="0"/>
              <a:t>Previous stage is loaded, Hence No change</a:t>
            </a:r>
          </a:p>
          <a:p>
            <a:pPr marL="285750" indent="-285750" algn="just">
              <a:buFont typeface="Arial" panose="020B0604020202020204" pitchFamily="34" charset="0"/>
              <a:buChar char="•"/>
            </a:pPr>
            <a:r>
              <a:rPr lang="en-US" sz="2400" dirty="0"/>
              <a:t>Load = </a:t>
            </a:r>
            <a:r>
              <a:rPr lang="en-US" sz="2400" dirty="0" smtClean="0"/>
              <a:t>1, </a:t>
            </a:r>
            <a:endParaRPr lang="en-US" sz="2400" dirty="0"/>
          </a:p>
          <a:p>
            <a:pPr marL="742950" lvl="1" indent="-285750" algn="just">
              <a:buFont typeface="Arial" panose="020B0604020202020204" pitchFamily="34" charset="0"/>
              <a:buChar char="•"/>
            </a:pPr>
            <a:r>
              <a:rPr lang="en-US" sz="2400" dirty="0" smtClean="0"/>
              <a:t>Input I is transferred to the register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600" dirty="0" smtClean="0"/>
              <a:t>Shift Register</a:t>
            </a:r>
            <a:endParaRPr lang="en-US" sz="3600" dirty="0"/>
          </a:p>
        </p:txBody>
      </p:sp>
      <p:pic>
        <p:nvPicPr>
          <p:cNvPr id="1026" name="Picture 2"/>
          <p:cNvPicPr>
            <a:picLocks noGrp="1" noChangeAspect="1" noChangeArrowheads="1"/>
          </p:cNvPicPr>
          <p:nvPr>
            <p:ph idx="1"/>
          </p:nvPr>
        </p:nvPicPr>
        <p:blipFill>
          <a:blip r:embed="rId2"/>
          <a:srcRect/>
          <a:stretch>
            <a:fillRect/>
          </a:stretch>
        </p:blipFill>
        <p:spPr bwMode="auto">
          <a:xfrm>
            <a:off x="1143000" y="1143001"/>
            <a:ext cx="6019800" cy="1981200"/>
          </a:xfrm>
          <a:prstGeom prst="rect">
            <a:avLst/>
          </a:prstGeom>
          <a:noFill/>
          <a:ln w="9525">
            <a:noFill/>
            <a:miter lim="800000"/>
            <a:headEnd/>
            <a:tailEnd/>
          </a:ln>
          <a:effectLst/>
        </p:spPr>
      </p:pic>
      <p:pic>
        <p:nvPicPr>
          <p:cNvPr id="5" name="Picture 4"/>
          <p:cNvPicPr/>
          <p:nvPr/>
        </p:nvPicPr>
        <p:blipFill>
          <a:blip r:embed="rId3"/>
          <a:srcRect/>
          <a:stretch>
            <a:fillRect/>
          </a:stretch>
        </p:blipFill>
        <p:spPr bwMode="auto">
          <a:xfrm>
            <a:off x="1524000" y="2971800"/>
            <a:ext cx="5257800" cy="1316990"/>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1600200" y="4267200"/>
            <a:ext cx="5229225" cy="243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800" dirty="0" smtClean="0"/>
              <a:t>4-Bit Bidirectional Shift Register with Parallel Load</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2162898" y="847725"/>
            <a:ext cx="6752502" cy="4638675"/>
          </a:xfrm>
          <a:prstGeom prst="rect">
            <a:avLst/>
          </a:prstGeom>
          <a:noFill/>
          <a:ln w="9525">
            <a:noFill/>
            <a:miter lim="800000"/>
            <a:headEnd/>
            <a:tailEnd/>
          </a:ln>
          <a:effectLst/>
        </p:spPr>
      </p:pic>
      <p:pic>
        <p:nvPicPr>
          <p:cNvPr id="5" name="Picture 4"/>
          <p:cNvPicPr>
            <a:picLocks noChangeAspect="1"/>
          </p:cNvPicPr>
          <p:nvPr/>
        </p:nvPicPr>
        <p:blipFill rotWithShape="1">
          <a:blip r:embed="rId3"/>
          <a:srcRect t="22035" b="11813"/>
          <a:stretch/>
        </p:blipFill>
        <p:spPr>
          <a:xfrm>
            <a:off x="152400" y="5201975"/>
            <a:ext cx="4334400" cy="1600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Sequential circuit that goes through a prescribed sequence of states upon the application of input pulse</a:t>
            </a:r>
          </a:p>
          <a:p>
            <a:pPr algn="just"/>
            <a:r>
              <a:rPr lang="en-US" dirty="0" smtClean="0"/>
              <a:t>Counter </a:t>
            </a:r>
            <a:r>
              <a:rPr lang="en-US" dirty="0"/>
              <a:t>is the widest application of flip-flops. </a:t>
            </a:r>
            <a:endParaRPr lang="en-US" dirty="0" smtClean="0"/>
          </a:p>
          <a:p>
            <a:pPr algn="just"/>
            <a:r>
              <a:rPr lang="en-US" dirty="0" smtClean="0"/>
              <a:t>It </a:t>
            </a:r>
            <a:r>
              <a:rPr lang="en-US" dirty="0"/>
              <a:t>is a group of flip-flops with a clock signal applied. </a:t>
            </a:r>
            <a:endParaRPr lang="en-US" dirty="0" smtClean="0"/>
          </a:p>
          <a:p>
            <a:pPr algn="just"/>
            <a:r>
              <a:rPr lang="en-US" dirty="0" smtClean="0"/>
              <a:t>Counters </a:t>
            </a:r>
            <a:r>
              <a:rPr lang="en-US" dirty="0"/>
              <a:t>are of two types</a:t>
            </a:r>
            <a:r>
              <a:rPr lang="en-US" dirty="0" smtClean="0"/>
              <a:t>.</a:t>
            </a:r>
          </a:p>
          <a:p>
            <a:pPr lvl="1"/>
            <a:r>
              <a:rPr lang="en-US" dirty="0"/>
              <a:t>Asynchronous or ripple counters.</a:t>
            </a:r>
          </a:p>
          <a:p>
            <a:pPr lvl="1"/>
            <a:r>
              <a:rPr lang="en-US" dirty="0"/>
              <a:t>Synchronous counters.</a:t>
            </a:r>
          </a:p>
          <a:p>
            <a:pPr algn="just"/>
            <a:endParaRPr lang="en-IN" dirty="0"/>
          </a:p>
        </p:txBody>
      </p:sp>
    </p:spTree>
    <p:extLst>
      <p:ext uri="{BB962C8B-B14F-4D97-AF65-F5344CB8AC3E}">
        <p14:creationId xmlns:p14="http://schemas.microsoft.com/office/powerpoint/2010/main" val="222648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Asynchronous/Ripple </a:t>
            </a:r>
            <a:r>
              <a:rPr lang="en-IN" dirty="0"/>
              <a:t>Counter</a:t>
            </a:r>
          </a:p>
        </p:txBody>
      </p:sp>
      <p:sp>
        <p:nvSpPr>
          <p:cNvPr id="3" name="Content Placeholder 2"/>
          <p:cNvSpPr>
            <a:spLocks noGrp="1"/>
          </p:cNvSpPr>
          <p:nvPr>
            <p:ph idx="1"/>
          </p:nvPr>
        </p:nvSpPr>
        <p:spPr/>
        <p:txBody>
          <a:bodyPr/>
          <a:lstStyle/>
          <a:p>
            <a:pPr algn="just"/>
            <a:r>
              <a:rPr lang="en-US" dirty="0"/>
              <a:t>In asynchronous counter we don’t use universal clock, only first flip flop is driven by main clock and the clock input of rest of the following flip flop is driven by output of previous flip flops. </a:t>
            </a:r>
            <a:endParaRPr lang="en-IN" dirty="0"/>
          </a:p>
        </p:txBody>
      </p:sp>
    </p:spTree>
    <p:extLst>
      <p:ext uri="{BB962C8B-B14F-4D97-AF65-F5344CB8AC3E}">
        <p14:creationId xmlns:p14="http://schemas.microsoft.com/office/powerpoint/2010/main" val="1523292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351</Words>
  <Application>Microsoft Office PowerPoint</Application>
  <PresentationFormat>On-screen Show (4:3)</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新細明體</vt:lpstr>
      <vt:lpstr>Office Theme</vt:lpstr>
      <vt:lpstr>Chapter 8 Registers &amp; Counters</vt:lpstr>
      <vt:lpstr>Binary Storage and Registers</vt:lpstr>
      <vt:lpstr>Registers</vt:lpstr>
      <vt:lpstr>Register with Parallel Load</vt:lpstr>
      <vt:lpstr>Register with Parallel Load</vt:lpstr>
      <vt:lpstr>Shift Register</vt:lpstr>
      <vt:lpstr>4-Bit Bidirectional Shift Register with Parallel Load</vt:lpstr>
      <vt:lpstr>Counter</vt:lpstr>
      <vt:lpstr>Asynchronous/Ripple Counter</vt:lpstr>
      <vt:lpstr>4-Bit Binary Ripple Counter</vt:lpstr>
      <vt:lpstr>4-Bit Binary Ripple Counter</vt:lpstr>
      <vt:lpstr>BCD Ripple Counter</vt:lpstr>
      <vt:lpstr>Synchronous Counter</vt:lpstr>
      <vt:lpstr>4 Bit Synchronous Binary Counter</vt:lpstr>
      <vt:lpstr>4 Bit Binary Up Down Counter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Registers, Counters &amp; the Memory Units</dc:title>
  <dc:creator>CHARUSAT</dc:creator>
  <cp:lastModifiedBy>Admin</cp:lastModifiedBy>
  <cp:revision>47</cp:revision>
  <dcterms:created xsi:type="dcterms:W3CDTF">2016-10-04T08:09:49Z</dcterms:created>
  <dcterms:modified xsi:type="dcterms:W3CDTF">2020-11-06T03:27:17Z</dcterms:modified>
</cp:coreProperties>
</file>