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292" r:id="rId37"/>
    <p:sldId id="293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41" d="100"/>
          <a:sy n="141" d="100"/>
        </p:scale>
        <p:origin x="66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71D161-4352-454F-8D2A-3B1707EF0D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3AA6682-448E-4801-8F2D-93E569151E99}">
      <dgm:prSet/>
      <dgm:spPr/>
      <dgm:t>
        <a:bodyPr/>
        <a:lstStyle/>
        <a:p>
          <a:r>
            <a:rPr lang="en-US" b="1" dirty="0"/>
            <a:t>Universal Order and Balance:</a:t>
          </a:r>
          <a:endParaRPr lang="en-US" dirty="0"/>
        </a:p>
      </dgm:t>
    </dgm:pt>
    <dgm:pt modelId="{8C45824C-C10C-4FDE-9E3B-BD509FB0DB3B}" type="parTrans" cxnId="{5ECFA643-8F81-4EA0-8177-E77A3346F044}">
      <dgm:prSet/>
      <dgm:spPr/>
      <dgm:t>
        <a:bodyPr/>
        <a:lstStyle/>
        <a:p>
          <a:endParaRPr lang="en-US"/>
        </a:p>
      </dgm:t>
    </dgm:pt>
    <dgm:pt modelId="{5CCB5451-18E9-45CF-A8EB-3309ACDC305B}" type="sibTrans" cxnId="{5ECFA643-8F81-4EA0-8177-E77A3346F044}">
      <dgm:prSet/>
      <dgm:spPr/>
      <dgm:t>
        <a:bodyPr/>
        <a:lstStyle/>
        <a:p>
          <a:endParaRPr lang="en-US"/>
        </a:p>
      </dgm:t>
    </dgm:pt>
    <dgm:pt modelId="{4A02F466-1F7C-422B-A8D7-E83E1147D62D}">
      <dgm:prSet/>
      <dgm:spPr/>
      <dgm:t>
        <a:bodyPr/>
        <a:lstStyle/>
        <a:p>
          <a:r>
            <a:rPr lang="en-US" b="1"/>
            <a:t>Truth, justice, and harmony</a:t>
          </a:r>
          <a:endParaRPr lang="en-US"/>
        </a:p>
      </dgm:t>
    </dgm:pt>
    <dgm:pt modelId="{53765B0F-BD71-444E-8D2B-CCC3AA9F8A63}" type="parTrans" cxnId="{C751551E-793F-403E-BA69-D09AC703CC86}">
      <dgm:prSet/>
      <dgm:spPr/>
      <dgm:t>
        <a:bodyPr/>
        <a:lstStyle/>
        <a:p>
          <a:endParaRPr lang="en-US"/>
        </a:p>
      </dgm:t>
    </dgm:pt>
    <dgm:pt modelId="{42D9129F-FF01-449E-9BA6-703DBC197BB9}" type="sibTrans" cxnId="{C751551E-793F-403E-BA69-D09AC703CC86}">
      <dgm:prSet/>
      <dgm:spPr/>
      <dgm:t>
        <a:bodyPr/>
        <a:lstStyle/>
        <a:p>
          <a:endParaRPr lang="en-US"/>
        </a:p>
      </dgm:t>
    </dgm:pt>
    <dgm:pt modelId="{D757DF44-663C-40BB-881F-5AC76E512088}">
      <dgm:prSet/>
      <dgm:spPr/>
      <dgm:t>
        <a:bodyPr/>
        <a:lstStyle/>
        <a:p>
          <a:r>
            <a:rPr lang="en-US" b="1"/>
            <a:t>Pharaoh’s duty</a:t>
          </a:r>
          <a:r>
            <a:rPr lang="en-US"/>
            <a:t> - maintaining Ma’at on earth</a:t>
          </a:r>
        </a:p>
      </dgm:t>
    </dgm:pt>
    <dgm:pt modelId="{71A91A91-33CF-4A5E-9791-86DFA0DC5795}" type="parTrans" cxnId="{7A7B9A1C-BBE5-4CA2-A206-0FE661E73683}">
      <dgm:prSet/>
      <dgm:spPr/>
      <dgm:t>
        <a:bodyPr/>
        <a:lstStyle/>
        <a:p>
          <a:endParaRPr lang="en-US"/>
        </a:p>
      </dgm:t>
    </dgm:pt>
    <dgm:pt modelId="{F211CF92-56BC-4CF2-B2DA-268E8E311FB4}" type="sibTrans" cxnId="{7A7B9A1C-BBE5-4CA2-A206-0FE661E73683}">
      <dgm:prSet/>
      <dgm:spPr/>
      <dgm:t>
        <a:bodyPr/>
        <a:lstStyle/>
        <a:p>
          <a:endParaRPr lang="en-US"/>
        </a:p>
      </dgm:t>
    </dgm:pt>
    <dgm:pt modelId="{7A7E6610-8A11-47D9-8F42-1A7FC7E44725}">
      <dgm:prSet/>
      <dgm:spPr/>
      <dgm:t>
        <a:bodyPr/>
        <a:lstStyle/>
        <a:p>
          <a:r>
            <a:rPr lang="en-US" b="1"/>
            <a:t>Social stability</a:t>
          </a:r>
          <a:r>
            <a:rPr lang="en-US"/>
            <a:t> - everyone has their place</a:t>
          </a:r>
        </a:p>
      </dgm:t>
    </dgm:pt>
    <dgm:pt modelId="{DA7D7000-B8EF-4C88-93F5-D3DD06EC2026}" type="parTrans" cxnId="{33952EBC-5935-4FBA-9739-C42BC3504527}">
      <dgm:prSet/>
      <dgm:spPr/>
      <dgm:t>
        <a:bodyPr/>
        <a:lstStyle/>
        <a:p>
          <a:endParaRPr lang="en-US"/>
        </a:p>
      </dgm:t>
    </dgm:pt>
    <dgm:pt modelId="{387FC7B2-5A8E-490D-8F51-091F69AAD984}" type="sibTrans" cxnId="{33952EBC-5935-4FBA-9739-C42BC3504527}">
      <dgm:prSet/>
      <dgm:spPr/>
      <dgm:t>
        <a:bodyPr/>
        <a:lstStyle/>
        <a:p>
          <a:endParaRPr lang="en-US"/>
        </a:p>
      </dgm:t>
    </dgm:pt>
    <dgm:pt modelId="{723C2763-8F7D-46AC-8BF5-06600587A65B}">
      <dgm:prSet/>
      <dgm:spPr/>
      <dgm:t>
        <a:bodyPr/>
        <a:lstStyle/>
        <a:p>
          <a:r>
            <a:rPr lang="en-US" b="1"/>
            <a:t>Cosmic balance</a:t>
          </a:r>
          <a:r>
            <a:rPr lang="en-US"/>
            <a:t> - linking human and divine worlds</a:t>
          </a:r>
        </a:p>
      </dgm:t>
    </dgm:pt>
    <dgm:pt modelId="{77A82C79-A174-4014-9BA8-56670046B423}" type="parTrans" cxnId="{AA1490D3-3B74-4638-B140-4488950C58BD}">
      <dgm:prSet/>
      <dgm:spPr/>
      <dgm:t>
        <a:bodyPr/>
        <a:lstStyle/>
        <a:p>
          <a:endParaRPr lang="en-US"/>
        </a:p>
      </dgm:t>
    </dgm:pt>
    <dgm:pt modelId="{9ECA57F3-2303-419B-8B14-BE3C02CA5F11}" type="sibTrans" cxnId="{AA1490D3-3B74-4638-B140-4488950C58BD}">
      <dgm:prSet/>
      <dgm:spPr/>
      <dgm:t>
        <a:bodyPr/>
        <a:lstStyle/>
        <a:p>
          <a:endParaRPr lang="en-US"/>
        </a:p>
      </dgm:t>
    </dgm:pt>
    <dgm:pt modelId="{3F0FDCCB-47FF-4927-8B07-A362961874CF}" type="pres">
      <dgm:prSet presAssocID="{FF71D161-4352-454F-8D2A-3B1707EF0DCC}" presName="linear" presStyleCnt="0">
        <dgm:presLayoutVars>
          <dgm:animLvl val="lvl"/>
          <dgm:resizeHandles val="exact"/>
        </dgm:presLayoutVars>
      </dgm:prSet>
      <dgm:spPr/>
    </dgm:pt>
    <dgm:pt modelId="{2F7678C6-9115-4269-AB08-2BEFEA3CD2A3}" type="pres">
      <dgm:prSet presAssocID="{93AA6682-448E-4801-8F2D-93E569151E9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41647EE-3DF1-42C1-A691-E8B91F44ABC2}" type="pres">
      <dgm:prSet presAssocID="{93AA6682-448E-4801-8F2D-93E569151E9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A7B9A1C-BBE5-4CA2-A206-0FE661E73683}" srcId="{93AA6682-448E-4801-8F2D-93E569151E99}" destId="{D757DF44-663C-40BB-881F-5AC76E512088}" srcOrd="1" destOrd="0" parTransId="{71A91A91-33CF-4A5E-9791-86DFA0DC5795}" sibTransId="{F211CF92-56BC-4CF2-B2DA-268E8E311FB4}"/>
    <dgm:cxn modelId="{C751551E-793F-403E-BA69-D09AC703CC86}" srcId="{93AA6682-448E-4801-8F2D-93E569151E99}" destId="{4A02F466-1F7C-422B-A8D7-E83E1147D62D}" srcOrd="0" destOrd="0" parTransId="{53765B0F-BD71-444E-8D2B-CCC3AA9F8A63}" sibTransId="{42D9129F-FF01-449E-9BA6-703DBC197BB9}"/>
    <dgm:cxn modelId="{DAE56023-4DAE-4DD9-BFC7-BF3C3341829C}" type="presOf" srcId="{7A7E6610-8A11-47D9-8F42-1A7FC7E44725}" destId="{F41647EE-3DF1-42C1-A691-E8B91F44ABC2}" srcOrd="0" destOrd="2" presId="urn:microsoft.com/office/officeart/2005/8/layout/vList2"/>
    <dgm:cxn modelId="{5ECFA643-8F81-4EA0-8177-E77A3346F044}" srcId="{FF71D161-4352-454F-8D2A-3B1707EF0DCC}" destId="{93AA6682-448E-4801-8F2D-93E569151E99}" srcOrd="0" destOrd="0" parTransId="{8C45824C-C10C-4FDE-9E3B-BD509FB0DB3B}" sibTransId="{5CCB5451-18E9-45CF-A8EB-3309ACDC305B}"/>
    <dgm:cxn modelId="{B047C1B3-E727-4742-82C8-983EF7D53EFF}" type="presOf" srcId="{D757DF44-663C-40BB-881F-5AC76E512088}" destId="{F41647EE-3DF1-42C1-A691-E8B91F44ABC2}" srcOrd="0" destOrd="1" presId="urn:microsoft.com/office/officeart/2005/8/layout/vList2"/>
    <dgm:cxn modelId="{33952EBC-5935-4FBA-9739-C42BC3504527}" srcId="{93AA6682-448E-4801-8F2D-93E569151E99}" destId="{7A7E6610-8A11-47D9-8F42-1A7FC7E44725}" srcOrd="2" destOrd="0" parTransId="{DA7D7000-B8EF-4C88-93F5-D3DD06EC2026}" sibTransId="{387FC7B2-5A8E-490D-8F51-091F69AAD984}"/>
    <dgm:cxn modelId="{DD45C4C8-4B16-486C-B277-AB13C2B15B0D}" type="presOf" srcId="{93AA6682-448E-4801-8F2D-93E569151E99}" destId="{2F7678C6-9115-4269-AB08-2BEFEA3CD2A3}" srcOrd="0" destOrd="0" presId="urn:microsoft.com/office/officeart/2005/8/layout/vList2"/>
    <dgm:cxn modelId="{AA1490D3-3B74-4638-B140-4488950C58BD}" srcId="{93AA6682-448E-4801-8F2D-93E569151E99}" destId="{723C2763-8F7D-46AC-8BF5-06600587A65B}" srcOrd="3" destOrd="0" parTransId="{77A82C79-A174-4014-9BA8-56670046B423}" sibTransId="{9ECA57F3-2303-419B-8B14-BE3C02CA5F11}"/>
    <dgm:cxn modelId="{7B5E48D5-2037-4E05-8718-775F3388EC31}" type="presOf" srcId="{FF71D161-4352-454F-8D2A-3B1707EF0DCC}" destId="{3F0FDCCB-47FF-4927-8B07-A362961874CF}" srcOrd="0" destOrd="0" presId="urn:microsoft.com/office/officeart/2005/8/layout/vList2"/>
    <dgm:cxn modelId="{6BABBEDA-04A8-40D4-BE93-57C0AC3EF55D}" type="presOf" srcId="{4A02F466-1F7C-422B-A8D7-E83E1147D62D}" destId="{F41647EE-3DF1-42C1-A691-E8B91F44ABC2}" srcOrd="0" destOrd="0" presId="urn:microsoft.com/office/officeart/2005/8/layout/vList2"/>
    <dgm:cxn modelId="{B759CCEE-947C-4402-AE16-E6B438305181}" type="presOf" srcId="{723C2763-8F7D-46AC-8BF5-06600587A65B}" destId="{F41647EE-3DF1-42C1-A691-E8B91F44ABC2}" srcOrd="0" destOrd="3" presId="urn:microsoft.com/office/officeart/2005/8/layout/vList2"/>
    <dgm:cxn modelId="{C338A6FD-C120-4B23-924D-71778284C4F3}" type="presParOf" srcId="{3F0FDCCB-47FF-4927-8B07-A362961874CF}" destId="{2F7678C6-9115-4269-AB08-2BEFEA3CD2A3}" srcOrd="0" destOrd="0" presId="urn:microsoft.com/office/officeart/2005/8/layout/vList2"/>
    <dgm:cxn modelId="{26004E0B-4401-42B3-814D-93AABE8DD2A3}" type="presParOf" srcId="{3F0FDCCB-47FF-4927-8B07-A362961874CF}" destId="{F41647EE-3DF1-42C1-A691-E8B91F44ABC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678C6-9115-4269-AB08-2BEFEA3CD2A3}">
      <dsp:nvSpPr>
        <dsp:cNvPr id="0" name=""/>
        <dsp:cNvSpPr/>
      </dsp:nvSpPr>
      <dsp:spPr>
        <a:xfrm>
          <a:off x="0" y="48533"/>
          <a:ext cx="5175384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Universal Order and Balance:</a:t>
          </a:r>
          <a:endParaRPr lang="en-US" sz="3200" kern="1200" dirty="0"/>
        </a:p>
      </dsp:txBody>
      <dsp:txXfrm>
        <a:off x="62141" y="110674"/>
        <a:ext cx="5051102" cy="1148678"/>
      </dsp:txXfrm>
    </dsp:sp>
    <dsp:sp modelId="{F41647EE-3DF1-42C1-A691-E8B91F44ABC2}">
      <dsp:nvSpPr>
        <dsp:cNvPr id="0" name=""/>
        <dsp:cNvSpPr/>
      </dsp:nvSpPr>
      <dsp:spPr>
        <a:xfrm>
          <a:off x="0" y="1321493"/>
          <a:ext cx="5175384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/>
            <a:t>Truth, justice, and harmony</a:t>
          </a:r>
          <a:endParaRPr lang="en-US" sz="2500" kern="120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/>
            <a:t>Pharaoh’s duty</a:t>
          </a:r>
          <a:r>
            <a:rPr lang="en-US" sz="2500" kern="1200"/>
            <a:t> - maintaining Ma’at on earth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/>
            <a:t>Social stability</a:t>
          </a:r>
          <a:r>
            <a:rPr lang="en-US" sz="2500" kern="1200"/>
            <a:t> - everyone has their place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/>
            <a:t>Cosmic balance</a:t>
          </a:r>
          <a:r>
            <a:rPr lang="en-US" sz="2500" kern="1200"/>
            <a:t> - linking human and divine worlds</a:t>
          </a:r>
        </a:p>
      </dsp:txBody>
      <dsp:txXfrm>
        <a:off x="0" y="1321493"/>
        <a:ext cx="5175384" cy="2782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Hieroglyphic text with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Pyramid diagram of Egyptian society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of Egyptian scribe statue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Giza pyramid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early Egyptian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 about resource allocation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showing pyramid’s geometric perfection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Egyptian gods and religious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suggesting political stability and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Middle Kingdom territorial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Egyptian military scenes and empire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Images of Roman adoption of Egyptian elements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Image of Edwin Smith Papyrus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maximum Egyptian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of Ramesses II battle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Hatshepsut, Akhenaten, Tutankhamun, Ramesses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of Akhenaten and Amarna art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showing Egyptian women in various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showing different types of hieroglyphic signs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Egyptian trade routes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Timeline showing foreign invasions and internal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successive foreign rulers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Split view of lush Nile valley surrounded by vast desert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of Cleopatra and Ptolemaic period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showing Greek-Egyptian connections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Egyptian influence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Flow chart showing Egyptian influences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Bridge to Greece and Rome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of Greek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Nile flood cycle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Egypt’s natural barriers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Early pharaoh wearing both crowns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Comparison of divine vs. mortal rulers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showing Ma’at goddess with feather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C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Primary Source Analysis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b="1" dirty="0"/>
              <a:t>From the Instructions of Ptahhotep:</a:t>
            </a:r>
          </a:p>
          <a:p>
            <a:pPr marL="0" lvl="0" indent="0">
              <a:buNone/>
            </a:pPr>
            <a:r>
              <a:rPr i="1" dirty="0"/>
              <a:t>“How good is it for a son to take advice from his father; he will grow old through it.”</a:t>
            </a:r>
            <a:endParaRPr lang="en-US" i="1" dirty="0"/>
          </a:p>
          <a:p>
            <a:pPr marL="0" lvl="0" indent="0">
              <a:buNone/>
            </a:pPr>
            <a:endParaRPr i="1" dirty="0"/>
          </a:p>
          <a:p>
            <a:pPr marL="0" lvl="0" indent="0">
              <a:buNone/>
            </a:pPr>
            <a:r>
              <a:rPr b="1" dirty="0"/>
              <a:t>Analysis:</a:t>
            </a:r>
            <a:r>
              <a:rPr dirty="0"/>
              <a:t> What does this reveal about Egyptian social values and the importance of hierarchy?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285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Egyptian Social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456"/>
            <a:ext cx="8229600" cy="4245935"/>
          </a:xfrm>
        </p:spPr>
        <p:txBody>
          <a:bodyPr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sz="3200" b="1" dirty="0"/>
              <a:t>Rigid but Stable Structure: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sz="3200" b="1" dirty="0"/>
              <a:t>Top:</a:t>
            </a:r>
            <a:r>
              <a:rPr sz="3200" dirty="0"/>
              <a:t> Pharaoh (divine) 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sz="3200" b="1" dirty="0"/>
              <a:t>High:</a:t>
            </a:r>
            <a:r>
              <a:rPr sz="3200" dirty="0"/>
              <a:t> Nobles, priests, high officials </a:t>
            </a:r>
            <a:br>
              <a:rPr lang="en-US" sz="3200" dirty="0"/>
            </a:br>
            <a:r>
              <a:rPr lang="en-US" sz="3200" dirty="0"/>
              <a:t>		</a:t>
            </a:r>
            <a:r>
              <a:rPr sz="3200" b="1" dirty="0"/>
              <a:t>Middle:</a:t>
            </a:r>
            <a:r>
              <a:rPr sz="3200" dirty="0"/>
              <a:t> Scribes, craftsmen, merchants </a:t>
            </a:r>
            <a:br>
              <a:rPr lang="en-US" sz="3200" dirty="0"/>
            </a:br>
            <a:r>
              <a:rPr lang="en-US" sz="3200" dirty="0"/>
              <a:t>			</a:t>
            </a:r>
            <a:r>
              <a:rPr sz="3200" b="1" dirty="0"/>
              <a:t>Base:</a:t>
            </a:r>
            <a:r>
              <a:rPr sz="3200" dirty="0"/>
              <a:t> Farmers (90% of population) </a:t>
            </a:r>
            <a:br>
              <a:rPr lang="en-US" sz="3200" dirty="0"/>
            </a:br>
            <a:r>
              <a:rPr lang="en-US" sz="3200" dirty="0"/>
              <a:t>				</a:t>
            </a:r>
            <a:r>
              <a:rPr sz="3200" b="1" dirty="0"/>
              <a:t>Bottom:</a:t>
            </a:r>
            <a:r>
              <a:rPr sz="3200" dirty="0"/>
              <a:t> Slaves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Power of the Scribes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“He who writes is free from toil”</a:t>
            </a:r>
          </a:p>
          <a:p>
            <a:pPr lvl="0"/>
            <a:r>
              <a:rPr b="1"/>
              <a:t>Literacy equals power</a:t>
            </a:r>
            <a:r>
              <a:t> - hieroglyphic writing complex</a:t>
            </a:r>
          </a:p>
          <a:p>
            <a:pPr lvl="0"/>
            <a:r>
              <a:rPr b="1"/>
              <a:t>Administrative backbone</a:t>
            </a:r>
            <a:r>
              <a:t> - running the kingdom</a:t>
            </a:r>
          </a:p>
          <a:p>
            <a:pPr lvl="0"/>
            <a:r>
              <a:rPr b="1"/>
              <a:t>Social mobility</a:t>
            </a:r>
            <a:r>
              <a:t> - one path to advancement</a:t>
            </a:r>
          </a:p>
          <a:p>
            <a:pPr lvl="0"/>
            <a:r>
              <a:rPr b="1"/>
              <a:t>Record keepers</a:t>
            </a:r>
            <a:r>
              <a:t> - preserving knowledge and history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Old Kingdom: The Pyramid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2686-2181 BCE - Classical Egypt:</a:t>
            </a:r>
          </a:p>
          <a:p>
            <a:pPr lvl="0"/>
            <a:r>
              <a:rPr b="1"/>
              <a:t>Pyramid construction</a:t>
            </a:r>
            <a:r>
              <a:t> - Giza monuments</a:t>
            </a:r>
          </a:p>
          <a:p>
            <a:pPr lvl="0"/>
            <a:r>
              <a:rPr b="1"/>
              <a:t>Strong central authority</a:t>
            </a:r>
            <a:r>
              <a:t> - pharaoh as absolute ruler</a:t>
            </a:r>
          </a:p>
          <a:p>
            <a:pPr lvl="0"/>
            <a:r>
              <a:rPr b="1"/>
              <a:t>Economic prosperity</a:t>
            </a:r>
            <a:r>
              <a:t> - resources for massive projects</a:t>
            </a:r>
          </a:p>
          <a:p>
            <a:pPr lvl="0"/>
            <a:r>
              <a:rPr b="1"/>
              <a:t>Limited external threats</a:t>
            </a:r>
            <a:r>
              <a:t> - focus on internal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Old Kingdom Military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Southern Expansion:</a:t>
            </a:r>
          </a:p>
          <a:p>
            <a:pPr lvl="0"/>
            <a:r>
              <a:rPr b="1"/>
              <a:t>Nubian campaigns</a:t>
            </a:r>
            <a:r>
              <a:t> - securing gold mines and trade routes</a:t>
            </a:r>
          </a:p>
          <a:p>
            <a:pPr lvl="0"/>
            <a:r>
              <a:rPr b="1"/>
              <a:t>First Cataract fortresses</a:t>
            </a:r>
            <a:r>
              <a:t> - establishing southern border</a:t>
            </a:r>
          </a:p>
          <a:p>
            <a:pPr lvl="0"/>
            <a:r>
              <a:rPr b="1"/>
              <a:t>Tribute extraction</a:t>
            </a:r>
            <a:r>
              <a:t> - Nubian gold funding pyramid construction</a:t>
            </a:r>
          </a:p>
          <a:p>
            <a:pPr lvl="0"/>
            <a:r>
              <a:rPr b="1"/>
              <a:t>Trade expeditions</a:t>
            </a:r>
            <a:r>
              <a:t> - to Punt (modern Somalia/Ethiopia)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Build Pyramids?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Massive Investment Question:</a:t>
            </a:r>
          </a:p>
          <a:p>
            <a:pPr marL="0" lvl="0" indent="0">
              <a:buNone/>
            </a:pPr>
            <a:r>
              <a:t>Why would a society spend enormous resources on tombs when they could build cities, roads, or armies?</a:t>
            </a:r>
          </a:p>
          <a:p>
            <a:pPr marL="0" lvl="0" indent="0">
              <a:buNone/>
            </a:pPr>
            <a:r>
              <a:rPr b="1"/>
              <a:t>Consider:</a:t>
            </a:r>
            <a:r>
              <a:t> What does this tell us about Egyptian values and beliefs?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Pyramid as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More Than Tombs:</a:t>
            </a:r>
          </a:p>
          <a:p>
            <a:pPr lvl="0"/>
            <a:r>
              <a:rPr b="1"/>
              <a:t>Divine power demonstration</a:t>
            </a:r>
            <a:r>
              <a:t> - pharaoh’s godlike abilities</a:t>
            </a:r>
          </a:p>
          <a:p>
            <a:pPr lvl="0"/>
            <a:r>
              <a:rPr b="1"/>
              <a:t>Eternal presence</a:t>
            </a:r>
            <a:r>
              <a:t> - pharaoh continues to protect Egypt</a:t>
            </a:r>
          </a:p>
          <a:p>
            <a:pPr lvl="0"/>
            <a:r>
              <a:rPr b="1"/>
              <a:t>Economic engine</a:t>
            </a:r>
            <a:r>
              <a:t> - employing thousands of workers</a:t>
            </a:r>
          </a:p>
          <a:p>
            <a:pPr lvl="0"/>
            <a:r>
              <a:rPr b="1"/>
              <a:t>Technological showcase</a:t>
            </a:r>
            <a:r>
              <a:t> - engineering mastery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Religious Worldview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Afterlife-Focused Beliefs:</a:t>
            </a:r>
          </a:p>
          <a:p>
            <a:pPr lvl="0"/>
            <a:r>
              <a:rPr b="1"/>
              <a:t>Divine pharaoh</a:t>
            </a:r>
            <a:r>
              <a:t> - living god maintaining cosmic order</a:t>
            </a:r>
          </a:p>
          <a:p>
            <a:pPr lvl="0"/>
            <a:r>
              <a:rPr b="1"/>
              <a:t>Positive afterlife</a:t>
            </a:r>
            <a:r>
              <a:t> - eternal life if properly prepared</a:t>
            </a:r>
          </a:p>
          <a:p>
            <a:pPr lvl="0"/>
            <a:r>
              <a:rPr b="1"/>
              <a:t>Mummification</a:t>
            </a:r>
            <a:r>
              <a:t> - preserving body for next world</a:t>
            </a:r>
          </a:p>
          <a:p>
            <a:pPr lvl="0"/>
            <a:r>
              <a:rPr b="1"/>
              <a:t>Ma’at</a:t>
            </a:r>
            <a:r>
              <a:t> - truth, justice, and universal balance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Middle Kingdom: Reunification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2055-1650 BCE - Classical Revival:</a:t>
            </a:r>
          </a:p>
          <a:p>
            <a:pPr lvl="0"/>
            <a:r>
              <a:rPr b="1"/>
              <a:t>Reunited kingdom</a:t>
            </a:r>
            <a:r>
              <a:t> after First Intermediate Period</a:t>
            </a:r>
          </a:p>
          <a:p>
            <a:pPr lvl="0"/>
            <a:r>
              <a:rPr b="1"/>
              <a:t>Expanded borders</a:t>
            </a:r>
            <a:r>
              <a:t> - Nubia and Palestine</a:t>
            </a:r>
          </a:p>
          <a:p>
            <a:pPr lvl="0"/>
            <a:r>
              <a:rPr b="1"/>
              <a:t>Cultural flowering</a:t>
            </a:r>
            <a:r>
              <a:t> - literature and art</a:t>
            </a:r>
          </a:p>
          <a:p>
            <a:pPr lvl="0"/>
            <a:r>
              <a:rPr b="1"/>
              <a:t>Democratized afterlife</a:t>
            </a:r>
            <a:r>
              <a:t> - not just for pharaohs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Middle Kingdom Conquests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Systematic Expansion:</a:t>
            </a:r>
          </a:p>
          <a:p>
            <a:pPr lvl="0"/>
            <a:r>
              <a:rPr b="1"/>
              <a:t>Nubian conquest</a:t>
            </a:r>
            <a:r>
              <a:t> - Sesostris III’s campaigns to Second Cataract</a:t>
            </a:r>
          </a:p>
          <a:p>
            <a:pPr lvl="0"/>
            <a:r>
              <a:rPr b="1"/>
              <a:t>Fortress system</a:t>
            </a:r>
            <a:r>
              <a:t> - 13 massive fortresses controlling Nile trade</a:t>
            </a:r>
          </a:p>
          <a:p>
            <a:pPr lvl="0"/>
            <a:r>
              <a:rPr b="1"/>
              <a:t>Palestinian raids</a:t>
            </a:r>
            <a:r>
              <a:t> - Sesostris III reaches Shechem</a:t>
            </a:r>
          </a:p>
          <a:p>
            <a:pPr lvl="0"/>
            <a:r>
              <a:rPr b="1"/>
              <a:t>Levantine influence</a:t>
            </a:r>
            <a:r>
              <a:t> - Egyptian control of trade routes to Asia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Kingdom: Imperial 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1550-1077 BCE - Empire Period:</a:t>
            </a:r>
          </a:p>
          <a:p>
            <a:pPr lvl="0"/>
            <a:r>
              <a:rPr b="1"/>
              <a:t>Military revolution</a:t>
            </a:r>
            <a:r>
              <a:t> - horse-drawn chariots and bronze weapons</a:t>
            </a:r>
          </a:p>
          <a:p>
            <a:pPr lvl="0"/>
            <a:r>
              <a:rPr b="1"/>
              <a:t>Greatest territorial extent</a:t>
            </a:r>
            <a:r>
              <a:t> - from Nubia to Euphrates River</a:t>
            </a:r>
          </a:p>
          <a:p>
            <a:pPr lvl="0"/>
            <a:r>
              <a:rPr b="1"/>
              <a:t>Professional army</a:t>
            </a:r>
            <a:r>
              <a:t> - standing military with foreign mercenaries</a:t>
            </a:r>
          </a:p>
          <a:p>
            <a:pPr lvl="0"/>
            <a:r>
              <a:rPr b="1"/>
              <a:t>Tribute and trade</a:t>
            </a:r>
            <a:r>
              <a:t> - wealth from vassal states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Essential Questions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b="1" dirty="0"/>
              <a:t>For Reflection:</a:t>
            </a:r>
          </a:p>
          <a:p>
            <a:pPr lvl="0"/>
            <a:r>
              <a:rPr dirty="0"/>
              <a:t>How did geography create such a stable civilization?</a:t>
            </a:r>
          </a:p>
          <a:p>
            <a:pPr lvl="0"/>
            <a:r>
              <a:rPr dirty="0"/>
              <a:t>What are the costs and benefits of divine kingship?</a:t>
            </a:r>
            <a:br>
              <a:rPr lang="en-US" dirty="0"/>
            </a:br>
            <a:endParaRPr dirty="0"/>
          </a:p>
          <a:p>
            <a:pPr lvl="0"/>
            <a:r>
              <a:rPr dirty="0"/>
              <a:t>How do religious beliefs shape political and social systems?</a:t>
            </a:r>
          </a:p>
          <a:p>
            <a:pPr lvl="0"/>
            <a:r>
              <a:rPr dirty="0"/>
              <a:t>How did Egyptian achievements influence later civilizations?# Egyptian Influence on Rome</a:t>
            </a:r>
          </a:p>
          <a:p>
            <a:pPr marL="0" lvl="0" indent="0">
              <a:buNone/>
            </a:pPr>
            <a:r>
              <a:rPr b="1" dirty="0"/>
              <a:t>Imperial Adaptations:</a:t>
            </a:r>
          </a:p>
          <a:p>
            <a:pPr lvl="0"/>
            <a:r>
              <a:rPr b="1" dirty="0"/>
              <a:t>Augustus</a:t>
            </a:r>
            <a:r>
              <a:rPr dirty="0"/>
              <a:t> - adopted Egyptian royal imagery and propaganda techniques</a:t>
            </a:r>
          </a:p>
          <a:p>
            <a:pPr lvl="0"/>
            <a:r>
              <a:rPr b="1" dirty="0"/>
              <a:t>Imperial cult</a:t>
            </a:r>
            <a:r>
              <a:rPr dirty="0"/>
              <a:t> - divine emperor concept influenced by pharaonic model</a:t>
            </a:r>
          </a:p>
          <a:p>
            <a:pPr lvl="0"/>
            <a:r>
              <a:rPr b="1" dirty="0"/>
              <a:t>Obelisks in Rome</a:t>
            </a:r>
            <a:r>
              <a:rPr dirty="0"/>
              <a:t> - 13 Egyptian obelisks transported to decorate the capital</a:t>
            </a:r>
          </a:p>
          <a:p>
            <a:pPr lvl="0"/>
            <a:r>
              <a:rPr b="1" dirty="0"/>
              <a:t>Architectural grandeur</a:t>
            </a:r>
            <a:r>
              <a:rPr dirty="0"/>
              <a:t> - monumental building scale inspired by Egyptian temples</a:t>
            </a:r>
          </a:p>
          <a:p>
            <a:pPr marL="0" lvl="0" indent="0">
              <a:buNone/>
            </a:pPr>
            <a:r>
              <a:rPr b="1" dirty="0"/>
              <a:t>Cleopatra’s legacy</a:t>
            </a:r>
            <a:r>
              <a:rPr dirty="0"/>
              <a:t> - last pharaoh’s relationships with Caesar and Antony# Egyptian Medical Knowledge</a:t>
            </a:r>
          </a:p>
          <a:p>
            <a:pPr marL="0" lvl="0" indent="0">
              <a:buNone/>
            </a:pPr>
            <a:r>
              <a:rPr b="1" dirty="0"/>
              <a:t>The Edwin Smith Papyrus (c. 1600 BCE):</a:t>
            </a:r>
            <a:r>
              <a:rPr dirty="0"/>
              <a:t> - </a:t>
            </a:r>
            <a:r>
              <a:rPr b="1" dirty="0"/>
              <a:t>48 surgical cases</a:t>
            </a:r>
            <a:r>
              <a:rPr dirty="0"/>
              <a:t> - detailed descriptions of head and chest injuries - </a:t>
            </a:r>
            <a:r>
              <a:rPr b="1" dirty="0"/>
              <a:t>Rational diagnosis</a:t>
            </a:r>
            <a:r>
              <a:rPr dirty="0"/>
              <a:t> - “If you examine a man having a wound…” - </a:t>
            </a:r>
            <a:r>
              <a:rPr b="1" dirty="0"/>
              <a:t>Surgical procedures</a:t>
            </a:r>
            <a:r>
              <a:rPr dirty="0"/>
              <a:t> - suturing, splinting, and wound care - </a:t>
            </a:r>
            <a:r>
              <a:rPr b="1" dirty="0"/>
              <a:t>Anatomical terms</a:t>
            </a:r>
            <a:r>
              <a:rPr dirty="0"/>
              <a:t> - first known medical terminology</a:t>
            </a:r>
          </a:p>
          <a:p>
            <a:pPr marL="0" lvl="0" indent="0">
              <a:buNone/>
            </a:pPr>
            <a:r>
              <a:rPr b="1" dirty="0"/>
              <a:t>Knowledge from mummification</a:t>
            </a:r>
            <a:r>
              <a:rPr dirty="0"/>
              <a:t> - understanding internal organs— title: “Ancient Egypt: Gift of the Nile” subtitle: “Divine Kingship and Monumental Civilization” author: “Core Lesson - 75 Minutes” date: “” 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New Kingdom Military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Thutmose III’s Conquests (c. 1479-1425 BCE):</a:t>
            </a:r>
          </a:p>
          <a:p>
            <a:pPr lvl="0"/>
            <a:r>
              <a:rPr b="1"/>
              <a:t>Battle of Megiddo</a:t>
            </a:r>
            <a:r>
              <a:t> (1457 BCE) - decisive victory over Canaanite coalition</a:t>
            </a:r>
          </a:p>
          <a:p>
            <a:pPr lvl="0"/>
            <a:r>
              <a:rPr b="1"/>
              <a:t>17 campaigns</a:t>
            </a:r>
            <a:r>
              <a:t> in Palestine and Syria</a:t>
            </a:r>
          </a:p>
          <a:p>
            <a:pPr lvl="0"/>
            <a:r>
              <a:rPr b="1"/>
              <a:t>Euphrates frontier</a:t>
            </a:r>
            <a:r>
              <a:t> - Egyptian empire reaches its maximum extent</a:t>
            </a:r>
          </a:p>
          <a:p>
            <a:pPr lvl="0"/>
            <a:r>
              <a:rPr b="1"/>
              <a:t>Tribute system</a:t>
            </a:r>
            <a:r>
              <a:t> - annual payments from conquered territories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Ramesses II’s Wars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Great Warrior Pharaoh (1279-1213 BCE):</a:t>
            </a:r>
          </a:p>
          <a:p>
            <a:pPr lvl="0"/>
            <a:r>
              <a:rPr b="1"/>
              <a:t>Battle of Kadesh</a:t>
            </a:r>
            <a:r>
              <a:t> (1274 BCE) - massive chariot battle against Hittites</a:t>
            </a:r>
          </a:p>
          <a:p>
            <a:pPr lvl="0"/>
            <a:r>
              <a:rPr b="1"/>
              <a:t>World’s first peace treaty</a:t>
            </a:r>
            <a:r>
              <a:t> (1259 BCE) - with Hittite Empire</a:t>
            </a:r>
          </a:p>
          <a:p>
            <a:pPr lvl="0"/>
            <a:r>
              <a:rPr b="1"/>
              <a:t>Nubian campaigns</a:t>
            </a:r>
            <a:r>
              <a:t> - securing southern gold mines</a:t>
            </a:r>
          </a:p>
          <a:p>
            <a:pPr lvl="0"/>
            <a:r>
              <a:rPr b="1"/>
              <a:t>Libyan threats</a:t>
            </a:r>
            <a:r>
              <a:t> - defending western borders against Sea Peoples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Famous New Kingdom Pharaohs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Remarkable Rulers:</a:t>
            </a:r>
          </a:p>
          <a:p>
            <a:pPr lvl="0"/>
            <a:r>
              <a:rPr b="1"/>
              <a:t>Hatshepsut</a:t>
            </a:r>
            <a:r>
              <a:t> - female pharaoh, great builder</a:t>
            </a:r>
          </a:p>
          <a:p>
            <a:pPr lvl="0"/>
            <a:r>
              <a:rPr b="1"/>
              <a:t>Akhenaten</a:t>
            </a:r>
            <a:r>
              <a:t> - religious revolutionary</a:t>
            </a:r>
          </a:p>
          <a:p>
            <a:pPr lvl="0"/>
            <a:r>
              <a:rPr b="1"/>
              <a:t>Tutankhamun</a:t>
            </a:r>
            <a:r>
              <a:t> - boy king, restored traditions</a:t>
            </a:r>
          </a:p>
          <a:p>
            <a:pPr lvl="0"/>
            <a:r>
              <a:rPr b="1"/>
              <a:t>Ramesses II</a:t>
            </a:r>
            <a:r>
              <a:t> - great conqueror and builder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Akhenaten’s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Religious Radical:</a:t>
            </a:r>
          </a:p>
          <a:p>
            <a:pPr lvl="0"/>
            <a:r>
              <a:rPr b="1"/>
              <a:t>Monotheism</a:t>
            </a:r>
            <a:r>
              <a:t> - worship only Aten (sun disk)</a:t>
            </a:r>
          </a:p>
          <a:p>
            <a:pPr lvl="0"/>
            <a:r>
              <a:rPr b="1"/>
              <a:t>New capital</a:t>
            </a:r>
            <a:r>
              <a:t> - Amarna, away from old priests</a:t>
            </a:r>
          </a:p>
          <a:p>
            <a:pPr lvl="0"/>
            <a:r>
              <a:rPr b="1"/>
              <a:t>Artistic revolution</a:t>
            </a:r>
            <a:r>
              <a:t> - realistic, intimate style</a:t>
            </a:r>
          </a:p>
          <a:p>
            <a:pPr lvl="0"/>
            <a:r>
              <a:rPr b="1"/>
              <a:t>Complete failure</a:t>
            </a:r>
            <a:r>
              <a:t> - reversed after his death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Akhenaten Failed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Revolutionary vs. Traditional:</a:t>
            </a:r>
          </a:p>
          <a:p>
            <a:pPr lvl="0"/>
            <a:r>
              <a:rPr b="1"/>
              <a:t>Too radical</a:t>
            </a:r>
            <a:r>
              <a:t> - disrupted 1,500 years of tradition</a:t>
            </a:r>
          </a:p>
          <a:p>
            <a:pPr lvl="0"/>
            <a:r>
              <a:rPr b="1"/>
              <a:t>Threatened priests</a:t>
            </a:r>
            <a:r>
              <a:t> - lost essential political support</a:t>
            </a:r>
          </a:p>
          <a:p>
            <a:pPr lvl="0"/>
            <a:r>
              <a:rPr b="1"/>
              <a:t>Ignored foreign threats</a:t>
            </a:r>
            <a:r>
              <a:t> - empire weakened</a:t>
            </a:r>
          </a:p>
          <a:p>
            <a:pPr lvl="0"/>
            <a:r>
              <a:rPr b="1"/>
              <a:t>Contradicted Ma’at</a:t>
            </a:r>
            <a:r>
              <a:t> - Egyptians valued stability over change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Relatively High Status:</a:t>
            </a:r>
          </a:p>
          <a:p>
            <a:pPr lvl="0"/>
            <a:r>
              <a:rPr b="1"/>
              <a:t>Legal rights</a:t>
            </a:r>
            <a:r>
              <a:t> - own property, conduct business</a:t>
            </a:r>
          </a:p>
          <a:p>
            <a:pPr lvl="0"/>
            <a:r>
              <a:rPr b="1"/>
              <a:t>Religious roles</a:t>
            </a:r>
            <a:r>
              <a:t> - priestesses and temple musicians</a:t>
            </a:r>
          </a:p>
          <a:p>
            <a:pPr lvl="0"/>
            <a:r>
              <a:rPr b="1"/>
              <a:t>Political influence</a:t>
            </a:r>
            <a:r>
              <a:t> - some ruled as pharaohs</a:t>
            </a:r>
          </a:p>
          <a:p>
            <a:pPr lvl="0"/>
            <a:r>
              <a:rPr b="1"/>
              <a:t>Economic participation</a:t>
            </a:r>
            <a:r>
              <a:t> - weaving, brewing, trading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Hieroglyphic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Complex Writing System:</a:t>
            </a:r>
          </a:p>
          <a:p>
            <a:pPr lvl="0"/>
            <a:r>
              <a:rPr b="1"/>
              <a:t>Three types:</a:t>
            </a:r>
            <a:r>
              <a:t> Pictographic, syllabic, alphabetic</a:t>
            </a:r>
          </a:p>
          <a:p>
            <a:pPr lvl="0"/>
            <a:r>
              <a:rPr b="1"/>
              <a:t>Sacred writing</a:t>
            </a:r>
            <a:r>
              <a:t> - “words of the gods”</a:t>
            </a:r>
          </a:p>
          <a:p>
            <a:pPr lvl="0"/>
            <a:r>
              <a:rPr b="1"/>
              <a:t>Formal and cursive</a:t>
            </a:r>
            <a:r>
              <a:t> - hieroglyphs and hieratic script</a:t>
            </a:r>
          </a:p>
          <a:p>
            <a:pPr lvl="0"/>
            <a:r>
              <a:rPr b="1"/>
              <a:t>Decipherment</a:t>
            </a:r>
            <a:r>
              <a:t> - Rosetta Stone breakthrough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Trade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3200" b="1" dirty="0"/>
              <a:t>Commercial Connections:</a:t>
            </a:r>
          </a:p>
          <a:p>
            <a:pPr lvl="0"/>
            <a:r>
              <a:rPr sz="3200" b="1" dirty="0"/>
              <a:t>Nubia</a:t>
            </a:r>
            <a:r>
              <a:rPr sz="3200" dirty="0"/>
              <a:t> - gold and exotic goods</a:t>
            </a:r>
          </a:p>
          <a:p>
            <a:pPr lvl="0"/>
            <a:r>
              <a:rPr sz="3200" b="1" dirty="0"/>
              <a:t>Palestine/Syria</a:t>
            </a:r>
            <a:r>
              <a:rPr sz="3200" dirty="0"/>
              <a:t> - cedar wood and luxury items</a:t>
            </a:r>
          </a:p>
          <a:p>
            <a:pPr lvl="0"/>
            <a:r>
              <a:rPr sz="3200" b="1" dirty="0"/>
              <a:t>Punt</a:t>
            </a:r>
            <a:r>
              <a:rPr sz="3200" dirty="0"/>
              <a:t> - incense, ebony, and ivory</a:t>
            </a:r>
          </a:p>
          <a:p>
            <a:pPr lvl="0"/>
            <a:r>
              <a:rPr sz="3200" b="1" dirty="0"/>
              <a:t>Mediterranean</a:t>
            </a:r>
            <a:r>
              <a:rPr sz="3200" dirty="0"/>
              <a:t> - exchange with other civilizations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Decline of Egyptian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Gradual Weakening:</a:t>
            </a:r>
          </a:p>
          <a:p>
            <a:pPr lvl="0"/>
            <a:r>
              <a:rPr b="1"/>
              <a:t>Sea Peoples invasions</a:t>
            </a:r>
            <a:r>
              <a:t> (1200-1150 BCE) - mysterious raiders disrupt Mediterranean</a:t>
            </a:r>
          </a:p>
          <a:p>
            <a:pPr lvl="0"/>
            <a:r>
              <a:rPr b="1"/>
              <a:t>Libyan invasions</a:t>
            </a:r>
            <a:r>
              <a:t> - pressure on western borders</a:t>
            </a:r>
          </a:p>
          <a:p>
            <a:pPr lvl="0"/>
            <a:r>
              <a:rPr b="1"/>
              <a:t>Internal divisions</a:t>
            </a:r>
            <a:r>
              <a:t> - weak pharaohs and powerful priests</a:t>
            </a:r>
          </a:p>
          <a:p>
            <a:pPr lvl="0"/>
            <a:r>
              <a:rPr b="1"/>
              <a:t>Economic decline</a:t>
            </a:r>
            <a:r>
              <a:t> - loss of tribute from former empire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Foreign Conquests of 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End of Independence:</a:t>
            </a:r>
          </a:p>
          <a:p>
            <a:pPr lvl="0"/>
            <a:r>
              <a:rPr b="1"/>
              <a:t>Assyrian conquest</a:t>
            </a:r>
            <a:r>
              <a:t> (671-663 BCE) - Esarhaddon and Ashurbanipal</a:t>
            </a:r>
          </a:p>
          <a:p>
            <a:pPr lvl="0"/>
            <a:r>
              <a:rPr b="1"/>
              <a:t>Persian rule</a:t>
            </a:r>
            <a:r>
              <a:t> (525-332 BCE) - Cambyses makes Egypt a Persian province</a:t>
            </a:r>
          </a:p>
          <a:p>
            <a:pPr lvl="0"/>
            <a:r>
              <a:rPr b="1"/>
              <a:t>Alexander’s conquest</a:t>
            </a:r>
            <a:r>
              <a:t> (332 BCE) - welcomed as liberator from Persians</a:t>
            </a:r>
          </a:p>
          <a:p>
            <a:pPr lvl="0"/>
            <a:r>
              <a:rPr b="1"/>
              <a:t>Roman annexation</a:t>
            </a:r>
            <a:r>
              <a:t> (30 BCE) - Octavian defeats Cleopatra VII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51435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229529"/>
            <a:ext cx="3117384" cy="1281183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3000" dirty="0"/>
              <a:t>The Egyptian Paradox</a:t>
            </a:r>
          </a:p>
        </p:txBody>
      </p:sp>
      <p:pic>
        <p:nvPicPr>
          <p:cNvPr id="5" name="Picture 4" descr="View of the Great Pyramid Complex of Giza in Egypt">
            <a:extLst>
              <a:ext uri="{FF2B5EF4-FFF2-40B4-BE49-F238E27FC236}">
                <a16:creationId xmlns:a16="http://schemas.microsoft.com/office/drawing/2014/main" id="{A9E1DE07-ACFC-315E-9FFA-F9F6D963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88" r="27079"/>
          <a:stretch>
            <a:fillRect/>
          </a:stretch>
        </p:blipFill>
        <p:spPr>
          <a:xfrm>
            <a:off x="20" y="-1"/>
            <a:ext cx="4571980" cy="51435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893" y="1510713"/>
            <a:ext cx="3531219" cy="3169348"/>
          </a:xfrm>
        </p:spPr>
        <p:txBody>
          <a:bodyPr anchor="ctr">
            <a:normAutofit fontScale="92500"/>
          </a:bodyPr>
          <a:lstStyle/>
          <a:p>
            <a:pPr marL="0" lvl="0" indent="0">
              <a:buNone/>
            </a:pPr>
            <a:r>
              <a:rPr lang="en-US" sz="2800" b="1" dirty="0"/>
              <a:t>Opening Question:</a:t>
            </a:r>
          </a:p>
          <a:p>
            <a:pPr marL="0" lvl="0" indent="0">
              <a:buNone/>
            </a:pPr>
            <a:r>
              <a:rPr lang="en-US" sz="2800" dirty="0"/>
              <a:t>How did a civilization surrounded by some of the world’s harshest deserts become one of history’s most stable and long-lasting societies?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Cleopatra: The Last Pharaoh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Greek Pharaoh:</a:t>
            </a:r>
          </a:p>
          <a:p>
            <a:pPr lvl="0"/>
            <a:r>
              <a:rPr b="1"/>
              <a:t>Ptolemaic dynasty</a:t>
            </a:r>
            <a:r>
              <a:t> - Greek rulers of Egypt</a:t>
            </a:r>
          </a:p>
          <a:p>
            <a:pPr lvl="0"/>
            <a:r>
              <a:rPr b="1"/>
              <a:t>Cultural synthesis</a:t>
            </a:r>
            <a:r>
              <a:t> - Hellenistic and Egyptian</a:t>
            </a:r>
          </a:p>
          <a:p>
            <a:pPr lvl="0"/>
            <a:r>
              <a:rPr b="1"/>
              <a:t>Political alliance</a:t>
            </a:r>
            <a:r>
              <a:t> - with Julius Caesar and Mark Antony</a:t>
            </a:r>
          </a:p>
          <a:p>
            <a:pPr lvl="0"/>
            <a:r>
              <a:rPr b="1"/>
              <a:t>Roman conquest</a:t>
            </a:r>
            <a:r>
              <a:t> - 30 BCE, end of independence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Influence on Greece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b="1"/>
              <a:t>Direct Cultural Transmission:</a:t>
            </a:r>
          </a:p>
          <a:p>
            <a:pPr lvl="0"/>
            <a:r>
              <a:rPr b="1"/>
              <a:t>Greek philosophers</a:t>
            </a:r>
            <a:r>
              <a:t> - Thales, Pythagoras, and Plato studied in Egypt</a:t>
            </a:r>
          </a:p>
          <a:p>
            <a:pPr lvl="0"/>
            <a:r>
              <a:rPr b="1"/>
              <a:t>Mathematical knowledge</a:t>
            </a:r>
            <a:r>
              <a:t> - geometry and astronomical calculations</a:t>
            </a:r>
          </a:p>
          <a:p>
            <a:pPr lvl="0"/>
            <a:r>
              <a:rPr b="1"/>
              <a:t>Medical practices</a:t>
            </a:r>
            <a:r>
              <a:t> - surgical techniques and diagnostic methods</a:t>
            </a:r>
          </a:p>
          <a:p>
            <a:pPr lvl="0"/>
            <a:r>
              <a:rPr b="1"/>
              <a:t>Architectural elements</a:t>
            </a:r>
            <a:r>
              <a:t> - columns and monumental building techniques</a:t>
            </a:r>
          </a:p>
          <a:p>
            <a:pPr marL="0" lvl="0" indent="0">
              <a:buNone/>
            </a:pPr>
            <a:r>
              <a:rPr b="1"/>
              <a:t>Herodotus:</a:t>
            </a:r>
            <a:r>
              <a:t> “Egypt is the gift of the Nile” - Greeks recognized Egyptian achievements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Egyptian Legacy in Modern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Continuing Influence:</a:t>
            </a:r>
          </a:p>
          <a:p>
            <a:pPr lvl="0"/>
            <a:r>
              <a:rPr b="1"/>
              <a:t>Architectural elements</a:t>
            </a:r>
            <a:r>
              <a:t> - obelisks in major cities</a:t>
            </a:r>
          </a:p>
          <a:p>
            <a:pPr lvl="0"/>
            <a:r>
              <a:rPr b="1"/>
              <a:t>Medical knowledge</a:t>
            </a:r>
            <a:r>
              <a:t> - surgical and diagnostic techniques</a:t>
            </a:r>
          </a:p>
          <a:p>
            <a:pPr lvl="0"/>
            <a:r>
              <a:rPr b="1"/>
              <a:t>Mathematical concepts</a:t>
            </a:r>
            <a:r>
              <a:t> - geometric principles</a:t>
            </a:r>
          </a:p>
          <a:p>
            <a:pPr lvl="0"/>
            <a:r>
              <a:rPr b="1"/>
              <a:t>Cultural symbols</a:t>
            </a:r>
            <a:r>
              <a:t> - pyramid, sphinx, ankh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For Reflection:</a:t>
            </a:r>
          </a:p>
          <a:p>
            <a:pPr lvl="0"/>
            <a:r>
              <a:t>How did geography create such a stable civilization?</a:t>
            </a:r>
          </a:p>
          <a:p>
            <a:pPr lvl="0"/>
            <a:r>
              <a:t>What are the costs and benefits of divine kingship?</a:t>
            </a:r>
          </a:p>
          <a:p>
            <a:pPr lvl="0"/>
            <a:r>
              <a:t>How do religious beliefs shape political and social systems?</a:t>
            </a:r>
          </a:p>
          <a:p>
            <a:pPr lvl="0"/>
            <a:r>
              <a:t>What can we learn from Egypt about the relationship between stability and innovation?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Egypt’s Contribution to Western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b="1" dirty="0"/>
              <a:t>Foundational Elements:</a:t>
            </a:r>
          </a:p>
          <a:p>
            <a:pPr lvl="0"/>
            <a:r>
              <a:rPr sz="3200" b="1" dirty="0"/>
              <a:t>Administrative systems</a:t>
            </a:r>
            <a:r>
              <a:rPr sz="3200" dirty="0"/>
              <a:t> - bureaucratic organization</a:t>
            </a:r>
          </a:p>
          <a:p>
            <a:pPr lvl="0"/>
            <a:r>
              <a:rPr sz="3200" b="1" dirty="0"/>
              <a:t>Monumental architecture</a:t>
            </a:r>
            <a:r>
              <a:rPr sz="3200" dirty="0"/>
              <a:t> - inspiring later builders</a:t>
            </a:r>
          </a:p>
          <a:p>
            <a:pPr lvl="0"/>
            <a:r>
              <a:rPr sz="3200" b="1" dirty="0"/>
              <a:t>Medical knowledge</a:t>
            </a:r>
            <a:r>
              <a:rPr sz="3200" dirty="0"/>
              <a:t> - scientific observation</a:t>
            </a:r>
          </a:p>
          <a:p>
            <a:pPr lvl="0"/>
            <a:r>
              <a:rPr sz="3200" b="1" dirty="0"/>
              <a:t>Mathematical concepts</a:t>
            </a:r>
            <a:r>
              <a:rPr sz="3200" dirty="0"/>
              <a:t> - practical applications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Connections to Our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Looking Forward:</a:t>
            </a:r>
          </a:p>
          <a:p>
            <a:pPr lvl="0"/>
            <a:r>
              <a:t>How did </a:t>
            </a:r>
            <a:r>
              <a:rPr b="1"/>
              <a:t>Greek</a:t>
            </a:r>
            <a:r>
              <a:t> thinkers respond to Egyptian wisdom traditions?</a:t>
            </a:r>
          </a:p>
          <a:p>
            <a:pPr lvl="0"/>
            <a:r>
              <a:t>How did </a:t>
            </a:r>
            <a:r>
              <a:rPr b="1"/>
              <a:t>Roman</a:t>
            </a:r>
            <a:r>
              <a:t> emperors adapt pharaonic concepts of divine rule?</a:t>
            </a:r>
          </a:p>
          <a:p>
            <a:pPr lvl="0"/>
            <a:r>
              <a:t>How did </a:t>
            </a:r>
            <a:r>
              <a:rPr b="1"/>
              <a:t>Christianity</a:t>
            </a:r>
            <a:r>
              <a:t> incorporate Egyptian afterlife beliefs?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Reflection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Analysis Question:</a:t>
            </a:r>
          </a:p>
          <a:p>
            <a:pPr marL="0" lvl="0" indent="0">
              <a:buNone/>
            </a:pPr>
            <a:r>
              <a:rPr dirty="0"/>
              <a:t>How did Egyptian concepts of divine kingship and monumental architecture influence both Greek philosophical thinking and Roman imperial practices?</a:t>
            </a:r>
          </a:p>
          <a:p>
            <a:pPr marL="0" lvl="0" indent="0">
              <a:buNone/>
            </a:pPr>
            <a:r>
              <a:rPr dirty="0"/>
              <a:t>Use specific examples from Egyptian achievements to support your analysis.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Coming Up: Ancient Greece</a:t>
            </a:r>
          </a:p>
          <a:p>
            <a:pPr marL="0" lvl="0" indent="0">
              <a:buNone/>
            </a:pPr>
            <a:r>
              <a:rPr sz="3200" dirty="0"/>
              <a:t>How did a collection of small, often warring city-states create innovations in government, philosophy, and culture that still influence us today?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es and a river">
            <a:extLst>
              <a:ext uri="{FF2B5EF4-FFF2-40B4-BE49-F238E27FC236}">
                <a16:creationId xmlns:a16="http://schemas.microsoft.com/office/drawing/2014/main" id="{BA260050-3EE6-CC80-4FCD-615E20F86C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0" r="4693"/>
          <a:stretch>
            <a:fillRect/>
          </a:stretch>
        </p:blipFill>
        <p:spPr>
          <a:xfrm>
            <a:off x="1891767" y="0"/>
            <a:ext cx="7252231" cy="51434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51435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2866641" cy="74463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000" b="1" dirty="0"/>
              <a:t>The Nile’s Gift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96" y="1018477"/>
            <a:ext cx="3235096" cy="38511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 dirty="0"/>
              <a:t>Nature’s Perfect Calendar:</a:t>
            </a:r>
          </a:p>
          <a:p>
            <a:pPr lvl="0"/>
            <a:r>
              <a:rPr lang="en-US" sz="2000" b="1" dirty="0"/>
              <a:t>Predictable annual flooding</a:t>
            </a:r>
            <a:r>
              <a:rPr lang="en-US" sz="2000" dirty="0"/>
              <a:t> - June to October</a:t>
            </a:r>
          </a:p>
          <a:p>
            <a:pPr lvl="0"/>
            <a:r>
              <a:rPr lang="en-US" sz="2000" b="1" dirty="0"/>
              <a:t>Rich silt deposits</a:t>
            </a:r>
            <a:r>
              <a:rPr lang="en-US" sz="2000" dirty="0"/>
              <a:t> - natural fertilizer</a:t>
            </a:r>
          </a:p>
          <a:p>
            <a:pPr lvl="0"/>
            <a:r>
              <a:rPr lang="en-US" sz="2000" b="1" dirty="0"/>
              <a:t>Three seasons:</a:t>
            </a:r>
            <a:r>
              <a:rPr lang="en-US" sz="2000" dirty="0"/>
              <a:t> Flood, Growth, Harvest</a:t>
            </a:r>
          </a:p>
          <a:p>
            <a:pPr lvl="0"/>
            <a:r>
              <a:rPr lang="en-US" sz="2000" b="1" dirty="0"/>
              <a:t>Agricultural surplus</a:t>
            </a:r>
            <a:r>
              <a:rPr lang="en-US" sz="2000" dirty="0"/>
              <a:t> - feeding large populations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0"/>
            <a:ext cx="9143999" cy="514349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4" y="502919"/>
            <a:ext cx="3512491" cy="1611631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/>
              <a:t>Geographic Protection</a:t>
            </a:r>
          </a:p>
        </p:txBody>
      </p:sp>
      <p:pic>
        <p:nvPicPr>
          <p:cNvPr id="5" name="Picture 4" descr="Sand dunes">
            <a:extLst>
              <a:ext uri="{FF2B5EF4-FFF2-40B4-BE49-F238E27FC236}">
                <a16:creationId xmlns:a16="http://schemas.microsoft.com/office/drawing/2014/main" id="{53310EA0-59CE-F905-F20E-5568A005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2486"/>
          <a:stretch>
            <a:fillRect/>
          </a:stretch>
        </p:blipFill>
        <p:spPr>
          <a:xfrm>
            <a:off x="20" y="2328863"/>
            <a:ext cx="4836298" cy="281463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753" y="502919"/>
            <a:ext cx="3416836" cy="4083807"/>
          </a:xfrm>
        </p:spPr>
        <p:txBody>
          <a:bodyPr anchor="t">
            <a:normAutofit fontScale="92500"/>
          </a:bodyPr>
          <a:lstStyle/>
          <a:p>
            <a:pPr marL="0" lvl="0" indent="0">
              <a:buNone/>
            </a:pPr>
            <a:r>
              <a:rPr lang="en-US" sz="2800" b="1" dirty="0"/>
              <a:t>Natural Fortress:</a:t>
            </a:r>
          </a:p>
          <a:p>
            <a:pPr lvl="0"/>
            <a:r>
              <a:rPr lang="en-US" sz="2800" b="1" dirty="0"/>
              <a:t>Deserts</a:t>
            </a:r>
            <a:r>
              <a:rPr lang="en-US" sz="2800" dirty="0"/>
              <a:t> to east and west</a:t>
            </a:r>
          </a:p>
          <a:p>
            <a:pPr lvl="0"/>
            <a:r>
              <a:rPr lang="en-US" sz="2800" b="1" dirty="0"/>
              <a:t>Cataracts</a:t>
            </a:r>
            <a:r>
              <a:rPr lang="en-US" sz="2800" dirty="0"/>
              <a:t> (rapids) to the south</a:t>
            </a:r>
          </a:p>
          <a:p>
            <a:pPr lvl="0"/>
            <a:r>
              <a:rPr lang="en-US" sz="2800" b="1" dirty="0"/>
              <a:t>Mediterranean Sea</a:t>
            </a:r>
            <a:r>
              <a:rPr lang="en-US" sz="2800" dirty="0"/>
              <a:t> to the north</a:t>
            </a:r>
          </a:p>
          <a:p>
            <a:pPr lvl="0"/>
            <a:r>
              <a:rPr lang="en-US" sz="2800" b="1" dirty="0"/>
              <a:t>Result:</a:t>
            </a:r>
            <a:r>
              <a:rPr lang="en-US" sz="2800" dirty="0"/>
              <a:t> </a:t>
            </a:r>
            <a:r>
              <a:rPr lang="en-US" sz="2800" u="sng" dirty="0"/>
              <a:t>Cultural isolation and security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FEB64-6EEA-4759-B4A4-BD2C1E66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544" y="635700"/>
            <a:ext cx="3464954" cy="3464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958" y="924930"/>
            <a:ext cx="2430380" cy="30484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The Geographic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443256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0"/>
            <a:ext cx="1303051" cy="719651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202623"/>
            <a:ext cx="119805" cy="414747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615660"/>
            <a:ext cx="3943349" cy="3667012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b="1" dirty="0"/>
              <a:t>For Consideration:</a:t>
            </a:r>
          </a:p>
          <a:p>
            <a:pPr marL="0" lvl="0" indent="0">
              <a:buNone/>
            </a:pPr>
            <a:r>
              <a:rPr dirty="0"/>
              <a:t>How might Egypt’s geographic security and predictable agriculture have shaped a completely different worldview from Mesopotamia’s constant uncertainty?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376736"/>
            <a:ext cx="1161135" cy="766764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53792" y="4288428"/>
            <a:ext cx="1328706" cy="855072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4694066"/>
            <a:ext cx="1174455" cy="44943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FFFF"/>
                </a:solidFill>
              </a:rPr>
              <a:t>The Birth of Pharaonic Rule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3200" b="1" dirty="0"/>
              <a:t>Unification c. 3100 BCE:</a:t>
            </a:r>
          </a:p>
          <a:p>
            <a:pPr lvl="0"/>
            <a:r>
              <a:rPr lang="en-US" sz="3200" b="1" dirty="0"/>
              <a:t>Narmer/Menes</a:t>
            </a:r>
            <a:r>
              <a:rPr lang="en-US" sz="3200" dirty="0"/>
              <a:t> unites Upper and Lower Egypt</a:t>
            </a:r>
          </a:p>
          <a:p>
            <a:pPr lvl="0"/>
            <a:r>
              <a:rPr lang="en-US" sz="3200" b="1" dirty="0"/>
              <a:t>Two Lands</a:t>
            </a:r>
            <a:r>
              <a:rPr lang="en-US" sz="3200" dirty="0"/>
              <a:t> become one kingdom</a:t>
            </a:r>
          </a:p>
          <a:p>
            <a:pPr lvl="0"/>
            <a:r>
              <a:rPr lang="en-US" sz="3200" b="1" dirty="0"/>
              <a:t>Divine kingship</a:t>
            </a:r>
            <a:r>
              <a:rPr lang="en-US" sz="3200" dirty="0"/>
              <a:t> concept emerges</a:t>
            </a:r>
          </a:p>
          <a:p>
            <a:pPr lvl="0"/>
            <a:r>
              <a:rPr lang="en-US" sz="3200" b="1" dirty="0"/>
              <a:t>3,000 years</a:t>
            </a:r>
            <a:r>
              <a:rPr lang="en-US" sz="3200" dirty="0"/>
              <a:t> of continuous rule begins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794604" y="-831741"/>
            <a:ext cx="5384871" cy="3919923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4" y="505327"/>
            <a:ext cx="2733367" cy="1810866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100">
                <a:solidFill>
                  <a:srgbClr val="FFFFFF"/>
                </a:solidFill>
              </a:rPr>
              <a:t>What Made Pharaohs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243840"/>
            <a:ext cx="4297681" cy="4709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Not Just Kings - Living Gods:</a:t>
            </a:r>
          </a:p>
          <a:p>
            <a:pPr lvl="0"/>
            <a:r>
              <a:rPr lang="en-US" sz="2800" b="1" dirty="0"/>
              <a:t>Divine nature</a:t>
            </a:r>
            <a:r>
              <a:rPr lang="en-US" sz="2800" dirty="0"/>
              <a:t> - son of Ra, the sun god</a:t>
            </a:r>
          </a:p>
          <a:p>
            <a:pPr lvl="0"/>
            <a:r>
              <a:rPr lang="en-US" sz="2800" b="1" dirty="0"/>
              <a:t>Cosmic responsibility</a:t>
            </a:r>
            <a:r>
              <a:rPr lang="en-US" sz="2800" dirty="0"/>
              <a:t> - maintaining universal order (Ma’at)</a:t>
            </a:r>
          </a:p>
          <a:p>
            <a:pPr lvl="0"/>
            <a:r>
              <a:rPr lang="en-US" sz="2800" b="1" dirty="0"/>
              <a:t>Absolute authority</a:t>
            </a:r>
            <a:r>
              <a:rPr lang="en-US" sz="2800" dirty="0"/>
              <a:t> - word is divine law</a:t>
            </a:r>
          </a:p>
          <a:p>
            <a:pPr lvl="0"/>
            <a:r>
              <a:rPr lang="en-US" sz="2800" b="1" dirty="0"/>
              <a:t>Eternal rule</a:t>
            </a:r>
            <a:r>
              <a:rPr lang="en-US" sz="2800" dirty="0"/>
              <a:t> - death is just transition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480617"/>
            <a:ext cx="2563994" cy="4187361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100"/>
              <a:t>The Concept of Ma’at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20588" y="2597039"/>
            <a:ext cx="4057650" cy="13716"/>
          </a:xfrm>
          <a:custGeom>
            <a:avLst/>
            <a:gdLst>
              <a:gd name="connsiteX0" fmla="*/ 0 w 4057650"/>
              <a:gd name="connsiteY0" fmla="*/ 0 h 13716"/>
              <a:gd name="connsiteX1" fmla="*/ 757428 w 4057650"/>
              <a:gd name="connsiteY1" fmla="*/ 0 h 13716"/>
              <a:gd name="connsiteX2" fmla="*/ 1474279 w 4057650"/>
              <a:gd name="connsiteY2" fmla="*/ 0 h 13716"/>
              <a:gd name="connsiteX3" fmla="*/ 2191131 w 4057650"/>
              <a:gd name="connsiteY3" fmla="*/ 0 h 13716"/>
              <a:gd name="connsiteX4" fmla="*/ 2745676 w 4057650"/>
              <a:gd name="connsiteY4" fmla="*/ 0 h 13716"/>
              <a:gd name="connsiteX5" fmla="*/ 3340798 w 4057650"/>
              <a:gd name="connsiteY5" fmla="*/ 0 h 13716"/>
              <a:gd name="connsiteX6" fmla="*/ 4057650 w 4057650"/>
              <a:gd name="connsiteY6" fmla="*/ 0 h 13716"/>
              <a:gd name="connsiteX7" fmla="*/ 4057650 w 4057650"/>
              <a:gd name="connsiteY7" fmla="*/ 13716 h 13716"/>
              <a:gd name="connsiteX8" fmla="*/ 3381375 w 4057650"/>
              <a:gd name="connsiteY8" fmla="*/ 13716 h 13716"/>
              <a:gd name="connsiteX9" fmla="*/ 2826830 w 4057650"/>
              <a:gd name="connsiteY9" fmla="*/ 13716 h 13716"/>
              <a:gd name="connsiteX10" fmla="*/ 2272284 w 4057650"/>
              <a:gd name="connsiteY10" fmla="*/ 13716 h 13716"/>
              <a:gd name="connsiteX11" fmla="*/ 1555432 w 4057650"/>
              <a:gd name="connsiteY11" fmla="*/ 13716 h 13716"/>
              <a:gd name="connsiteX12" fmla="*/ 960310 w 4057650"/>
              <a:gd name="connsiteY12" fmla="*/ 13716 h 13716"/>
              <a:gd name="connsiteX13" fmla="*/ 0 w 4057650"/>
              <a:gd name="connsiteY13" fmla="*/ 13716 h 13716"/>
              <a:gd name="connsiteX14" fmla="*/ 0 w 4057650"/>
              <a:gd name="connsiteY14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3716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378" y="4708"/>
                  <a:pt x="4057987" y="7132"/>
                  <a:pt x="4057650" y="13716"/>
                </a:cubicBezTo>
                <a:cubicBezTo>
                  <a:pt x="3743404" y="35553"/>
                  <a:pt x="3625516" y="-19495"/>
                  <a:pt x="3381375" y="13716"/>
                </a:cubicBezTo>
                <a:cubicBezTo>
                  <a:pt x="3137235" y="46927"/>
                  <a:pt x="2946571" y="-4571"/>
                  <a:pt x="2826830" y="13716"/>
                </a:cubicBezTo>
                <a:cubicBezTo>
                  <a:pt x="2707090" y="32003"/>
                  <a:pt x="2402756" y="-3140"/>
                  <a:pt x="2272284" y="13716"/>
                </a:cubicBezTo>
                <a:cubicBezTo>
                  <a:pt x="2141812" y="30572"/>
                  <a:pt x="1895935" y="13627"/>
                  <a:pt x="1555432" y="13716"/>
                </a:cubicBezTo>
                <a:cubicBezTo>
                  <a:pt x="1214929" y="13805"/>
                  <a:pt x="1103072" y="9931"/>
                  <a:pt x="960310" y="13716"/>
                </a:cubicBezTo>
                <a:cubicBezTo>
                  <a:pt x="817548" y="17501"/>
                  <a:pt x="402272" y="-33931"/>
                  <a:pt x="0" y="13716"/>
                </a:cubicBezTo>
                <a:cubicBezTo>
                  <a:pt x="-460" y="10837"/>
                  <a:pt x="38" y="6680"/>
                  <a:pt x="0" y="0"/>
                </a:cubicBezTo>
                <a:close/>
              </a:path>
              <a:path w="4057650" h="13716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980" y="3019"/>
                  <a:pt x="4057134" y="10425"/>
                  <a:pt x="4057650" y="13716"/>
                </a:cubicBezTo>
                <a:cubicBezTo>
                  <a:pt x="3865148" y="-7885"/>
                  <a:pt x="3702543" y="44896"/>
                  <a:pt x="3381375" y="13716"/>
                </a:cubicBezTo>
                <a:cubicBezTo>
                  <a:pt x="3060208" y="-17464"/>
                  <a:pt x="2956571" y="-13250"/>
                  <a:pt x="2826830" y="13716"/>
                </a:cubicBezTo>
                <a:cubicBezTo>
                  <a:pt x="2697089" y="40682"/>
                  <a:pt x="2411031" y="38582"/>
                  <a:pt x="2150555" y="13716"/>
                </a:cubicBezTo>
                <a:cubicBezTo>
                  <a:pt x="1890080" y="-11150"/>
                  <a:pt x="1741827" y="-5187"/>
                  <a:pt x="1474280" y="13716"/>
                </a:cubicBezTo>
                <a:cubicBezTo>
                  <a:pt x="1206734" y="32619"/>
                  <a:pt x="998203" y="28763"/>
                  <a:pt x="838581" y="13716"/>
                </a:cubicBezTo>
                <a:cubicBezTo>
                  <a:pt x="678959" y="-1331"/>
                  <a:pt x="187101" y="-17784"/>
                  <a:pt x="0" y="13716"/>
                </a:cubicBezTo>
                <a:cubicBezTo>
                  <a:pt x="-114" y="7033"/>
                  <a:pt x="103" y="342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EE2C7E-5A5A-4D25-F64E-22600A293F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128987"/>
              </p:ext>
            </p:extLst>
          </p:nvPr>
        </p:nvGraphicFramePr>
        <p:xfrm>
          <a:off x="3486013" y="480616"/>
          <a:ext cx="5175384" cy="4152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1878</Words>
  <Application>Microsoft Office PowerPoint</Application>
  <PresentationFormat>On-screen Show (16:9)</PresentationFormat>
  <Paragraphs>291</Paragraphs>
  <Slides>37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Primary Source Analysis</vt:lpstr>
      <vt:lpstr>Essential Questions Revisited</vt:lpstr>
      <vt:lpstr>The Egyptian Paradox</vt:lpstr>
      <vt:lpstr>The Nile’s Gift</vt:lpstr>
      <vt:lpstr>Geographic Protection</vt:lpstr>
      <vt:lpstr>The Geographic Question</vt:lpstr>
      <vt:lpstr>The Birth of Pharaonic Rule</vt:lpstr>
      <vt:lpstr>What Made Pharaohs Different?</vt:lpstr>
      <vt:lpstr>The Concept of Ma’at</vt:lpstr>
      <vt:lpstr>Egyptian Social Hierarchy</vt:lpstr>
      <vt:lpstr>The Power of the Scribes</vt:lpstr>
      <vt:lpstr>Old Kingdom: The Pyramid Age</vt:lpstr>
      <vt:lpstr>Old Kingdom Military Campaigns</vt:lpstr>
      <vt:lpstr>Why Build Pyramids?</vt:lpstr>
      <vt:lpstr>The Pyramid as Statement</vt:lpstr>
      <vt:lpstr>Egyptian Religious Worldview</vt:lpstr>
      <vt:lpstr>Middle Kingdom: Reunification</vt:lpstr>
      <vt:lpstr>Middle Kingdom Conquests</vt:lpstr>
      <vt:lpstr>New Kingdom: Imperial Egypt</vt:lpstr>
      <vt:lpstr>New Kingdom Military Campaigns</vt:lpstr>
      <vt:lpstr>Ramesses II’s Wars</vt:lpstr>
      <vt:lpstr>Famous New Kingdom Pharaohs</vt:lpstr>
      <vt:lpstr>Akhenaten’s Revolution</vt:lpstr>
      <vt:lpstr>Why Akhenaten Failed</vt:lpstr>
      <vt:lpstr>Egyptian Women</vt:lpstr>
      <vt:lpstr>The Hieroglyphic System</vt:lpstr>
      <vt:lpstr>Egyptian Trade Networks</vt:lpstr>
      <vt:lpstr>The Decline of Egyptian Power</vt:lpstr>
      <vt:lpstr>Foreign Conquests of Egypt</vt:lpstr>
      <vt:lpstr>Cleopatra: The Last Pharaoh</vt:lpstr>
      <vt:lpstr>Egyptian Influence on Greece</vt:lpstr>
      <vt:lpstr>Egyptian Legacy in Modern World</vt:lpstr>
      <vt:lpstr>Essential Questions Revisited</vt:lpstr>
      <vt:lpstr>Egypt’s Contribution to Western Civilization</vt:lpstr>
      <vt:lpstr>Connections to Our Course</vt:lpstr>
      <vt:lpstr>Your Reflection Task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Richard Horton</cp:lastModifiedBy>
  <cp:revision>1</cp:revision>
  <dcterms:created xsi:type="dcterms:W3CDTF">2025-06-08T00:35:32Z</dcterms:created>
  <dcterms:modified xsi:type="dcterms:W3CDTF">2025-06-08T00:47:55Z</dcterms:modified>
</cp:coreProperties>
</file>