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Mini-Lesson: Alexander the Great - Greek Ideas Go Global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🎯 ASSESSMENT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Formative Assessment</a:t>
            </a:r>
            <a:r>
              <a:rPr/>
              <a:t>: - Quick-write response to central question - Comparison of Alexander’s methods with Persian Empire approaches - Analysis of primary source on cultural fusion</a:t>
            </a:r>
          </a:p>
          <a:p>
            <a:pPr lvl="0" indent="0" marL="0">
              <a:buNone/>
            </a:pPr>
            <a:r>
              <a:rPr b="1"/>
              <a:t>Connection to Main Course</a:t>
            </a:r>
            <a:r>
              <a:rPr/>
              <a:t>: - Prepares for understanding Roman adoption of Greek culture - Demonstrates how political innovations can transcend their origins - Shows alternative model of expansion compared to Phoenician commerce - Builds toward synthesis unit on cultural transmission</a:t>
            </a:r>
          </a:p>
          <a:p>
            <a:pPr lvl="0" indent="0" marL="0">
              <a:buNone/>
            </a:pPr>
            <a:r>
              <a:rPr b="1"/>
              <a:t>Skills Development</a:t>
            </a:r>
            <a:r>
              <a:rPr/>
              <a:t>: - Analyzing cause and effect across large time periods - Evaluating historical significance and lasting impact - Understanding cultural diffusion and synthesis processes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Central Question</a:t>
            </a:r>
            <a:r>
              <a:rPr/>
              <a:t>: How did one man’s conquests transform Greek innovations into a global cultural force?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📍 MINI-LESSON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🎯 Learning Objectives:</a:t>
            </a:r>
            <a:r>
              <a:rPr/>
              <a:t> By the end of this lesson, students will be able to: - Analyze how Alexander’s conquests spread Greek culture across three continents - Evaluate the transformation of Greek political ideas through conquest and cultural fusion - Assess the long-term impact of Hellenistic civilization on later developments</a:t>
            </a:r>
          </a:p>
          <a:p>
            <a:pPr lvl="0" indent="0" marL="0">
              <a:buNone/>
            </a:pPr>
            <a:r>
              <a:rPr b="1"/>
              <a:t>⏰ Duration</a:t>
            </a:r>
            <a:r>
              <a:rPr/>
              <a:t>: 30 minutes </a:t>
            </a:r>
            <a:r>
              <a:rPr b="1"/>
              <a:t>📚 Key Concept</a:t>
            </a:r>
            <a:r>
              <a:rPr/>
              <a:t>: Cultural transmission through conquest and synthesis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🔗 CONNECTING TO MAIN LESSON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From Previous Content</a:t>
            </a:r>
            <a:r>
              <a:rPr/>
              <a:t>: </a:t>
            </a:r>
            <a:r>
              <a:rPr i="1"/>
              <a:t>Greek city-states created innovative political systems and cultural achievements but remained politically fragmented</a:t>
            </a:r>
          </a:p>
          <a:p>
            <a:pPr lvl="0" indent="0" marL="0">
              <a:buNone/>
            </a:pPr>
            <a:r>
              <a:rPr b="1"/>
              <a:t>This Mini-Lesson’s Role</a:t>
            </a:r>
            <a:r>
              <a:rPr/>
              <a:t>: </a:t>
            </a:r>
            <a:r>
              <a:rPr i="1"/>
              <a:t>Shows how Greek ideas transcended their geographic origins and influenced vast territories</a:t>
            </a:r>
          </a:p>
          <a:p>
            <a:pPr lvl="0" indent="0" marL="0">
              <a:buNone/>
            </a:pPr>
            <a:r>
              <a:rPr b="1"/>
              <a:t>Looking Forward</a:t>
            </a:r>
            <a:r>
              <a:rPr/>
              <a:t>: </a:t>
            </a:r>
            <a:r>
              <a:rPr i="1"/>
              <a:t>Hellenistic kingdoms will influence Roman development and cultural synthesis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📝 MINI-LESSON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I. THE MACEDONIAN CATALYST (8 minutes)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A. Philip II’s Foundation (3 minutes)</a:t>
            </a:r>
          </a:p>
          <a:p>
            <a:pPr lvl="0" indent="0" marL="0">
              <a:buNone/>
            </a:pPr>
            <a:r>
              <a:rPr b="1"/>
              <a:t>🔗 Setting the Stage</a:t>
            </a:r>
            <a:r>
              <a:rPr/>
              <a:t>: </a:t>
            </a:r>
            <a:r>
              <a:rPr i="1"/>
              <a:t>How did Macedonia unite the Greek world?</a:t>
            </a:r>
          </a:p>
          <a:p>
            <a:pPr lvl="0" indent="0" marL="0">
              <a:buNone/>
            </a:pPr>
            <a:r>
              <a:rPr b="1"/>
              <a:t>Content Coverage</a:t>
            </a:r>
            <a:r>
              <a:rPr/>
              <a:t>: - </a:t>
            </a:r>
            <a:r>
              <a:rPr b="1"/>
              <a:t>Geographic advantage</a:t>
            </a:r>
            <a:r>
              <a:rPr/>
              <a:t> - Macedonia’s location and resources - </a:t>
            </a:r>
            <a:r>
              <a:rPr b="1"/>
              <a:t>Military innovation</a:t>
            </a:r>
            <a:r>
              <a:rPr/>
              <a:t> - Longer spears, combined arms tactics, siege warfare - </a:t>
            </a:r>
            <a:r>
              <a:rPr b="1"/>
              <a:t>Political strategy</a:t>
            </a:r>
            <a:r>
              <a:rPr/>
              <a:t> - Diplomacy, bribery, and strategic marriages - </a:t>
            </a:r>
            <a:r>
              <a:rPr b="1"/>
              <a:t>Battle of Chaeronea (338 BCE)</a:t>
            </a:r>
            <a:r>
              <a:rPr/>
              <a:t> - Ending Greek independence</a:t>
            </a:r>
          </a:p>
          <a:p>
            <a:pPr lvl="0" indent="0" marL="0">
              <a:buNone/>
            </a:pPr>
            <a:r>
              <a:rPr b="1"/>
              <a:t>Key Insight</a:t>
            </a:r>
            <a:r>
              <a:rPr/>
              <a:t>: Philip created the platform for Alexander’s global expansion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B. Alexander’s Inheritance and Vision (5 minutes)</a:t>
            </a:r>
          </a:p>
          <a:p>
            <a:pPr lvl="0" indent="0" marL="0">
              <a:buNone/>
            </a:pPr>
            <a:r>
              <a:rPr b="1"/>
              <a:t>Central Question</a:t>
            </a:r>
            <a:r>
              <a:rPr/>
              <a:t>: What made Alexander different from other conquerors?</a:t>
            </a:r>
          </a:p>
          <a:p>
            <a:pPr lvl="0" indent="0" marL="0">
              <a:buNone/>
            </a:pPr>
            <a:r>
              <a:rPr b="1"/>
              <a:t>Content Coverage</a:t>
            </a:r>
            <a:r>
              <a:rPr/>
              <a:t>: - </a:t>
            </a:r>
            <a:r>
              <a:rPr b="1"/>
              <a:t>Age 20 succession</a:t>
            </a:r>
            <a:r>
              <a:rPr/>
              <a:t> - Taking power after Philip’s assassination - </a:t>
            </a:r>
            <a:r>
              <a:rPr b="1"/>
              <a:t>Greek cultural education</a:t>
            </a:r>
            <a:r>
              <a:rPr/>
              <a:t> - Tutored by Aristotle in philosophy and science - </a:t>
            </a:r>
            <a:r>
              <a:rPr b="1"/>
              <a:t>Persian War legacy</a:t>
            </a:r>
            <a:r>
              <a:rPr/>
              <a:t> - Completing his father’s planned revenge campaign - </a:t>
            </a:r>
            <a:r>
              <a:rPr b="1"/>
              <a:t>Global ambition</a:t>
            </a:r>
            <a:r>
              <a:rPr/>
              <a:t> - Beyond mere conquest to cultural transformation</a:t>
            </a:r>
          </a:p>
          <a:p>
            <a:pPr lvl="0" indent="0" marL="0">
              <a:buNone/>
            </a:pPr>
            <a:r>
              <a:rPr b="1"/>
              <a:t>Visual Aid</a:t>
            </a:r>
            <a:r>
              <a:rPr/>
              <a:t>: Map showing Alexander’s intended campaign route vs. what he actually achieved</a:t>
            </a:r>
          </a:p>
          <a:p>
            <a:pPr lvl="0" indent="0" marL="0">
              <a:buNone/>
            </a:pPr>
            <a:r>
              <a:rPr b="1"/>
              <a:t>🎯 Analysis Point</a:t>
            </a:r>
            <a:r>
              <a:rPr/>
              <a:t>: Alexander wasn’t just a conqueror but a cultural synthesizer trained in Greek intellectual traditions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II. THE CONQUESTS AND THEIR MEANING (12 minutes)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A. The Persian Campaign (4 minutes)</a:t>
            </a:r>
          </a:p>
          <a:p>
            <a:pPr lvl="0" indent="0" marL="0">
              <a:buNone/>
            </a:pPr>
            <a:r>
              <a:rPr b="1"/>
              <a:t>Key Concept</a:t>
            </a:r>
            <a:r>
              <a:rPr/>
              <a:t>: Systematic destruction of the world’s largest empire</a:t>
            </a:r>
          </a:p>
          <a:p>
            <a:pPr lvl="0" indent="0" marL="0">
              <a:buNone/>
            </a:pPr>
            <a:r>
              <a:rPr b="1"/>
              <a:t>Content Coverage</a:t>
            </a:r>
            <a:r>
              <a:rPr/>
              <a:t>: - </a:t>
            </a:r>
            <a:r>
              <a:rPr b="1"/>
              <a:t>Asia Minor liberation (334-333 BCE)</a:t>
            </a:r>
            <a:r>
              <a:rPr/>
              <a:t> - “Freeing” Greek cities from Persian rule - </a:t>
            </a:r>
            <a:r>
              <a:rPr b="1"/>
              <a:t>Battle of Issus (333 BCE)</a:t>
            </a:r>
            <a:r>
              <a:rPr/>
              <a:t> - Defeating Darius III and capturing royal family - </a:t>
            </a:r>
            <a:r>
              <a:rPr b="1"/>
              <a:t>Egypt conquest (332 BCE)</a:t>
            </a:r>
            <a:r>
              <a:rPr/>
              <a:t> - Welcomed as liberator, founded Alexandria - </a:t>
            </a:r>
            <a:r>
              <a:rPr b="1"/>
              <a:t>Gaugamela (331 BCE)</a:t>
            </a:r>
            <a:r>
              <a:rPr/>
              <a:t> - Final destruction of Persian military power</a:t>
            </a:r>
          </a:p>
          <a:p>
            <a:pPr lvl="0" indent="0" marL="0">
              <a:buNone/>
            </a:pPr>
            <a:r>
              <a:rPr b="1"/>
              <a:t>Primary Source Moment</a:t>
            </a:r>
            <a:r>
              <a:rPr/>
              <a:t>: Alexander’s letter to Darius III demanding surrender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B. The Eastern Expansion (4 minutes)</a:t>
            </a:r>
          </a:p>
          <a:p>
            <a:pPr lvl="0" indent="0" marL="0">
              <a:buNone/>
            </a:pPr>
            <a:r>
              <a:rPr b="1"/>
              <a:t>Central Question</a:t>
            </a:r>
            <a:r>
              <a:rPr/>
              <a:t>: Why did Alexander continue beyond Persia?</a:t>
            </a:r>
          </a:p>
          <a:p>
            <a:pPr lvl="0" indent="0" marL="0">
              <a:buNone/>
            </a:pPr>
            <a:r>
              <a:rPr b="1"/>
              <a:t>Content Coverage</a:t>
            </a:r>
            <a:r>
              <a:rPr/>
              <a:t>: - </a:t>
            </a:r>
            <a:r>
              <a:rPr b="1"/>
              <a:t>Persepolis burning</a:t>
            </a:r>
            <a:r>
              <a:rPr/>
              <a:t> - Symbolic end of Persian Empire - </a:t>
            </a:r>
            <a:r>
              <a:rPr b="1"/>
              <a:t>Central Asia campaigns</a:t>
            </a:r>
            <a:r>
              <a:rPr/>
              <a:t> - Afghanistan and Uzbekistan conquests - </a:t>
            </a:r>
            <a:r>
              <a:rPr b="1"/>
              <a:t>India invasion (327-325 BCE)</a:t>
            </a:r>
            <a:r>
              <a:rPr/>
              <a:t> - Reaching the world’s edge - </a:t>
            </a:r>
            <a:r>
              <a:rPr b="1"/>
              <a:t>Army mutiny</a:t>
            </a:r>
            <a:r>
              <a:rPr/>
              <a:t> - Soldiers forcing return at Hydaspes River</a:t>
            </a:r>
          </a:p>
          <a:p>
            <a:pPr lvl="0" indent="0" marL="0">
              <a:buNone/>
            </a:pPr>
            <a:r>
              <a:rPr b="1"/>
              <a:t>🎯 Critical Thinking</a:t>
            </a:r>
            <a:r>
              <a:rPr/>
              <a:t>: Was Alexander driven by curiosity, ambition, or something else?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C. Cultural Fusion Strategy (4 minutes)</a:t>
            </a:r>
          </a:p>
          <a:p>
            <a:pPr lvl="0" indent="0" marL="0">
              <a:buNone/>
            </a:pPr>
            <a:r>
              <a:rPr b="1"/>
              <a:t>Key Concept</a:t>
            </a:r>
            <a:r>
              <a:rPr/>
              <a:t>: Conquest as cultural synthesis rather than replacement</a:t>
            </a:r>
          </a:p>
          <a:p>
            <a:pPr lvl="0" indent="0" marL="0">
              <a:buNone/>
            </a:pPr>
            <a:r>
              <a:rPr b="1"/>
              <a:t>Content Coverage</a:t>
            </a:r>
            <a:r>
              <a:rPr/>
              <a:t>: - </a:t>
            </a:r>
            <a:r>
              <a:rPr b="1"/>
              <a:t>Adoption of Persian customs</a:t>
            </a:r>
            <a:r>
              <a:rPr/>
              <a:t> - Court ceremony and administrative practices - </a:t>
            </a:r>
            <a:r>
              <a:rPr b="1"/>
              <a:t>Encouraged intermarriage</a:t>
            </a:r>
            <a:r>
              <a:rPr/>
              <a:t> - Greek-Persian elite fusion - </a:t>
            </a:r>
            <a:r>
              <a:rPr b="1"/>
              <a:t>Founded Greek cities</a:t>
            </a:r>
            <a:r>
              <a:rPr/>
              <a:t> - 70+ Alexandrias spreading Greek culture - </a:t>
            </a:r>
            <a:r>
              <a:rPr b="1"/>
              <a:t>Preserved local traditions</a:t>
            </a:r>
            <a:r>
              <a:rPr/>
              <a:t> - Religious tolerance and administrative continuity</a:t>
            </a:r>
          </a:p>
          <a:p>
            <a:pPr lvl="0" indent="0" marL="0">
              <a:buNone/>
            </a:pPr>
            <a:r>
              <a:rPr b="1"/>
              <a:t>Analysis Question</a:t>
            </a:r>
            <a:r>
              <a:rPr/>
              <a:t>: How did this approach differ from typical ancient conquest?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III. THE HELLENISTIC LEGACY (8 minutes)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A. The Fragmented Empire (3 minutes)</a:t>
            </a:r>
          </a:p>
          <a:p>
            <a:pPr lvl="0" indent="0" marL="0">
              <a:buNone/>
            </a:pPr>
            <a:r>
              <a:rPr b="1"/>
              <a:t>🔗 Immediate Consequences</a:t>
            </a:r>
            <a:r>
              <a:rPr/>
              <a:t>: </a:t>
            </a:r>
            <a:r>
              <a:rPr i="1"/>
              <a:t>Alexander’s death created opportunities and challenges</a:t>
            </a:r>
          </a:p>
          <a:p>
            <a:pPr lvl="0" indent="0" marL="0">
              <a:buNone/>
            </a:pPr>
            <a:r>
              <a:rPr b="1"/>
              <a:t>Content Coverage</a:t>
            </a:r>
            <a:r>
              <a:rPr/>
              <a:t>: - </a:t>
            </a:r>
            <a:r>
              <a:rPr b="1"/>
              <a:t>Sudden death at 32</a:t>
            </a:r>
            <a:r>
              <a:rPr/>
              <a:t> - No clear succession plan - </a:t>
            </a:r>
            <a:r>
              <a:rPr b="1"/>
              <a:t>Wars of succession</a:t>
            </a:r>
            <a:r>
              <a:rPr/>
              <a:t> - Generals fighting for control - </a:t>
            </a:r>
            <a:r>
              <a:rPr b="1"/>
              <a:t>Three major kingdoms</a:t>
            </a:r>
            <a:r>
              <a:rPr/>
              <a:t> - Ptolemaic Egypt, Seleucid Asia, Antigonid Macedonia - </a:t>
            </a:r>
            <a:r>
              <a:rPr b="1"/>
              <a:t>Greek cities everywhere</a:t>
            </a:r>
            <a:r>
              <a:rPr/>
              <a:t> - From Spain to Afghanistan maintaining Greek culture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B. Hellenistic Cultural Synthesis (3 minutes)</a:t>
            </a:r>
          </a:p>
          <a:p>
            <a:pPr lvl="0" indent="0" marL="0">
              <a:buNone/>
            </a:pPr>
            <a:r>
              <a:rPr b="1"/>
              <a:t>Key Concept</a:t>
            </a:r>
            <a:r>
              <a:rPr/>
              <a:t>: Greek ideas transformed through contact with other civilizations</a:t>
            </a:r>
          </a:p>
          <a:p>
            <a:pPr lvl="0" indent="0" marL="0">
              <a:buNone/>
            </a:pPr>
            <a:r>
              <a:rPr b="1"/>
              <a:t>Content Coverage</a:t>
            </a:r>
            <a:r>
              <a:rPr/>
              <a:t>: - </a:t>
            </a:r>
            <a:r>
              <a:rPr b="1"/>
              <a:t>Alexandria as cultural center</a:t>
            </a:r>
            <a:r>
              <a:rPr/>
              <a:t> - Library, museum, and scholarly exchange - </a:t>
            </a:r>
            <a:r>
              <a:rPr b="1"/>
              <a:t>Scientific advances</a:t>
            </a:r>
            <a:r>
              <a:rPr/>
              <a:t> - Mathematics, astronomy, medicine, geography - </a:t>
            </a:r>
            <a:r>
              <a:rPr b="1"/>
              <a:t>Artistic fusion</a:t>
            </a:r>
            <a:r>
              <a:rPr/>
              <a:t> - Greek techniques with local traditions - </a:t>
            </a:r>
            <a:r>
              <a:rPr b="1"/>
              <a:t>Religious syncretism</a:t>
            </a:r>
            <a:r>
              <a:rPr/>
              <a:t> - Greek gods merged with local deities</a:t>
            </a:r>
          </a:p>
          <a:p>
            <a:pPr lvl="0" indent="0" marL="0">
              <a:buNone/>
            </a:pPr>
            <a:r>
              <a:rPr b="1"/>
              <a:t>Visual Aid</a:t>
            </a:r>
            <a:r>
              <a:rPr/>
              <a:t>: Images showing Gandhara sculpture (Greek-Buddhist fusion) and Hellenistic art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C. Transmission to Rome (2 minutes)</a:t>
            </a:r>
          </a:p>
          <a:p>
            <a:pPr lvl="0" indent="0" marL="0">
              <a:buNone/>
            </a:pPr>
            <a:r>
              <a:rPr b="1"/>
              <a:t>🔗 Looking Forward</a:t>
            </a:r>
            <a:r>
              <a:rPr/>
              <a:t>: </a:t>
            </a:r>
            <a:r>
              <a:rPr i="1"/>
              <a:t>How Hellenistic culture influenced Roman development</a:t>
            </a:r>
          </a:p>
          <a:p>
            <a:pPr lvl="0" indent="0" marL="0">
              <a:buNone/>
            </a:pPr>
            <a:r>
              <a:rPr b="1"/>
              <a:t>Content Coverage</a:t>
            </a:r>
            <a:r>
              <a:rPr/>
              <a:t>: - </a:t>
            </a:r>
            <a:r>
              <a:rPr b="1"/>
              <a:t>Roman conquest of Hellenistic kingdoms</a:t>
            </a:r>
            <a:r>
              <a:rPr/>
              <a:t> - Absorbing rather than destroying Greek culture - </a:t>
            </a:r>
            <a:r>
              <a:rPr b="1"/>
              <a:t>Cultural adoption</a:t>
            </a:r>
            <a:r>
              <a:rPr/>
              <a:t> - “Captured Greece capturing Rome” (Horace) - </a:t>
            </a:r>
            <a:r>
              <a:rPr b="1"/>
              <a:t>Educational influence</a:t>
            </a:r>
            <a:r>
              <a:rPr/>
              <a:t> - Greek tutors for Roman elite - </a:t>
            </a:r>
            <a:r>
              <a:rPr b="1"/>
              <a:t>Intellectual foundation</a:t>
            </a:r>
            <a:r>
              <a:rPr/>
              <a:t> - Greek philosophy and science in Roman context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IV. SYNTHESIS AND CONNECTION (2 minutes)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A. Answering the Central Question</a:t>
            </a:r>
          </a:p>
          <a:p>
            <a:pPr lvl="0" indent="0" marL="0">
              <a:buNone/>
            </a:pPr>
            <a:r>
              <a:rPr b="1"/>
              <a:t>How did Alexander transform Greek innovations into global influence?</a:t>
            </a:r>
          </a:p>
          <a:p>
            <a:pPr lvl="0" indent="0" marL="0">
              <a:buNone/>
            </a:pPr>
            <a:r>
              <a:rPr b="1"/>
              <a:t>Key Points</a:t>
            </a:r>
            <a:r>
              <a:rPr/>
              <a:t>: - </a:t>
            </a:r>
            <a:r>
              <a:rPr b="1"/>
              <a:t>Scale transformation</a:t>
            </a:r>
            <a:r>
              <a:rPr/>
              <a:t> - From city-state to continental reach - </a:t>
            </a:r>
            <a:r>
              <a:rPr b="1"/>
              <a:t>Cultural synthesis</a:t>
            </a:r>
            <a:r>
              <a:rPr/>
              <a:t> - Greek ideas enriched by contact with other civilizations - </a:t>
            </a:r>
            <a:r>
              <a:rPr b="1"/>
              <a:t>Institutional adaptation</a:t>
            </a:r>
            <a:r>
              <a:rPr/>
              <a:t> - Greek political concepts applied to vast territories - </a:t>
            </a:r>
            <a:r>
              <a:rPr b="1"/>
              <a:t>Lasting networks</a:t>
            </a:r>
            <a:r>
              <a:rPr/>
              <a:t> - Trade and cultural connections persisting for centuries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B. Connection to Course Themes</a:t>
            </a:r>
          </a:p>
          <a:p>
            <a:pPr lvl="0" indent="0" marL="0">
              <a:buNone/>
            </a:pPr>
            <a:r>
              <a:rPr b="1"/>
              <a:t>📍 Fundamental Questions Addressed</a:t>
            </a:r>
            <a:r>
              <a:rPr/>
              <a:t>: - </a:t>
            </a:r>
            <a:r>
              <a:rPr b="1"/>
              <a:t>Cultural transmission</a:t>
            </a:r>
            <a:r>
              <a:rPr/>
              <a:t> - How ideas spread through conquest and voluntary adoption - </a:t>
            </a:r>
            <a:r>
              <a:rPr b="1"/>
              <a:t>Civilization endurance</a:t>
            </a:r>
            <a:r>
              <a:rPr/>
              <a:t> - Greek culture outlasting Greek political independence - </a:t>
            </a:r>
            <a:r>
              <a:rPr b="1"/>
              <a:t>Individual vs. collective</a:t>
            </a:r>
            <a:r>
              <a:rPr/>
              <a:t> - How one leader’s vision shaped multiple societies</a:t>
            </a:r>
          </a:p>
          <a:p>
            <a:pPr lvl="0" indent="0" marL="0">
              <a:buNone/>
            </a:pPr>
            <a:r>
              <a:rPr b="1"/>
              <a:t>🔗 Transition</a:t>
            </a:r>
            <a:r>
              <a:rPr/>
              <a:t>: </a:t>
            </a:r>
            <a:r>
              <a:rPr i="1"/>
              <a:t>While Alexander spread Greek culture through conquest, other civilizations like Phoenicia were creating influence through commerce…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📚 MATERIALS AND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Primary Sources:</a:t>
            </a:r>
          </a:p>
          <a:p>
            <a:pPr lvl="0"/>
            <a:r>
              <a:rPr/>
              <a:t>Alexander’s letter to Darius III (Arrian’s account)</a:t>
            </a:r>
          </a:p>
          <a:p>
            <a:pPr lvl="0"/>
            <a:r>
              <a:rPr/>
              <a:t>Description of Gaugamela battle (Plutarch)</a:t>
            </a:r>
          </a:p>
          <a:p>
            <a:pPr lvl="0"/>
            <a:r>
              <a:rPr/>
              <a:t>Account of Alexandria’s founding (ancient sources)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Visual Aids:</a:t>
            </a:r>
          </a:p>
          <a:p>
            <a:pPr lvl="0"/>
            <a:r>
              <a:rPr/>
              <a:t>Map of Alexander’s conquests with timeline</a:t>
            </a:r>
          </a:p>
          <a:p>
            <a:pPr lvl="0"/>
            <a:r>
              <a:rPr/>
              <a:t>Images of Hellenistic art showing cultural fusion</a:t>
            </a:r>
          </a:p>
          <a:p>
            <a:pPr lvl="0"/>
            <a:r>
              <a:rPr/>
              <a:t>Comparison chart: Greek city-states vs. Hellenistic kingdoms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Discussion Questions:</a:t>
            </a:r>
          </a:p>
          <a:p>
            <a:pPr lvl="0" indent="-342900" marL="342900">
              <a:buAutoNum type="arabicPeriod"/>
            </a:pPr>
            <a:r>
              <a:rPr/>
              <a:t>Was Alexander primarily a destroyer or creator of civilizations?</a:t>
            </a:r>
          </a:p>
          <a:p>
            <a:pPr lvl="0" indent="-342900" marL="342900">
              <a:buAutoNum type="arabicPeriod"/>
            </a:pPr>
            <a:r>
              <a:rPr/>
              <a:t>How did conquest change Greek culture as much as it spread it?</a:t>
            </a:r>
          </a:p>
          <a:p>
            <a:pPr lvl="0" indent="-342900" marL="342900">
              <a:buAutoNum type="arabicPeriod"/>
            </a:pPr>
            <a:r>
              <a:rPr/>
              <a:t>What made Hellenistic kingdoms different from earlier empires?</a:t>
            </a:r>
          </a:p>
          <a:p>
            <a:pPr lvl="0" indent="-342900" marL="342900">
              <a:buAutoNum type="arabicPeriod"/>
            </a:pPr>
            <a:r>
              <a:rPr/>
              <a:t>How did Alexander’s approach to cultural diversity influence later rulers?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2025-06-15T22:26:06Z</dcterms:created>
  <dcterms:modified xsi:type="dcterms:W3CDTF">2025-06-15T22:26:06Z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