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1" d="100"/>
          <a:sy n="141" d="100"/>
        </p:scale>
        <p:origin x="66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Continue building fluency expectations. Add evidence-based reasoning and comparison skills.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Familiar example students see frequently. Emphasize property changes and irreversibility.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to student’s body processes. More abstract but relatable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evidence-based explanation. Point out multiple evidence types and irreversibility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with detailed example they just learned. Focus on evidence identification and irreversibility reasoning.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Same starting material, different processes. Helps clarify the distinction.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Push conceptual understanding. Molecular-level thinking with accessible analogy.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Most complex task yet. Multiple concepts integrated into coherent explanation.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Self-assessment focused on evidence-based reasoning and comparison skills.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to the three detailed examples plus additional applications. Prepare for home observation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Preview atomic-level thinking. Connect to chemical change concepts just learned.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to established success. Preview the central conceptual challenge.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Optimized for PowerPoint with enhanced visual organization and 16:9 layout utilization.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Focus on evidence language and scientific terminology for chemical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Immediate application of vocabulary in sentence structures. Build fluency with key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Solid foundation before introducing contrast. Reinforce reversibility concept.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Direct contrast with physical changes. Emphasize irreversibility as key indicator.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Concrete evidence types students can observe and describe. Emphasize multiple evidence.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Explicit instruction in evidence language. Practice with clear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Clear example with observable evidence. Students can relate to this common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How Chemical Changes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Evidence-Based Scientific Explanation</a:t>
            </a:r>
            <a:br/>
            <a:br/>
            <a:r>
              <a:t>Class 3 - ESL Physical Science Fluency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60 minutes | 1:1 ESL Instruction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Introducing Chemical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Key features:</a:t>
            </a:r>
          </a:p>
          <a:p>
            <a:pPr lvl="0"/>
            <a:r>
              <a:rPr dirty="0"/>
              <a:t>Create new substances</a:t>
            </a:r>
          </a:p>
          <a:p>
            <a:pPr lvl="0"/>
            <a:r>
              <a:rPr dirty="0"/>
              <a:t>Different properties</a:t>
            </a:r>
          </a:p>
          <a:p>
            <a:pPr lvl="0"/>
            <a:r>
              <a:rPr dirty="0"/>
              <a:t>Usually irreversible</a:t>
            </a:r>
          </a:p>
          <a:p>
            <a:pPr lvl="0"/>
            <a:r>
              <a:rPr dirty="0"/>
              <a:t>Atoms rearrange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3774" y="1200151"/>
            <a:ext cx="4963026" cy="339447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Examples:</a:t>
            </a:r>
          </a:p>
          <a:p>
            <a:pPr lvl="0"/>
            <a:r>
              <a:rPr dirty="0"/>
              <a:t>Wood burning → ash + gases</a:t>
            </a:r>
          </a:p>
          <a:p>
            <a:pPr lvl="0"/>
            <a:r>
              <a:rPr dirty="0"/>
              <a:t>Iron rusting → iron oxide</a:t>
            </a:r>
          </a:p>
          <a:p>
            <a:pPr lvl="0"/>
            <a:r>
              <a:rPr dirty="0"/>
              <a:t>Food digesting → nutrients</a:t>
            </a:r>
          </a:p>
          <a:p>
            <a:pPr lvl="0"/>
            <a:r>
              <a:rPr dirty="0"/>
              <a:t>Baking cake → different texture/taste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Test: Can you get the original back easily? No → Chemical change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Five Types of Evidence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086895"/>
              </p:ext>
            </p:extLst>
          </p:nvPr>
        </p:nvGraphicFramePr>
        <p:xfrm>
          <a:off x="457200" y="1193800"/>
          <a:ext cx="8229600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Evidence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What You Observe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Color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Substance becomes different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Iron turns orange (rust)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Gas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Bubbles or smoke appear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Baking soda + vinegar fizzes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Temperature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Gets hot/cold without external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Hand warmers get 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Precipitate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New solid forms in liquid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Milk curdles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Light/Sound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Glowing, sparking, loud reactions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Fireworks explode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Remember: Multiple types of evidence make your explanation stronger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Evidence Language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Use these frames:</a:t>
            </a:r>
          </a:p>
          <a:p>
            <a:pPr lvl="0"/>
            <a:r>
              <a:rPr dirty="0"/>
              <a:t>“You can tell a chemical reaction occurred because…”</a:t>
            </a:r>
          </a:p>
          <a:p>
            <a:pPr lvl="0"/>
            <a:r>
              <a:rPr dirty="0"/>
              <a:t>“The evidence includes…”</a:t>
            </a:r>
          </a:p>
          <a:p>
            <a:pPr lvl="0"/>
            <a:r>
              <a:rPr dirty="0"/>
              <a:t>“This indicates that…”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Practice example:</a:t>
            </a:r>
          </a:p>
          <a:p>
            <a:pPr marL="0" lvl="0" indent="0">
              <a:buNone/>
            </a:pPr>
            <a:r>
              <a:rPr dirty="0"/>
              <a:t>Describe burning paper using evidence language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Goal: Sound like a scientist when you explain what you observe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1: How Wood Burning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Chemical Equation:</a:t>
            </a:r>
          </a:p>
          <a:p>
            <a:pPr marL="0" lvl="0" indent="0">
              <a:buNone/>
            </a:pPr>
            <a:r>
              <a:rPr dirty="0"/>
              <a:t>Wood + Oxygen </a:t>
            </a:r>
            <a:r>
              <a:rPr lang="en-US" dirty="0"/>
              <a:t>+ Fire</a:t>
            </a:r>
            <a:r>
              <a:rPr dirty="0"/>
              <a:t>→ </a:t>
            </a:r>
            <a:br>
              <a:rPr lang="en-US" dirty="0"/>
            </a:br>
            <a:r>
              <a:rPr dirty="0"/>
              <a:t>Carbon dioxide + Water + Ash + Energy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What Happens:</a:t>
            </a:r>
          </a:p>
          <a:p>
            <a:pPr marL="0" lvl="0" indent="0">
              <a:buNone/>
            </a:pPr>
            <a:r>
              <a:rPr dirty="0"/>
              <a:t>Wood </a:t>
            </a:r>
            <a:r>
              <a:rPr b="1" dirty="0"/>
              <a:t>contains</a:t>
            </a:r>
            <a:r>
              <a:rPr dirty="0"/>
              <a:t> carbon and hydrogen. When heated, these react with oxygen from air. The original wood is completely destroyed and cannot be recovered.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Evidence You Observe:</a:t>
            </a:r>
          </a:p>
          <a:p>
            <a:pPr lvl="0"/>
            <a:r>
              <a:rPr b="1" dirty="0"/>
              <a:t>Color change:</a:t>
            </a:r>
            <a:r>
              <a:rPr dirty="0"/>
              <a:t> Brown wood → black/gray ash</a:t>
            </a:r>
          </a:p>
          <a:p>
            <a:pPr lvl="0"/>
            <a:r>
              <a:rPr b="1" dirty="0"/>
              <a:t>Gas production:</a:t>
            </a:r>
            <a:r>
              <a:rPr dirty="0"/>
              <a:t> Smoke rises (CO₂ + water vapor)</a:t>
            </a:r>
            <a:br>
              <a:rPr dirty="0"/>
            </a:br>
            <a:endParaRPr dirty="0"/>
          </a:p>
          <a:p>
            <a:pPr lvl="0"/>
            <a:r>
              <a:rPr b="1" dirty="0"/>
              <a:t>Temperature change:</a:t>
            </a:r>
            <a:r>
              <a:rPr dirty="0"/>
              <a:t> Fire produces heat and light</a:t>
            </a:r>
          </a:p>
          <a:p>
            <a:pPr lvl="0"/>
            <a:r>
              <a:rPr b="1" dirty="0"/>
              <a:t>New substances:</a:t>
            </a:r>
            <a:r>
              <a:rPr dirty="0"/>
              <a:t> Ash has completely different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2: How Iron Rusting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Chemical Equation:</a:t>
            </a:r>
          </a:p>
          <a:p>
            <a:pPr marL="0" lvl="0" indent="0">
              <a:buNone/>
            </a:pPr>
            <a:r>
              <a:rPr dirty="0"/>
              <a:t>Iron + Oxygen + Water → Iron oxide (rust)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What Happens:</a:t>
            </a:r>
          </a:p>
          <a:p>
            <a:pPr marL="0" lvl="0" indent="0">
              <a:buNone/>
            </a:pPr>
            <a:r>
              <a:rPr dirty="0"/>
              <a:t>Iron atoms </a:t>
            </a:r>
            <a:r>
              <a:rPr b="1" dirty="0"/>
              <a:t>bond</a:t>
            </a:r>
            <a:r>
              <a:rPr dirty="0"/>
              <a:t> with oxygen atoms from air and water. This creates a completely new substance (rust) with different properties than original iron.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Evidence You Observe:</a:t>
            </a:r>
          </a:p>
          <a:p>
            <a:pPr lvl="0"/>
            <a:r>
              <a:rPr b="1"/>
              <a:t>Color change:</a:t>
            </a:r>
            <a:r>
              <a:t> Silver/gray iron → orange/brown rust</a:t>
            </a:r>
          </a:p>
          <a:p>
            <a:pPr lvl="0"/>
            <a:r>
              <a:rPr b="1"/>
              <a:t>Texture change:</a:t>
            </a:r>
            <a:r>
              <a:t> Smooth metal → rough and flaky</a:t>
            </a:r>
          </a:p>
          <a:p>
            <a:pPr lvl="0"/>
            <a:r>
              <a:rPr b="1"/>
              <a:t>Strength change:</a:t>
            </a:r>
            <a:r>
              <a:t> Strong iron → weak and crumbly</a:t>
            </a:r>
          </a:p>
          <a:p>
            <a:pPr lvl="0"/>
            <a:r>
              <a:rPr b="1"/>
              <a:t>Irreversible:</a:t>
            </a:r>
            <a:r>
              <a:t> Cannot turn rust back into shiny iron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Today’s Explanation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Your Goal:</a:t>
            </a:r>
          </a:p>
          <a:p>
            <a:pPr marL="0" lvl="0" indent="0">
              <a:buNone/>
            </a:pPr>
            <a:r>
              <a:rPr b="1"/>
              <a:t>“Explain the difference between physical and chemical changes, and how you can tell when a chemical reaction has happened.”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Success Criteria:</a:t>
            </a:r>
          </a:p>
          <a:p>
            <a:pPr lvl="0"/>
            <a:r>
              <a:t>Speak for 6-7 minutes</a:t>
            </a:r>
          </a:p>
          <a:p>
            <a:pPr lvl="0"/>
            <a:r>
              <a:t>Use evidence language</a:t>
            </a:r>
          </a:p>
          <a:p>
            <a:pPr lvl="0"/>
            <a:r>
              <a:t>Compare both types of changes</a:t>
            </a:r>
            <a:br/>
            <a:endParaRPr/>
          </a:p>
          <a:p>
            <a:pPr lvl="0"/>
            <a:r>
              <a:t>Give specific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3: How Food Digesting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Chemical Process:</a:t>
            </a:r>
          </a:p>
          <a:p>
            <a:pPr marL="0" lvl="0" indent="0">
              <a:buNone/>
            </a:pPr>
            <a:r>
              <a:t>Food + Digestive enzymes → Simple nutrients + Energy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What Happens:</a:t>
            </a:r>
          </a:p>
          <a:p>
            <a:pPr marL="0" lvl="0" indent="0">
              <a:buNone/>
            </a:pPr>
            <a:r>
              <a:t>Complex food molecules (proteins, starches) are broken down into simpler molecules (amino acids, sugars) that your body can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Evidence Inside Your Body:</a:t>
            </a:r>
          </a:p>
          <a:p>
            <a:pPr lvl="0"/>
            <a:r>
              <a:rPr b="1" dirty="0"/>
              <a:t>Chemical breakdown:</a:t>
            </a:r>
            <a:r>
              <a:rPr dirty="0"/>
              <a:t> Large molecules → small molecules</a:t>
            </a:r>
          </a:p>
          <a:p>
            <a:pPr lvl="0"/>
            <a:r>
              <a:rPr b="1" dirty="0"/>
              <a:t>Energy release:</a:t>
            </a:r>
            <a:r>
              <a:rPr dirty="0"/>
              <a:t> Your body gets energy from this process</a:t>
            </a:r>
          </a:p>
          <a:p>
            <a:pPr lvl="0"/>
            <a:r>
              <a:rPr b="1" dirty="0"/>
              <a:t>New substances:</a:t>
            </a:r>
            <a:r>
              <a:rPr dirty="0"/>
              <a:t> Nutrients have different properties than original food</a:t>
            </a:r>
          </a:p>
          <a:p>
            <a:pPr lvl="0"/>
            <a:r>
              <a:rPr b="1" dirty="0"/>
              <a:t>Irreversible:</a:t>
            </a:r>
            <a:r>
              <a:rPr dirty="0"/>
              <a:t> Cannot turn digested food back into original sandwich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Teacher Demonstration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Baking Soda + Vinegar Explanation:</a:t>
            </a:r>
          </a:p>
          <a:p>
            <a:pPr marL="1270000" lvl="0" indent="0">
              <a:buNone/>
            </a:pPr>
            <a:r>
              <a:rPr sz="2000"/>
              <a:t>“Let me explain how we know this is a chemical change. First, I’m mixing baking soda with vinegar. Immediately, you can observe several types of evidence.”</a:t>
            </a:r>
          </a:p>
          <a:p>
            <a:pPr marL="1270000" lvl="0" indent="0">
              <a:buNone/>
            </a:pPr>
            <a:r>
              <a:rPr sz="2000"/>
              <a:t>“Bubbles form rapidly, which </a:t>
            </a:r>
            <a:r>
              <a:rPr sz="2000" b="1"/>
              <a:t>indicates gas production</a:t>
            </a:r>
            <a:r>
              <a:rPr sz="2000"/>
              <a:t>. The mixture becomes cooler, showing a </a:t>
            </a:r>
            <a:r>
              <a:rPr sz="2000" b="1"/>
              <a:t>temperature change</a:t>
            </a:r>
            <a:r>
              <a:rPr sz="2000"/>
              <a:t> without external heating.”</a:t>
            </a:r>
          </a:p>
          <a:p>
            <a:pPr marL="1270000" lvl="0" indent="0">
              <a:buNone/>
            </a:pPr>
            <a:r>
              <a:rPr sz="2000"/>
              <a:t>“Most importantly, we cannot separate this back into the original baking soda and vinegar - the substances have </a:t>
            </a:r>
            <a:r>
              <a:rPr sz="2000" b="1"/>
              <a:t>reacted to form new products</a:t>
            </a:r>
            <a:r>
              <a:rPr sz="2000"/>
              <a:t>.”</a:t>
            </a:r>
          </a:p>
          <a:p>
            <a:pPr marL="1270000" lvl="0" indent="0">
              <a:buNone/>
            </a:pPr>
            <a:r>
              <a:rPr sz="2000"/>
              <a:t>“All this evidence </a:t>
            </a:r>
            <a:r>
              <a:rPr sz="2000" b="1"/>
              <a:t>proves</a:t>
            </a:r>
            <a:r>
              <a:rPr sz="2000"/>
              <a:t> that a chemical reaction occurred.”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Guided Practice: Wood Burning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Use these sentence starters:</a:t>
            </a:r>
          </a:p>
          <a:p>
            <a:pPr lvl="0"/>
            <a:r>
              <a:t>“When wood burns, it reacts with…”</a:t>
            </a:r>
          </a:p>
          <a:p>
            <a:pPr lvl="0"/>
            <a:r>
              <a:t>“Evidence of this chemical change includes…”</a:t>
            </a:r>
          </a:p>
          <a:p>
            <a:pPr lvl="0"/>
            <a:r>
              <a:t>“This proves it’s chemical because…”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Include this information:</a:t>
            </a:r>
          </a:p>
          <a:p>
            <a:pPr lvl="0"/>
            <a:r>
              <a:t>Reference Example 1 details</a:t>
            </a:r>
          </a:p>
          <a:p>
            <a:pPr lvl="0"/>
            <a:r>
              <a:t>Multiple evidence types</a:t>
            </a:r>
          </a:p>
          <a:p>
            <a:pPr lvl="0"/>
            <a:r>
              <a:t>Why it’s irreversible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3-minute explanation challenge using evidence language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Compare and Contrast Practice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Physical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Chemical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Substance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Same substance, different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New substances 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Reversibility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Usually reversible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Usually irreversible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Water freezing → 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Wood burning → 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State change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Multiple evidence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Molecular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Arrangement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Chemical bonds break/form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Practice: Explain why water freezing is physical but water splitting into hydrogen and oxygen is chemical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Advanced Concept: Why Irreversible?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Explanation Challenge:</a:t>
            </a:r>
          </a:p>
          <a:p>
            <a:pPr marL="0" lvl="0" indent="0">
              <a:buNone/>
            </a:pPr>
            <a:r>
              <a:rPr b="1"/>
              <a:t>“Why is it so hard to reverse a chemical change?”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Insight:</a:t>
            </a:r>
          </a:p>
          <a:p>
            <a:pPr marL="0" lvl="0" indent="0">
              <a:buNone/>
            </a:pPr>
            <a:r>
              <a:t>Breaking and forming new chemical bonds requires specific conditions and energy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Analogy:</a:t>
            </a:r>
          </a:p>
          <a:p>
            <a:pPr marL="0" lvl="0" indent="0">
              <a:buNone/>
            </a:pPr>
            <a:r>
              <a:rPr b="1"/>
              <a:t>Easy:</a:t>
            </a:r>
            <a:r>
              <a:t> Separating LEGO blocks</a:t>
            </a:r>
          </a:p>
          <a:p>
            <a:pPr marL="0" lvl="0" indent="0">
              <a:buNone/>
            </a:pPr>
            <a:r>
              <a:rPr b="1"/>
              <a:t>Hard:</a:t>
            </a:r>
            <a:r>
              <a:t> Unmixing paint colors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Chemical changes rearrange atoms into new combinations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Independent Explanation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Complete comparison explanation: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“Explain the difference between physical and chemical changes, and how you can tell when a chemical reaction has happened.”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Building on Previous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Lesson 1</a:t>
            </a:r>
          </a:p>
          <a:p>
            <a:pPr marL="0" lvl="0" indent="0">
              <a:buNone/>
            </a:pPr>
            <a:r>
              <a:rPr b="1"/>
              <a:t>States of matter</a:t>
            </a:r>
            <a:r>
              <a:t> - Classification skills - Description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Lesson 2</a:t>
            </a:r>
          </a:p>
          <a:p>
            <a:pPr marL="0" lvl="0" indent="0">
              <a:buNone/>
            </a:pPr>
            <a:r>
              <a:rPr b="1"/>
              <a:t>Physical changes</a:t>
            </a:r>
            <a:r>
              <a:t> - Process explanation - Reversible changes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Must include:</a:t>
            </a:r>
          </a:p>
          <a:p>
            <a:pPr lvl="0"/>
            <a:r>
              <a:t>Clear definitions of both types</a:t>
            </a:r>
          </a:p>
          <a:p>
            <a:pPr lvl="0"/>
            <a:r>
              <a:t>At least three evidence types</a:t>
            </a:r>
          </a:p>
          <a:p>
            <a:pPr lvl="0"/>
            <a:r>
              <a:t>Specific examples of each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Success indicators:</a:t>
            </a:r>
          </a:p>
          <a:p>
            <a:pPr lvl="0"/>
            <a:r>
              <a:t>7 minutes sustained speech</a:t>
            </a:r>
          </a:p>
          <a:p>
            <a:pPr lvl="0"/>
            <a:r>
              <a:t>Evidence language fluency</a:t>
            </a:r>
          </a:p>
          <a:p>
            <a:pPr lvl="0"/>
            <a:r>
              <a:t>Scientific reasoning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Evidence-Based Self-Assessment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Skill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Self-Check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Evidence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Did I use “indicates,” “proves,” “shows” effectively?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Comparison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Did I clearly contrast physical and chemical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Scientific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Did I give specific, accurate examples?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Did I explain WHY chemical changes are harder to reverse?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Reflection: What evidence language felt most natural? What was challenging?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Practice explaining these:</a:t>
            </a:r>
          </a:p>
          <a:p>
            <a:pPr lvl="0"/>
            <a:r>
              <a:rPr b="1"/>
              <a:t>Wood burning:</a:t>
            </a:r>
            <a:r>
              <a:t> “Why a campfire is chemical”</a:t>
            </a:r>
          </a:p>
          <a:p>
            <a:pPr lvl="0"/>
            <a:r>
              <a:rPr b="1"/>
              <a:t>Iron rusting:</a:t>
            </a:r>
            <a:r>
              <a:t> “What happens to rusty cars”</a:t>
            </a:r>
          </a:p>
          <a:p>
            <a:pPr lvl="0"/>
            <a:r>
              <a:rPr b="1"/>
              <a:t>Food digesting:</a:t>
            </a:r>
            <a:r>
              <a:t> “How your body changes food to energy”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Additional examples:</a:t>
            </a:r>
          </a:p>
          <a:p>
            <a:pPr lvl="0"/>
            <a:r>
              <a:t>Baking bread</a:t>
            </a:r>
          </a:p>
          <a:p>
            <a:pPr lvl="0"/>
            <a:r>
              <a:t>Frying eggs</a:t>
            </a:r>
            <a:br/>
            <a:endParaRPr/>
          </a:p>
          <a:p>
            <a:pPr lvl="0"/>
            <a:r>
              <a:t>Photosynthesis</a:t>
            </a:r>
          </a:p>
          <a:p>
            <a:pPr lvl="0"/>
            <a:r>
              <a:t>Battery reactions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Challenge: Pick one and give a 2-minute evidence-based explanation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Next Class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Coming up:</a:t>
            </a:r>
          </a:p>
          <a:p>
            <a:pPr marL="0" lvl="0" indent="0">
              <a:buNone/>
            </a:pPr>
            <a:r>
              <a:rPr b="1"/>
              <a:t>“How Atoms and Elements Work”</a:t>
            </a:r>
          </a:p>
          <a:p>
            <a:pPr marL="0" lvl="0" indent="0">
              <a:buNone/>
            </a:pPr>
            <a:r>
              <a:t>New challenge: Explaining matter at the smallest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You’ll explain:</a:t>
            </a:r>
          </a:p>
          <a:p>
            <a:pPr lvl="0"/>
            <a:r>
              <a:t>What atoms are and how they combine</a:t>
            </a:r>
          </a:p>
          <a:p>
            <a:pPr lvl="0"/>
            <a:r>
              <a:t>Why different elements have different properties</a:t>
            </a:r>
            <a:br/>
            <a:endParaRPr/>
          </a:p>
          <a:p>
            <a:pPr lvl="0"/>
            <a:r>
              <a:t>How atomic structure determines chemical behavior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Same evidence skills, deeper into matter’s structure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Teacher Preparation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Required materials:</a:t>
            </a:r>
          </a:p>
          <a:p>
            <a:pPr lvl="0"/>
            <a:r>
              <a:t>Baking soda and vinegar for demonstration</a:t>
            </a:r>
          </a:p>
          <a:p>
            <a:pPr lvl="0"/>
            <a:r>
              <a:t>Examples of rust, burned materials</a:t>
            </a:r>
          </a:p>
          <a:p>
            <a:pPr lvl="0"/>
            <a:r>
              <a:t>Color change demonstrations if possible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Assessment focus:</a:t>
            </a:r>
          </a:p>
          <a:p>
            <a:pPr lvl="0"/>
            <a:r>
              <a:rPr b="1"/>
              <a:t>Primary:</a:t>
            </a:r>
            <a:r>
              <a:t> Evidence-based reasoning</a:t>
            </a:r>
          </a:p>
          <a:p>
            <a:pPr lvl="0"/>
            <a:r>
              <a:rPr b="1"/>
              <a:t>Secondary:</a:t>
            </a:r>
            <a:r>
              <a:t> Comparison language</a:t>
            </a:r>
          </a:p>
          <a:p>
            <a:pPr lvl="0"/>
            <a:r>
              <a:rPr b="1"/>
              <a:t>Supporting:</a:t>
            </a:r>
            <a:r>
              <a:t> Chemical vs physical understanding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Timing guide:</a:t>
            </a:r>
          </a:p>
          <a:p>
            <a:pPr lvl="0"/>
            <a:r>
              <a:t>Slides 1-3: 8 minutes (objectives/connection)</a:t>
            </a:r>
          </a:p>
          <a:p>
            <a:pPr lvl="0"/>
            <a:r>
              <a:t>Slides 4-8: 15 minutes (vocabulary/review/intro)</a:t>
            </a:r>
          </a:p>
          <a:p>
            <a:pPr lvl="0"/>
            <a:r>
              <a:t>Slides 9-13: 25 minutes (examples/modeling)</a:t>
            </a:r>
          </a:p>
          <a:p>
            <a:pPr lvl="0"/>
            <a:r>
              <a:t>Slides 14-16: 15 minutes (practice/assessment)</a:t>
            </a:r>
          </a:p>
          <a:p>
            <a:pPr lvl="0"/>
            <a:r>
              <a:t>Slides 17-19: 7 minutes (applications/preview)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Total slides: 20 (vs 18 in original)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Question: What’s the difference between changes that can be undone and changes that create something completely new?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Vocabulary for Evidence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Chemical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Creates new substances with different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“This is a chemical change because…”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Observable signs that prove something happened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“The evidence shows that…”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Irreversible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Cannot easily go back to original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“This change is irreversible because…”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When substances interact to form something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“During this reaction…”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New substances formed in chemical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“The products have different properties…”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Vocabulary Practice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Complete these sentences:</a:t>
            </a:r>
          </a:p>
          <a:p>
            <a:pPr marL="0" lvl="0" indent="0">
              <a:buNone/>
            </a:pPr>
            <a:r>
              <a:rPr sz="2800" dirty="0"/>
              <a:t>“During a chemical _____, the original substance becomes _____.”</a:t>
            </a:r>
            <a:endParaRPr lang="en-US" sz="2800" dirty="0"/>
          </a:p>
          <a:p>
            <a:pPr marL="0" lvl="0" indent="0">
              <a:buNone/>
            </a:pPr>
            <a:endParaRPr sz="2800" dirty="0"/>
          </a:p>
          <a:p>
            <a:pPr marL="0" lvl="0" indent="0">
              <a:buNone/>
            </a:pPr>
            <a:r>
              <a:rPr sz="2800" dirty="0"/>
              <a:t>“The _____ shows that a reaction occurred.”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Continue practicing:</a:t>
            </a:r>
          </a:p>
          <a:p>
            <a:pPr marL="0" lvl="0" indent="0">
              <a:buNone/>
            </a:pPr>
            <a:r>
              <a:rPr sz="2800" dirty="0"/>
              <a:t>“This change is _____ because you cannot _____.”</a:t>
            </a:r>
            <a:endParaRPr lang="en-US" sz="2800" dirty="0"/>
          </a:p>
          <a:p>
            <a:pPr marL="0" lvl="0" indent="0">
              <a:buNone/>
            </a:pPr>
            <a:endParaRPr sz="2800" dirty="0"/>
          </a:p>
          <a:p>
            <a:pPr marL="0" lvl="0" indent="0">
              <a:buNone/>
            </a:pPr>
            <a:r>
              <a:rPr sz="2800" dirty="0"/>
              <a:t>“When substances _____, they form new _____.”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Quick Practice: Use each vocabulary word in one of these frames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Quick Review: Physical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What you know:</a:t>
            </a:r>
          </a:p>
          <a:p>
            <a:pPr lvl="0"/>
            <a:r>
              <a:rPr dirty="0"/>
              <a:t>Keep same substance</a:t>
            </a:r>
          </a:p>
          <a:p>
            <a:pPr lvl="0"/>
            <a:r>
              <a:rPr dirty="0"/>
              <a:t>Change state only</a:t>
            </a:r>
          </a:p>
          <a:p>
            <a:pPr lvl="0"/>
            <a:r>
              <a:rPr dirty="0"/>
              <a:t>Usually reversible</a:t>
            </a:r>
          </a:p>
          <a:p>
            <a:pPr lvl="0"/>
            <a:r>
              <a:rPr dirty="0"/>
              <a:t>Energy adds/removes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Examples:</a:t>
            </a:r>
          </a:p>
          <a:p>
            <a:pPr lvl="0"/>
            <a:r>
              <a:rPr dirty="0"/>
              <a:t>Ice melting → water</a:t>
            </a:r>
          </a:p>
          <a:p>
            <a:pPr lvl="0"/>
            <a:r>
              <a:rPr dirty="0"/>
              <a:t>Water boiling → steam</a:t>
            </a:r>
            <a:br>
              <a:rPr dirty="0"/>
            </a:br>
            <a:endParaRPr dirty="0"/>
          </a:p>
          <a:p>
            <a:pPr lvl="0"/>
            <a:r>
              <a:rPr dirty="0"/>
              <a:t>Paper tearing → smaller pieces</a:t>
            </a:r>
          </a:p>
          <a:p>
            <a:pPr lvl="0"/>
            <a:r>
              <a:rPr dirty="0"/>
              <a:t>Metal expanding → larger size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Test: Can you get the original back easily? Yes → Physical change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Microsoft Office PowerPoint</Application>
  <PresentationFormat>On-screen Show (16:9)</PresentationFormat>
  <Paragraphs>272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How Chemical Changes Work</vt:lpstr>
      <vt:lpstr>Today’s Explanation Challenge</vt:lpstr>
      <vt:lpstr>Building on Previous Lessons</vt:lpstr>
      <vt:lpstr>PowerPoint Presentation</vt:lpstr>
      <vt:lpstr>Essential Vocabulary for Evidence</vt:lpstr>
      <vt:lpstr>Vocabulary Practice Frames</vt:lpstr>
      <vt:lpstr>PowerPoint Presentation</vt:lpstr>
      <vt:lpstr>Quick Review: Physical Changes</vt:lpstr>
      <vt:lpstr>PowerPoint Presentation</vt:lpstr>
      <vt:lpstr>Introducing Chemical Changes</vt:lpstr>
      <vt:lpstr>PowerPoint Presentation</vt:lpstr>
      <vt:lpstr>Five Types of Evidence</vt:lpstr>
      <vt:lpstr>PowerPoint Presentation</vt:lpstr>
      <vt:lpstr>Evidence Language Practice</vt:lpstr>
      <vt:lpstr>PowerPoint Presentation</vt:lpstr>
      <vt:lpstr>Example 1: How Wood Burning Works</vt:lpstr>
      <vt:lpstr>PowerPoint Presentation</vt:lpstr>
      <vt:lpstr>Example 2: How Iron Rusting Works</vt:lpstr>
      <vt:lpstr>PowerPoint Presentation</vt:lpstr>
      <vt:lpstr>Example 3: How Food Digesting Works</vt:lpstr>
      <vt:lpstr>PowerPoint Presentation</vt:lpstr>
      <vt:lpstr>Teacher Demonstration Model</vt:lpstr>
      <vt:lpstr>Guided Practice: Wood Burning Explanation</vt:lpstr>
      <vt:lpstr>PowerPoint Presentation</vt:lpstr>
      <vt:lpstr>Compare and Contrast Practice</vt:lpstr>
      <vt:lpstr>PowerPoint Presentation</vt:lpstr>
      <vt:lpstr>Advanced Concept: Why Irreversible?</vt:lpstr>
      <vt:lpstr>PowerPoint Presentation</vt:lpstr>
      <vt:lpstr>Independent Explanation Challenge</vt:lpstr>
      <vt:lpstr>PowerPoint Presentation</vt:lpstr>
      <vt:lpstr>Evidence-Based Self-Assessment</vt:lpstr>
      <vt:lpstr>PowerPoint Presentation</vt:lpstr>
      <vt:lpstr>Real-World Applications</vt:lpstr>
      <vt:lpstr>PowerPoint Presentation</vt:lpstr>
      <vt:lpstr>Next Class Preview</vt:lpstr>
      <vt:lpstr>PowerPoint Presentation</vt:lpstr>
      <vt:lpstr>Teacher Preparation Notes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Chemical Changes Work</dc:title>
  <dc:creator>Class 3 - ESL Physical Science Fluency Course</dc:creator>
  <cp:keywords/>
  <cp:lastModifiedBy>Richard Horton</cp:lastModifiedBy>
  <cp:revision>1</cp:revision>
  <dcterms:created xsi:type="dcterms:W3CDTF">2025-06-25T03:08:38Z</dcterms:created>
  <dcterms:modified xsi:type="dcterms:W3CDTF">2025-06-25T05:51:17Z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60 minutes | 1:1 ESL Instruction</vt:lpwstr>
  </property>
  <property fmtid="{D5CDD505-2E9C-101B-9397-08002B2CF9AE}" pid="4" name="fontsize">
    <vt:lpwstr>18pt</vt:lpwstr>
  </property>
  <property fmtid="{D5CDD505-2E9C-101B-9397-08002B2CF9AE}" pid="5" name="subtitle">
    <vt:lpwstr>Evidence-Based Scientific Explanation</vt:lpwstr>
  </property>
</Properties>
</file>