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159" d="100"/>
          <a:sy n="159" d="100"/>
        </p:scale>
        <p:origin x="156" y="17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Fertile Crescent map showing rivers and early settlements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cuneiform tablets with different purposes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Code of Hammurabi stele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Close-up of law code inscription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Sample laws displayed clearly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Discussion-focused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Assyrian relief showing military might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of Assyrian Empire with administrative divisions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Assyrian art and architecture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Reconstruction of Hanging Gardens or Ishtar Gate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Mesopotamian gods and ziggurat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Satellite view of Tigris and Euphrates rivers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Epic of Gilgamesh tablet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Mesopotamian inventions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of early trade and currency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Pyramid diagram showing Mesopotamian social hierarchy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Images of Mesopotamian women in various roles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Babylonian mathematical tablets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Cyrus the Great or Persian relief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Flow chart showing influences on later civilizations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Side-by-side comparison chart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Connection to modern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Contrast with Egypt’s predictable Nile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Hammurabi’s Code excerpt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Timeline showing transmission of ideas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Bridge to main course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Assignment or reflection prompt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Preview of Phoenician lesson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Discussion slide about environmental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Reconstruction of ancient Sumerian city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Ziggurat with city walls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Map showing multiple Sumerian cities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Diagram showing hierarchy from priest-king down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Image suggestion: Evolution from pictographs to cuneiform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587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39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9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92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394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180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4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971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332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5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427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Ancient Mesopotamia: Cradle of Civilization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First Complex Societies</a:t>
            </a:r>
            <a:br/>
            <a:br/>
            <a:r>
              <a:t>Supplemental Lesson - 75 Minutes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Invention of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From Pictures to Symbols:</a:t>
            </a:r>
          </a:p>
          <a:p>
            <a:pPr marL="0" lvl="0" indent="0">
              <a:buNone/>
            </a:pPr>
            <a:r>
              <a:rPr b="1"/>
              <a:t>Cuneiform</a:t>
            </a:r>
            <a:r>
              <a:t> - “wedge-shaped” - Started as </a:t>
            </a:r>
            <a:r>
              <a:rPr b="1"/>
              <a:t>inventory records</a:t>
            </a:r>
            <a:r>
              <a:t> - Evolved to record </a:t>
            </a:r>
            <a:r>
              <a:rPr b="1"/>
              <a:t>laws, stories, contracts</a:t>
            </a:r>
            <a:r>
              <a:t> - </a:t>
            </a:r>
            <a:r>
              <a:rPr b="1"/>
              <a:t>Democratized knowledge</a:t>
            </a:r>
            <a:r>
              <a:t> - beyond just priests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Writing Changed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Revolutionary Impact:</a:t>
            </a:r>
          </a:p>
          <a:p>
            <a:pPr lvl="0"/>
            <a:r>
              <a:rPr b="1"/>
              <a:t>Accurate record-keeping</a:t>
            </a:r>
            <a:r>
              <a:t> across generations</a:t>
            </a:r>
          </a:p>
          <a:p>
            <a:pPr lvl="0"/>
            <a:r>
              <a:rPr b="1"/>
              <a:t>Complex laws</a:t>
            </a:r>
            <a:r>
              <a:t> that everyone could know</a:t>
            </a:r>
          </a:p>
          <a:p>
            <a:pPr lvl="0"/>
            <a:r>
              <a:rPr b="1"/>
              <a:t>Literature and education</a:t>
            </a:r>
          </a:p>
          <a:p>
            <a:pPr lvl="0"/>
            <a:r>
              <a:rPr b="1"/>
              <a:t>Long-distance communication</a:t>
            </a:r>
          </a:p>
          <a:p>
            <a:pPr marL="0" lvl="0" indent="0">
              <a:buNone/>
            </a:pPr>
            <a:r>
              <a:rPr b="1"/>
              <a:t>Question:</a:t>
            </a:r>
            <a:r>
              <a:t> How does writing change the nature of government and society?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Hammurabi’s Babylon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1894-1594 BCE</a:t>
            </a:r>
          </a:p>
          <a:p>
            <a:pPr marL="0" lvl="0" indent="0">
              <a:buNone/>
            </a:pPr>
            <a:r>
              <a:rPr b="1"/>
              <a:t>Amorite Conquest:</a:t>
            </a:r>
            <a:r>
              <a:t> - United Mesopotamian city-states - Created first </a:t>
            </a:r>
            <a:r>
              <a:rPr b="1"/>
              <a:t>territorial empire</a:t>
            </a:r>
            <a:r>
              <a:t> - Established </a:t>
            </a:r>
            <a:r>
              <a:rPr b="1"/>
              <a:t>uniform law code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Code of Hammurabi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“An Eye for an Eye”</a:t>
            </a:r>
          </a:p>
          <a:p>
            <a:pPr marL="0" lvl="0" indent="0">
              <a:buNone/>
            </a:pPr>
            <a:r>
              <a:rPr b="1"/>
              <a:t>Key Principles:</a:t>
            </a:r>
            <a:r>
              <a:t> - </a:t>
            </a:r>
            <a:r>
              <a:rPr b="1"/>
              <a:t>Written laws</a:t>
            </a:r>
            <a:r>
              <a:t> - no secret justice - </a:t>
            </a:r>
            <a:r>
              <a:rPr b="1"/>
              <a:t>Proportional punishment</a:t>
            </a:r>
            <a:r>
              <a:t> - fits the crime - </a:t>
            </a:r>
            <a:r>
              <a:rPr b="1"/>
              <a:t>Social hierarchy</a:t>
            </a:r>
            <a:r>
              <a:t> - different punishments for different classes - </a:t>
            </a:r>
            <a:r>
              <a:rPr b="1"/>
              <a:t>Evidence-based</a:t>
            </a:r>
            <a:r>
              <a:t> - accusers must prove guilt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Examples from Hammurabi’s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Law 196:</a:t>
            </a:r>
            <a:r>
              <a:t> “If a man destroys the eye of another man, they shall destroy his eye.”</a:t>
            </a:r>
          </a:p>
          <a:p>
            <a:pPr marL="0" lvl="0" indent="0">
              <a:buNone/>
            </a:pPr>
            <a:r>
              <a:rPr b="1"/>
              <a:t>Law 8:</a:t>
            </a:r>
            <a:r>
              <a:t> “If a man steals a sheep, he shall pay ten sheep.”</a:t>
            </a:r>
          </a:p>
          <a:p>
            <a:pPr marL="0" lvl="0" indent="0">
              <a:buNone/>
            </a:pPr>
            <a:r>
              <a:rPr b="1"/>
              <a:t>Law 138:</a:t>
            </a:r>
            <a:r>
              <a:t> “If a man wishes to divorce his wife who has not borne him children, he shall give her money equal to her marriage price.”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Analyzing Hammurabi’s Laws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Critical Thinking:</a:t>
            </a:r>
          </a:p>
          <a:p>
            <a:pPr lvl="0"/>
            <a:r>
              <a:t>What do these laws tell us about Babylonian society?</a:t>
            </a:r>
          </a:p>
          <a:p>
            <a:pPr lvl="0"/>
            <a:r>
              <a:t>How do they compare to modern legal principles?</a:t>
            </a:r>
          </a:p>
          <a:p>
            <a:pPr lvl="0"/>
            <a:r>
              <a:t>What assumptions about justice do they reveal?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Assyrian Empire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1365-609 BCE</a:t>
            </a:r>
          </a:p>
          <a:p>
            <a:pPr marL="0" lvl="0" indent="0">
              <a:buNone/>
            </a:pPr>
            <a:r>
              <a:rPr b="1"/>
              <a:t>Military Innovation:</a:t>
            </a:r>
            <a:r>
              <a:t> - </a:t>
            </a:r>
            <a:r>
              <a:rPr b="1"/>
              <a:t>Iron weapons</a:t>
            </a:r>
            <a:r>
              <a:t> and armor - </a:t>
            </a:r>
            <a:r>
              <a:rPr b="1"/>
              <a:t>Siege warfare</a:t>
            </a:r>
            <a:r>
              <a:t> techniques - </a:t>
            </a:r>
            <a:r>
              <a:rPr b="1"/>
              <a:t>Professional standing army</a:t>
            </a:r>
            <a:r>
              <a:t> - </a:t>
            </a:r>
            <a:r>
              <a:rPr b="1"/>
              <a:t>Psychological warfare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Assyrian Administrative Genius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Governing a Vast Empire:</a:t>
            </a:r>
          </a:p>
          <a:p>
            <a:pPr lvl="0"/>
            <a:r>
              <a:rPr b="1"/>
              <a:t>Efficient communication</a:t>
            </a:r>
            <a:r>
              <a:t> - royal road system</a:t>
            </a:r>
          </a:p>
          <a:p>
            <a:pPr lvl="0"/>
            <a:r>
              <a:rPr b="1"/>
              <a:t>Local governors</a:t>
            </a:r>
            <a:r>
              <a:t> - reporting to central authority</a:t>
            </a:r>
          </a:p>
          <a:p>
            <a:pPr lvl="0"/>
            <a:r>
              <a:rPr b="1"/>
              <a:t>Deportation policy</a:t>
            </a:r>
            <a:r>
              <a:t> - preventing rebellions</a:t>
            </a:r>
          </a:p>
          <a:p>
            <a:pPr lvl="0"/>
            <a:r>
              <a:rPr b="1"/>
              <a:t>Cultural tolerance</a:t>
            </a:r>
            <a:r>
              <a:t> - when politically useful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Assyrian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Contributions:</a:t>
            </a:r>
          </a:p>
          <a:p>
            <a:pPr lvl="0"/>
            <a:r>
              <a:rPr b="1"/>
              <a:t>Library of Ashurbanipal</a:t>
            </a:r>
            <a:r>
              <a:t> - preserving earlier literature</a:t>
            </a:r>
          </a:p>
          <a:p>
            <a:pPr lvl="0"/>
            <a:r>
              <a:rPr b="1"/>
              <a:t>Advanced engineering</a:t>
            </a:r>
            <a:r>
              <a:t> - aqueducts and irrigation</a:t>
            </a:r>
          </a:p>
          <a:p>
            <a:pPr lvl="0"/>
            <a:r>
              <a:rPr b="1"/>
              <a:t>Artistic excellence</a:t>
            </a:r>
            <a:r>
              <a:t> - palace reliefs and sculptures</a:t>
            </a:r>
          </a:p>
          <a:p>
            <a:pPr lvl="0"/>
            <a:r>
              <a:rPr b="1"/>
              <a:t>Administrative models</a:t>
            </a:r>
            <a:r>
              <a:t> - later adopted by Persians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Neo-Babylonian Revival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626-539 BCE</a:t>
            </a:r>
          </a:p>
          <a:p>
            <a:pPr marL="0" lvl="0" indent="0">
              <a:buNone/>
            </a:pPr>
            <a:r>
              <a:rPr b="1"/>
              <a:t>Nebuchadnezzar II’s Achievements:</a:t>
            </a:r>
            <a:r>
              <a:t> - </a:t>
            </a:r>
            <a:r>
              <a:rPr b="1"/>
              <a:t>Hanging Gardens</a:t>
            </a:r>
            <a:r>
              <a:t> - one of Seven Wonders - </a:t>
            </a:r>
            <a:r>
              <a:rPr b="1"/>
              <a:t>Ishtar Gate</a:t>
            </a:r>
            <a:r>
              <a:t> - architectural marvel - </a:t>
            </a:r>
            <a:r>
              <a:rPr b="1"/>
              <a:t>Mathematical advances</a:t>
            </a:r>
            <a:r>
              <a:t> - astronomy and algebra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Mesopotamia First?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Big Question:</a:t>
            </a:r>
          </a:p>
          <a:p>
            <a:pPr marL="0" lvl="0" indent="0">
              <a:buNone/>
            </a:pPr>
            <a:r>
              <a:t>Why did the world’s first complex civilizations emerge here, in this specific place, at this specific time?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Religious Worldview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Polytheistic System:</a:t>
            </a:r>
          </a:p>
          <a:p>
            <a:pPr lvl="0"/>
            <a:r>
              <a:rPr b="1"/>
              <a:t>Gods control nature</a:t>
            </a:r>
            <a:r>
              <a:t> - unpredictable like the environment</a:t>
            </a:r>
          </a:p>
          <a:p>
            <a:pPr lvl="0"/>
            <a:r>
              <a:rPr b="1"/>
              <a:t>Humans serve gods</a:t>
            </a:r>
            <a:r>
              <a:t> - through work and worship</a:t>
            </a:r>
          </a:p>
          <a:p>
            <a:pPr lvl="0"/>
            <a:r>
              <a:rPr b="1"/>
              <a:t>No guaranteed afterlife</a:t>
            </a:r>
            <a:r>
              <a:t> - focus on this world</a:t>
            </a:r>
          </a:p>
          <a:p>
            <a:pPr lvl="0"/>
            <a:r>
              <a:rPr b="1"/>
              <a:t>Kings as intermediaries</a:t>
            </a:r>
            <a:r>
              <a:t> - between divine and human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Literature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Epic of Gilgamesh:</a:t>
            </a:r>
          </a:p>
          <a:p>
            <a:pPr marL="0" lvl="0" indent="0">
              <a:buNone/>
            </a:pPr>
            <a:r>
              <a:rPr i="1"/>
              <a:t>“What is there in common between man and god? When the gods created mankind, death for mankind they set aside, life in their own hands retaining.”</a:t>
            </a:r>
          </a:p>
          <a:p>
            <a:pPr marL="0" lvl="0" indent="0">
              <a:buNone/>
            </a:pPr>
            <a:r>
              <a:rPr b="1"/>
              <a:t>Themes:</a:t>
            </a:r>
            <a:r>
              <a:t> Mortality, friendship, the limits of human power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Technological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Mesopotamian “Firsts:”</a:t>
            </a:r>
          </a:p>
          <a:p>
            <a:pPr lvl="0"/>
            <a:r>
              <a:rPr b="1"/>
              <a:t>The Wheel</a:t>
            </a:r>
            <a:r>
              <a:t> - transportation revolution</a:t>
            </a:r>
          </a:p>
          <a:p>
            <a:pPr lvl="0"/>
            <a:r>
              <a:rPr b="1"/>
              <a:t>The Sailboat</a:t>
            </a:r>
            <a:r>
              <a:t> - river and sea travel</a:t>
            </a:r>
          </a:p>
          <a:p>
            <a:pPr lvl="0"/>
            <a:r>
              <a:rPr b="1"/>
              <a:t>The Plow</a:t>
            </a:r>
            <a:r>
              <a:t> - agricultural efficiency</a:t>
            </a:r>
          </a:p>
          <a:p>
            <a:pPr lvl="0"/>
            <a:r>
              <a:rPr b="1"/>
              <a:t>Bronze working</a:t>
            </a:r>
            <a:r>
              <a:t> - tools and weapons</a:t>
            </a:r>
          </a:p>
          <a:p>
            <a:pPr lvl="0"/>
            <a:r>
              <a:rPr b="1"/>
              <a:t>Mathematical concepts</a:t>
            </a:r>
            <a:r>
              <a:t> - 60-minute hour, 360-degree circle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Economic Innovations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Commercial Development:</a:t>
            </a:r>
          </a:p>
          <a:p>
            <a:pPr lvl="0"/>
            <a:r>
              <a:rPr b="1"/>
              <a:t>Standardized weights and measures</a:t>
            </a:r>
          </a:p>
          <a:p>
            <a:pPr lvl="0"/>
            <a:r>
              <a:rPr b="1"/>
              <a:t>Banking and credit</a:t>
            </a:r>
            <a:r>
              <a:t> systems</a:t>
            </a:r>
          </a:p>
          <a:p>
            <a:pPr lvl="0"/>
            <a:r>
              <a:rPr b="1"/>
              <a:t>Long-distance trade</a:t>
            </a:r>
            <a:r>
              <a:t> networks</a:t>
            </a:r>
          </a:p>
          <a:p>
            <a:pPr lvl="0"/>
            <a:r>
              <a:rPr b="1"/>
              <a:t>Specialized craft production</a:t>
            </a:r>
          </a:p>
          <a:p>
            <a:pPr lvl="0"/>
            <a:r>
              <a:rPr b="1"/>
              <a:t>Market economies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Social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Hierarchical Society:</a:t>
            </a:r>
          </a:p>
          <a:p>
            <a:pPr marL="0" lvl="0" indent="0">
              <a:buNone/>
            </a:pPr>
            <a:r>
              <a:rPr b="1"/>
              <a:t>Top:</a:t>
            </a:r>
            <a:r>
              <a:t> Priest-Kings and nobility </a:t>
            </a:r>
            <a:r>
              <a:rPr b="1"/>
              <a:t>Middle:</a:t>
            </a:r>
            <a:r>
              <a:t> Merchants, artisans, and free farmers </a:t>
            </a:r>
            <a:r>
              <a:rPr b="1"/>
              <a:t>Bottom:</a:t>
            </a:r>
            <a:r>
              <a:t> Slaves and debt servants</a:t>
            </a:r>
          </a:p>
          <a:p>
            <a:pPr marL="0" lvl="0" indent="0">
              <a:buNone/>
            </a:pPr>
            <a:r>
              <a:rPr b="1"/>
              <a:t>Key Difference from Egypt:</a:t>
            </a:r>
            <a:r>
              <a:t> More social mobility through trade and skill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Women in Mesopotamian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Varied Status:</a:t>
            </a:r>
          </a:p>
          <a:p>
            <a:pPr lvl="0"/>
            <a:r>
              <a:rPr b="1"/>
              <a:t>Legal rights</a:t>
            </a:r>
            <a:r>
              <a:t> - could own property and conduct business</a:t>
            </a:r>
          </a:p>
          <a:p>
            <a:pPr lvl="0"/>
            <a:r>
              <a:rPr b="1"/>
              <a:t>Religious roles</a:t>
            </a:r>
            <a:r>
              <a:t> - priestesses with significant power</a:t>
            </a:r>
          </a:p>
          <a:p>
            <a:pPr lvl="0"/>
            <a:r>
              <a:rPr b="1"/>
              <a:t>Marriage contracts</a:t>
            </a:r>
            <a:r>
              <a:t> - detailed legal agreements</a:t>
            </a:r>
          </a:p>
          <a:p>
            <a:pPr lvl="0"/>
            <a:r>
              <a:rPr b="1"/>
              <a:t>Economic participation</a:t>
            </a:r>
            <a:r>
              <a:t> - especially in textiles and brewing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Science and Math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Mathematical Achievements:</a:t>
            </a:r>
          </a:p>
          <a:p>
            <a:pPr lvl="0"/>
            <a:r>
              <a:rPr b="1"/>
              <a:t>Base-60 number system</a:t>
            </a:r>
            <a:r>
              <a:t> - still used for time and angles</a:t>
            </a:r>
          </a:p>
          <a:p>
            <a:pPr lvl="0"/>
            <a:r>
              <a:rPr b="1"/>
              <a:t>Algebraic concepts</a:t>
            </a:r>
            <a:r>
              <a:t> - solving complex equations</a:t>
            </a:r>
          </a:p>
          <a:p>
            <a:pPr lvl="0"/>
            <a:r>
              <a:rPr b="1"/>
              <a:t>Astronomical observations</a:t>
            </a:r>
            <a:r>
              <a:t> - predicting eclipses</a:t>
            </a:r>
          </a:p>
          <a:p>
            <a:pPr lvl="0"/>
            <a:r>
              <a:rPr b="1"/>
              <a:t>Medical texts</a:t>
            </a:r>
            <a:r>
              <a:t> - early surgical procedures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Persian Conquest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539 BCE - End of Independence</a:t>
            </a:r>
          </a:p>
          <a:p>
            <a:pPr marL="0" lvl="0" indent="0">
              <a:buNone/>
            </a:pPr>
            <a:r>
              <a:rPr b="1"/>
              <a:t>Cyrus the Great’s Policy:</a:t>
            </a:r>
            <a:r>
              <a:t> - </a:t>
            </a:r>
            <a:r>
              <a:rPr b="1"/>
              <a:t>Religious tolerance</a:t>
            </a:r>
            <a:r>
              <a:t> - respected local customs - </a:t>
            </a:r>
            <a:r>
              <a:rPr b="1"/>
              <a:t>Efficient administration</a:t>
            </a:r>
            <a:r>
              <a:t> - kept what worked - </a:t>
            </a:r>
            <a:r>
              <a:rPr b="1"/>
              <a:t>Cultural preservation</a:t>
            </a:r>
            <a:r>
              <a:t> - maintained Mesopotamian learning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Mesopotamian Legacy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Lasting Contributions:</a:t>
            </a:r>
          </a:p>
          <a:p>
            <a:pPr marL="0" lvl="0" indent="0">
              <a:buNone/>
            </a:pPr>
            <a:r>
              <a:rPr b="1"/>
              <a:t>To Greece:</a:t>
            </a:r>
            <a:r>
              <a:t> Mathematical and astronomical knowledge </a:t>
            </a:r>
            <a:r>
              <a:rPr b="1"/>
              <a:t>To Rome:</a:t>
            </a:r>
            <a:r>
              <a:t> Legal concepts and administrative practices </a:t>
            </a:r>
            <a:r>
              <a:rPr b="1"/>
              <a:t>To Judaism/Christianity:</a:t>
            </a:r>
            <a:r>
              <a:t> Literary and religious influences </a:t>
            </a:r>
            <a:r>
              <a:rPr b="1"/>
              <a:t>To Islam:</a:t>
            </a:r>
            <a:r>
              <a:t> Preservation of classical learning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Comparing Mesopotamia and Egypt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Differences:</a:t>
            </a:r>
          </a:p>
          <a:p>
            <a:pPr marL="0" lvl="0" indent="0">
              <a:buNone/>
            </a:pPr>
            <a:r>
              <a:rPr b="1"/>
              <a:t>Geography:</a:t>
            </a:r>
            <a:r>
              <a:t> Unpredictable vs. stable rivers </a:t>
            </a:r>
            <a:r>
              <a:rPr b="1"/>
              <a:t>Politics:</a:t>
            </a:r>
            <a:r>
              <a:t> City-states vs. unified kingdom </a:t>
            </a:r>
            <a:r>
              <a:rPr b="1"/>
              <a:t>Religion:</a:t>
            </a:r>
            <a:r>
              <a:t> Pessimistic vs. optimistic afterlife beliefs </a:t>
            </a:r>
            <a:r>
              <a:rPr b="1"/>
              <a:t>Society:</a:t>
            </a:r>
            <a:r>
              <a:t> More mobility vs. rigid hierarchy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Geographic Foundation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“The Land Between Rivers”</a:t>
            </a:r>
          </a:p>
          <a:p>
            <a:pPr lvl="0"/>
            <a:r>
              <a:rPr b="1"/>
              <a:t>Tigris and Euphrates Rivers</a:t>
            </a:r>
          </a:p>
          <a:p>
            <a:pPr lvl="0"/>
            <a:r>
              <a:rPr b="1"/>
              <a:t>Fertile alluvial soil</a:t>
            </a:r>
            <a:r>
              <a:t> from annual flooding</a:t>
            </a:r>
          </a:p>
          <a:p>
            <a:pPr lvl="0"/>
            <a:r>
              <a:rPr b="1"/>
              <a:t>Strategic location</a:t>
            </a:r>
            <a:r>
              <a:t> connecting Asia, Africa, and Europe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Mesopotamia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Foundational Innovations:</a:t>
            </a:r>
          </a:p>
          <a:p>
            <a:pPr marL="0" lvl="0" indent="0">
              <a:buNone/>
            </a:pPr>
            <a:r>
              <a:t>Every time you: - </a:t>
            </a:r>
            <a:r>
              <a:rPr b="1"/>
              <a:t>Write something down</a:t>
            </a:r>
            <a:r>
              <a:t> → Cuneiform legacy - </a:t>
            </a:r>
            <a:r>
              <a:rPr b="1"/>
              <a:t>Follow written laws</a:t>
            </a:r>
            <a:r>
              <a:t> → Hammurabi’s influence</a:t>
            </a:r>
            <a:br/>
            <a:r>
              <a:t>- </a:t>
            </a:r>
            <a:r>
              <a:rPr b="1"/>
              <a:t>Use money or credit</a:t>
            </a:r>
            <a:r>
              <a:t> → Mesopotamian banking - </a:t>
            </a:r>
            <a:r>
              <a:rPr b="1"/>
              <a:t>Tell time</a:t>
            </a:r>
            <a:r>
              <a:t> → Base-60 mathematics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Essential Questions Revisited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For Reflection:</a:t>
            </a:r>
          </a:p>
          <a:p>
            <a:pPr lvl="0"/>
            <a:r>
              <a:t>How did environmental challenges shape Mesopotamian innovations?</a:t>
            </a:r>
          </a:p>
          <a:p>
            <a:pPr lvl="0"/>
            <a:r>
              <a:t>What are the advantages and disadvantages of city-state organization?</a:t>
            </a:r>
          </a:p>
          <a:p>
            <a:pPr lvl="0"/>
            <a:r>
              <a:t>How do legal codes both reflect and shape society’s values?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Primary Source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From the Code of Hammurabi:</a:t>
            </a:r>
          </a:p>
          <a:p>
            <a:pPr marL="0" lvl="0" indent="0">
              <a:buNone/>
            </a:pPr>
            <a:r>
              <a:rPr i="1"/>
              <a:t>“If a man has stolen the young son of a freeman, he shall be put to death. If a man has harbored in his house a runaway male or female slave from the court or from a commoner, and has not brought him out at the call of the commandant, the owner of that house shall be put to death.”</a:t>
            </a:r>
          </a:p>
          <a:p>
            <a:pPr marL="0" lvl="0" indent="0">
              <a:buNone/>
            </a:pPr>
            <a:r>
              <a:rPr b="1"/>
              <a:t>Analysis:</a:t>
            </a:r>
            <a:r>
              <a:t> What does this reveal about Babylonian society?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t>Mesopotamian Influence on Western Civilization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 Thread of Influence:</a:t>
            </a:r>
          </a:p>
          <a:p>
            <a:pPr marL="0" lvl="0" indent="0">
              <a:buNone/>
            </a:pPr>
            <a:r>
              <a:rPr b="1"/>
              <a:t>Mesopotamia → Greece → Rome → Medieval Europe → Modern West</a:t>
            </a:r>
          </a:p>
          <a:p>
            <a:pPr marL="0" lvl="0" indent="0">
              <a:buNone/>
            </a:pPr>
            <a:r>
              <a:rPr b="1"/>
              <a:t>Key transmissions:</a:t>
            </a:r>
            <a:r>
              <a:t> Law, mathematics, astronomy, literature, administrative practices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Looking Forward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Connections to Our Main Study:</a:t>
            </a:r>
          </a:p>
          <a:p>
            <a:pPr lvl="0"/>
            <a:r>
              <a:t>How did </a:t>
            </a:r>
            <a:r>
              <a:rPr b="1"/>
              <a:t>Egyptian</a:t>
            </a:r>
            <a:r>
              <a:t> pharaohs build on Mesopotamian models of kingship?</a:t>
            </a:r>
          </a:p>
          <a:p>
            <a:pPr lvl="0"/>
            <a:r>
              <a:t>How did </a:t>
            </a:r>
            <a:r>
              <a:rPr b="1"/>
              <a:t>Greek</a:t>
            </a:r>
            <a:r>
              <a:t> philosophers respond to Mesopotamian views of fate and mortality?</a:t>
            </a:r>
            <a:br/>
            <a:endParaRPr/>
          </a:p>
          <a:p>
            <a:pPr lvl="0"/>
            <a:r>
              <a:t>How did </a:t>
            </a:r>
            <a:r>
              <a:rPr b="1"/>
              <a:t>Roman</a:t>
            </a:r>
            <a:r>
              <a:t> law evolve from Mesopotamian legal traditions?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Your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Reflection Question:</a:t>
            </a:r>
          </a:p>
          <a:p>
            <a:pPr marL="0" lvl="0" indent="0">
              <a:buNone/>
            </a:pPr>
            <a:r>
              <a:t>If you had to choose one Mesopotamian innovation as the most important for later civilizations, which would you choose and why?</a:t>
            </a:r>
          </a:p>
          <a:p>
            <a:pPr marL="0" lvl="0" indent="0">
              <a:buNone/>
            </a:pPr>
            <a:r>
              <a:t>Consider: writing, law codes, city organization, mathematical concepts, or technological innovations.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Next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Coming Up: Phoenicia and Carthage</a:t>
            </a:r>
          </a:p>
          <a:p>
            <a:pPr marL="0" lvl="0" indent="0">
              <a:buNone/>
            </a:pPr>
            <a:r>
              <a:t>How did a small trading people from the Lebanese coast create a commercial empire that challenged Rome itself?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Challenge of Mesopotamian Geography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Unlike Egypt’s predictable Nile:</a:t>
            </a:r>
          </a:p>
          <a:p>
            <a:pPr lvl="0"/>
            <a:r>
              <a:rPr b="1"/>
              <a:t>Unpredictable flooding</a:t>
            </a:r>
            <a:r>
              <a:t> - sometimes devastating</a:t>
            </a:r>
          </a:p>
          <a:p>
            <a:pPr lvl="0"/>
            <a:r>
              <a:rPr b="1"/>
              <a:t>No natural barriers</a:t>
            </a:r>
            <a:r>
              <a:t> - constant invasions</a:t>
            </a:r>
          </a:p>
          <a:p>
            <a:pPr lvl="0"/>
            <a:r>
              <a:rPr b="1"/>
              <a:t>Limited resources</a:t>
            </a:r>
            <a:r>
              <a:t> - few trees, little stone</a:t>
            </a:r>
          </a:p>
          <a:p>
            <a:pPr lvl="0"/>
            <a:r>
              <a:rPr b="1"/>
              <a:t>Harsh climate</a:t>
            </a:r>
            <a:r>
              <a:t> - extreme heat and drought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How Geography Shaped Society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Key Question:</a:t>
            </a:r>
          </a:p>
          <a:p>
            <a:pPr marL="0" lvl="0" indent="0">
              <a:buNone/>
            </a:pPr>
            <a:r>
              <a:t>How might unpredictable flooding and constant threat of invasion shape a society differently than the stable, protected environment of Egypt?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Sumerian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c. 3500-2000 BCE</a:t>
            </a:r>
          </a:p>
          <a:p>
            <a:pPr marL="0" lvl="0" indent="0">
              <a:buNone/>
            </a:pPr>
            <a:r>
              <a:rPr b="1"/>
              <a:t>The World’s First:</a:t>
            </a:r>
            <a:r>
              <a:t> - City-states - Written language - Formal government - Professional armies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Sumerian City-States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Independent Urban Centers:</a:t>
            </a:r>
          </a:p>
          <a:p>
            <a:pPr lvl="0"/>
            <a:r>
              <a:rPr b="1"/>
              <a:t>Ur, Uruk, Lagash, Eridu</a:t>
            </a:r>
          </a:p>
          <a:p>
            <a:pPr lvl="0"/>
            <a:r>
              <a:t>Each with its own </a:t>
            </a:r>
            <a:r>
              <a:rPr b="1"/>
              <a:t>patron god</a:t>
            </a:r>
          </a:p>
          <a:p>
            <a:pPr lvl="0"/>
            <a:r>
              <a:rPr b="1"/>
              <a:t>Ziggurat</a:t>
            </a:r>
            <a:r>
              <a:t> at the center</a:t>
            </a:r>
          </a:p>
          <a:p>
            <a:pPr lvl="0"/>
            <a:r>
              <a:t>Surrounding </a:t>
            </a:r>
            <a:r>
              <a:rPr b="1"/>
              <a:t>agricultural lands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Why City-States?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Geographic Factors:</a:t>
            </a:r>
          </a:p>
          <a:p>
            <a:pPr lvl="0"/>
            <a:r>
              <a:rPr b="1"/>
              <a:t>River access</a:t>
            </a:r>
            <a:r>
              <a:t> for each community</a:t>
            </a:r>
          </a:p>
          <a:p>
            <a:pPr lvl="0"/>
            <a:r>
              <a:rPr b="1"/>
              <a:t>Defense</a:t>
            </a:r>
            <a:r>
              <a:t> against raiders</a:t>
            </a:r>
          </a:p>
          <a:p>
            <a:pPr lvl="0"/>
            <a:r>
              <a:rPr b="1"/>
              <a:t>Local irrigation</a:t>
            </a:r>
            <a:r>
              <a:t> management</a:t>
            </a:r>
          </a:p>
          <a:p>
            <a:pPr lvl="0"/>
            <a:r>
              <a:rPr b="1"/>
              <a:t>Trade route</a:t>
            </a:r>
            <a:r>
              <a:t> control</a:t>
            </a:r>
          </a:p>
          <a:p>
            <a:pPr marL="0" lvl="0" indent="0">
              <a:buNone/>
            </a:pPr>
            <a:r>
              <a:rPr b="1"/>
              <a:t>Result:</a:t>
            </a:r>
            <a:r>
              <a:t> Constant competition and warfare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Sumerian Government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Theocratic Rule:</a:t>
            </a:r>
          </a:p>
          <a:p>
            <a:pPr lvl="0"/>
            <a:r>
              <a:rPr b="1"/>
              <a:t>Priest-King (Ensi)</a:t>
            </a:r>
            <a:r>
              <a:t> - representative of the city’s god</a:t>
            </a:r>
          </a:p>
          <a:p>
            <a:pPr lvl="0"/>
            <a:r>
              <a:rPr b="1"/>
              <a:t>Temple bureaucracy</a:t>
            </a:r>
            <a:r>
              <a:t> - managing resources</a:t>
            </a:r>
          </a:p>
          <a:p>
            <a:pPr lvl="0"/>
            <a:r>
              <a:rPr b="1"/>
              <a:t>Professional soldiers</a:t>
            </a:r>
            <a:r>
              <a:t> - defending the city</a:t>
            </a:r>
          </a:p>
          <a:p>
            <a:pPr lvl="0"/>
            <a:r>
              <a:rPr b="1"/>
              <a:t>Skilled craftsmen</a:t>
            </a:r>
            <a:r>
              <a:t> - supporting the economy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43436C"/>
      </a:dk1>
      <a:lt1>
        <a:sysClr val="window" lastClr="F2ECBC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1516</Words>
  <Application>Microsoft Office PowerPoint</Application>
  <PresentationFormat>On-screen Show (16:9)</PresentationFormat>
  <Paragraphs>231</Paragraphs>
  <Slides>36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2013 - 2022 Theme</vt:lpstr>
      <vt:lpstr>Ancient Mesopotamia: Cradle of Civilization</vt:lpstr>
      <vt:lpstr>Why Mesopotamia First?</vt:lpstr>
      <vt:lpstr>Geographic Foundation</vt:lpstr>
      <vt:lpstr>The Challenge of Mesopotamian Geography</vt:lpstr>
      <vt:lpstr>How Geography Shaped Society</vt:lpstr>
      <vt:lpstr>The Sumerian Innovation</vt:lpstr>
      <vt:lpstr>Sumerian City-States</vt:lpstr>
      <vt:lpstr>Why City-States?</vt:lpstr>
      <vt:lpstr>Sumerian Government Structure</vt:lpstr>
      <vt:lpstr>The Invention of Writing</vt:lpstr>
      <vt:lpstr>What Writing Changed</vt:lpstr>
      <vt:lpstr>Hammurabi’s Babylon</vt:lpstr>
      <vt:lpstr>The Code of Hammurabi</vt:lpstr>
      <vt:lpstr>Examples from Hammurabi’s Code</vt:lpstr>
      <vt:lpstr>Analyzing Hammurabi’s Laws</vt:lpstr>
      <vt:lpstr>The Assyrian Empire</vt:lpstr>
      <vt:lpstr>Assyrian Administrative Genius</vt:lpstr>
      <vt:lpstr>Assyrian Legacy</vt:lpstr>
      <vt:lpstr>The Neo-Babylonian Revival</vt:lpstr>
      <vt:lpstr>Mesopotamian Religious Worldview</vt:lpstr>
      <vt:lpstr>Mesopotamian Literature</vt:lpstr>
      <vt:lpstr>Technological Innovations</vt:lpstr>
      <vt:lpstr>Economic Innovations</vt:lpstr>
      <vt:lpstr>Social Structure</vt:lpstr>
      <vt:lpstr>Women in Mesopotamian Society</vt:lpstr>
      <vt:lpstr>Mesopotamian Science and Math</vt:lpstr>
      <vt:lpstr>The Persian Conquest</vt:lpstr>
      <vt:lpstr>Mesopotamian Legacy</vt:lpstr>
      <vt:lpstr>Comparing Mesopotamia and Egypt</vt:lpstr>
      <vt:lpstr>Why Mesopotamia Matters</vt:lpstr>
      <vt:lpstr>Essential Questions Revisited</vt:lpstr>
      <vt:lpstr>Primary Source Analysis</vt:lpstr>
      <vt:lpstr>Mesopotamian Influence on Western Civilization</vt:lpstr>
      <vt:lpstr>Looking Forward</vt:lpstr>
      <vt:lpstr>Your Task</vt:lpstr>
      <vt:lpstr>Next Time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Ancient Mesopotamia: Cradle of Civilization</dc:title>
  <dc:creator>Supplemental Lesson - 75 Minutes</dc:creator>
  <cp:keywords/>
  <cp:lastModifiedBy>Richard Horton</cp:lastModifiedBy>
  <cp:revision>1</cp:revision>
  <dcterms:created xsi:type="dcterms:W3CDTF">2025-06-03T03:05:08Z</dcterms:created>
  <dcterms:modified xsi:type="dcterms:W3CDTF">2025-06-04T07:21:35Z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subtitle">
    <vt:lpwstr>The First Complex Societies</vt:lpwstr>
  </property>
</Properties>
</file>