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notesMaster" Target="notesMasters/notesMaster1.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suggestion: Phoenician trading ship with purple sails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showing evolution from hieroglyphs to Phoenician alphabet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alphabet transmission routes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suggestion: Phoenician religious artifacts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Visual showing different cultural influences mixing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suggestion: Ancient Carthage harbor reconstruction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Diagram of Carthaginian political structure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Images of Carthaginian trade goods and agriculture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showing Carthaginian war elephants and mercenaries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Rome and Carthage before conflict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Sicily and naval battles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Phoenician homeland on Lebanese coast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Carthaginian expansion in Spain</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suggestion: Hannibal crossing the Alps with elephants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Hannibal’s route and major battles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Discussion slide about strategic limitations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Scipio’s African campaign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showing destruction of Carthage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Discussion-focused slide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Images showing alphabet influence and artistic heritage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Comparison chart of government systems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Images of Carthaginian coins and trade infrastructure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showing transition from land to sea focus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Carthaginian art showing women in various roles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Images of Carthaginian religious artifacts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Images from Carthaginian archaeological sites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Side-by-side comparison chart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Examples of Carthaginian practices adopted by Rome</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Analysis diagram of contributing factors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Speculative discussion slide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Excerpt from ancient text about Phoenicians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Recent archaeological findings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Chart showing alphabet evolution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of major Phoenician cities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Bridge to Egypt, Greece, and Rome study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Discussion slide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Thematic connections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Assignment prompt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Preview of returning to main course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suggestion: Phoenician ships with distinctive features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Visual showing Phoenician trade goods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showing murex shells and purple-dyed cloth</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showing Phoenician trade routes across Mediterranean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Map highlighting major Phoenician settlements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Phoenicia and Carthage: Masters of the Mediterranean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Trade, Innovation, and Cultural Exchange</a:t>
            </a:r>
            <a:br/>
            <a:br/>
            <a:r>
              <a:rPr/>
              <a:t>Supplemental Lesson - 75 Minutes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Colonies</a:t>
            </a:r>
          </a:p>
        </p:txBody>
      </p:sp>
      <p:sp>
        <p:nvSpPr>
          <p:cNvPr id="3" name="Content Placeholder 2"/>
          <p:cNvSpPr>
            <a:spLocks noGrp="1"/>
          </p:cNvSpPr>
          <p:nvPr>
            <p:ph idx="1"/>
          </p:nvPr>
        </p:nvSpPr>
        <p:spPr/>
        <p:txBody>
          <a:bodyPr/>
          <a:lstStyle/>
          <a:p>
            <a:pPr lvl="0" indent="0" marL="0">
              <a:buNone/>
            </a:pPr>
            <a:r>
              <a:rPr b="1"/>
              <a:t>Trading Posts Become Cities:</a:t>
            </a:r>
          </a:p>
          <a:p>
            <a:pPr lvl="0"/>
            <a:r>
              <a:rPr b="1"/>
              <a:t>Carthage</a:t>
            </a:r>
            <a:r>
              <a:rPr/>
              <a:t> (Tunisia) - 814 BCE</a:t>
            </a:r>
          </a:p>
          <a:p>
            <a:pPr lvl="0"/>
            <a:r>
              <a:rPr b="1"/>
              <a:t>Cadiz</a:t>
            </a:r>
            <a:r>
              <a:rPr/>
              <a:t> (Spain) - c. 1100 BCE</a:t>
            </a:r>
            <a:br/>
          </a:p>
          <a:p>
            <a:pPr lvl="0"/>
            <a:r>
              <a:rPr b="1"/>
              <a:t>Palermo</a:t>
            </a:r>
            <a:r>
              <a:rPr/>
              <a:t> (Sicily)</a:t>
            </a:r>
          </a:p>
          <a:p>
            <a:pPr lvl="0"/>
            <a:r>
              <a:rPr b="1"/>
              <a:t>Cagliari</a:t>
            </a:r>
            <a:r>
              <a:rPr/>
              <a:t> (Sardinia)</a:t>
            </a:r>
          </a:p>
          <a:p>
            <a:pPr lvl="0"/>
            <a:r>
              <a:rPr b="1"/>
              <a:t>Leptis Magna</a:t>
            </a:r>
            <a:r>
              <a:rPr/>
              <a:t> (Libya)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Alphabet Revolution</a:t>
            </a:r>
          </a:p>
        </p:txBody>
      </p:sp>
      <p:sp>
        <p:nvSpPr>
          <p:cNvPr id="3" name="Content Placeholder 2"/>
          <p:cNvSpPr>
            <a:spLocks noGrp="1"/>
          </p:cNvSpPr>
          <p:nvPr>
            <p:ph idx="1"/>
          </p:nvPr>
        </p:nvSpPr>
        <p:spPr/>
        <p:txBody>
          <a:bodyPr/>
          <a:lstStyle/>
          <a:p>
            <a:pPr lvl="0" indent="0" marL="0">
              <a:buNone/>
            </a:pPr>
            <a:r>
              <a:rPr b="1"/>
              <a:t>Most Important Innovation:</a:t>
            </a:r>
          </a:p>
          <a:p>
            <a:pPr lvl="0" indent="0" marL="0">
              <a:buNone/>
            </a:pPr>
            <a:r>
              <a:rPr b="1"/>
              <a:t>22-letter alphabet</a:t>
            </a:r>
            <a:r>
              <a:rPr/>
              <a:t> - each symbol = one sound</a:t>
            </a:r>
          </a:p>
          <a:p>
            <a:pPr lvl="0" indent="0" marL="0">
              <a:buNone/>
            </a:pPr>
            <a:r>
              <a:rPr b="1"/>
              <a:t>Revolutionary because:</a:t>
            </a:r>
            <a:r>
              <a:rPr/>
              <a:t> - </a:t>
            </a:r>
            <a:r>
              <a:rPr b="1"/>
              <a:t>Simpler than cuneiform</a:t>
            </a:r>
            <a:r>
              <a:rPr/>
              <a:t> or hieroglyphs - </a:t>
            </a:r>
            <a:r>
              <a:rPr b="1"/>
              <a:t>Faster to learn</a:t>
            </a:r>
            <a:r>
              <a:rPr/>
              <a:t> - democratized literacy - </a:t>
            </a:r>
            <a:r>
              <a:rPr b="1"/>
              <a:t>Adaptable</a:t>
            </a:r>
            <a:r>
              <a:rPr/>
              <a:t> - worked for many languages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the Alphabet Spread</a:t>
            </a:r>
          </a:p>
        </p:txBody>
      </p:sp>
      <p:sp>
        <p:nvSpPr>
          <p:cNvPr id="3" name="Content Placeholder 2"/>
          <p:cNvSpPr>
            <a:spLocks noGrp="1"/>
          </p:cNvSpPr>
          <p:nvPr>
            <p:ph idx="1"/>
          </p:nvPr>
        </p:nvSpPr>
        <p:spPr/>
        <p:txBody>
          <a:bodyPr/>
          <a:lstStyle/>
          <a:p>
            <a:pPr lvl="0" indent="0" marL="0">
              <a:buNone/>
            </a:pPr>
            <a:r>
              <a:rPr b="1"/>
              <a:t>Cultural Transmission:</a:t>
            </a:r>
          </a:p>
          <a:p>
            <a:pPr lvl="0" indent="0" marL="0">
              <a:buNone/>
            </a:pPr>
            <a:r>
              <a:rPr b="1"/>
              <a:t>Phoenician → Greek → Etruscan → Latin → Modern European</a:t>
            </a:r>
          </a:p>
          <a:p>
            <a:pPr lvl="0" indent="0" marL="0">
              <a:buNone/>
            </a:pPr>
            <a:r>
              <a:rPr b="1"/>
              <a:t>Also influenced:</a:t>
            </a:r>
            <a:r>
              <a:rPr/>
              <a:t> Hebrew, Arabic, and other scripts</a:t>
            </a:r>
          </a:p>
          <a:p>
            <a:pPr lvl="0" indent="0" marL="0">
              <a:buNone/>
            </a:pPr>
            <a:r>
              <a:rPr b="1"/>
              <a:t>Result:</a:t>
            </a:r>
            <a:r>
              <a:rPr/>
              <a:t> Foundation of Western literacy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Religion</a:t>
            </a:r>
          </a:p>
        </p:txBody>
      </p:sp>
      <p:sp>
        <p:nvSpPr>
          <p:cNvPr id="3" name="Content Placeholder 2"/>
          <p:cNvSpPr>
            <a:spLocks noGrp="1"/>
          </p:cNvSpPr>
          <p:nvPr>
            <p:ph idx="1"/>
          </p:nvPr>
        </p:nvSpPr>
        <p:spPr/>
        <p:txBody>
          <a:bodyPr/>
          <a:lstStyle/>
          <a:p>
            <a:pPr lvl="0" indent="0" marL="0">
              <a:buNone/>
            </a:pPr>
            <a:r>
              <a:rPr b="1"/>
              <a:t>Canaanite Traditions:</a:t>
            </a:r>
          </a:p>
          <a:p>
            <a:pPr lvl="0"/>
            <a:r>
              <a:rPr b="1"/>
              <a:t>Baal</a:t>
            </a:r>
            <a:r>
              <a:rPr/>
              <a:t> - storm and fertility god</a:t>
            </a:r>
          </a:p>
          <a:p>
            <a:pPr lvl="0"/>
            <a:r>
              <a:rPr b="1"/>
              <a:t>Astarte</a:t>
            </a:r>
            <a:r>
              <a:rPr/>
              <a:t> - goddess of love and war</a:t>
            </a:r>
          </a:p>
          <a:p>
            <a:pPr lvl="0"/>
            <a:r>
              <a:rPr b="1"/>
              <a:t>Moloch</a:t>
            </a:r>
            <a:r>
              <a:rPr/>
              <a:t> - requiring child sacrifice</a:t>
            </a:r>
          </a:p>
          <a:p>
            <a:pPr lvl="0"/>
            <a:r>
              <a:rPr b="1"/>
              <a:t>Syncretism</a:t>
            </a:r>
            <a:r>
              <a:rPr/>
              <a:t> - adapted local gods in colonies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Cultural Exchange Masters</a:t>
            </a:r>
          </a:p>
        </p:txBody>
      </p:sp>
      <p:sp>
        <p:nvSpPr>
          <p:cNvPr id="3" name="Content Placeholder 2"/>
          <p:cNvSpPr>
            <a:spLocks noGrp="1"/>
          </p:cNvSpPr>
          <p:nvPr>
            <p:ph idx="1"/>
          </p:nvPr>
        </p:nvSpPr>
        <p:spPr/>
        <p:txBody>
          <a:bodyPr/>
          <a:lstStyle/>
          <a:p>
            <a:pPr lvl="0" indent="0" marL="0">
              <a:buNone/>
            </a:pPr>
            <a:r>
              <a:rPr b="1"/>
              <a:t>Cultural Middlemen:</a:t>
            </a:r>
          </a:p>
          <a:p>
            <a:pPr lvl="0"/>
            <a:r>
              <a:rPr b="1"/>
              <a:t>Egyptian</a:t>
            </a:r>
            <a:r>
              <a:rPr/>
              <a:t> artistic motifs</a:t>
            </a:r>
          </a:p>
          <a:p>
            <a:pPr lvl="0"/>
            <a:r>
              <a:rPr b="1"/>
              <a:t>Mesopotamian</a:t>
            </a:r>
            <a:r>
              <a:rPr/>
              <a:t> crafting techniques</a:t>
            </a:r>
            <a:br/>
          </a:p>
          <a:p>
            <a:pPr lvl="0"/>
            <a:r>
              <a:rPr b="1"/>
              <a:t>Greek</a:t>
            </a:r>
            <a:r>
              <a:rPr/>
              <a:t> philosophical ideas</a:t>
            </a:r>
          </a:p>
          <a:p>
            <a:pPr lvl="0"/>
            <a:r>
              <a:rPr b="1"/>
              <a:t>Local traditions</a:t>
            </a:r>
            <a:r>
              <a:rPr/>
              <a:t> wherever they traded</a:t>
            </a:r>
          </a:p>
          <a:p>
            <a:pPr lvl="0" indent="0" marL="0">
              <a:buNone/>
            </a:pPr>
            <a:r>
              <a:rPr b="1"/>
              <a:t>Result:</a:t>
            </a:r>
            <a:r>
              <a:rPr/>
              <a:t> Cosmopolitan, adaptive culture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Rise of Carthage</a:t>
            </a:r>
          </a:p>
        </p:txBody>
      </p:sp>
      <p:sp>
        <p:nvSpPr>
          <p:cNvPr id="3" name="Content Placeholder 2"/>
          <p:cNvSpPr>
            <a:spLocks noGrp="1"/>
          </p:cNvSpPr>
          <p:nvPr>
            <p:ph idx="1"/>
          </p:nvPr>
        </p:nvSpPr>
        <p:spPr/>
        <p:txBody>
          <a:bodyPr/>
          <a:lstStyle/>
          <a:p>
            <a:pPr lvl="0" indent="0" marL="0">
              <a:buNone/>
            </a:pPr>
            <a:r>
              <a:rPr b="1"/>
              <a:t>814 BCE - “New City”</a:t>
            </a:r>
          </a:p>
          <a:p>
            <a:pPr lvl="0" indent="0" marL="0">
              <a:buNone/>
            </a:pPr>
            <a:r>
              <a:rPr b="1"/>
              <a:t>Founded by Tyre</a:t>
            </a:r>
            <a:r>
              <a:rPr/>
              <a:t> as western headquarters </a:t>
            </a:r>
            <a:r>
              <a:rPr b="1"/>
              <a:t>Strategic location:</a:t>
            </a:r>
            <a:r>
              <a:rPr/>
              <a:t> Controls central Mediterranean </a:t>
            </a:r>
            <a:r>
              <a:rPr b="1"/>
              <a:t>Excellent harbors:</a:t>
            </a:r>
            <a:r>
              <a:rPr/>
              <a:t> Military and commercial ports </a:t>
            </a:r>
            <a:r>
              <a:rPr b="1"/>
              <a:t>Fertile hinterland:</a:t>
            </a:r>
            <a:r>
              <a:rPr/>
              <a:t> Unlike most Phoenician cities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Carthaginian Government</a:t>
            </a:r>
          </a:p>
        </p:txBody>
      </p:sp>
      <p:sp>
        <p:nvSpPr>
          <p:cNvPr id="3" name="Content Placeholder 2"/>
          <p:cNvSpPr>
            <a:spLocks noGrp="1"/>
          </p:cNvSpPr>
          <p:nvPr>
            <p:ph idx="1"/>
          </p:nvPr>
        </p:nvSpPr>
        <p:spPr/>
        <p:txBody>
          <a:bodyPr/>
          <a:lstStyle/>
          <a:p>
            <a:pPr lvl="0" indent="0" marL="0">
              <a:buNone/>
            </a:pPr>
            <a:r>
              <a:rPr b="1"/>
              <a:t>Merchant Republic:</a:t>
            </a:r>
          </a:p>
          <a:p>
            <a:pPr lvl="0"/>
            <a:r>
              <a:rPr b="1"/>
              <a:t>Two Suffetes</a:t>
            </a:r>
            <a:r>
              <a:rPr/>
              <a:t> - chief magistrates (like Roman consuls)</a:t>
            </a:r>
          </a:p>
          <a:p>
            <a:pPr lvl="0"/>
            <a:r>
              <a:rPr b="1"/>
              <a:t>Senate</a:t>
            </a:r>
            <a:r>
              <a:rPr/>
              <a:t> - wealthy merchant families</a:t>
            </a:r>
          </a:p>
          <a:p>
            <a:pPr lvl="0"/>
            <a:r>
              <a:rPr b="1"/>
              <a:t>Assembly</a:t>
            </a:r>
            <a:r>
              <a:rPr/>
              <a:t> - citizen participation</a:t>
            </a:r>
          </a:p>
          <a:p>
            <a:pPr lvl="0"/>
            <a:r>
              <a:rPr b="1"/>
              <a:t>Judges</a:t>
            </a:r>
            <a:r>
              <a:rPr/>
              <a:t> - checking magistrate power</a:t>
            </a:r>
          </a:p>
          <a:p>
            <a:pPr lvl="0" indent="0" marL="0">
              <a:buNone/>
            </a:pPr>
            <a:r>
              <a:rPr b="1"/>
              <a:t>Key difference from Rome:</a:t>
            </a:r>
            <a:r>
              <a:rPr/>
              <a:t> More commercial, less military focus initially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Carthaginian Economy</a:t>
            </a:r>
          </a:p>
        </p:txBody>
      </p:sp>
      <p:sp>
        <p:nvSpPr>
          <p:cNvPr id="3" name="Content Placeholder 2"/>
          <p:cNvSpPr>
            <a:spLocks noGrp="1"/>
          </p:cNvSpPr>
          <p:nvPr>
            <p:ph idx="1"/>
          </p:nvPr>
        </p:nvSpPr>
        <p:spPr/>
        <p:txBody>
          <a:bodyPr/>
          <a:lstStyle/>
          <a:p>
            <a:pPr lvl="0" indent="0" marL="0">
              <a:buNone/>
            </a:pPr>
            <a:r>
              <a:rPr b="1"/>
              <a:t>Diversified Wealth:</a:t>
            </a:r>
          </a:p>
          <a:p>
            <a:pPr lvl="0"/>
            <a:r>
              <a:rPr b="1"/>
              <a:t>Maritime trade</a:t>
            </a:r>
            <a:r>
              <a:rPr/>
              <a:t> - inherited Phoenician networks</a:t>
            </a:r>
          </a:p>
          <a:p>
            <a:pPr lvl="0"/>
            <a:r>
              <a:rPr b="1"/>
              <a:t>Agriculture</a:t>
            </a:r>
            <a:r>
              <a:rPr/>
              <a:t> - productive North African farms</a:t>
            </a:r>
          </a:p>
          <a:p>
            <a:pPr lvl="0"/>
            <a:r>
              <a:rPr b="1"/>
              <a:t>Mining</a:t>
            </a:r>
            <a:r>
              <a:rPr/>
              <a:t> - Spanish silver and other metals</a:t>
            </a:r>
          </a:p>
          <a:p>
            <a:pPr lvl="0"/>
            <a:r>
              <a:rPr b="1"/>
              <a:t>Manufacturing</a:t>
            </a:r>
            <a:r>
              <a:rPr/>
              <a:t> - luxury goods and everyday items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Carthaginian Military</a:t>
            </a:r>
          </a:p>
        </p:txBody>
      </p:sp>
      <p:sp>
        <p:nvSpPr>
          <p:cNvPr id="3" name="Content Placeholder 2"/>
          <p:cNvSpPr>
            <a:spLocks noGrp="1"/>
          </p:cNvSpPr>
          <p:nvPr>
            <p:ph idx="1"/>
          </p:nvPr>
        </p:nvSpPr>
        <p:spPr/>
        <p:txBody>
          <a:bodyPr/>
          <a:lstStyle/>
          <a:p>
            <a:pPr lvl="0" indent="0" marL="0">
              <a:buNone/>
            </a:pPr>
            <a:r>
              <a:rPr b="1"/>
              <a:t>Professional Forces:</a:t>
            </a:r>
          </a:p>
          <a:p>
            <a:pPr lvl="0"/>
            <a:r>
              <a:rPr b="1"/>
              <a:t>Mercenary armies</a:t>
            </a:r>
            <a:r>
              <a:rPr/>
              <a:t> - paid professionals from across Mediterranean</a:t>
            </a:r>
          </a:p>
          <a:p>
            <a:pPr lvl="0"/>
            <a:r>
              <a:rPr b="1"/>
              <a:t>War elephants</a:t>
            </a:r>
            <a:r>
              <a:rPr/>
              <a:t> - psychological and tactical advantage</a:t>
            </a:r>
          </a:p>
          <a:p>
            <a:pPr lvl="0"/>
            <a:r>
              <a:rPr b="1"/>
              <a:t>Strong navy</a:t>
            </a:r>
            <a:r>
              <a:rPr/>
              <a:t> - controlling sea lanes</a:t>
            </a:r>
          </a:p>
          <a:p>
            <a:pPr lvl="0"/>
            <a:r>
              <a:rPr b="1"/>
              <a:t>Fortified cities</a:t>
            </a:r>
            <a:r>
              <a:rPr/>
              <a:t> - defensive expertise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Punic Wars Begin</a:t>
            </a:r>
          </a:p>
        </p:txBody>
      </p:sp>
      <p:sp>
        <p:nvSpPr>
          <p:cNvPr id="3" name="Content Placeholder 2"/>
          <p:cNvSpPr>
            <a:spLocks noGrp="1"/>
          </p:cNvSpPr>
          <p:nvPr>
            <p:ph idx="1"/>
          </p:nvPr>
        </p:nvSpPr>
        <p:spPr/>
        <p:txBody>
          <a:bodyPr/>
          <a:lstStyle/>
          <a:p>
            <a:pPr lvl="0" indent="0" marL="0">
              <a:buNone/>
            </a:pPr>
            <a:r>
              <a:rPr b="1"/>
              <a:t>264 BCE - Inevitable Conflict</a:t>
            </a:r>
          </a:p>
          <a:p>
            <a:pPr lvl="0" indent="0" marL="0">
              <a:buNone/>
            </a:pPr>
            <a:r>
              <a:rPr b="1"/>
              <a:t>Two expanding powers:</a:t>
            </a:r>
            <a:r>
              <a:rPr/>
              <a:t> - </a:t>
            </a:r>
            <a:r>
              <a:rPr b="1"/>
              <a:t>Rome</a:t>
            </a:r>
            <a:r>
              <a:rPr/>
              <a:t> - dominating Italian peninsula - </a:t>
            </a:r>
            <a:r>
              <a:rPr b="1"/>
              <a:t>Carthage</a:t>
            </a:r>
            <a:r>
              <a:rPr/>
              <a:t> - controlling western Mediterranean</a:t>
            </a:r>
          </a:p>
          <a:p>
            <a:pPr lvl="0" indent="0" marL="0">
              <a:buNone/>
            </a:pPr>
            <a:r>
              <a:rPr b="1"/>
              <a:t>Flashpoint:</a:t>
            </a:r>
            <a:r>
              <a:rPr/>
              <a:t> Sicily - both wanted control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Phoenician Mystery</a:t>
            </a:r>
          </a:p>
        </p:txBody>
      </p:sp>
      <p:sp>
        <p:nvSpPr>
          <p:cNvPr id="3" name="Content Placeholder 2"/>
          <p:cNvSpPr>
            <a:spLocks noGrp="1"/>
          </p:cNvSpPr>
          <p:nvPr>
            <p:ph idx="1"/>
          </p:nvPr>
        </p:nvSpPr>
        <p:spPr/>
        <p:txBody>
          <a:bodyPr/>
          <a:lstStyle/>
          <a:p>
            <a:pPr lvl="0" indent="0" marL="0">
              <a:buNone/>
            </a:pPr>
            <a:r>
              <a:rPr b="1"/>
              <a:t>Opening Question:</a:t>
            </a:r>
          </a:p>
          <a:p>
            <a:pPr lvl="0" indent="0" marL="0">
              <a:buNone/>
            </a:pPr>
            <a:r>
              <a:rPr/>
              <a:t>How did a small group of coastal city-states with no unified empire become one of the most influential civilizations in ancient history?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Punic War (264-241 BCE)</a:t>
            </a:r>
          </a:p>
        </p:txBody>
      </p:sp>
      <p:sp>
        <p:nvSpPr>
          <p:cNvPr id="3" name="Content Placeholder 2"/>
          <p:cNvSpPr>
            <a:spLocks noGrp="1"/>
          </p:cNvSpPr>
          <p:nvPr>
            <p:ph idx="1"/>
          </p:nvPr>
        </p:nvSpPr>
        <p:spPr/>
        <p:txBody>
          <a:bodyPr/>
          <a:lstStyle/>
          <a:p>
            <a:pPr lvl="0" indent="0" marL="0">
              <a:buNone/>
            </a:pPr>
            <a:r>
              <a:rPr b="1"/>
              <a:t>Naval Warfare:</a:t>
            </a:r>
          </a:p>
          <a:p>
            <a:pPr lvl="0"/>
            <a:r>
              <a:rPr b="1"/>
              <a:t>Carthage</a:t>
            </a:r>
            <a:r>
              <a:rPr/>
              <a:t> - experienced naval power</a:t>
            </a:r>
          </a:p>
          <a:p>
            <a:pPr lvl="0"/>
            <a:r>
              <a:rPr b="1"/>
              <a:t>Rome</a:t>
            </a:r>
            <a:r>
              <a:rPr/>
              <a:t> - land power learning sea warfare</a:t>
            </a:r>
          </a:p>
          <a:p>
            <a:pPr lvl="0"/>
            <a:r>
              <a:rPr b="1"/>
              <a:t>Innovation:</a:t>
            </a:r>
            <a:r>
              <a:rPr/>
              <a:t> Roman corvus (boarding bridge)</a:t>
            </a:r>
          </a:p>
          <a:p>
            <a:pPr lvl="0"/>
            <a:r>
              <a:rPr b="1"/>
              <a:t>Result:</a:t>
            </a:r>
            <a:r>
              <a:rPr/>
              <a:t> Roman victory, Carthage loses Sicily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Between the Wars</a:t>
            </a:r>
          </a:p>
        </p:txBody>
      </p:sp>
      <p:sp>
        <p:nvSpPr>
          <p:cNvPr id="3" name="Content Placeholder 2"/>
          <p:cNvSpPr>
            <a:spLocks noGrp="1"/>
          </p:cNvSpPr>
          <p:nvPr>
            <p:ph idx="1"/>
          </p:nvPr>
        </p:nvSpPr>
        <p:spPr/>
        <p:txBody>
          <a:bodyPr/>
          <a:lstStyle/>
          <a:p>
            <a:pPr lvl="0" indent="0" marL="0">
              <a:buNone/>
            </a:pPr>
            <a:r>
              <a:rPr b="1"/>
              <a:t>Carthaginian Recovery:</a:t>
            </a:r>
          </a:p>
          <a:p>
            <a:pPr lvl="0"/>
            <a:r>
              <a:rPr b="1"/>
              <a:t>Spanish expansion</a:t>
            </a:r>
            <a:r>
              <a:rPr/>
              <a:t> under Hamilcar Barca</a:t>
            </a:r>
          </a:p>
          <a:p>
            <a:pPr lvl="0"/>
            <a:r>
              <a:rPr b="1"/>
              <a:t>New silver mines</a:t>
            </a:r>
            <a:r>
              <a:rPr/>
              <a:t> - rebuilding wealth</a:t>
            </a:r>
          </a:p>
          <a:p>
            <a:pPr lvl="0"/>
            <a:r>
              <a:rPr b="1"/>
              <a:t>Military reforms</a:t>
            </a:r>
            <a:r>
              <a:rPr/>
              <a:t> - preparing for round two</a:t>
            </a:r>
          </a:p>
          <a:p>
            <a:pPr lvl="0"/>
            <a:r>
              <a:rPr b="1"/>
              <a:t>Growing anti-Roman sentiment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Hannibal’s Genius</a:t>
            </a:r>
          </a:p>
        </p:txBody>
      </p:sp>
      <p:sp>
        <p:nvSpPr>
          <p:cNvPr id="3" name="Content Placeholder 2"/>
          <p:cNvSpPr>
            <a:spLocks noGrp="1"/>
          </p:cNvSpPr>
          <p:nvPr>
            <p:ph idx="1"/>
          </p:nvPr>
        </p:nvSpPr>
        <p:spPr/>
        <p:txBody>
          <a:bodyPr/>
          <a:lstStyle/>
          <a:p>
            <a:pPr lvl="0" indent="0" marL="0">
              <a:buNone/>
            </a:pPr>
            <a:r>
              <a:rPr b="1"/>
              <a:t>Second Punic War (218-201 BCE)</a:t>
            </a:r>
          </a:p>
          <a:p>
            <a:pPr lvl="0" indent="0" marL="0">
              <a:buNone/>
            </a:pPr>
            <a:r>
              <a:rPr b="1"/>
              <a:t>Audacious Strategy:</a:t>
            </a:r>
            <a:r>
              <a:rPr/>
              <a:t> - </a:t>
            </a:r>
            <a:r>
              <a:rPr b="1"/>
              <a:t>March from Spain</a:t>
            </a:r>
            <a:r>
              <a:rPr/>
              <a:t> through southern France - </a:t>
            </a:r>
            <a:r>
              <a:rPr b="1"/>
              <a:t>Cross the Alps</a:t>
            </a:r>
            <a:r>
              <a:rPr/>
              <a:t> - completely unexpected - </a:t>
            </a:r>
            <a:r>
              <a:rPr b="1"/>
              <a:t>Attack Rome</a:t>
            </a:r>
            <a:r>
              <a:rPr/>
              <a:t> from the north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Hannibal’s Victories</a:t>
            </a:r>
          </a:p>
        </p:txBody>
      </p:sp>
      <p:sp>
        <p:nvSpPr>
          <p:cNvPr id="3" name="Content Placeholder 2"/>
          <p:cNvSpPr>
            <a:spLocks noGrp="1"/>
          </p:cNvSpPr>
          <p:nvPr>
            <p:ph idx="1"/>
          </p:nvPr>
        </p:nvSpPr>
        <p:spPr/>
        <p:txBody>
          <a:bodyPr/>
          <a:lstStyle/>
          <a:p>
            <a:pPr lvl="0" indent="0" marL="0">
              <a:buNone/>
            </a:pPr>
            <a:r>
              <a:rPr b="1"/>
              <a:t>Military Masterpieces:</a:t>
            </a:r>
          </a:p>
          <a:p>
            <a:pPr lvl="0"/>
            <a:r>
              <a:rPr b="1"/>
              <a:t>Trebia</a:t>
            </a:r>
            <a:r>
              <a:rPr/>
              <a:t> (218 BCE) - ambush tactics</a:t>
            </a:r>
          </a:p>
          <a:p>
            <a:pPr lvl="0"/>
            <a:r>
              <a:rPr b="1"/>
              <a:t>Lake Trasimene</a:t>
            </a:r>
            <a:r>
              <a:rPr/>
              <a:t> (217 BCE) - environmental warfare</a:t>
            </a:r>
            <a:br/>
          </a:p>
          <a:p>
            <a:pPr lvl="0"/>
            <a:r>
              <a:rPr b="1"/>
              <a:t>Cannae</a:t>
            </a:r>
            <a:r>
              <a:rPr/>
              <a:t> (216 BCE) - double envelopment perfection</a:t>
            </a:r>
          </a:p>
          <a:p>
            <a:pPr lvl="0" indent="0" marL="0">
              <a:buNone/>
            </a:pPr>
            <a:r>
              <a:rPr b="1"/>
              <a:t>Result:</a:t>
            </a:r>
            <a:r>
              <a:rPr/>
              <a:t> Rome’s worst military defeats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Hannibal Failed</a:t>
            </a:r>
          </a:p>
        </p:txBody>
      </p:sp>
      <p:sp>
        <p:nvSpPr>
          <p:cNvPr id="3" name="Content Placeholder 2"/>
          <p:cNvSpPr>
            <a:spLocks noGrp="1"/>
          </p:cNvSpPr>
          <p:nvPr>
            <p:ph idx="1"/>
          </p:nvPr>
        </p:nvSpPr>
        <p:spPr/>
        <p:txBody>
          <a:bodyPr/>
          <a:lstStyle/>
          <a:p>
            <a:pPr lvl="0" indent="0" marL="0">
              <a:buNone/>
            </a:pPr>
            <a:r>
              <a:rPr b="1"/>
              <a:t>Strategic Problems:</a:t>
            </a:r>
          </a:p>
          <a:p>
            <a:pPr lvl="0"/>
            <a:r>
              <a:rPr b="1"/>
              <a:t>No siege equipment</a:t>
            </a:r>
            <a:r>
              <a:rPr/>
              <a:t> - couldn’t take Rome itself</a:t>
            </a:r>
          </a:p>
          <a:p>
            <a:pPr lvl="0"/>
            <a:r>
              <a:rPr b="1"/>
              <a:t>Limited reinforcements</a:t>
            </a:r>
            <a:r>
              <a:rPr/>
              <a:t> - Carthage focused on Spain</a:t>
            </a:r>
          </a:p>
          <a:p>
            <a:pPr lvl="0"/>
            <a:r>
              <a:rPr b="1"/>
              <a:t>Roman alliances held</a:t>
            </a:r>
            <a:r>
              <a:rPr/>
              <a:t> - Italian cities stayed loyal</a:t>
            </a:r>
          </a:p>
          <a:p>
            <a:pPr lvl="0"/>
            <a:r>
              <a:rPr b="1"/>
              <a:t>Fabian tactics</a:t>
            </a:r>
            <a:r>
              <a:rPr/>
              <a:t> - Romans avoided major battles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Roman Victory Strategy</a:t>
            </a:r>
          </a:p>
        </p:txBody>
      </p:sp>
      <p:sp>
        <p:nvSpPr>
          <p:cNvPr id="3" name="Content Placeholder 2"/>
          <p:cNvSpPr>
            <a:spLocks noGrp="1"/>
          </p:cNvSpPr>
          <p:nvPr>
            <p:ph idx="1"/>
          </p:nvPr>
        </p:nvSpPr>
        <p:spPr/>
        <p:txBody>
          <a:bodyPr/>
          <a:lstStyle/>
          <a:p>
            <a:pPr lvl="0" indent="0" marL="0">
              <a:buNone/>
            </a:pPr>
            <a:r>
              <a:rPr b="1"/>
              <a:t>Scipio Africanus:</a:t>
            </a:r>
          </a:p>
          <a:p>
            <a:pPr lvl="0"/>
            <a:r>
              <a:rPr b="1"/>
              <a:t>Attack Carthage directly</a:t>
            </a:r>
            <a:r>
              <a:rPr/>
              <a:t> - force Hannibal to return</a:t>
            </a:r>
          </a:p>
          <a:p>
            <a:pPr lvl="0"/>
            <a:r>
              <a:rPr b="1"/>
              <a:t>Alliance with Numidians</a:t>
            </a:r>
            <a:r>
              <a:rPr/>
              <a:t> - turn Carthage’s allies</a:t>
            </a:r>
          </a:p>
          <a:p>
            <a:pPr lvl="0"/>
            <a:r>
              <a:rPr b="1"/>
              <a:t>Battle of Zama</a:t>
            </a:r>
            <a:r>
              <a:rPr/>
              <a:t> (202 BCE) - decisive victory</a:t>
            </a:r>
          </a:p>
          <a:p>
            <a:pPr lvl="0"/>
            <a:r>
              <a:rPr b="1"/>
              <a:t>Result:</a:t>
            </a:r>
            <a:r>
              <a:rPr/>
              <a:t> Carthaginian surrender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Third Punic War (149-146 BCE)</a:t>
            </a:r>
          </a:p>
        </p:txBody>
      </p:sp>
      <p:sp>
        <p:nvSpPr>
          <p:cNvPr id="3" name="Content Placeholder 2"/>
          <p:cNvSpPr>
            <a:spLocks noGrp="1"/>
          </p:cNvSpPr>
          <p:nvPr>
            <p:ph idx="1"/>
          </p:nvPr>
        </p:nvSpPr>
        <p:spPr/>
        <p:txBody>
          <a:bodyPr/>
          <a:lstStyle/>
          <a:p>
            <a:pPr lvl="0" indent="0" marL="0">
              <a:buNone/>
            </a:pPr>
            <a:r>
              <a:rPr b="1"/>
              <a:t>“Carthage Must Be Destroyed”</a:t>
            </a:r>
          </a:p>
          <a:p>
            <a:pPr lvl="0" indent="0" marL="0">
              <a:buNone/>
            </a:pPr>
            <a:r>
              <a:rPr b="1"/>
              <a:t>Cato’s obsession</a:t>
            </a:r>
            <a:r>
              <a:rPr/>
              <a:t> - saw Carthage as permanent threat </a:t>
            </a:r>
            <a:r>
              <a:rPr b="1"/>
              <a:t>Manufactured conflict</a:t>
            </a:r>
            <a:r>
              <a:rPr/>
              <a:t> - impossible demands </a:t>
            </a:r>
            <a:r>
              <a:rPr b="1"/>
              <a:t>Total destruction</a:t>
            </a:r>
            <a:r>
              <a:rPr/>
              <a:t> - city razed, inhabitants enslaved </a:t>
            </a:r>
            <a:r>
              <a:rPr b="1"/>
              <a:t>Symbolic end</a:t>
            </a:r>
            <a:r>
              <a:rPr/>
              <a:t> - salt sown in fields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Analyzing the Punic Wars</a:t>
            </a:r>
          </a:p>
        </p:txBody>
      </p:sp>
      <p:sp>
        <p:nvSpPr>
          <p:cNvPr id="3" name="Content Placeholder 2"/>
          <p:cNvSpPr>
            <a:spLocks noGrp="1"/>
          </p:cNvSpPr>
          <p:nvPr>
            <p:ph idx="1"/>
          </p:nvPr>
        </p:nvSpPr>
        <p:spPr/>
        <p:txBody>
          <a:bodyPr/>
          <a:lstStyle/>
          <a:p>
            <a:pPr lvl="0" indent="0" marL="0">
              <a:buNone/>
            </a:pPr>
            <a:r>
              <a:rPr b="1"/>
              <a:t>Key Questions:</a:t>
            </a:r>
          </a:p>
          <a:p>
            <a:pPr lvl="0"/>
            <a:r>
              <a:rPr/>
              <a:t>Was conflict between Rome and Carthage inevitable?</a:t>
            </a:r>
          </a:p>
          <a:p>
            <a:pPr lvl="0"/>
            <a:r>
              <a:rPr/>
              <a:t>What were the strengths and weaknesses of each system?</a:t>
            </a:r>
          </a:p>
          <a:p>
            <a:pPr lvl="0"/>
            <a:r>
              <a:rPr/>
              <a:t>How did the wars change both civilizations?</a:t>
            </a:r>
          </a:p>
          <a:p>
            <a:pPr lvl="0"/>
            <a:r>
              <a:rPr/>
              <a:t>What role did individual leaders play?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Cultural Legacy</a:t>
            </a:r>
          </a:p>
        </p:txBody>
      </p:sp>
      <p:sp>
        <p:nvSpPr>
          <p:cNvPr id="3" name="Content Placeholder 2"/>
          <p:cNvSpPr>
            <a:spLocks noGrp="1"/>
          </p:cNvSpPr>
          <p:nvPr>
            <p:ph idx="1"/>
          </p:nvPr>
        </p:nvSpPr>
        <p:spPr/>
        <p:txBody>
          <a:bodyPr/>
          <a:lstStyle/>
          <a:p>
            <a:pPr lvl="0" indent="0" marL="0">
              <a:buNone/>
            </a:pPr>
            <a:r>
              <a:rPr b="1"/>
              <a:t>Lasting Contributions:</a:t>
            </a:r>
          </a:p>
          <a:p>
            <a:pPr lvl="0"/>
            <a:r>
              <a:rPr b="1"/>
              <a:t>Alphabetic writing</a:t>
            </a:r>
            <a:r>
              <a:rPr/>
              <a:t> - foundation of Western literacy</a:t>
            </a:r>
          </a:p>
          <a:p>
            <a:pPr lvl="0"/>
            <a:r>
              <a:rPr b="1"/>
              <a:t>Maritime technology</a:t>
            </a:r>
            <a:r>
              <a:rPr/>
              <a:t> - shipbuilding and navigation</a:t>
            </a:r>
          </a:p>
          <a:p>
            <a:pPr lvl="0"/>
            <a:r>
              <a:rPr b="1"/>
              <a:t>Commercial practices</a:t>
            </a:r>
            <a:r>
              <a:rPr/>
              <a:t> - banking and trade networks</a:t>
            </a:r>
          </a:p>
          <a:p>
            <a:pPr lvl="0"/>
            <a:r>
              <a:rPr b="1"/>
              <a:t>Cultural exchange</a:t>
            </a:r>
            <a:r>
              <a:rPr/>
              <a:t> - spreading ideas across Mediterranean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Carthaginian Political Legacy</a:t>
            </a:r>
          </a:p>
        </p:txBody>
      </p:sp>
      <p:sp>
        <p:nvSpPr>
          <p:cNvPr id="3" name="Content Placeholder 2"/>
          <p:cNvSpPr>
            <a:spLocks noGrp="1"/>
          </p:cNvSpPr>
          <p:nvPr>
            <p:ph idx="1"/>
          </p:nvPr>
        </p:nvSpPr>
        <p:spPr/>
        <p:txBody>
          <a:bodyPr/>
          <a:lstStyle/>
          <a:p>
            <a:pPr lvl="0" indent="0" marL="0">
              <a:buNone/>
            </a:pPr>
            <a:r>
              <a:rPr b="1"/>
              <a:t>Republican Innovations:</a:t>
            </a:r>
          </a:p>
          <a:p>
            <a:pPr lvl="0"/>
            <a:r>
              <a:rPr b="1"/>
              <a:t>Checks and balances</a:t>
            </a:r>
            <a:r>
              <a:rPr/>
              <a:t> - influenced Roman thinking</a:t>
            </a:r>
          </a:p>
          <a:p>
            <a:pPr lvl="0"/>
            <a:r>
              <a:rPr b="1"/>
              <a:t>Commercial law</a:t>
            </a:r>
            <a:r>
              <a:rPr/>
              <a:t> - trade regulations and contracts</a:t>
            </a:r>
          </a:p>
          <a:p>
            <a:pPr lvl="0"/>
            <a:r>
              <a:rPr b="1"/>
              <a:t>Colonial administration</a:t>
            </a:r>
            <a:r>
              <a:rPr/>
              <a:t> - governing distant territories</a:t>
            </a:r>
          </a:p>
          <a:p>
            <a:pPr lvl="0"/>
            <a:r>
              <a:rPr b="1"/>
              <a:t>Military organization</a:t>
            </a:r>
            <a:r>
              <a:rPr/>
              <a:t> - professional army concepts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Geographic Foundation</a:t>
            </a:r>
          </a:p>
        </p:txBody>
      </p:sp>
      <p:sp>
        <p:nvSpPr>
          <p:cNvPr id="3" name="Content Placeholder 2"/>
          <p:cNvSpPr>
            <a:spLocks noGrp="1"/>
          </p:cNvSpPr>
          <p:nvPr>
            <p:ph idx="1"/>
          </p:nvPr>
        </p:nvSpPr>
        <p:spPr/>
        <p:txBody>
          <a:bodyPr/>
          <a:lstStyle/>
          <a:p>
            <a:pPr lvl="0" indent="0" marL="0">
              <a:buNone/>
            </a:pPr>
            <a:r>
              <a:rPr b="1"/>
              <a:t>The Lebanese Coast</a:t>
            </a:r>
          </a:p>
          <a:p>
            <a:pPr lvl="0"/>
            <a:r>
              <a:rPr b="1"/>
              <a:t>Narrow coastal strip</a:t>
            </a:r>
            <a:r>
              <a:rPr/>
              <a:t> between mountains and sea</a:t>
            </a:r>
          </a:p>
          <a:p>
            <a:pPr lvl="0"/>
            <a:r>
              <a:rPr b="1"/>
              <a:t>Limited agricultural land</a:t>
            </a:r>
            <a:r>
              <a:rPr/>
              <a:t> - forced to look elsewhere</a:t>
            </a:r>
          </a:p>
          <a:p>
            <a:pPr lvl="0"/>
            <a:r>
              <a:rPr b="1"/>
              <a:t>Excellent harbors</a:t>
            </a:r>
            <a:r>
              <a:rPr/>
              <a:t> - natural maritime orientation</a:t>
            </a:r>
          </a:p>
          <a:p>
            <a:pPr lvl="0"/>
            <a:r>
              <a:rPr b="1"/>
              <a:t>Cedar forests</a:t>
            </a:r>
            <a:r>
              <a:rPr/>
              <a:t> - valuable timber for shipbuilding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 Innovations</a:t>
            </a:r>
          </a:p>
        </p:txBody>
      </p:sp>
      <p:sp>
        <p:nvSpPr>
          <p:cNvPr id="3" name="Content Placeholder 2"/>
          <p:cNvSpPr>
            <a:spLocks noGrp="1"/>
          </p:cNvSpPr>
          <p:nvPr>
            <p:ph idx="1"/>
          </p:nvPr>
        </p:nvSpPr>
        <p:spPr/>
        <p:txBody>
          <a:bodyPr/>
          <a:lstStyle/>
          <a:p>
            <a:pPr lvl="0" indent="0" marL="0">
              <a:buNone/>
            </a:pPr>
            <a:r>
              <a:rPr b="1"/>
              <a:t>Commercial Advances:</a:t>
            </a:r>
          </a:p>
          <a:p>
            <a:pPr lvl="0"/>
            <a:r>
              <a:rPr b="1"/>
              <a:t>Standardized currency</a:t>
            </a:r>
            <a:r>
              <a:rPr/>
              <a:t> - facilitating long-distance trade</a:t>
            </a:r>
          </a:p>
          <a:p>
            <a:pPr lvl="0"/>
            <a:r>
              <a:rPr b="1"/>
              <a:t>Banking systems</a:t>
            </a:r>
            <a:r>
              <a:rPr/>
              <a:t> - credit and international exchange</a:t>
            </a:r>
          </a:p>
          <a:p>
            <a:pPr lvl="0"/>
            <a:r>
              <a:rPr b="1"/>
              <a:t>Industrial production</a:t>
            </a:r>
            <a:r>
              <a:rPr/>
              <a:t> - mass production of goods</a:t>
            </a:r>
          </a:p>
          <a:p>
            <a:pPr lvl="0"/>
            <a:r>
              <a:rPr b="1"/>
              <a:t>Market analysis</a:t>
            </a:r>
            <a:r>
              <a:rPr/>
              <a:t> - understanding supply and demand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Women in Carthaginian Society</a:t>
            </a:r>
          </a:p>
        </p:txBody>
      </p:sp>
      <p:sp>
        <p:nvSpPr>
          <p:cNvPr id="3" name="Content Placeholder 2"/>
          <p:cNvSpPr>
            <a:spLocks noGrp="1"/>
          </p:cNvSpPr>
          <p:nvPr>
            <p:ph idx="1"/>
          </p:nvPr>
        </p:nvSpPr>
        <p:spPr/>
        <p:txBody>
          <a:bodyPr/>
          <a:lstStyle/>
          <a:p>
            <a:pPr lvl="0" indent="0" marL="0">
              <a:buNone/>
            </a:pPr>
            <a:r>
              <a:rPr b="1"/>
              <a:t>Higher Status Than Most:</a:t>
            </a:r>
          </a:p>
          <a:p>
            <a:pPr lvl="0"/>
            <a:r>
              <a:rPr b="1"/>
              <a:t>Property rights</a:t>
            </a:r>
            <a:r>
              <a:rPr/>
              <a:t> - could own and inherit land</a:t>
            </a:r>
          </a:p>
          <a:p>
            <a:pPr lvl="0"/>
            <a:r>
              <a:rPr b="1"/>
              <a:t>Religious roles</a:t>
            </a:r>
            <a:r>
              <a:rPr/>
              <a:t> - important priestesses</a:t>
            </a:r>
          </a:p>
          <a:p>
            <a:pPr lvl="0"/>
            <a:r>
              <a:rPr b="1"/>
              <a:t>Business participation</a:t>
            </a:r>
            <a:r>
              <a:rPr/>
              <a:t> - especially in trade</a:t>
            </a:r>
          </a:p>
          <a:p>
            <a:pPr lvl="0"/>
            <a:r>
              <a:rPr b="1"/>
              <a:t>Political influence</a:t>
            </a:r>
            <a:r>
              <a:rPr/>
              <a:t> - through family connections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Carthaginian Religion and Culture</a:t>
            </a:r>
          </a:p>
        </p:txBody>
      </p:sp>
      <p:sp>
        <p:nvSpPr>
          <p:cNvPr id="3" name="Content Placeholder 2"/>
          <p:cNvSpPr>
            <a:spLocks noGrp="1"/>
          </p:cNvSpPr>
          <p:nvPr>
            <p:ph idx="1"/>
          </p:nvPr>
        </p:nvSpPr>
        <p:spPr/>
        <p:txBody>
          <a:bodyPr/>
          <a:lstStyle/>
          <a:p>
            <a:pPr lvl="0" indent="0" marL="0">
              <a:buNone/>
            </a:pPr>
            <a:r>
              <a:rPr b="1"/>
              <a:t>Syncretic Traditions:</a:t>
            </a:r>
          </a:p>
          <a:p>
            <a:pPr lvl="0"/>
            <a:r>
              <a:rPr b="1"/>
              <a:t>Tanit</a:t>
            </a:r>
            <a:r>
              <a:rPr/>
              <a:t> - chief goddess (Phoenician Astarte)</a:t>
            </a:r>
          </a:p>
          <a:p>
            <a:pPr lvl="0"/>
            <a:r>
              <a:rPr b="1"/>
              <a:t>Ba’al Hammon</a:t>
            </a:r>
            <a:r>
              <a:rPr/>
              <a:t> - chief god</a:t>
            </a:r>
          </a:p>
          <a:p>
            <a:pPr lvl="0"/>
            <a:r>
              <a:rPr b="1"/>
              <a:t>Child sacrifice</a:t>
            </a:r>
            <a:r>
              <a:rPr/>
              <a:t> - controversial tophet burials</a:t>
            </a:r>
          </a:p>
          <a:p>
            <a:pPr lvl="0"/>
            <a:r>
              <a:rPr b="1"/>
              <a:t>Cultural adaptation</a:t>
            </a:r>
            <a:r>
              <a:rPr/>
              <a:t> - Greek and Roman influences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Archaeological Evidence</a:t>
            </a:r>
          </a:p>
        </p:txBody>
      </p:sp>
      <p:sp>
        <p:nvSpPr>
          <p:cNvPr id="3" name="Content Placeholder 2"/>
          <p:cNvSpPr>
            <a:spLocks noGrp="1"/>
          </p:cNvSpPr>
          <p:nvPr>
            <p:ph idx="1"/>
          </p:nvPr>
        </p:nvSpPr>
        <p:spPr/>
        <p:txBody>
          <a:bodyPr/>
          <a:lstStyle/>
          <a:p>
            <a:pPr lvl="0" indent="0" marL="0">
              <a:buNone/>
            </a:pPr>
            <a:r>
              <a:rPr b="1"/>
              <a:t>What We’ve Learned:</a:t>
            </a:r>
          </a:p>
          <a:p>
            <a:pPr lvl="0"/>
            <a:r>
              <a:rPr b="1"/>
              <a:t>Tophet cemeteries</a:t>
            </a:r>
            <a:r>
              <a:rPr/>
              <a:t> - evidence of child sacrifice?</a:t>
            </a:r>
          </a:p>
          <a:p>
            <a:pPr lvl="0"/>
            <a:r>
              <a:rPr b="1"/>
              <a:t>Harbor excavations</a:t>
            </a:r>
            <a:r>
              <a:rPr/>
              <a:t> - advanced naval technology</a:t>
            </a:r>
          </a:p>
          <a:p>
            <a:pPr lvl="0"/>
            <a:r>
              <a:rPr b="1"/>
              <a:t>Residential areas</a:t>
            </a:r>
            <a:r>
              <a:rPr/>
              <a:t> - wealthy merchant lifestyle</a:t>
            </a:r>
          </a:p>
          <a:p>
            <a:pPr lvl="0"/>
            <a:r>
              <a:rPr b="1"/>
              <a:t>Industrial districts</a:t>
            </a:r>
            <a:r>
              <a:rPr/>
              <a:t> - large-scale production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Phoenicians and Greeks</a:t>
            </a:r>
          </a:p>
        </p:txBody>
      </p:sp>
      <p:sp>
        <p:nvSpPr>
          <p:cNvPr id="3" name="Content Placeholder 2"/>
          <p:cNvSpPr>
            <a:spLocks noGrp="1"/>
          </p:cNvSpPr>
          <p:nvPr>
            <p:ph idx="1"/>
          </p:nvPr>
        </p:nvSpPr>
        <p:spPr/>
        <p:txBody>
          <a:bodyPr/>
          <a:lstStyle/>
          <a:p>
            <a:pPr lvl="0" indent="0" marL="0">
              <a:buNone/>
            </a:pPr>
            <a:r>
              <a:rPr b="1"/>
              <a:t>Different Approaches:</a:t>
            </a:r>
          </a:p>
          <a:p>
            <a:pPr lvl="0" indent="0" marL="0">
              <a:buNone/>
            </a:pPr>
            <a:r>
              <a:rPr b="1"/>
              <a:t>Phoenicians:</a:t>
            </a:r>
            <a:r>
              <a:rPr/>
              <a:t> Trade-focused, adaptive, practical </a:t>
            </a:r>
            <a:r>
              <a:rPr b="1"/>
              <a:t>Greeks:</a:t>
            </a:r>
            <a:r>
              <a:rPr/>
              <a:t> Territorial, cultural, philosophical</a:t>
            </a:r>
          </a:p>
          <a:p>
            <a:pPr lvl="0" indent="0" marL="0">
              <a:buNone/>
            </a:pPr>
            <a:r>
              <a:rPr b="1"/>
              <a:t>Similarities:</a:t>
            </a:r>
            <a:r>
              <a:rPr/>
              <a:t> City-state organization, maritime orientation, colonial expansion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Influence on Rome</a:t>
            </a:r>
          </a:p>
        </p:txBody>
      </p:sp>
      <p:sp>
        <p:nvSpPr>
          <p:cNvPr id="3" name="Content Placeholder 2"/>
          <p:cNvSpPr>
            <a:spLocks noGrp="1"/>
          </p:cNvSpPr>
          <p:nvPr>
            <p:ph idx="1"/>
          </p:nvPr>
        </p:nvSpPr>
        <p:spPr/>
        <p:txBody>
          <a:bodyPr/>
          <a:lstStyle/>
          <a:p>
            <a:pPr lvl="0" indent="0" marL="0">
              <a:buNone/>
            </a:pPr>
            <a:r>
              <a:rPr b="1"/>
              <a:t>What Rome Learned:</a:t>
            </a:r>
          </a:p>
          <a:p>
            <a:pPr lvl="0"/>
            <a:r>
              <a:rPr b="1"/>
              <a:t>Naval warfare</a:t>
            </a:r>
            <a:r>
              <a:rPr/>
              <a:t> - ship design and tactics</a:t>
            </a:r>
          </a:p>
          <a:p>
            <a:pPr lvl="0"/>
            <a:r>
              <a:rPr b="1"/>
              <a:t>Provincial administration</a:t>
            </a:r>
            <a:r>
              <a:rPr/>
              <a:t> - governing distant territories</a:t>
            </a:r>
          </a:p>
          <a:p>
            <a:pPr lvl="0"/>
            <a:r>
              <a:rPr b="1"/>
              <a:t>Commercial law</a:t>
            </a:r>
            <a:r>
              <a:rPr/>
              <a:t> - regulating trade</a:t>
            </a:r>
          </a:p>
          <a:p>
            <a:pPr lvl="0"/>
            <a:r>
              <a:rPr b="1"/>
              <a:t>Cultural tolerance</a:t>
            </a:r>
            <a:r>
              <a:rPr/>
              <a:t> - when politically useful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Carthage Lost</a:t>
            </a:r>
          </a:p>
        </p:txBody>
      </p:sp>
      <p:sp>
        <p:nvSpPr>
          <p:cNvPr id="3" name="Content Placeholder 2"/>
          <p:cNvSpPr>
            <a:spLocks noGrp="1"/>
          </p:cNvSpPr>
          <p:nvPr>
            <p:ph idx="1"/>
          </p:nvPr>
        </p:nvSpPr>
        <p:spPr/>
        <p:txBody>
          <a:bodyPr/>
          <a:lstStyle/>
          <a:p>
            <a:pPr lvl="0" indent="0" marL="0">
              <a:buNone/>
            </a:pPr>
            <a:r>
              <a:rPr b="1"/>
              <a:t>Multiple Factors:</a:t>
            </a:r>
          </a:p>
          <a:p>
            <a:pPr lvl="0"/>
            <a:r>
              <a:rPr b="1"/>
              <a:t>Geography</a:t>
            </a:r>
            <a:r>
              <a:rPr/>
              <a:t> - harder to defend scattered territories</a:t>
            </a:r>
          </a:p>
          <a:p>
            <a:pPr lvl="0"/>
            <a:r>
              <a:rPr b="1"/>
              <a:t>Military system</a:t>
            </a:r>
            <a:r>
              <a:rPr/>
              <a:t> - mercenaries vs. citizen soldiers</a:t>
            </a:r>
          </a:p>
          <a:p>
            <a:pPr lvl="0"/>
            <a:r>
              <a:rPr b="1"/>
              <a:t>Political focus</a:t>
            </a:r>
            <a:r>
              <a:rPr/>
              <a:t> - commercial vs. military priorities</a:t>
            </a:r>
          </a:p>
          <a:p>
            <a:pPr lvl="0"/>
            <a:r>
              <a:rPr b="1"/>
              <a:t>Roman persistence</a:t>
            </a:r>
            <a:r>
              <a:rPr/>
              <a:t> - never gave up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Might-Have-Been</a:t>
            </a:r>
          </a:p>
        </p:txBody>
      </p:sp>
      <p:sp>
        <p:nvSpPr>
          <p:cNvPr id="3" name="Content Placeholder 2"/>
          <p:cNvSpPr>
            <a:spLocks noGrp="1"/>
          </p:cNvSpPr>
          <p:nvPr>
            <p:ph idx="1"/>
          </p:nvPr>
        </p:nvSpPr>
        <p:spPr/>
        <p:txBody>
          <a:bodyPr/>
          <a:lstStyle/>
          <a:p>
            <a:pPr lvl="0" indent="0" marL="0">
              <a:buNone/>
            </a:pPr>
            <a:r>
              <a:rPr b="1"/>
              <a:t>Alternative History:</a:t>
            </a:r>
          </a:p>
          <a:p>
            <a:pPr lvl="0" indent="0" marL="0">
              <a:buNone/>
            </a:pPr>
            <a:r>
              <a:rPr/>
              <a:t>What if Hannibal had taken Rome? How might Western civilization have developed differently under Carthaginian influence rather than Roman?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Source Analysis</a:t>
            </a:r>
          </a:p>
        </p:txBody>
      </p:sp>
      <p:sp>
        <p:nvSpPr>
          <p:cNvPr id="3" name="Content Placeholder 2"/>
          <p:cNvSpPr>
            <a:spLocks noGrp="1"/>
          </p:cNvSpPr>
          <p:nvPr>
            <p:ph idx="1"/>
          </p:nvPr>
        </p:nvSpPr>
        <p:spPr/>
        <p:txBody>
          <a:bodyPr/>
          <a:lstStyle/>
          <a:p>
            <a:pPr lvl="0" indent="0" marL="0">
              <a:buNone/>
            </a:pPr>
            <a:r>
              <a:rPr b="1"/>
              <a:t>From Herodotus on the Phoenicians:</a:t>
            </a:r>
          </a:p>
          <a:p>
            <a:pPr lvl="0" indent="0" marL="0">
              <a:buNone/>
            </a:pPr>
            <a:r>
              <a:rPr i="1"/>
              <a:t>“These people, who had formerly dwelt on the shores of the Erythraean Sea, having migrated to the Mediterranean and settled in the parts which they now inhabit, began at once to adventure on long voyages, freighting their vessels with the wares of Egypt and Assyria.”</a:t>
            </a:r>
          </a:p>
          <a:p>
            <a:pPr lvl="0" indent="0" marL="0">
              <a:buNone/>
            </a:pPr>
            <a:r>
              <a:rPr b="1"/>
              <a:t>Analysis:</a:t>
            </a:r>
            <a:r>
              <a:rPr/>
              <a:t> What does this reveal about Phoenician origins and activities?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Modern Archaeological Discoveries</a:t>
            </a:r>
          </a:p>
        </p:txBody>
      </p:sp>
      <p:sp>
        <p:nvSpPr>
          <p:cNvPr id="3" name="Content Placeholder 2"/>
          <p:cNvSpPr>
            <a:spLocks noGrp="1"/>
          </p:cNvSpPr>
          <p:nvPr>
            <p:ph idx="1"/>
          </p:nvPr>
        </p:nvSpPr>
        <p:spPr/>
        <p:txBody>
          <a:bodyPr/>
          <a:lstStyle/>
          <a:p>
            <a:pPr lvl="0" indent="0" marL="0">
              <a:buNone/>
            </a:pPr>
            <a:r>
              <a:rPr b="1"/>
              <a:t>New Evidence:</a:t>
            </a:r>
          </a:p>
          <a:p>
            <a:pPr lvl="0"/>
            <a:r>
              <a:rPr b="1"/>
              <a:t>Phoenician inscriptions</a:t>
            </a:r>
            <a:r>
              <a:rPr/>
              <a:t> in Spain and Atlantic islands</a:t>
            </a:r>
          </a:p>
          <a:p>
            <a:pPr lvl="0"/>
            <a:r>
              <a:rPr b="1"/>
              <a:t>Advanced metallurgy</a:t>
            </a:r>
            <a:r>
              <a:rPr/>
              <a:t> - sophisticated techniques</a:t>
            </a:r>
          </a:p>
          <a:p>
            <a:pPr lvl="0"/>
            <a:r>
              <a:rPr b="1"/>
              <a:t>Global reach</a:t>
            </a:r>
            <a:r>
              <a:rPr/>
              <a:t> - possibly reached Americas?</a:t>
            </a:r>
          </a:p>
          <a:p>
            <a:pPr lvl="0"/>
            <a:r>
              <a:rPr b="1"/>
              <a:t>Urban planning</a:t>
            </a:r>
            <a:r>
              <a:rPr/>
              <a:t> - sophisticated city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Phoenician Solution</a:t>
            </a:r>
          </a:p>
        </p:txBody>
      </p:sp>
      <p:sp>
        <p:nvSpPr>
          <p:cNvPr id="3" name="Content Placeholder 2"/>
          <p:cNvSpPr>
            <a:spLocks noGrp="1"/>
          </p:cNvSpPr>
          <p:nvPr>
            <p:ph idx="1"/>
          </p:nvPr>
        </p:nvSpPr>
        <p:spPr/>
        <p:txBody>
          <a:bodyPr/>
          <a:lstStyle/>
          <a:p>
            <a:pPr lvl="0" indent="0" marL="0">
              <a:buNone/>
            </a:pPr>
            <a:r>
              <a:rPr b="1"/>
              <a:t>When Geography Limits You:</a:t>
            </a:r>
          </a:p>
          <a:p>
            <a:pPr lvl="0" indent="0" marL="0">
              <a:buNone/>
            </a:pPr>
            <a:r>
              <a:rPr b="1"/>
              <a:t>Problem:</a:t>
            </a:r>
            <a:r>
              <a:rPr/>
              <a:t> Not enough land for large population </a:t>
            </a:r>
            <a:r>
              <a:rPr b="1"/>
              <a:t>Solution:</a:t>
            </a:r>
            <a:r>
              <a:rPr/>
              <a:t> Become masters of the sea</a:t>
            </a:r>
          </a:p>
          <a:p>
            <a:pPr lvl="0" indent="0" marL="0">
              <a:buNone/>
            </a:pPr>
            <a:r>
              <a:rPr b="1"/>
              <a:t>Result:</a:t>
            </a:r>
            <a:r>
              <a:rPr/>
              <a:t> Mediterranean’s first maritime commercial empire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Linguistic Legacy</a:t>
            </a:r>
          </a:p>
        </p:txBody>
      </p:sp>
      <p:sp>
        <p:nvSpPr>
          <p:cNvPr id="3" name="Content Placeholder 2"/>
          <p:cNvSpPr>
            <a:spLocks noGrp="1"/>
          </p:cNvSpPr>
          <p:nvPr>
            <p:ph idx="1"/>
          </p:nvPr>
        </p:nvSpPr>
        <p:spPr/>
        <p:txBody>
          <a:bodyPr/>
          <a:lstStyle/>
          <a:p>
            <a:pPr lvl="0" indent="0" marL="0">
              <a:buNone/>
            </a:pPr>
            <a:r>
              <a:rPr b="1"/>
              <a:t>Beyond the Alphabet:</a:t>
            </a:r>
          </a:p>
          <a:p>
            <a:pPr lvl="0"/>
            <a:r>
              <a:rPr b="1"/>
              <a:t>Place names</a:t>
            </a:r>
            <a:r>
              <a:rPr/>
              <a:t> throughout Mediterranean</a:t>
            </a:r>
          </a:p>
          <a:p>
            <a:pPr lvl="0"/>
            <a:r>
              <a:rPr b="1"/>
              <a:t>Commercial terminology</a:t>
            </a:r>
            <a:r>
              <a:rPr/>
              <a:t> - trade vocabulary</a:t>
            </a:r>
          </a:p>
          <a:p>
            <a:pPr lvl="0"/>
            <a:r>
              <a:rPr b="1"/>
              <a:t>Religious concepts</a:t>
            </a:r>
            <a:r>
              <a:rPr/>
              <a:t> - spread through colonies</a:t>
            </a:r>
          </a:p>
          <a:p>
            <a:pPr lvl="0"/>
            <a:r>
              <a:rPr b="1"/>
              <a:t>Navigational terms</a:t>
            </a:r>
            <a:r>
              <a:rPr/>
              <a:t> - maritime language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Connections to Main Course</a:t>
            </a:r>
          </a:p>
        </p:txBody>
      </p:sp>
      <p:sp>
        <p:nvSpPr>
          <p:cNvPr id="3" name="Content Placeholder 2"/>
          <p:cNvSpPr>
            <a:spLocks noGrp="1"/>
          </p:cNvSpPr>
          <p:nvPr>
            <p:ph idx="1"/>
          </p:nvPr>
        </p:nvSpPr>
        <p:spPr/>
        <p:txBody>
          <a:bodyPr/>
          <a:lstStyle/>
          <a:p>
            <a:pPr lvl="0" indent="0" marL="0">
              <a:buNone/>
            </a:pPr>
            <a:r>
              <a:rPr b="1"/>
              <a:t>How This Fits:</a:t>
            </a:r>
          </a:p>
          <a:p>
            <a:pPr lvl="0"/>
            <a:r>
              <a:rPr b="1"/>
              <a:t>Egypt:</a:t>
            </a:r>
            <a:r>
              <a:rPr/>
              <a:t> Phoenicians traded with and influenced by pharaohs</a:t>
            </a:r>
          </a:p>
          <a:p>
            <a:pPr lvl="0"/>
            <a:r>
              <a:rPr b="1"/>
              <a:t>Greece:</a:t>
            </a:r>
            <a:r>
              <a:rPr/>
              <a:t> Greeks adapted Phoenician alphabet and trade practices</a:t>
            </a:r>
            <a:br/>
          </a:p>
          <a:p>
            <a:pPr lvl="0"/>
            <a:r>
              <a:rPr b="1"/>
              <a:t>Rome:</a:t>
            </a:r>
            <a:r>
              <a:rPr/>
              <a:t> Punic Wars shaped Roman character and expansion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Essential Questions Revisited</a:t>
            </a:r>
          </a:p>
        </p:txBody>
      </p:sp>
      <p:sp>
        <p:nvSpPr>
          <p:cNvPr id="3" name="Content Placeholder 2"/>
          <p:cNvSpPr>
            <a:spLocks noGrp="1"/>
          </p:cNvSpPr>
          <p:nvPr>
            <p:ph idx="1"/>
          </p:nvPr>
        </p:nvSpPr>
        <p:spPr/>
        <p:txBody>
          <a:bodyPr/>
          <a:lstStyle/>
          <a:p>
            <a:pPr lvl="0" indent="0" marL="0">
              <a:buNone/>
            </a:pPr>
            <a:r>
              <a:rPr b="1"/>
              <a:t>For Reflection:</a:t>
            </a:r>
          </a:p>
          <a:p>
            <a:pPr lvl="0"/>
            <a:r>
              <a:rPr/>
              <a:t>How did geography shape Phoenician and Carthaginian development?</a:t>
            </a:r>
          </a:p>
          <a:p>
            <a:pPr lvl="0"/>
            <a:r>
              <a:rPr/>
              <a:t>What are the advantages and disadvantages of commercial vs. territorial empire?</a:t>
            </a:r>
          </a:p>
          <a:p>
            <a:pPr lvl="0"/>
            <a:r>
              <a:rPr/>
              <a:t>How do smaller powers compete with larger ones?</a:t>
            </a:r>
          </a:p>
          <a:p>
            <a:pPr lvl="0"/>
            <a:r>
              <a:rPr/>
              <a:t>What makes some innovations spread while others don’t?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Broader Pattern</a:t>
            </a:r>
          </a:p>
        </p:txBody>
      </p:sp>
      <p:sp>
        <p:nvSpPr>
          <p:cNvPr id="3" name="Content Placeholder 2"/>
          <p:cNvSpPr>
            <a:spLocks noGrp="1"/>
          </p:cNvSpPr>
          <p:nvPr>
            <p:ph idx="1"/>
          </p:nvPr>
        </p:nvSpPr>
        <p:spPr/>
        <p:txBody>
          <a:bodyPr/>
          <a:lstStyle/>
          <a:p>
            <a:pPr lvl="0" indent="0" marL="0">
              <a:buNone/>
            </a:pPr>
            <a:r>
              <a:rPr b="1"/>
              <a:t>Recurring Themes:</a:t>
            </a:r>
          </a:p>
          <a:p>
            <a:pPr lvl="0"/>
            <a:r>
              <a:rPr b="1"/>
              <a:t>Environmental adaptation</a:t>
            </a:r>
            <a:r>
              <a:rPr/>
              <a:t> - working with geographic constraints</a:t>
            </a:r>
          </a:p>
          <a:p>
            <a:pPr lvl="0"/>
            <a:r>
              <a:rPr b="1"/>
              <a:t>Cultural exchange</a:t>
            </a:r>
            <a:r>
              <a:rPr/>
              <a:t> - benefits and challenges of diversity</a:t>
            </a:r>
          </a:p>
          <a:p>
            <a:pPr lvl="0"/>
            <a:r>
              <a:rPr b="1"/>
              <a:t>Commercial innovation</a:t>
            </a:r>
            <a:r>
              <a:rPr/>
              <a:t> - trade as engine of development</a:t>
            </a:r>
          </a:p>
          <a:p>
            <a:pPr lvl="0"/>
            <a:r>
              <a:rPr b="1"/>
              <a:t>Competition and conflict</a:t>
            </a:r>
            <a:r>
              <a:rPr/>
              <a:t> - when expansion leads to collision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Reflection Task</a:t>
            </a:r>
          </a:p>
        </p:txBody>
      </p:sp>
      <p:sp>
        <p:nvSpPr>
          <p:cNvPr id="3" name="Content Placeholder 2"/>
          <p:cNvSpPr>
            <a:spLocks noGrp="1"/>
          </p:cNvSpPr>
          <p:nvPr>
            <p:ph idx="1"/>
          </p:nvPr>
        </p:nvSpPr>
        <p:spPr/>
        <p:txBody>
          <a:bodyPr/>
          <a:lstStyle/>
          <a:p>
            <a:pPr lvl="0" indent="0" marL="0">
              <a:buNone/>
            </a:pPr>
            <a:r>
              <a:rPr b="1"/>
              <a:t>Comparative Analysis:</a:t>
            </a:r>
          </a:p>
          <a:p>
            <a:pPr lvl="0" indent="0" marL="0">
              <a:buNone/>
            </a:pPr>
            <a:r>
              <a:rPr/>
              <a:t>Compare the Phoenician approach to expansion (commercial colonies) with what you know about Egyptian territorial control. What are the advantages and disadvantages of each approach?</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a:t>
            </a:r>
          </a:p>
        </p:txBody>
      </p:sp>
      <p:sp>
        <p:nvSpPr>
          <p:cNvPr id="3" name="Content Placeholder 2"/>
          <p:cNvSpPr>
            <a:spLocks noGrp="1"/>
          </p:cNvSpPr>
          <p:nvPr>
            <p:ph idx="1"/>
          </p:nvPr>
        </p:nvSpPr>
        <p:spPr/>
        <p:txBody>
          <a:bodyPr/>
          <a:lstStyle/>
          <a:p>
            <a:pPr lvl="0" indent="0" marL="0">
              <a:buNone/>
            </a:pPr>
            <a:r>
              <a:rPr b="1"/>
              <a:t>Back to Our Main Journey:</a:t>
            </a:r>
          </a:p>
          <a:p>
            <a:pPr lvl="0" indent="0" marL="0">
              <a:buNone/>
            </a:pPr>
            <a:r>
              <a:rPr/>
              <a:t>Now that we understand the prehistoric foundations and these influential civilizations, we’re ready to dive deeper into Egypt, Greece, and Rome with this crucial context in place.</a:t>
            </a:r>
          </a:p>
          <a:p>
            <a:pPr lvl="0" indent="0" marL="0">
              <a:buNone/>
            </a:pPr>
            <a:r>
              <a:rPr b="1"/>
              <a:t>Next:</a:t>
            </a:r>
            <a:r>
              <a:rPr/>
              <a:t> The full Egyptian civilization study begins!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Were the Phoenicians?</a:t>
            </a:r>
          </a:p>
        </p:txBody>
      </p:sp>
      <p:sp>
        <p:nvSpPr>
          <p:cNvPr id="3" name="Content Placeholder 2"/>
          <p:cNvSpPr>
            <a:spLocks noGrp="1"/>
          </p:cNvSpPr>
          <p:nvPr>
            <p:ph idx="1"/>
          </p:nvPr>
        </p:nvSpPr>
        <p:spPr/>
        <p:txBody>
          <a:bodyPr/>
          <a:lstStyle/>
          <a:p>
            <a:pPr lvl="0" indent="0" marL="0">
              <a:buNone/>
            </a:pPr>
            <a:r>
              <a:rPr b="1"/>
              <a:t>Canaanite Origins:</a:t>
            </a:r>
          </a:p>
          <a:p>
            <a:pPr lvl="0"/>
            <a:r>
              <a:rPr b="1"/>
              <a:t>Semitic-speaking people</a:t>
            </a:r>
            <a:r>
              <a:rPr/>
              <a:t> related to Hebrews</a:t>
            </a:r>
          </a:p>
          <a:p>
            <a:pPr lvl="0"/>
            <a:r>
              <a:rPr b="1"/>
              <a:t>Major cities:</a:t>
            </a:r>
            <a:r>
              <a:rPr/>
              <a:t> Tyre, Sidon, Byblos, Arwad</a:t>
            </a:r>
          </a:p>
          <a:p>
            <a:pPr lvl="0"/>
            <a:r>
              <a:rPr b="1"/>
              <a:t>City-state organization</a:t>
            </a:r>
            <a:r>
              <a:rPr/>
              <a:t> - like Mesopotamia</a:t>
            </a:r>
          </a:p>
          <a:p>
            <a:pPr lvl="0"/>
            <a:r>
              <a:rPr b="1"/>
              <a:t>No unified political empire</a:t>
            </a:r>
            <a:r>
              <a:rPr/>
              <a:t> - united by culture and trade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Phoenician Innovation</a:t>
            </a:r>
          </a:p>
        </p:txBody>
      </p:sp>
      <p:sp>
        <p:nvSpPr>
          <p:cNvPr id="3" name="Content Placeholder 2"/>
          <p:cNvSpPr>
            <a:spLocks noGrp="1"/>
          </p:cNvSpPr>
          <p:nvPr>
            <p:ph idx="1"/>
          </p:nvPr>
        </p:nvSpPr>
        <p:spPr/>
        <p:txBody>
          <a:bodyPr/>
          <a:lstStyle/>
          <a:p>
            <a:pPr lvl="0" indent="0" marL="0">
              <a:buNone/>
            </a:pPr>
            <a:r>
              <a:rPr b="1"/>
              <a:t>Maritime Technology:</a:t>
            </a:r>
          </a:p>
          <a:p>
            <a:pPr lvl="0"/>
            <a:r>
              <a:rPr b="1"/>
              <a:t>Advanced shipbuilding</a:t>
            </a:r>
            <a:r>
              <a:rPr/>
              <a:t> using Lebanese cedar</a:t>
            </a:r>
          </a:p>
          <a:p>
            <a:pPr lvl="0"/>
            <a:r>
              <a:rPr b="1"/>
              <a:t>Navigation techniques</a:t>
            </a:r>
            <a:r>
              <a:rPr/>
              <a:t> - using stars and coastal landmarks</a:t>
            </a:r>
          </a:p>
          <a:p>
            <a:pPr lvl="0"/>
            <a:r>
              <a:rPr b="1"/>
              <a:t>Shallow-draft vessels</a:t>
            </a:r>
            <a:r>
              <a:rPr/>
              <a:t> - could beach on any shore</a:t>
            </a:r>
          </a:p>
          <a:p>
            <a:pPr lvl="0"/>
            <a:r>
              <a:rPr b="1"/>
              <a:t>Multiple ship types</a:t>
            </a:r>
            <a:r>
              <a:rPr/>
              <a:t> - for different cargo and distances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They Traded</a:t>
            </a:r>
          </a:p>
        </p:txBody>
      </p:sp>
      <p:sp>
        <p:nvSpPr>
          <p:cNvPr id="3" name="Content Placeholder 2"/>
          <p:cNvSpPr>
            <a:spLocks noGrp="1"/>
          </p:cNvSpPr>
          <p:nvPr>
            <p:ph idx="1"/>
          </p:nvPr>
        </p:nvSpPr>
        <p:spPr/>
        <p:txBody>
          <a:bodyPr/>
          <a:lstStyle/>
          <a:p>
            <a:pPr lvl="0" indent="0" marL="0">
              <a:buNone/>
            </a:pPr>
            <a:r>
              <a:rPr b="1"/>
              <a:t>Luxury Goods Specialists:</a:t>
            </a:r>
          </a:p>
          <a:p>
            <a:pPr lvl="0"/>
            <a:r>
              <a:rPr b="1"/>
              <a:t>Purple dye</a:t>
            </a:r>
            <a:r>
              <a:rPr/>
              <a:t> - from murex shells (their namesake)</a:t>
            </a:r>
          </a:p>
          <a:p>
            <a:pPr lvl="0"/>
            <a:r>
              <a:rPr b="1"/>
              <a:t>Cedar timber</a:t>
            </a:r>
            <a:r>
              <a:rPr/>
              <a:t> - prized throughout the Mediterranean</a:t>
            </a:r>
            <a:br/>
          </a:p>
          <a:p>
            <a:pPr lvl="0"/>
            <a:r>
              <a:rPr b="1"/>
              <a:t>Metalwork</a:t>
            </a:r>
            <a:r>
              <a:rPr/>
              <a:t> - gold, silver, bronze objects</a:t>
            </a:r>
          </a:p>
          <a:p>
            <a:pPr lvl="0"/>
            <a:r>
              <a:rPr b="1"/>
              <a:t>Glass</a:t>
            </a:r>
            <a:r>
              <a:rPr/>
              <a:t> - early masters of glassmaking</a:t>
            </a:r>
          </a:p>
          <a:p>
            <a:pPr lvl="0"/>
            <a:r>
              <a:rPr b="1"/>
              <a:t>Textiles</a:t>
            </a:r>
            <a:r>
              <a:rPr/>
              <a:t> - fine linens and wool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Purple Trade</a:t>
            </a:r>
          </a:p>
        </p:txBody>
      </p:sp>
      <p:sp>
        <p:nvSpPr>
          <p:cNvPr id="3" name="Content Placeholder 2"/>
          <p:cNvSpPr>
            <a:spLocks noGrp="1"/>
          </p:cNvSpPr>
          <p:nvPr>
            <p:ph idx="1"/>
          </p:nvPr>
        </p:nvSpPr>
        <p:spPr/>
        <p:txBody>
          <a:bodyPr/>
          <a:lstStyle/>
          <a:p>
            <a:pPr lvl="0" indent="0" marL="0">
              <a:buNone/>
            </a:pPr>
            <a:r>
              <a:rPr b="1"/>
              <a:t>“Purple People”</a:t>
            </a:r>
          </a:p>
          <a:p>
            <a:pPr lvl="0"/>
            <a:r>
              <a:rPr b="1"/>
              <a:t>Murex shells</a:t>
            </a:r>
            <a:r>
              <a:rPr/>
              <a:t> - source of purple dye</a:t>
            </a:r>
          </a:p>
          <a:p>
            <a:pPr lvl="0"/>
            <a:r>
              <a:rPr b="1"/>
              <a:t>Labor-intensive process</a:t>
            </a:r>
            <a:r>
              <a:rPr/>
              <a:t> - 10,000 shells for one garment</a:t>
            </a:r>
          </a:p>
          <a:p>
            <a:pPr lvl="0"/>
            <a:r>
              <a:rPr b="1"/>
              <a:t>Royal monopoly</a:t>
            </a:r>
            <a:r>
              <a:rPr/>
              <a:t> - only the wealthy could afford it</a:t>
            </a:r>
          </a:p>
          <a:p>
            <a:pPr lvl="0"/>
            <a:r>
              <a:rPr b="1"/>
              <a:t>Symbol of power</a:t>
            </a:r>
            <a:r>
              <a:rPr/>
              <a:t> - purple = prestige across cultures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Phoenician Trading Networks</a:t>
            </a:r>
          </a:p>
        </p:txBody>
      </p:sp>
      <p:sp>
        <p:nvSpPr>
          <p:cNvPr id="3" name="Content Placeholder 2"/>
          <p:cNvSpPr>
            <a:spLocks noGrp="1"/>
          </p:cNvSpPr>
          <p:nvPr>
            <p:ph idx="1"/>
          </p:nvPr>
        </p:nvSpPr>
        <p:spPr/>
        <p:txBody>
          <a:bodyPr/>
          <a:lstStyle/>
          <a:p>
            <a:pPr lvl="0" indent="0" marL="0">
              <a:buNone/>
            </a:pPr>
            <a:r>
              <a:rPr b="1"/>
              <a:t>Mediterranean-Wide Commerce:</a:t>
            </a:r>
          </a:p>
          <a:p>
            <a:pPr lvl="0" indent="0" marL="0">
              <a:buNone/>
            </a:pPr>
            <a:r>
              <a:rPr b="1"/>
              <a:t>East:</a:t>
            </a:r>
            <a:r>
              <a:rPr/>
              <a:t> Cyprus, Syria, Palestine </a:t>
            </a:r>
            <a:r>
              <a:rPr b="1"/>
              <a:t>West:</a:t>
            </a:r>
            <a:r>
              <a:rPr/>
              <a:t> Spain, North Africa, Atlantic coast </a:t>
            </a:r>
            <a:r>
              <a:rPr b="1"/>
              <a:t>North:</a:t>
            </a:r>
            <a:r>
              <a:rPr/>
              <a:t> Greece, Italy, Southern France </a:t>
            </a:r>
            <a:r>
              <a:rPr b="1"/>
              <a:t>Center:</a:t>
            </a:r>
            <a:r>
              <a:rPr/>
              <a:t> Sicily, Sardinia, Malta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Phoenicia and Carthage: Masters of the Mediterranean</dc:title>
  <dc:creator>Supplemental Lesson - 75 Minutes</dc:creator>
  <cp:keywords/>
  <dcterms:created xsi:type="dcterms:W3CDTF">2025-06-03T03:16:26Z</dcterms:created>
  <dcterms:modified xsi:type="dcterms:W3CDTF">2025-06-03T03:16:26Z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
  </property>
  <property fmtid="{D5CDD505-2E9C-101B-9397-08002B2CF9AE}" pid="3" name="subtitle">
    <vt:lpwstr>Trade, Innovation, and Cultural Exchange</vt:lpwstr>
  </property>
</Properties>
</file>