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69" r:id="rId5"/>
    <p:sldId id="272" r:id="rId6"/>
    <p:sldId id="270" r:id="rId7"/>
    <p:sldId id="271" r:id="rId8"/>
    <p:sldId id="273" r:id="rId9"/>
    <p:sldId id="274" r:id="rId10"/>
    <p:sldId id="275" r:id="rId11"/>
    <p:sldId id="276" r:id="rId12"/>
    <p:sldId id="277" r:id="rId13"/>
    <p:sldId id="278" r:id="rId14"/>
    <p:sldId id="282" r:id="rId15"/>
    <p:sldId id="283" r:id="rId16"/>
    <p:sldId id="284" r:id="rId17"/>
    <p:sldId id="259" r:id="rId18"/>
    <p:sldId id="285" r:id="rId19"/>
    <p:sldId id="286" r:id="rId20"/>
    <p:sldId id="260" r:id="rId21"/>
    <p:sldId id="262" r:id="rId22"/>
    <p:sldId id="267" r:id="rId23"/>
    <p:sldId id="261" r:id="rId24"/>
    <p:sldId id="279" r:id="rId25"/>
    <p:sldId id="280" r:id="rId26"/>
    <p:sldId id="281" r:id="rId27"/>
    <p:sldId id="268" r:id="rId28"/>
    <p:sldId id="263" r:id="rId29"/>
    <p:sldId id="264" r:id="rId30"/>
    <p:sldId id="265" r:id="rId31"/>
    <p:sldId id="266"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3" autoAdjust="0"/>
    <p:restoredTop sz="94694" autoAdjust="0"/>
  </p:normalViewPr>
  <p:slideViewPr>
    <p:cSldViewPr snapToGrid="0" snapToObjects="1">
      <p:cViewPr varScale="1">
        <p:scale>
          <a:sx n="159" d="100"/>
          <a:sy n="159" d="100"/>
        </p:scale>
        <p:origin x="156" y="33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a:t>
            </a:fld>
            <a:endParaRPr lang="en-US"/>
          </a:p>
        </p:txBody>
      </p:sp>
    </p:spTree>
    <p:extLst>
      <p:ext uri="{BB962C8B-B14F-4D97-AF65-F5344CB8AC3E}">
        <p14:creationId xmlns:p14="http://schemas.microsoft.com/office/powerpoint/2010/main" val="28326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11C50-C020-E9C0-40FC-03F426AC09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826A19-598A-0814-EB34-74341E950C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8B683-5F3F-3946-06EA-10B877CF6695}"/>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268617B1-77DE-8D6A-BF01-12F5D5B20D7D}"/>
              </a:ext>
            </a:extLst>
          </p:cNvPr>
          <p:cNvSpPr>
            <a:spLocks noGrp="1"/>
          </p:cNvSpPr>
          <p:nvPr>
            <p:ph type="sldNum" sz="quarter" idx="10"/>
          </p:nvPr>
        </p:nvSpPr>
        <p:spPr/>
        <p:txBody>
          <a:bodyPr/>
          <a:lstStyle/>
          <a:p>
            <a:fld id="{18BDFEC3-8487-43E8-A154-7C12CBC1FFF2}" type="slidenum">
              <a:rPr lang="en-US"/>
              <a:t>11</a:t>
            </a:fld>
            <a:endParaRPr lang="en-US"/>
          </a:p>
        </p:txBody>
      </p:sp>
    </p:spTree>
    <p:extLst>
      <p:ext uri="{BB962C8B-B14F-4D97-AF65-F5344CB8AC3E}">
        <p14:creationId xmlns:p14="http://schemas.microsoft.com/office/powerpoint/2010/main" val="821448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08AC1-E761-4005-EE19-98BD1EA7DB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E38EF-766A-127F-D037-95BBD962A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D9AF3-6390-8230-0D31-11A5D9177101}"/>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1F808D5B-9A2A-1889-4DC1-A2FE4E342ABA}"/>
              </a:ext>
            </a:extLst>
          </p:cNvPr>
          <p:cNvSpPr>
            <a:spLocks noGrp="1"/>
          </p:cNvSpPr>
          <p:nvPr>
            <p:ph type="sldNum" sz="quarter" idx="10"/>
          </p:nvPr>
        </p:nvSpPr>
        <p:spPr/>
        <p:txBody>
          <a:bodyPr/>
          <a:lstStyle/>
          <a:p>
            <a:fld id="{18BDFEC3-8487-43E8-A154-7C12CBC1FFF2}" type="slidenum">
              <a:rPr lang="en-US"/>
              <a:t>12</a:t>
            </a:fld>
            <a:endParaRPr lang="en-US"/>
          </a:p>
        </p:txBody>
      </p:sp>
    </p:spTree>
    <p:extLst>
      <p:ext uri="{BB962C8B-B14F-4D97-AF65-F5344CB8AC3E}">
        <p14:creationId xmlns:p14="http://schemas.microsoft.com/office/powerpoint/2010/main" val="1811556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F70A3-EF53-85B2-43EA-799A34979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D3C43-96FA-7F7B-B568-ADC49715A8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6CAAF2-3B96-5421-9E61-B311DB20F2E3}"/>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13F027A4-3EA4-E4C2-30A9-24C3229E050E}"/>
              </a:ext>
            </a:extLst>
          </p:cNvPr>
          <p:cNvSpPr>
            <a:spLocks noGrp="1"/>
          </p:cNvSpPr>
          <p:nvPr>
            <p:ph type="sldNum" sz="quarter" idx="10"/>
          </p:nvPr>
        </p:nvSpPr>
        <p:spPr/>
        <p:txBody>
          <a:bodyPr/>
          <a:lstStyle/>
          <a:p>
            <a:fld id="{18BDFEC3-8487-43E8-A154-7C12CBC1FFF2}" type="slidenum">
              <a:rPr lang="en-US"/>
              <a:t>13</a:t>
            </a:fld>
            <a:endParaRPr lang="en-US"/>
          </a:p>
        </p:txBody>
      </p:sp>
    </p:spTree>
    <p:extLst>
      <p:ext uri="{BB962C8B-B14F-4D97-AF65-F5344CB8AC3E}">
        <p14:creationId xmlns:p14="http://schemas.microsoft.com/office/powerpoint/2010/main" val="2691910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43ECD-8143-B07A-B5A9-95E70C3079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85C33-8D80-BA71-C344-006E5A6609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3B6B2-A40D-2856-ED8B-3BD6D428CBB5}"/>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1704D864-4DAC-FF58-66B8-21EEE6907A18}"/>
              </a:ext>
            </a:extLst>
          </p:cNvPr>
          <p:cNvSpPr>
            <a:spLocks noGrp="1"/>
          </p:cNvSpPr>
          <p:nvPr>
            <p:ph type="sldNum" sz="quarter" idx="10"/>
          </p:nvPr>
        </p:nvSpPr>
        <p:spPr/>
        <p:txBody>
          <a:bodyPr/>
          <a:lstStyle/>
          <a:p>
            <a:fld id="{18BDFEC3-8487-43E8-A154-7C12CBC1FFF2}" type="slidenum">
              <a:rPr lang="en-US"/>
              <a:t>14</a:t>
            </a:fld>
            <a:endParaRPr lang="en-US"/>
          </a:p>
        </p:txBody>
      </p:sp>
    </p:spTree>
    <p:extLst>
      <p:ext uri="{BB962C8B-B14F-4D97-AF65-F5344CB8AC3E}">
        <p14:creationId xmlns:p14="http://schemas.microsoft.com/office/powerpoint/2010/main" val="360888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72B56-1DD3-8D48-F94B-A32A74B7D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D85493-E24E-7DDC-8556-D859670BC6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277E0-7802-D300-2C8D-660D1FB77DBA}"/>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263F0C15-592A-B245-C8FB-759EDF852F36}"/>
              </a:ext>
            </a:extLst>
          </p:cNvPr>
          <p:cNvSpPr>
            <a:spLocks noGrp="1"/>
          </p:cNvSpPr>
          <p:nvPr>
            <p:ph type="sldNum" sz="quarter" idx="10"/>
          </p:nvPr>
        </p:nvSpPr>
        <p:spPr/>
        <p:txBody>
          <a:bodyPr/>
          <a:lstStyle/>
          <a:p>
            <a:fld id="{18BDFEC3-8487-43E8-A154-7C12CBC1FFF2}" type="slidenum">
              <a:rPr lang="en-US"/>
              <a:t>15</a:t>
            </a:fld>
            <a:endParaRPr lang="en-US"/>
          </a:p>
        </p:txBody>
      </p:sp>
    </p:spTree>
    <p:extLst>
      <p:ext uri="{BB962C8B-B14F-4D97-AF65-F5344CB8AC3E}">
        <p14:creationId xmlns:p14="http://schemas.microsoft.com/office/powerpoint/2010/main" val="3689315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06644-2989-2262-0652-9ADA955EA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43888-7C47-550B-3C4F-A31F0948E7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5D69C-8CE4-2BB2-70B2-254AA2FF651A}"/>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29B618F4-5751-F601-F9DD-C76B9F621C9D}"/>
              </a:ext>
            </a:extLst>
          </p:cNvPr>
          <p:cNvSpPr>
            <a:spLocks noGrp="1"/>
          </p:cNvSpPr>
          <p:nvPr>
            <p:ph type="sldNum" sz="quarter" idx="10"/>
          </p:nvPr>
        </p:nvSpPr>
        <p:spPr/>
        <p:txBody>
          <a:bodyPr/>
          <a:lstStyle/>
          <a:p>
            <a:fld id="{18BDFEC3-8487-43E8-A154-7C12CBC1FFF2}" type="slidenum">
              <a:rPr lang="en-US"/>
              <a:t>16</a:t>
            </a:fld>
            <a:endParaRPr lang="en-US"/>
          </a:p>
        </p:txBody>
      </p:sp>
    </p:spTree>
    <p:extLst>
      <p:ext uri="{BB962C8B-B14F-4D97-AF65-F5344CB8AC3E}">
        <p14:creationId xmlns:p14="http://schemas.microsoft.com/office/powerpoint/2010/main" val="833957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IMAGE NEEDED: Map showing spread of gunpowder technology from China westward</a:t>
            </a:r>
          </a:p>
          <a:p>
            <a:pPr marL="0" lvl="0" indent="0">
              <a:buNone/>
            </a:pPr>
            <a:endParaRPr/>
          </a:p>
          <a:p>
            <a:pPr lvl="0"/>
            <a:r>
              <a:t>Emphasize this is gradual diffusion over 300 years, not sudden European invention</a:t>
            </a:r>
          </a:p>
          <a:p>
            <a:pPr marL="0" lvl="0" indent="0">
              <a:buNone/>
            </a:pPr>
            <a:endParaRPr/>
          </a:p>
          <a:p>
            <a:pPr lvl="0"/>
            <a:r>
              <a:t>Key point: Europeans were adapters, not inventors of this technology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76290-5C5C-1A9B-E3F4-20F1DD6B4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5D6402-4016-52B4-5FB5-80D5114912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6C9948-F5AC-C02C-B365-0B6D6E343BD8}"/>
              </a:ext>
            </a:extLst>
          </p:cNvPr>
          <p:cNvSpPr>
            <a:spLocks noGrp="1"/>
          </p:cNvSpPr>
          <p:nvPr>
            <p:ph type="body" idx="1"/>
          </p:nvPr>
        </p:nvSpPr>
        <p:spPr/>
        <p:txBody>
          <a:bodyPr/>
          <a:lstStyle/>
          <a:p>
            <a:pPr lvl="0"/>
            <a:r>
              <a:t>IMAGE NEEDED: Map showing spread of gunpowder technology from China westward</a:t>
            </a:r>
          </a:p>
          <a:p>
            <a:pPr marL="0" lvl="0" indent="0">
              <a:buNone/>
            </a:pPr>
            <a:endParaRPr/>
          </a:p>
          <a:p>
            <a:pPr lvl="0"/>
            <a:r>
              <a:t>Emphasize this is gradual diffusion over 300 years, not sudden European invention</a:t>
            </a:r>
          </a:p>
          <a:p>
            <a:pPr marL="0" lvl="0" indent="0">
              <a:buNone/>
            </a:pPr>
            <a:endParaRPr/>
          </a:p>
          <a:p>
            <a:pPr lvl="0"/>
            <a:r>
              <a:t>Key point: Europeans were adapters, not inventors of this technology</a:t>
            </a:r>
          </a:p>
        </p:txBody>
      </p:sp>
      <p:sp>
        <p:nvSpPr>
          <p:cNvPr id="4" name="Slide Number Placeholder 3">
            <a:extLst>
              <a:ext uri="{FF2B5EF4-FFF2-40B4-BE49-F238E27FC236}">
                <a16:creationId xmlns:a16="http://schemas.microsoft.com/office/drawing/2014/main" id="{0FCD5B02-FAE6-8E57-69F8-1FAEB7D76D3B}"/>
              </a:ext>
            </a:extLst>
          </p:cNvPr>
          <p:cNvSpPr>
            <a:spLocks noGrp="1"/>
          </p:cNvSpPr>
          <p:nvPr>
            <p:ph type="sldNum" sz="quarter" idx="10"/>
          </p:nvPr>
        </p:nvSpPr>
        <p:spPr/>
        <p:txBody>
          <a:bodyPr/>
          <a:lstStyle/>
          <a:p>
            <a:fld id="{18BDFEC3-8487-43E8-A154-7C12CBC1FFF2}" type="slidenum">
              <a:rPr lang="en-US"/>
              <a:t>18</a:t>
            </a:fld>
            <a:endParaRPr lang="en-US"/>
          </a:p>
        </p:txBody>
      </p:sp>
    </p:spTree>
    <p:extLst>
      <p:ext uri="{BB962C8B-B14F-4D97-AF65-F5344CB8AC3E}">
        <p14:creationId xmlns:p14="http://schemas.microsoft.com/office/powerpoint/2010/main" val="3194920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B805D-1F4D-9859-A7F2-86D711EC21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BB70EF-F58D-A845-91D3-3D656AF31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D66D3-0749-68EB-2963-214EBA0E0233}"/>
              </a:ext>
            </a:extLst>
          </p:cNvPr>
          <p:cNvSpPr>
            <a:spLocks noGrp="1"/>
          </p:cNvSpPr>
          <p:nvPr>
            <p:ph type="body" idx="1"/>
          </p:nvPr>
        </p:nvSpPr>
        <p:spPr/>
        <p:txBody>
          <a:bodyPr/>
          <a:lstStyle/>
          <a:p>
            <a:pPr lvl="0"/>
            <a:r>
              <a:t>IMAGE NEEDED: Map showing spread of gunpowder technology from China westward</a:t>
            </a:r>
          </a:p>
          <a:p>
            <a:pPr marL="0" lvl="0" indent="0">
              <a:buNone/>
            </a:pPr>
            <a:endParaRPr/>
          </a:p>
          <a:p>
            <a:pPr lvl="0"/>
            <a:r>
              <a:t>Emphasize this is gradual diffusion over 300 years, not sudden European invention</a:t>
            </a:r>
          </a:p>
          <a:p>
            <a:pPr marL="0" lvl="0" indent="0">
              <a:buNone/>
            </a:pPr>
            <a:endParaRPr/>
          </a:p>
          <a:p>
            <a:pPr lvl="0"/>
            <a:r>
              <a:t>Key point: Europeans were adapters, not inventors of this technology</a:t>
            </a:r>
          </a:p>
        </p:txBody>
      </p:sp>
      <p:sp>
        <p:nvSpPr>
          <p:cNvPr id="4" name="Slide Number Placeholder 3">
            <a:extLst>
              <a:ext uri="{FF2B5EF4-FFF2-40B4-BE49-F238E27FC236}">
                <a16:creationId xmlns:a16="http://schemas.microsoft.com/office/drawing/2014/main" id="{DAF3D26B-1DAC-75B5-2D2B-F33F56EA0DE9}"/>
              </a:ext>
            </a:extLst>
          </p:cNvPr>
          <p:cNvSpPr>
            <a:spLocks noGrp="1"/>
          </p:cNvSpPr>
          <p:nvPr>
            <p:ph type="sldNum" sz="quarter" idx="10"/>
          </p:nvPr>
        </p:nvSpPr>
        <p:spPr/>
        <p:txBody>
          <a:bodyPr/>
          <a:lstStyle/>
          <a:p>
            <a:fld id="{18BDFEC3-8487-43E8-A154-7C12CBC1FFF2}" type="slidenum">
              <a:rPr lang="en-US"/>
              <a:t>19</a:t>
            </a:fld>
            <a:endParaRPr lang="en-US"/>
          </a:p>
        </p:txBody>
      </p:sp>
    </p:spTree>
    <p:extLst>
      <p:ext uri="{BB962C8B-B14F-4D97-AF65-F5344CB8AC3E}">
        <p14:creationId xmlns:p14="http://schemas.microsoft.com/office/powerpoint/2010/main" val="2966877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is crucial for understanding European colonial success</a:t>
            </a:r>
          </a:p>
          <a:p>
            <a:pPr marL="0" lvl="0" indent="0">
              <a:buNone/>
            </a:pPr>
            <a:endParaRPr/>
          </a:p>
          <a:p>
            <a:pPr lvl="0"/>
            <a:r>
              <a:t>Emphasize that military technology advantages are contingent, not permanent</a:t>
            </a:r>
          </a:p>
          <a:p>
            <a:pPr marL="0" lvl="0" indent="0">
              <a:buNone/>
            </a:pPr>
            <a:endParaRPr/>
          </a:p>
          <a:p>
            <a:pPr lvl="0"/>
            <a:r>
              <a:t>Connect to environmental pressures: expensive military technology during climate crisis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36E8C-D9AE-B5D4-7CC9-7AB1D7F7A8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362E8F-A014-D327-F87F-E4ED8182C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7E416-D715-933F-6EBE-A43B2177278A}"/>
              </a:ext>
            </a:extLst>
          </p:cNvPr>
          <p:cNvSpPr>
            <a:spLocks noGrp="1"/>
          </p:cNvSpPr>
          <p:nvPr>
            <p:ph type="body" idx="1"/>
          </p:nvPr>
        </p:nvSpPr>
        <p:spPr/>
        <p:txBody>
          <a:bodyPr/>
          <a:lstStyle/>
          <a:p>
            <a:pPr lvl="0"/>
            <a:r>
              <a:t>This is crucial for understanding European colonial success</a:t>
            </a:r>
          </a:p>
          <a:p>
            <a:pPr marL="0" lvl="0" indent="0">
              <a:buNone/>
            </a:pPr>
            <a:endParaRPr/>
          </a:p>
          <a:p>
            <a:pPr lvl="0"/>
            <a:r>
              <a:t>Emphasize that military technology advantages are contingent, not permanent</a:t>
            </a:r>
          </a:p>
          <a:p>
            <a:pPr marL="0" lvl="0" indent="0">
              <a:buNone/>
            </a:pPr>
            <a:endParaRPr/>
          </a:p>
          <a:p>
            <a:pPr lvl="0"/>
            <a:r>
              <a:t>Connect to environmental pressures: expensive military technology during climate crisis</a:t>
            </a:r>
          </a:p>
        </p:txBody>
      </p:sp>
      <p:sp>
        <p:nvSpPr>
          <p:cNvPr id="4" name="Slide Number Placeholder 3">
            <a:extLst>
              <a:ext uri="{FF2B5EF4-FFF2-40B4-BE49-F238E27FC236}">
                <a16:creationId xmlns:a16="http://schemas.microsoft.com/office/drawing/2014/main" id="{DCFEF7C6-0D1F-C26F-A523-97840B6820BC}"/>
              </a:ext>
            </a:extLst>
          </p:cNvPr>
          <p:cNvSpPr>
            <a:spLocks noGrp="1"/>
          </p:cNvSpPr>
          <p:nvPr>
            <p:ph type="sldNum" sz="quarter" idx="10"/>
          </p:nvPr>
        </p:nvSpPr>
        <p:spPr/>
        <p:txBody>
          <a:bodyPr/>
          <a:lstStyle/>
          <a:p>
            <a:fld id="{18BDFEC3-8487-43E8-A154-7C12CBC1FFF2}" type="slidenum">
              <a:rPr lang="en-US"/>
              <a:t>22</a:t>
            </a:fld>
            <a:endParaRPr lang="en-US"/>
          </a:p>
        </p:txBody>
      </p:sp>
    </p:spTree>
    <p:extLst>
      <p:ext uri="{BB962C8B-B14F-4D97-AF65-F5344CB8AC3E}">
        <p14:creationId xmlns:p14="http://schemas.microsoft.com/office/powerpoint/2010/main" val="114698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slide shows how military technology drives broader political and social change</a:t>
            </a:r>
          </a:p>
          <a:p>
            <a:pPr marL="0" lvl="0" indent="0">
              <a:buNone/>
            </a:pPr>
            <a:endParaRPr/>
          </a:p>
          <a:p>
            <a:pPr lvl="0"/>
            <a:r>
              <a:t>Connect to our theme: technological change creates new political possibilities</a:t>
            </a:r>
          </a:p>
          <a:p>
            <a:pPr marL="0" lvl="0" indent="0">
              <a:buNone/>
            </a:pPr>
            <a:endParaRPr/>
          </a:p>
          <a:p>
            <a:pPr lvl="0"/>
            <a:r>
              <a:t>Prepare students to see how this intersects with environmental pressures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67BFD-1CF0-763A-3692-AF669AB08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C2C48-C220-7D3C-383B-168460AF1D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609877-4F4D-C93D-B896-B2D4053CEE24}"/>
              </a:ext>
            </a:extLst>
          </p:cNvPr>
          <p:cNvSpPr>
            <a:spLocks noGrp="1"/>
          </p:cNvSpPr>
          <p:nvPr>
            <p:ph type="body" idx="1"/>
          </p:nvPr>
        </p:nvSpPr>
        <p:spPr/>
        <p:txBody>
          <a:bodyPr/>
          <a:lstStyle/>
          <a:p>
            <a:pPr lvl="0"/>
            <a:r>
              <a:t>This slide shows how military technology drives broader political and social change</a:t>
            </a:r>
          </a:p>
          <a:p>
            <a:pPr marL="0" lvl="0" indent="0">
              <a:buNone/>
            </a:pPr>
            <a:endParaRPr/>
          </a:p>
          <a:p>
            <a:pPr lvl="0"/>
            <a:r>
              <a:t>Connect to our theme: technological change creates new political possibilities</a:t>
            </a:r>
          </a:p>
          <a:p>
            <a:pPr marL="0" lvl="0" indent="0">
              <a:buNone/>
            </a:pPr>
            <a:endParaRPr/>
          </a:p>
          <a:p>
            <a:pPr lvl="0"/>
            <a:r>
              <a:t>Prepare students to see how this intersects with environmental pressures</a:t>
            </a:r>
          </a:p>
        </p:txBody>
      </p:sp>
      <p:sp>
        <p:nvSpPr>
          <p:cNvPr id="4" name="Slide Number Placeholder 3">
            <a:extLst>
              <a:ext uri="{FF2B5EF4-FFF2-40B4-BE49-F238E27FC236}">
                <a16:creationId xmlns:a16="http://schemas.microsoft.com/office/drawing/2014/main" id="{8D5B55F5-3343-E683-63AD-E55A0E83C721}"/>
              </a:ext>
            </a:extLst>
          </p:cNvPr>
          <p:cNvSpPr>
            <a:spLocks noGrp="1"/>
          </p:cNvSpPr>
          <p:nvPr>
            <p:ph type="sldNum" sz="quarter" idx="10"/>
          </p:nvPr>
        </p:nvSpPr>
        <p:spPr/>
        <p:txBody>
          <a:bodyPr/>
          <a:lstStyle/>
          <a:p>
            <a:fld id="{18BDFEC3-8487-43E8-A154-7C12CBC1FFF2}" type="slidenum">
              <a:rPr lang="en-US"/>
              <a:t>24</a:t>
            </a:fld>
            <a:endParaRPr lang="en-US"/>
          </a:p>
        </p:txBody>
      </p:sp>
    </p:spTree>
    <p:extLst>
      <p:ext uri="{BB962C8B-B14F-4D97-AF65-F5344CB8AC3E}">
        <p14:creationId xmlns:p14="http://schemas.microsoft.com/office/powerpoint/2010/main" val="2168780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CC68D-C333-738A-02BF-CDF70E3826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E68678-2DEA-6FD6-55CA-4FA6E34AB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148741-D2C9-F4EE-5AEB-69F7945546AF}"/>
              </a:ext>
            </a:extLst>
          </p:cNvPr>
          <p:cNvSpPr>
            <a:spLocks noGrp="1"/>
          </p:cNvSpPr>
          <p:nvPr>
            <p:ph type="body" idx="1"/>
          </p:nvPr>
        </p:nvSpPr>
        <p:spPr/>
        <p:txBody>
          <a:bodyPr/>
          <a:lstStyle/>
          <a:p>
            <a:pPr lvl="0"/>
            <a:r>
              <a:t>This slide shows how military technology drives broader political and social change</a:t>
            </a:r>
          </a:p>
          <a:p>
            <a:pPr marL="0" lvl="0" indent="0">
              <a:buNone/>
            </a:pPr>
            <a:endParaRPr/>
          </a:p>
          <a:p>
            <a:pPr lvl="0"/>
            <a:r>
              <a:t>Connect to our theme: technological change creates new political possibilities</a:t>
            </a:r>
          </a:p>
          <a:p>
            <a:pPr marL="0" lvl="0" indent="0">
              <a:buNone/>
            </a:pPr>
            <a:endParaRPr/>
          </a:p>
          <a:p>
            <a:pPr lvl="0"/>
            <a:r>
              <a:t>Prepare students to see how this intersects with environmental pressures</a:t>
            </a:r>
          </a:p>
        </p:txBody>
      </p:sp>
      <p:sp>
        <p:nvSpPr>
          <p:cNvPr id="4" name="Slide Number Placeholder 3">
            <a:extLst>
              <a:ext uri="{FF2B5EF4-FFF2-40B4-BE49-F238E27FC236}">
                <a16:creationId xmlns:a16="http://schemas.microsoft.com/office/drawing/2014/main" id="{45A688A8-51BE-AAF2-E330-91B54195B56F}"/>
              </a:ext>
            </a:extLst>
          </p:cNvPr>
          <p:cNvSpPr>
            <a:spLocks noGrp="1"/>
          </p:cNvSpPr>
          <p:nvPr>
            <p:ph type="sldNum" sz="quarter" idx="10"/>
          </p:nvPr>
        </p:nvSpPr>
        <p:spPr/>
        <p:txBody>
          <a:bodyPr/>
          <a:lstStyle/>
          <a:p>
            <a:fld id="{18BDFEC3-8487-43E8-A154-7C12CBC1FFF2}" type="slidenum">
              <a:rPr lang="en-US"/>
              <a:t>25</a:t>
            </a:fld>
            <a:endParaRPr lang="en-US"/>
          </a:p>
        </p:txBody>
      </p:sp>
    </p:spTree>
    <p:extLst>
      <p:ext uri="{BB962C8B-B14F-4D97-AF65-F5344CB8AC3E}">
        <p14:creationId xmlns:p14="http://schemas.microsoft.com/office/powerpoint/2010/main" val="985876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77083-28E8-B4E8-E0FA-DD1A379C9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714D37-B9F2-72EA-82EF-8AF66C6822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174488-A616-0BCE-D15A-C439BB447DFB}"/>
              </a:ext>
            </a:extLst>
          </p:cNvPr>
          <p:cNvSpPr>
            <a:spLocks noGrp="1"/>
          </p:cNvSpPr>
          <p:nvPr>
            <p:ph type="body" idx="1"/>
          </p:nvPr>
        </p:nvSpPr>
        <p:spPr/>
        <p:txBody>
          <a:bodyPr/>
          <a:lstStyle/>
          <a:p>
            <a:pPr lvl="0"/>
            <a:r>
              <a:t>This slide shows how military technology drives broader political and social change</a:t>
            </a:r>
          </a:p>
          <a:p>
            <a:pPr marL="0" lvl="0" indent="0">
              <a:buNone/>
            </a:pPr>
            <a:endParaRPr/>
          </a:p>
          <a:p>
            <a:pPr lvl="0"/>
            <a:r>
              <a:t>Connect to our theme: technological change creates new political possibilities</a:t>
            </a:r>
          </a:p>
          <a:p>
            <a:pPr marL="0" lvl="0" indent="0">
              <a:buNone/>
            </a:pPr>
            <a:endParaRPr/>
          </a:p>
          <a:p>
            <a:pPr lvl="0"/>
            <a:r>
              <a:t>Prepare students to see how this intersects with environmental pressures</a:t>
            </a:r>
          </a:p>
        </p:txBody>
      </p:sp>
      <p:sp>
        <p:nvSpPr>
          <p:cNvPr id="4" name="Slide Number Placeholder 3">
            <a:extLst>
              <a:ext uri="{FF2B5EF4-FFF2-40B4-BE49-F238E27FC236}">
                <a16:creationId xmlns:a16="http://schemas.microsoft.com/office/drawing/2014/main" id="{24F1B4B5-A512-1536-F1E3-98DA6ECCD48A}"/>
              </a:ext>
            </a:extLst>
          </p:cNvPr>
          <p:cNvSpPr>
            <a:spLocks noGrp="1"/>
          </p:cNvSpPr>
          <p:nvPr>
            <p:ph type="sldNum" sz="quarter" idx="10"/>
          </p:nvPr>
        </p:nvSpPr>
        <p:spPr/>
        <p:txBody>
          <a:bodyPr/>
          <a:lstStyle/>
          <a:p>
            <a:fld id="{18BDFEC3-8487-43E8-A154-7C12CBC1FFF2}" type="slidenum">
              <a:rPr lang="en-US"/>
              <a:t>26</a:t>
            </a:fld>
            <a:endParaRPr lang="en-US"/>
          </a:p>
        </p:txBody>
      </p:sp>
    </p:spTree>
    <p:extLst>
      <p:ext uri="{BB962C8B-B14F-4D97-AF65-F5344CB8AC3E}">
        <p14:creationId xmlns:p14="http://schemas.microsoft.com/office/powerpoint/2010/main" val="2109525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3F592-6848-2655-BAFB-14F0D5ACD5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8650F6-64E9-3A6F-0C1D-C5D22B3D4C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37067-56E2-7CF2-F99A-95B1CA136F1F}"/>
              </a:ext>
            </a:extLst>
          </p:cNvPr>
          <p:cNvSpPr>
            <a:spLocks noGrp="1"/>
          </p:cNvSpPr>
          <p:nvPr>
            <p:ph type="body" idx="1"/>
          </p:nvPr>
        </p:nvSpPr>
        <p:spPr/>
        <p:txBody>
          <a:bodyPr/>
          <a:lstStyle/>
          <a:p>
            <a:pPr lvl="0"/>
            <a:r>
              <a:t>This is crucial for understanding European colonial success</a:t>
            </a:r>
          </a:p>
          <a:p>
            <a:pPr marL="0" lvl="0" indent="0">
              <a:buNone/>
            </a:pPr>
            <a:endParaRPr/>
          </a:p>
          <a:p>
            <a:pPr lvl="0"/>
            <a:r>
              <a:t>Emphasize that military technology advantages are contingent, not permanent</a:t>
            </a:r>
          </a:p>
          <a:p>
            <a:pPr marL="0" lvl="0" indent="0">
              <a:buNone/>
            </a:pPr>
            <a:endParaRPr/>
          </a:p>
          <a:p>
            <a:pPr lvl="0"/>
            <a:r>
              <a:t>Connect to environmental pressures: expensive military technology during climate crisis</a:t>
            </a:r>
          </a:p>
        </p:txBody>
      </p:sp>
      <p:sp>
        <p:nvSpPr>
          <p:cNvPr id="4" name="Slide Number Placeholder 3">
            <a:extLst>
              <a:ext uri="{FF2B5EF4-FFF2-40B4-BE49-F238E27FC236}">
                <a16:creationId xmlns:a16="http://schemas.microsoft.com/office/drawing/2014/main" id="{10FCEB1D-9286-7595-35D0-D5F21F55A6F8}"/>
              </a:ext>
            </a:extLst>
          </p:cNvPr>
          <p:cNvSpPr>
            <a:spLocks noGrp="1"/>
          </p:cNvSpPr>
          <p:nvPr>
            <p:ph type="sldNum" sz="quarter" idx="10"/>
          </p:nvPr>
        </p:nvSpPr>
        <p:spPr/>
        <p:txBody>
          <a:bodyPr/>
          <a:lstStyle/>
          <a:p>
            <a:fld id="{18BDFEC3-8487-43E8-A154-7C12CBC1FFF2}" type="slidenum">
              <a:rPr lang="en-US"/>
              <a:t>27</a:t>
            </a:fld>
            <a:endParaRPr lang="en-US"/>
          </a:p>
        </p:txBody>
      </p:sp>
    </p:spTree>
    <p:extLst>
      <p:ext uri="{BB962C8B-B14F-4D97-AF65-F5344CB8AC3E}">
        <p14:creationId xmlns:p14="http://schemas.microsoft.com/office/powerpoint/2010/main" val="2008259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t>This bridges gunpowder lesson to main lesson on environmental pressures</a:t>
            </a:r>
          </a:p>
          <a:p>
            <a:pPr marL="0" lvl="0" indent="0">
              <a:buNone/>
            </a:pPr>
            <a:endParaRPr/>
          </a:p>
          <a:p>
            <a:pPr lvl="0"/>
            <a:r>
              <a:t>Shows how military technology is part of broader adaptation strategies</a:t>
            </a:r>
          </a:p>
          <a:p>
            <a:pPr marL="0" lvl="0" indent="0">
              <a:buNone/>
            </a:pPr>
            <a:endParaRPr/>
          </a:p>
          <a:p>
            <a:pPr lvl="0"/>
            <a:r>
              <a:t>Sets up comparative analysis of different empire responses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6CA6E-9865-3DE0-2080-25278B21E7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F30F3-B5EE-7091-4464-505493BC36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64A379-AAA3-0177-C7BE-A457BC8AC00F}"/>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6C460C9C-49B4-253E-11A5-6194E2FE4CBD}"/>
              </a:ext>
            </a:extLst>
          </p:cNvPr>
          <p:cNvSpPr>
            <a:spLocks noGrp="1"/>
          </p:cNvSpPr>
          <p:nvPr>
            <p:ph type="sldNum" sz="quarter" idx="10"/>
          </p:nvPr>
        </p:nvSpPr>
        <p:spPr/>
        <p:txBody>
          <a:bodyPr/>
          <a:lstStyle/>
          <a:p>
            <a:fld id="{18BDFEC3-8487-43E8-A154-7C12CBC1FFF2}" type="slidenum">
              <a:rPr lang="en-US"/>
              <a:t>4</a:t>
            </a:fld>
            <a:endParaRPr lang="en-US"/>
          </a:p>
        </p:txBody>
      </p:sp>
    </p:spTree>
    <p:extLst>
      <p:ext uri="{BB962C8B-B14F-4D97-AF65-F5344CB8AC3E}">
        <p14:creationId xmlns:p14="http://schemas.microsoft.com/office/powerpoint/2010/main" val="3363253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B7D24-7560-FF6E-1165-C3006B4A7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C6A04-6185-E755-8099-2D08DF31C5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002C1B-895F-341A-3976-6C764957B3DE}"/>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5C5B8851-F346-D0CD-0B64-E912DABE70E0}"/>
              </a:ext>
            </a:extLst>
          </p:cNvPr>
          <p:cNvSpPr>
            <a:spLocks noGrp="1"/>
          </p:cNvSpPr>
          <p:nvPr>
            <p:ph type="sldNum" sz="quarter" idx="10"/>
          </p:nvPr>
        </p:nvSpPr>
        <p:spPr/>
        <p:txBody>
          <a:bodyPr/>
          <a:lstStyle/>
          <a:p>
            <a:fld id="{18BDFEC3-8487-43E8-A154-7C12CBC1FFF2}" type="slidenum">
              <a:rPr lang="en-US"/>
              <a:t>5</a:t>
            </a:fld>
            <a:endParaRPr lang="en-US"/>
          </a:p>
        </p:txBody>
      </p:sp>
    </p:spTree>
    <p:extLst>
      <p:ext uri="{BB962C8B-B14F-4D97-AF65-F5344CB8AC3E}">
        <p14:creationId xmlns:p14="http://schemas.microsoft.com/office/powerpoint/2010/main" val="126824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384E0-9592-6A79-6E9E-3174FB4E1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6C453A-1FCC-7F6A-EBAB-426AAFBEA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064933-EF19-E4BC-0ADA-260FA1353E12}"/>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10184850-5E95-68A6-1F78-03CCFA466535}"/>
              </a:ext>
            </a:extLst>
          </p:cNvPr>
          <p:cNvSpPr>
            <a:spLocks noGrp="1"/>
          </p:cNvSpPr>
          <p:nvPr>
            <p:ph type="sldNum" sz="quarter" idx="10"/>
          </p:nvPr>
        </p:nvSpPr>
        <p:spPr/>
        <p:txBody>
          <a:bodyPr/>
          <a:lstStyle/>
          <a:p>
            <a:fld id="{18BDFEC3-8487-43E8-A154-7C12CBC1FFF2}" type="slidenum">
              <a:rPr lang="en-US"/>
              <a:t>6</a:t>
            </a:fld>
            <a:endParaRPr lang="en-US"/>
          </a:p>
        </p:txBody>
      </p:sp>
    </p:spTree>
    <p:extLst>
      <p:ext uri="{BB962C8B-B14F-4D97-AF65-F5344CB8AC3E}">
        <p14:creationId xmlns:p14="http://schemas.microsoft.com/office/powerpoint/2010/main" val="156951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986CF-94A5-3C5F-0CB0-EB4E62053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99259-4B06-410F-4088-C5435719E5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5EB39-B179-D07B-ECA2-457A6A4985A1}"/>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2E697CA5-B013-2E11-2DF2-A3FC045F72C8}"/>
              </a:ext>
            </a:extLst>
          </p:cNvPr>
          <p:cNvSpPr>
            <a:spLocks noGrp="1"/>
          </p:cNvSpPr>
          <p:nvPr>
            <p:ph type="sldNum" sz="quarter" idx="10"/>
          </p:nvPr>
        </p:nvSpPr>
        <p:spPr/>
        <p:txBody>
          <a:bodyPr/>
          <a:lstStyle/>
          <a:p>
            <a:fld id="{18BDFEC3-8487-43E8-A154-7C12CBC1FFF2}" type="slidenum">
              <a:rPr lang="en-US"/>
              <a:t>7</a:t>
            </a:fld>
            <a:endParaRPr lang="en-US"/>
          </a:p>
        </p:txBody>
      </p:sp>
    </p:spTree>
    <p:extLst>
      <p:ext uri="{BB962C8B-B14F-4D97-AF65-F5344CB8AC3E}">
        <p14:creationId xmlns:p14="http://schemas.microsoft.com/office/powerpoint/2010/main" val="282096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3BE7D-9A8E-64BB-B3FD-00D8EA3B7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C4EACE-1898-543B-80EB-A2DF5C69C8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4585AC-35C6-9F13-0A29-48320097D248}"/>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6D6AACAB-2263-380C-135F-C99C89895687}"/>
              </a:ext>
            </a:extLst>
          </p:cNvPr>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3203893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6F551-5735-0938-562D-67241DCE6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5D6FE-AAB9-3E87-6B52-121F2469E6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CC59DF-3187-5FC4-936E-B5382C55F859}"/>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FDEFBC3D-DD90-1F20-0FEB-66187F65AEA7}"/>
              </a:ext>
            </a:extLst>
          </p:cNvPr>
          <p:cNvSpPr>
            <a:spLocks noGrp="1"/>
          </p:cNvSpPr>
          <p:nvPr>
            <p:ph type="sldNum" sz="quarter" idx="10"/>
          </p:nvPr>
        </p:nvSpPr>
        <p:spPr/>
        <p:txBody>
          <a:bodyPr/>
          <a:lstStyle/>
          <a:p>
            <a:fld id="{18BDFEC3-8487-43E8-A154-7C12CBC1FFF2}" type="slidenum">
              <a:rPr lang="en-US"/>
              <a:t>9</a:t>
            </a:fld>
            <a:endParaRPr lang="en-US"/>
          </a:p>
        </p:txBody>
      </p:sp>
    </p:spTree>
    <p:extLst>
      <p:ext uri="{BB962C8B-B14F-4D97-AF65-F5344CB8AC3E}">
        <p14:creationId xmlns:p14="http://schemas.microsoft.com/office/powerpoint/2010/main" val="15575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5BFF4-92C1-5DA9-2BE9-D5D55299C7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1731F-A9EF-386F-C1CC-3CEADAB3B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26D777-455E-C704-9BE9-444376F97C9E}"/>
              </a:ext>
            </a:extLst>
          </p:cNvPr>
          <p:cNvSpPr>
            <a:spLocks noGrp="1"/>
          </p:cNvSpPr>
          <p:nvPr>
            <p:ph type="body" idx="1"/>
          </p:nvPr>
        </p:nvSpPr>
        <p:spPr/>
        <p:txBody>
          <a:bodyPr/>
          <a:lstStyle/>
          <a:p>
            <a:pPr lvl="0"/>
            <a:r>
              <a:t>This mini-lesson fills a gap from our previous discussion</a:t>
            </a:r>
          </a:p>
          <a:p>
            <a:pPr marL="0" lvl="0" indent="0">
              <a:buNone/>
            </a:pPr>
            <a:endParaRPr/>
          </a:p>
          <a:p>
            <a:pPr lvl="0"/>
            <a:r>
              <a:t>Essential for understanding how military technology affects political possibilities</a:t>
            </a:r>
          </a:p>
          <a:p>
            <a:pPr marL="0" lvl="0" indent="0">
              <a:buNone/>
            </a:pPr>
            <a:endParaRPr/>
          </a:p>
          <a:p>
            <a:pPr lvl="0"/>
            <a:r>
              <a:t>Sets up connections to environmental pressures and adaptation strategies</a:t>
            </a:r>
          </a:p>
        </p:txBody>
      </p:sp>
      <p:sp>
        <p:nvSpPr>
          <p:cNvPr id="4" name="Slide Number Placeholder 3">
            <a:extLst>
              <a:ext uri="{FF2B5EF4-FFF2-40B4-BE49-F238E27FC236}">
                <a16:creationId xmlns:a16="http://schemas.microsoft.com/office/drawing/2014/main" id="{49DC595A-2BF2-F047-E888-B1BE7027D7CA}"/>
              </a:ext>
            </a:extLst>
          </p:cNvPr>
          <p:cNvSpPr>
            <a:spLocks noGrp="1"/>
          </p:cNvSpPr>
          <p:nvPr>
            <p:ph type="sldNum" sz="quarter" idx="10"/>
          </p:nvPr>
        </p:nvSpPr>
        <p:spPr/>
        <p:txBody>
          <a:bodyPr/>
          <a:lstStyle/>
          <a:p>
            <a:fld id="{18BDFEC3-8487-43E8-A154-7C12CBC1FFF2}" type="slidenum">
              <a:rPr lang="en-US"/>
              <a:t>10</a:t>
            </a:fld>
            <a:endParaRPr lang="en-US"/>
          </a:p>
        </p:txBody>
      </p:sp>
    </p:spTree>
    <p:extLst>
      <p:ext uri="{BB962C8B-B14F-4D97-AF65-F5344CB8AC3E}">
        <p14:creationId xmlns:p14="http://schemas.microsoft.com/office/powerpoint/2010/main" val="114361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6/21/2025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The Gunpowder Revolution</a:t>
            </a:r>
          </a:p>
        </p:txBody>
      </p:sp>
      <p:sp>
        <p:nvSpPr>
          <p:cNvPr id="3" name="Subtitle 2"/>
          <p:cNvSpPr>
            <a:spLocks noGrp="1"/>
          </p:cNvSpPr>
          <p:nvPr>
            <p:ph type="subTitle" idx="1"/>
          </p:nvPr>
        </p:nvSpPr>
        <p:spPr>
          <a:xfrm>
            <a:off x="1371600" y="2914650"/>
            <a:ext cx="6400800" cy="1314450"/>
          </a:xfrm>
        </p:spPr>
        <p:txBody>
          <a:bodyPr>
            <a:normAutofit fontScale="92500"/>
          </a:bodyPr>
          <a:lstStyle/>
          <a:p>
            <a:pPr marL="0" lvl="0" indent="0">
              <a:buNone/>
            </a:pPr>
            <a:r>
              <a:t>Military Technology and Political Power, 1200-1500</a:t>
            </a:r>
            <a:br/>
            <a:br/>
            <a:r>
              <a:t>US History in the Modern World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224B-F459-651A-C78B-4C07D5790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6099D-7165-9BA4-02AD-A77645D3923A}"/>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Military Integration</a:t>
            </a:r>
            <a:r>
              <a:rPr lang="en-US" dirty="0"/>
              <a:t> Professional armies adopted firearms faster than feudal levies. Swiss pikemen integrated </a:t>
            </a:r>
            <a:r>
              <a:rPr lang="en-US" dirty="0" err="1"/>
              <a:t>handgunners</a:t>
            </a:r>
            <a:r>
              <a:rPr lang="en-US" dirty="0"/>
              <a:t> into their formations by the 1440s. The Spanish developed the tercio system combining pikes, swords, and firearms. German Landsknechts became famous for their disciplined firearm tactics. Firearms initially supplemented rather than replaced traditional weapons - crossbows remained common into the 1500s.</a:t>
            </a:r>
            <a:endParaRPr dirty="0"/>
          </a:p>
        </p:txBody>
      </p:sp>
    </p:spTree>
    <p:extLst>
      <p:ext uri="{BB962C8B-B14F-4D97-AF65-F5344CB8AC3E}">
        <p14:creationId xmlns:p14="http://schemas.microsoft.com/office/powerpoint/2010/main" val="185699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473A4-CB24-7EA7-8576-83E725116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AAD03-D8EE-08C4-8455-47E21D529DD1}"/>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Social and Economic Impact</a:t>
            </a:r>
            <a:r>
              <a:rPr lang="en-US" dirty="0"/>
              <a:t> Firearms democratized warfare by reducing the training time needed compared to longbows or heavy cavalry. A peasant could learn basic firearm use in weeks versus years for archery mastery. This threatened the military dominance of the nobility, though they initially resisted firearms as "unchivalrous" weapons that allowed commoners to kill knights.</a:t>
            </a:r>
            <a:endParaRPr dirty="0"/>
          </a:p>
        </p:txBody>
      </p:sp>
    </p:spTree>
    <p:extLst>
      <p:ext uri="{BB962C8B-B14F-4D97-AF65-F5344CB8AC3E}">
        <p14:creationId xmlns:p14="http://schemas.microsoft.com/office/powerpoint/2010/main" val="33430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A8C7F-17EB-0335-E422-EA338715F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4909F0-1F71-69C5-C85D-AB591CF91485}"/>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Regional Patterns</a:t>
            </a:r>
            <a:r>
              <a:rPr lang="en-US" dirty="0"/>
              <a:t> Northern European adoption was slower but steady. England remained committed to longbows longer than continental powers. Eastern Europe, facing Ottoman expansion, rapidly embraced firearms for defensive warfare. The Holy Roman Empire's fragmented nature created numerous competing centers of firearm innovation.</a:t>
            </a:r>
            <a:endParaRPr dirty="0"/>
          </a:p>
        </p:txBody>
      </p:sp>
    </p:spTree>
    <p:extLst>
      <p:ext uri="{BB962C8B-B14F-4D97-AF65-F5344CB8AC3E}">
        <p14:creationId xmlns:p14="http://schemas.microsoft.com/office/powerpoint/2010/main" val="69090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1A13-250A-6A94-4C11-9E5E1FDBE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1CB80-7C0F-1A49-B4B8-FEB697252307}"/>
              </a:ext>
            </a:extLst>
          </p:cNvPr>
          <p:cNvSpPr>
            <a:spLocks noGrp="1"/>
          </p:cNvSpPr>
          <p:nvPr>
            <p:ph type="title"/>
          </p:nvPr>
        </p:nvSpPr>
        <p:spPr>
          <a:xfrm>
            <a:off x="389467" y="1939952"/>
            <a:ext cx="8229600" cy="857250"/>
          </a:xfrm>
        </p:spPr>
        <p:txBody>
          <a:bodyPr>
            <a:noAutofit/>
          </a:bodyPr>
          <a:lstStyle/>
          <a:p>
            <a:pPr>
              <a:buNone/>
            </a:pPr>
            <a:r>
              <a:rPr lang="en-US" sz="2400" b="1" dirty="0"/>
              <a:t>Urban vs Rural Divide</a:t>
            </a:r>
            <a:r>
              <a:rPr lang="en-US" sz="2400" dirty="0"/>
              <a:t> Cities adopted firearms faster due to their manufacturing capabilities and professional militias. Rural areas, dominated by traditional feudal structures, were slower to change. Urban craftsmen guilds developed specialized </a:t>
            </a:r>
            <a:r>
              <a:rPr lang="en-US" sz="2400" dirty="0" err="1"/>
              <a:t>gunmaking</a:t>
            </a:r>
            <a:r>
              <a:rPr lang="en-US" sz="2400" dirty="0"/>
              <a:t> expertise, creating regional styles and techniques.</a:t>
            </a:r>
            <a:br>
              <a:rPr lang="en-US" sz="2400" dirty="0"/>
            </a:br>
            <a:r>
              <a:rPr lang="en-US" sz="2400" dirty="0"/>
              <a:t>By 1500, firearms had become standard military equipment across Europe, fundamentally altering the balance of power between social classes and political entities.</a:t>
            </a:r>
          </a:p>
        </p:txBody>
      </p:sp>
    </p:spTree>
    <p:extLst>
      <p:ext uri="{BB962C8B-B14F-4D97-AF65-F5344CB8AC3E}">
        <p14:creationId xmlns:p14="http://schemas.microsoft.com/office/powerpoint/2010/main" val="114256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03B08-5C68-11D0-CC01-D9AA1EB54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623DA-6BD3-38C1-2AAB-414AE2DBA000}"/>
              </a:ext>
            </a:extLst>
          </p:cNvPr>
          <p:cNvSpPr>
            <a:spLocks noGrp="1"/>
          </p:cNvSpPr>
          <p:nvPr>
            <p:ph type="title"/>
          </p:nvPr>
        </p:nvSpPr>
        <p:spPr>
          <a:xfrm>
            <a:off x="389467" y="826618"/>
            <a:ext cx="8229600" cy="3452774"/>
          </a:xfrm>
        </p:spPr>
        <p:txBody>
          <a:bodyPr>
            <a:noAutofit/>
          </a:bodyPr>
          <a:lstStyle/>
          <a:p>
            <a:pPr>
              <a:buNone/>
            </a:pPr>
            <a:r>
              <a:rPr lang="en-US" sz="2800" b="1" dirty="0"/>
              <a:t>Political Fragmentation vs. Centralization</a:t>
            </a:r>
            <a:r>
              <a:rPr lang="en-US" sz="2800" dirty="0"/>
              <a:t> Europe's constant warfare between competing states created intense pressure for military innovation. Italian city-states, German principalities, French kingdoms, and English forces were locked in perpetual competition, driving rapid technological advancement. China, by contrast, achieved periods of unified imperial control where military innovation was less urgent - the Ming dynasty actually restricted firearm development at times, viewing it as potentially destabilizing to internal order.</a:t>
            </a:r>
            <a:endParaRPr lang="en-US" sz="4800" dirty="0"/>
          </a:p>
        </p:txBody>
      </p:sp>
    </p:spTree>
    <p:extLst>
      <p:ext uri="{BB962C8B-B14F-4D97-AF65-F5344CB8AC3E}">
        <p14:creationId xmlns:p14="http://schemas.microsoft.com/office/powerpoint/2010/main" val="154872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5368D-FF35-781C-F361-76763406D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9C418-427E-B672-AA75-FE0C48A8530A}"/>
              </a:ext>
            </a:extLst>
          </p:cNvPr>
          <p:cNvSpPr>
            <a:spLocks noGrp="1"/>
          </p:cNvSpPr>
          <p:nvPr>
            <p:ph type="title"/>
          </p:nvPr>
        </p:nvSpPr>
        <p:spPr>
          <a:xfrm>
            <a:off x="389467" y="826618"/>
            <a:ext cx="8229600" cy="3452774"/>
          </a:xfrm>
        </p:spPr>
        <p:txBody>
          <a:bodyPr>
            <a:noAutofit/>
          </a:bodyPr>
          <a:lstStyle/>
          <a:p>
            <a:pPr>
              <a:buNone/>
            </a:pPr>
            <a:r>
              <a:rPr lang="en-US" sz="3200" b="1" dirty="0"/>
              <a:t>Military Culture and Tactics</a:t>
            </a:r>
            <a:r>
              <a:rPr lang="en-US" sz="3200" dirty="0"/>
              <a:t> European warfare emphasized close-quarters combat and siege warfare, making firearms ideal for penetrating armor and breaching fortifications. Chinese military doctrine often focused on frontier defense against nomadic cavalry, where traditional weapons like crossbows remained effective. Europeans also developed combined-arms tactics integrating firearms with pikes and cavalry more systematically.</a:t>
            </a:r>
            <a:endParaRPr lang="en-US" sz="8800" dirty="0"/>
          </a:p>
        </p:txBody>
      </p:sp>
    </p:spTree>
    <p:extLst>
      <p:ext uri="{BB962C8B-B14F-4D97-AF65-F5344CB8AC3E}">
        <p14:creationId xmlns:p14="http://schemas.microsoft.com/office/powerpoint/2010/main" val="78209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98658-8580-F87E-B4F2-B3BF41134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B58DC-F91E-3A84-59BE-17FF1EEE57B4}"/>
              </a:ext>
            </a:extLst>
          </p:cNvPr>
          <p:cNvSpPr>
            <a:spLocks noGrp="1"/>
          </p:cNvSpPr>
          <p:nvPr>
            <p:ph type="title"/>
          </p:nvPr>
        </p:nvSpPr>
        <p:spPr>
          <a:xfrm>
            <a:off x="389467" y="826618"/>
            <a:ext cx="8229600" cy="3452774"/>
          </a:xfrm>
        </p:spPr>
        <p:txBody>
          <a:bodyPr>
            <a:noAutofit/>
          </a:bodyPr>
          <a:lstStyle/>
          <a:p>
            <a:pPr>
              <a:buNone/>
            </a:pPr>
            <a:r>
              <a:rPr lang="en-US" sz="3600" b="1" dirty="0"/>
              <a:t>Economic Incentives</a:t>
            </a:r>
            <a:r>
              <a:rPr lang="en-US" sz="3600" dirty="0"/>
              <a:t> European craftsmen operated in competitive markets with strong guild systems that rewarded innovation. Gunmakers could profit by creating superior weapons for competing armies. Chinese artisans worked within more regulated imperial systems where innovation was less financially rewarded</a:t>
            </a:r>
            <a:endParaRPr lang="en-US" sz="23900" dirty="0"/>
          </a:p>
        </p:txBody>
      </p:sp>
    </p:spTree>
    <p:extLst>
      <p:ext uri="{BB962C8B-B14F-4D97-AF65-F5344CB8AC3E}">
        <p14:creationId xmlns:p14="http://schemas.microsoft.com/office/powerpoint/2010/main" val="290625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731"/>
            <a:ext cx="8229600" cy="857250"/>
          </a:xfrm>
        </p:spPr>
        <p:txBody>
          <a:bodyPr/>
          <a:lstStyle/>
          <a:p>
            <a:pPr marL="0" lvl="0" indent="0">
              <a:buNone/>
            </a:pPr>
            <a:r>
              <a:rPr dirty="0"/>
              <a:t>Chinese Innovation Spreads Globally</a:t>
            </a:r>
          </a:p>
        </p:txBody>
      </p:sp>
      <p:sp>
        <p:nvSpPr>
          <p:cNvPr id="3" name="Content Placeholder 2"/>
          <p:cNvSpPr>
            <a:spLocks noGrp="1"/>
          </p:cNvSpPr>
          <p:nvPr>
            <p:ph sz="half" idx="1"/>
          </p:nvPr>
        </p:nvSpPr>
        <p:spPr>
          <a:xfrm>
            <a:off x="457200" y="1200151"/>
            <a:ext cx="4038600" cy="3629236"/>
          </a:xfrm>
        </p:spPr>
        <p:txBody>
          <a:bodyPr>
            <a:normAutofit fontScale="77500" lnSpcReduction="20000"/>
          </a:bodyPr>
          <a:lstStyle/>
          <a:p>
            <a:pPr marL="0" lvl="0" indent="0">
              <a:spcBef>
                <a:spcPts val="3000"/>
              </a:spcBef>
              <a:buNone/>
            </a:pPr>
            <a:r>
              <a:rPr b="1" dirty="0"/>
              <a:t>Origins and Early Development</a:t>
            </a:r>
          </a:p>
          <a:p>
            <a:pPr marL="0" lvl="0" indent="0">
              <a:buNone/>
            </a:pPr>
            <a:r>
              <a:rPr b="1" dirty="0"/>
              <a:t>Chinese Invention (10th-12th centuries)</a:t>
            </a:r>
            <a:r>
              <a:rPr dirty="0"/>
              <a:t> - </a:t>
            </a:r>
            <a:r>
              <a:rPr b="1" dirty="0"/>
              <a:t>Gunpowder formula perfected</a:t>
            </a:r>
            <a:r>
              <a:rPr dirty="0"/>
              <a:t>: Saltpeter, charcoal, sulfur mixture - </a:t>
            </a:r>
            <a:r>
              <a:rPr b="1" dirty="0"/>
              <a:t>Early weapons developed</a:t>
            </a:r>
            <a:r>
              <a:rPr dirty="0"/>
              <a:t>: Fire arrows, primitive cannons, explosive devices - </a:t>
            </a:r>
            <a:r>
              <a:rPr b="1" dirty="0"/>
              <a:t>Military application</a:t>
            </a:r>
            <a:r>
              <a:rPr dirty="0"/>
              <a:t>: Border defense against nomadic invasions - </a:t>
            </a:r>
            <a:r>
              <a:rPr b="1" dirty="0"/>
              <a:t>Technology export</a:t>
            </a:r>
            <a:r>
              <a:rPr dirty="0"/>
              <a:t>: Knowledge spreads along trade routes</a:t>
            </a:r>
          </a:p>
          <a:p>
            <a:pPr marL="0" lvl="0" indent="0">
              <a:buNone/>
            </a:pPr>
            <a:r>
              <a:rPr b="1" dirty="0"/>
              <a:t>Islamic World Adoption (1200s-1300s)</a:t>
            </a:r>
            <a:r>
              <a:rPr dirty="0"/>
              <a:t> - </a:t>
            </a:r>
            <a:r>
              <a:rPr b="1" dirty="0"/>
              <a:t>Mamluk Sultanate</a:t>
            </a:r>
            <a:r>
              <a:rPr dirty="0"/>
              <a:t>: Early gunpowder weapons in Egypt and Syria - </a:t>
            </a:r>
            <a:r>
              <a:rPr b="1" dirty="0"/>
              <a:t>Ottoman Empire</a:t>
            </a:r>
            <a:r>
              <a:rPr dirty="0"/>
              <a:t>: Systematic artillery development program - </a:t>
            </a:r>
            <a:r>
              <a:rPr b="1" dirty="0"/>
              <a:t>Military engineering</a:t>
            </a:r>
            <a:r>
              <a:rPr dirty="0"/>
              <a:t>: Specialized cannon foundries and gunpowder production - </a:t>
            </a:r>
            <a:r>
              <a:rPr b="1" dirty="0"/>
              <a:t>Siege warfare revolution</a:t>
            </a:r>
            <a:r>
              <a:rPr dirty="0"/>
              <a:t>: Traditional fortifications become vulnerable</a:t>
            </a:r>
          </a:p>
        </p:txBody>
      </p:sp>
      <p:sp>
        <p:nvSpPr>
          <p:cNvPr id="4" name="Content Placeholder 3"/>
          <p:cNvSpPr>
            <a:spLocks noGrp="1"/>
          </p:cNvSpPr>
          <p:nvPr>
            <p:ph sz="half" idx="2"/>
          </p:nvPr>
        </p:nvSpPr>
        <p:spPr/>
        <p:txBody>
          <a:bodyPr>
            <a:normAutofit fontScale="77500" lnSpcReduction="20000"/>
          </a:bodyPr>
          <a:lstStyle/>
          <a:p>
            <a:pPr marL="0" lvl="0" indent="0">
              <a:spcBef>
                <a:spcPts val="3000"/>
              </a:spcBef>
              <a:buNone/>
            </a:pPr>
            <a:r>
              <a:rPr b="1" dirty="0"/>
              <a:t>European Adaptation and Innovation</a:t>
            </a:r>
          </a:p>
          <a:p>
            <a:pPr marL="0" lvl="0" indent="0">
              <a:buNone/>
            </a:pPr>
            <a:r>
              <a:rPr b="1" dirty="0"/>
              <a:t>Western European Development (1300s-1400s)</a:t>
            </a:r>
            <a:r>
              <a:rPr dirty="0"/>
              <a:t> - </a:t>
            </a:r>
            <a:r>
              <a:rPr b="1" dirty="0"/>
              <a:t>Italian city-states</a:t>
            </a:r>
            <a:r>
              <a:rPr dirty="0"/>
              <a:t>: Early cannon manufacturing centers - </a:t>
            </a:r>
            <a:r>
              <a:rPr b="1" dirty="0"/>
              <a:t>France and England</a:t>
            </a:r>
            <a:r>
              <a:rPr dirty="0"/>
              <a:t>: Artillery use in Hundred Years’ War - </a:t>
            </a:r>
            <a:r>
              <a:rPr b="1" dirty="0"/>
              <a:t>German states</a:t>
            </a:r>
            <a:r>
              <a:rPr dirty="0"/>
              <a:t>: Advanced metallurgy improves cannon quality - </a:t>
            </a:r>
            <a:r>
              <a:rPr b="1" dirty="0"/>
              <a:t>Portugal and Spain</a:t>
            </a:r>
            <a:r>
              <a:rPr dirty="0"/>
              <a:t>: Naval gunpowder weapons for exploration</a:t>
            </a:r>
          </a:p>
          <a:p>
            <a:pPr marL="0" lvl="0" indent="0">
              <a:buNone/>
            </a:pPr>
            <a:r>
              <a:rPr b="1" dirty="0"/>
              <a:t>Technological Convergence by 1450</a:t>
            </a:r>
            <a:r>
              <a:rPr dirty="0"/>
              <a:t> - </a:t>
            </a:r>
            <a:r>
              <a:rPr b="1" dirty="0"/>
              <a:t>Cannons</a:t>
            </a:r>
            <a:r>
              <a:rPr dirty="0"/>
              <a:t>: Effective siege warfare capability - </a:t>
            </a:r>
            <a:r>
              <a:rPr b="1" dirty="0"/>
              <a:t>Handguns/Arquebuses</a:t>
            </a:r>
            <a:r>
              <a:rPr dirty="0"/>
              <a:t>: Individual soldier firepower - </a:t>
            </a:r>
            <a:r>
              <a:rPr b="1" dirty="0"/>
              <a:t>Naval artillery</a:t>
            </a:r>
            <a:r>
              <a:rPr dirty="0"/>
              <a:t>: Ship-mounted cannons for sea combat - </a:t>
            </a:r>
            <a:r>
              <a:rPr b="1" dirty="0"/>
              <a:t>Fortification adaptation</a:t>
            </a:r>
            <a:r>
              <a:rPr dirty="0"/>
              <a:t>: Star fort designs respond to gunpowder threats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D5E0-C877-142F-89C2-8A6F5EFAE6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BD3F7-18A6-710F-199D-5EE826C3410B}"/>
              </a:ext>
            </a:extLst>
          </p:cNvPr>
          <p:cNvSpPr>
            <a:spLocks noGrp="1"/>
          </p:cNvSpPr>
          <p:nvPr>
            <p:ph sz="half" idx="1"/>
          </p:nvPr>
        </p:nvSpPr>
        <p:spPr>
          <a:xfrm>
            <a:off x="457199" y="306805"/>
            <a:ext cx="8139363" cy="4522582"/>
          </a:xfrm>
        </p:spPr>
        <p:txBody>
          <a:bodyPr>
            <a:normAutofit/>
          </a:bodyPr>
          <a:lstStyle/>
          <a:p>
            <a:pPr marL="0" lvl="0" indent="0">
              <a:spcBef>
                <a:spcPts val="3000"/>
              </a:spcBef>
              <a:buNone/>
            </a:pPr>
            <a:r>
              <a:rPr sz="2000" b="1" dirty="0"/>
              <a:t>Origins and Early Development</a:t>
            </a:r>
          </a:p>
          <a:p>
            <a:pPr marL="0" lvl="0" indent="0">
              <a:buNone/>
            </a:pPr>
            <a:r>
              <a:rPr sz="2000" b="1" dirty="0"/>
              <a:t>Chinese Invention (10th-12th centuries)</a:t>
            </a:r>
            <a:r>
              <a:rPr sz="2000" dirty="0"/>
              <a:t> - </a:t>
            </a:r>
            <a:r>
              <a:rPr sz="2000" b="1" dirty="0"/>
              <a:t>Gunpowder formula perfected</a:t>
            </a:r>
            <a:r>
              <a:rPr sz="2000" dirty="0"/>
              <a:t>: Saltpeter, charcoal, sulfur mixture - </a:t>
            </a:r>
            <a:r>
              <a:rPr sz="2000" b="1" dirty="0"/>
              <a:t>Early weapons developed</a:t>
            </a:r>
            <a:r>
              <a:rPr sz="2000" dirty="0"/>
              <a:t>: Fire arrows, primitive cannons, explosive devices - </a:t>
            </a:r>
            <a:r>
              <a:rPr sz="2000" b="1" dirty="0"/>
              <a:t>Military application</a:t>
            </a:r>
            <a:r>
              <a:rPr sz="2000" dirty="0"/>
              <a:t>: Border defense against nomadic invasions - </a:t>
            </a:r>
            <a:r>
              <a:rPr sz="2000" b="1" dirty="0"/>
              <a:t>Technology export</a:t>
            </a:r>
            <a:r>
              <a:rPr sz="2000" dirty="0"/>
              <a:t>: Knowledge spreads along trade routes</a:t>
            </a:r>
            <a:br>
              <a:rPr lang="en-US" sz="2000" dirty="0"/>
            </a:br>
            <a:endParaRPr sz="2000" dirty="0"/>
          </a:p>
          <a:p>
            <a:pPr marL="0" lvl="0" indent="0">
              <a:buNone/>
            </a:pPr>
            <a:r>
              <a:rPr sz="2000" b="1" dirty="0"/>
              <a:t>Islamic World Adoption (1200s-1300s)</a:t>
            </a:r>
            <a:r>
              <a:rPr sz="2000" dirty="0"/>
              <a:t> - </a:t>
            </a:r>
            <a:r>
              <a:rPr sz="2000" b="1" dirty="0"/>
              <a:t>Mamluk Sultanate</a:t>
            </a:r>
            <a:r>
              <a:rPr sz="2000" dirty="0"/>
              <a:t>: Early gunpowder weapons in Egypt and Syria - </a:t>
            </a:r>
            <a:r>
              <a:rPr sz="2000" b="1" dirty="0"/>
              <a:t>Ottoman Empire</a:t>
            </a:r>
            <a:r>
              <a:rPr sz="2000" dirty="0"/>
              <a:t>: Systematic artillery development program - </a:t>
            </a:r>
            <a:r>
              <a:rPr sz="2000" b="1" dirty="0"/>
              <a:t>Military engineering</a:t>
            </a:r>
            <a:r>
              <a:rPr sz="2000" dirty="0"/>
              <a:t>: Specialized cannon foundries and gunpowder production - </a:t>
            </a:r>
            <a:r>
              <a:rPr sz="2000" b="1" dirty="0"/>
              <a:t>Siege warfare revolution</a:t>
            </a:r>
            <a:r>
              <a:rPr sz="2000" dirty="0"/>
              <a:t>: Traditional fortifications become vulnerable</a:t>
            </a:r>
          </a:p>
        </p:txBody>
      </p:sp>
    </p:spTree>
    <p:extLst>
      <p:ext uri="{BB962C8B-B14F-4D97-AF65-F5344CB8AC3E}">
        <p14:creationId xmlns:p14="http://schemas.microsoft.com/office/powerpoint/2010/main" val="24552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A50FC-E6F6-7F98-70C4-BD8FF2359EC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73CFFC-2F1F-591E-CABD-38DBD2677413}"/>
              </a:ext>
            </a:extLst>
          </p:cNvPr>
          <p:cNvSpPr>
            <a:spLocks noGrp="1"/>
          </p:cNvSpPr>
          <p:nvPr>
            <p:ph sz="half" idx="2"/>
          </p:nvPr>
        </p:nvSpPr>
        <p:spPr>
          <a:xfrm>
            <a:off x="409074" y="222584"/>
            <a:ext cx="8277726" cy="4620127"/>
          </a:xfrm>
        </p:spPr>
        <p:txBody>
          <a:bodyPr>
            <a:normAutofit/>
          </a:bodyPr>
          <a:lstStyle/>
          <a:p>
            <a:pPr marL="0" lvl="0" indent="0">
              <a:spcBef>
                <a:spcPts val="3000"/>
              </a:spcBef>
              <a:buNone/>
            </a:pPr>
            <a:r>
              <a:rPr sz="2000" b="1" dirty="0"/>
              <a:t>European Adaptation and Innovation</a:t>
            </a:r>
          </a:p>
          <a:p>
            <a:pPr marL="0" lvl="0" indent="0">
              <a:buNone/>
            </a:pPr>
            <a:r>
              <a:rPr sz="2000" b="1" dirty="0"/>
              <a:t>Western European Development (1300s-1400s)</a:t>
            </a:r>
            <a:r>
              <a:rPr sz="2000" dirty="0"/>
              <a:t> - </a:t>
            </a:r>
            <a:r>
              <a:rPr sz="2000" b="1" dirty="0"/>
              <a:t>Italian city-states</a:t>
            </a:r>
            <a:r>
              <a:rPr sz="2000" dirty="0"/>
              <a:t>: Early cannon manufacturing centers - </a:t>
            </a:r>
            <a:r>
              <a:rPr sz="2000" b="1" dirty="0"/>
              <a:t>France and England</a:t>
            </a:r>
            <a:r>
              <a:rPr sz="2000" dirty="0"/>
              <a:t>: Artillery use in Hundred Years’ War - </a:t>
            </a:r>
            <a:r>
              <a:rPr sz="2000" b="1" dirty="0"/>
              <a:t>German states</a:t>
            </a:r>
            <a:r>
              <a:rPr sz="2000" dirty="0"/>
              <a:t>: Advanced metallurgy improves cannon quality - </a:t>
            </a:r>
            <a:r>
              <a:rPr sz="2000" b="1" dirty="0"/>
              <a:t>Portugal and Spain</a:t>
            </a:r>
            <a:r>
              <a:rPr sz="2000" dirty="0"/>
              <a:t>: Naval gunpowder weapons for exploration</a:t>
            </a:r>
          </a:p>
          <a:p>
            <a:pPr marL="0" lvl="0" indent="0">
              <a:buNone/>
            </a:pPr>
            <a:r>
              <a:rPr sz="2000" b="1" dirty="0"/>
              <a:t>Technological Convergence by 1450</a:t>
            </a:r>
            <a:r>
              <a:rPr sz="2000" dirty="0"/>
              <a:t> - </a:t>
            </a:r>
            <a:r>
              <a:rPr sz="2000" b="1" dirty="0"/>
              <a:t>Cannons</a:t>
            </a:r>
            <a:r>
              <a:rPr sz="2000" dirty="0"/>
              <a:t>: Effective siege warfare capability - </a:t>
            </a:r>
            <a:r>
              <a:rPr sz="2000" b="1" dirty="0"/>
              <a:t>Handguns/Arquebuses</a:t>
            </a:r>
            <a:r>
              <a:rPr sz="2000" dirty="0"/>
              <a:t>: Individual soldier firepower - </a:t>
            </a:r>
            <a:r>
              <a:rPr sz="2000" b="1" dirty="0"/>
              <a:t>Naval artillery</a:t>
            </a:r>
            <a:r>
              <a:rPr sz="2000" dirty="0"/>
              <a:t>: Ship-mounted cannons for sea combat - </a:t>
            </a:r>
            <a:r>
              <a:rPr sz="2000" b="1" dirty="0"/>
              <a:t>Fortification adaptation</a:t>
            </a:r>
            <a:r>
              <a:rPr sz="2000" dirty="0"/>
              <a:t>: Star fort designs respond to gunpowder threats</a:t>
            </a:r>
          </a:p>
        </p:txBody>
      </p:sp>
    </p:spTree>
    <p:extLst>
      <p:ext uri="{BB962C8B-B14F-4D97-AF65-F5344CB8AC3E}">
        <p14:creationId xmlns:p14="http://schemas.microsoft.com/office/powerpoint/2010/main" val="322899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 Gunpowder Revolution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Military Revolution Changes Political Dynamics</a:t>
            </a:r>
          </a:p>
        </p:txBody>
      </p:sp>
      <p:sp>
        <p:nvSpPr>
          <p:cNvPr id="3" name="Content Placeholder 2"/>
          <p:cNvSpPr>
            <a:spLocks noGrp="1"/>
          </p:cNvSpPr>
          <p:nvPr>
            <p:ph idx="1"/>
          </p:nvPr>
        </p:nvSpPr>
        <p:spPr>
          <a:xfrm>
            <a:off x="457200" y="1200150"/>
            <a:ext cx="8229600" cy="3595369"/>
          </a:xfrm>
        </p:spPr>
        <p:txBody>
          <a:bodyPr>
            <a:normAutofit fontScale="92500"/>
          </a:bodyPr>
          <a:lstStyle/>
          <a:p>
            <a:pPr marL="0" lvl="0" indent="0">
              <a:spcBef>
                <a:spcPts val="3000"/>
              </a:spcBef>
              <a:buNone/>
            </a:pPr>
            <a:r>
              <a:rPr b="1" dirty="0"/>
              <a:t>Gunpowder Weapons Transform Warfare</a:t>
            </a:r>
          </a:p>
          <a:p>
            <a:pPr marL="0" lvl="0" indent="0">
              <a:buNone/>
            </a:pPr>
            <a:r>
              <a:rPr b="1" dirty="0"/>
              <a:t>Battlefield Advantages</a:t>
            </a:r>
            <a:r>
              <a:rPr dirty="0"/>
              <a:t>: Small, well-equipped forces can defeat larger traditional armies through superior firepower and psychological impact</a:t>
            </a:r>
          </a:p>
          <a:p>
            <a:pPr marL="0" lvl="0" indent="0">
              <a:buNone/>
            </a:pPr>
            <a:r>
              <a:rPr b="1" dirty="0"/>
              <a:t>Siege Warfare Revolution</a:t>
            </a:r>
            <a:r>
              <a:rPr dirty="0"/>
              <a:t>: Previously impregnable castles and city walls become vulnerable to cannon bombardment, ending medieval defensive strategies</a:t>
            </a:r>
          </a:p>
          <a:p>
            <a:pPr marL="0" lvl="0" indent="0">
              <a:buNone/>
            </a:pPr>
            <a:r>
              <a:rPr b="1" dirty="0"/>
              <a:t>Naval Transformation</a:t>
            </a:r>
            <a:r>
              <a:rPr dirty="0"/>
              <a:t>: Ship-mounted artillery enables control of sea lanes and coastal bombardment, revolutionizing maritime warfare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2400" dirty="0"/>
              <a:t>Uneven Global Distribution Creates Strategic Imbalances</a:t>
            </a:r>
          </a:p>
        </p:txBody>
      </p:sp>
      <p:sp>
        <p:nvSpPr>
          <p:cNvPr id="4" name="Content Placeholder 5"/>
          <p:cNvSpPr>
            <a:spLocks noGrp="1"/>
          </p:cNvSpPr>
          <p:nvPr>
            <p:ph sz="quarter" idx="4"/>
          </p:nvPr>
        </p:nvSpPr>
        <p:spPr>
          <a:xfrm>
            <a:off x="336974" y="1233036"/>
            <a:ext cx="8470052" cy="3101897"/>
          </a:xfrm>
        </p:spPr>
        <p:txBody>
          <a:bodyPr>
            <a:normAutofit/>
          </a:bodyPr>
          <a:lstStyle/>
          <a:p>
            <a:pPr marL="0" lvl="0" indent="0">
              <a:spcBef>
                <a:spcPts val="3000"/>
              </a:spcBef>
              <a:buNone/>
            </a:pPr>
            <a:r>
              <a:rPr sz="2800" b="1" dirty="0"/>
              <a:t>Strategic Implications</a:t>
            </a:r>
          </a:p>
          <a:p>
            <a:pPr marL="0" lvl="0" indent="0">
              <a:buNone/>
            </a:pPr>
            <a:r>
              <a:rPr sz="2800" b="1" dirty="0"/>
              <a:t>Global Power Balance Shifts</a:t>
            </a:r>
            <a:r>
              <a:rPr sz="2800" dirty="0"/>
              <a:t>: Societies with gunpowder weapons gain decisive advantages over those without, creating new patterns of dominance and vulnerability that reshape international relations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D17F5-A500-5EA2-A974-0098A2FB2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52F3B7-5B56-48E9-2B8A-FBFEFD52586D}"/>
              </a:ext>
            </a:extLst>
          </p:cNvPr>
          <p:cNvSpPr>
            <a:spLocks noGrp="1"/>
          </p:cNvSpPr>
          <p:nvPr>
            <p:ph type="title"/>
          </p:nvPr>
        </p:nvSpPr>
        <p:spPr/>
        <p:txBody>
          <a:bodyPr>
            <a:noAutofit/>
          </a:bodyPr>
          <a:lstStyle/>
          <a:p>
            <a:pPr marL="0" lvl="0" indent="0">
              <a:buNone/>
            </a:pPr>
            <a:r>
              <a:rPr lang="en-US" sz="2400" dirty="0"/>
              <a:t>Who Gains Advantage</a:t>
            </a:r>
          </a:p>
        </p:txBody>
      </p:sp>
      <p:sp>
        <p:nvSpPr>
          <p:cNvPr id="3" name="Text Placeholder 2">
            <a:extLst>
              <a:ext uri="{FF2B5EF4-FFF2-40B4-BE49-F238E27FC236}">
                <a16:creationId xmlns:a16="http://schemas.microsoft.com/office/drawing/2014/main" id="{3CC0556D-C930-C8F9-6847-A5D9AE534367}"/>
              </a:ext>
            </a:extLst>
          </p:cNvPr>
          <p:cNvSpPr>
            <a:spLocks noGrp="1"/>
          </p:cNvSpPr>
          <p:nvPr>
            <p:ph type="body" idx="1"/>
          </p:nvPr>
        </p:nvSpPr>
        <p:spPr>
          <a:xfrm>
            <a:off x="604838" y="914400"/>
            <a:ext cx="8081962" cy="4023121"/>
          </a:xfrm>
        </p:spPr>
        <p:txBody>
          <a:bodyPr>
            <a:normAutofit lnSpcReduction="10000"/>
          </a:bodyPr>
          <a:lstStyle/>
          <a:p>
            <a:pPr marL="0" lvl="0" indent="0">
              <a:spcBef>
                <a:spcPts val="3000"/>
              </a:spcBef>
              <a:buNone/>
            </a:pPr>
            <a:r>
              <a:rPr sz="2400" b="1" dirty="0"/>
              <a:t>Who Gains Military Advantages</a:t>
            </a:r>
            <a:br>
              <a:rPr lang="en-US" sz="2400" b="1" dirty="0"/>
            </a:br>
            <a:r>
              <a:rPr sz="2400" b="1" dirty="0"/>
              <a:t>European Kingdoms</a:t>
            </a:r>
            <a:r>
              <a:rPr sz="2400" dirty="0"/>
              <a:t> </a:t>
            </a:r>
            <a:r>
              <a:rPr sz="2400" b="0" dirty="0"/>
              <a:t>- Maritime expansion enabled by naval gunpowder weapons - Small expeditionary forces defeat larger indigenous armies - Coastal fortification allows permanent overseas bases - Technological edge compensates for distance from home</a:t>
            </a:r>
          </a:p>
          <a:p>
            <a:pPr marL="0" lvl="0" indent="0">
              <a:buNone/>
            </a:pPr>
            <a:r>
              <a:rPr sz="2400" b="1" dirty="0"/>
              <a:t>Ottoman Empire</a:t>
            </a:r>
            <a:r>
              <a:rPr sz="2400" dirty="0"/>
              <a:t> </a:t>
            </a:r>
            <a:r>
              <a:rPr sz="2400" b="0" dirty="0"/>
              <a:t>- Artillery mastery enables rapid territorial expansion - Siege capabilities break Byzantine and European defenses - Professional Janissary corps with firearms training - Industrial capacity supports sustained military campaigns</a:t>
            </a:r>
          </a:p>
          <a:p>
            <a:pPr marL="0" lvl="0" indent="0">
              <a:buNone/>
            </a:pPr>
            <a:r>
              <a:rPr sz="2400" b="1" dirty="0"/>
              <a:t>Established Eurasian Empires</a:t>
            </a:r>
            <a:endParaRPr sz="2400" dirty="0"/>
          </a:p>
        </p:txBody>
      </p:sp>
    </p:spTree>
    <p:extLst>
      <p:ext uri="{BB962C8B-B14F-4D97-AF65-F5344CB8AC3E}">
        <p14:creationId xmlns:p14="http://schemas.microsoft.com/office/powerpoint/2010/main" val="175915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199" y="250613"/>
            <a:ext cx="8476827" cy="4700694"/>
          </a:xfrm>
        </p:spPr>
        <p:txBody>
          <a:bodyPr>
            <a:normAutofit lnSpcReduction="10000"/>
          </a:bodyPr>
          <a:lstStyle/>
          <a:p>
            <a:pPr marL="0" lvl="0" indent="0">
              <a:spcBef>
                <a:spcPts val="3000"/>
              </a:spcBef>
              <a:buNone/>
            </a:pPr>
            <a:r>
              <a:rPr b="1" dirty="0"/>
              <a:t>Political Centralization Effects</a:t>
            </a:r>
          </a:p>
          <a:p>
            <a:pPr marL="0" lvl="0" indent="0">
              <a:buNone/>
            </a:pPr>
            <a:r>
              <a:rPr b="1" dirty="0"/>
              <a:t>Expensive Technology Favors States</a:t>
            </a:r>
            <a:r>
              <a:rPr dirty="0"/>
              <a:t> </a:t>
            </a:r>
            <a:endParaRPr lang="en-US" dirty="0"/>
          </a:p>
          <a:p>
            <a:r>
              <a:rPr sz="3200" dirty="0"/>
              <a:t>Only centralized governments can afford cannon foundries </a:t>
            </a:r>
            <a:endParaRPr lang="en-US" sz="3200" dirty="0"/>
          </a:p>
          <a:p>
            <a:r>
              <a:rPr sz="3200" dirty="0"/>
              <a:t>Professional gunpowder armies require steady funding </a:t>
            </a:r>
            <a:endParaRPr lang="en-US" sz="3200" dirty="0"/>
          </a:p>
          <a:p>
            <a:r>
              <a:rPr sz="3200" dirty="0"/>
              <a:t>Small feudal lords cannot compete with state artillery </a:t>
            </a:r>
            <a:endParaRPr lang="en-US" sz="3200" dirty="0"/>
          </a:p>
          <a:p>
            <a:r>
              <a:rPr sz="3200" dirty="0"/>
              <a:t>Military technology consolidates political authority</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A4E10-1D31-DF33-C8AF-9FDC0656C6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3D68B-C14A-585A-E9C2-67010968F5D8}"/>
              </a:ext>
            </a:extLst>
          </p:cNvPr>
          <p:cNvSpPr>
            <a:spLocks noGrp="1"/>
          </p:cNvSpPr>
          <p:nvPr>
            <p:ph sz="half" idx="1"/>
          </p:nvPr>
        </p:nvSpPr>
        <p:spPr>
          <a:xfrm>
            <a:off x="457200" y="250613"/>
            <a:ext cx="8524240" cy="4700694"/>
          </a:xfrm>
        </p:spPr>
        <p:txBody>
          <a:bodyPr>
            <a:normAutofit/>
          </a:bodyPr>
          <a:lstStyle/>
          <a:p>
            <a:pPr marL="0" lvl="0" indent="0">
              <a:spcBef>
                <a:spcPts val="3000"/>
              </a:spcBef>
              <a:buNone/>
            </a:pPr>
            <a:r>
              <a:rPr b="1" dirty="0"/>
              <a:t>Political Centralization Effects</a:t>
            </a:r>
          </a:p>
          <a:p>
            <a:r>
              <a:rPr lang="en-US" sz="3200" b="1" dirty="0"/>
              <a:t>Professional Military Development</a:t>
            </a:r>
            <a:r>
              <a:rPr lang="en-US" sz="3200" dirty="0"/>
              <a:t> </a:t>
            </a:r>
          </a:p>
          <a:p>
            <a:r>
              <a:rPr lang="en-US" sz="3200" dirty="0"/>
              <a:t>Specialized training needed for gunpowder weapons </a:t>
            </a:r>
          </a:p>
          <a:p>
            <a:r>
              <a:rPr lang="en-US" sz="3200" dirty="0"/>
              <a:t>Standing armies replace feudal military service </a:t>
            </a:r>
          </a:p>
          <a:p>
            <a:r>
              <a:rPr lang="en-US" sz="3200" dirty="0"/>
              <a:t>Military engineering becomes essential state function </a:t>
            </a:r>
          </a:p>
          <a:p>
            <a:r>
              <a:rPr lang="en-US" sz="3200" dirty="0"/>
              <a:t>Officer corps develops as professional class</a:t>
            </a:r>
          </a:p>
        </p:txBody>
      </p:sp>
    </p:spTree>
    <p:extLst>
      <p:ext uri="{BB962C8B-B14F-4D97-AF65-F5344CB8AC3E}">
        <p14:creationId xmlns:p14="http://schemas.microsoft.com/office/powerpoint/2010/main" val="230083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charRg st="68" end="119"/>
                                            </p:txEl>
                                          </p:spTgt>
                                        </p:tgtEl>
                                        <p:attrNameLst>
                                          <p:attrName>style.visibility</p:attrName>
                                        </p:attrNameLst>
                                      </p:cBhvr>
                                      <p:to>
                                        <p:strVal val="visible"/>
                                      </p:to>
                                    </p:set>
                                    <p:anim calcmode="lin" valueType="num">
                                      <p:cBhvr additive="base">
                                        <p:cTn id="13" dur="500" fill="hold"/>
                                        <p:tgtEl>
                                          <p:spTgt spid="3">
                                            <p:txEl>
                                              <p:charRg st="68" end="11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charRg st="68" end="1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charRg st="119" end="168"/>
                                            </p:txEl>
                                          </p:spTgt>
                                        </p:tgtEl>
                                        <p:attrNameLst>
                                          <p:attrName>style.visibility</p:attrName>
                                        </p:attrNameLst>
                                      </p:cBhvr>
                                      <p:to>
                                        <p:strVal val="visible"/>
                                      </p:to>
                                    </p:set>
                                    <p:anim calcmode="lin" valueType="num">
                                      <p:cBhvr additive="base">
                                        <p:cTn id="19" dur="500" fill="hold"/>
                                        <p:tgtEl>
                                          <p:spTgt spid="3">
                                            <p:txEl>
                                              <p:charRg st="119" end="16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charRg st="119" end="16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charRg st="168" end="223"/>
                                            </p:txEl>
                                          </p:spTgt>
                                        </p:tgtEl>
                                        <p:attrNameLst>
                                          <p:attrName>style.visibility</p:attrName>
                                        </p:attrNameLst>
                                      </p:cBhvr>
                                      <p:to>
                                        <p:strVal val="visible"/>
                                      </p:to>
                                    </p:set>
                                    <p:anim calcmode="lin" valueType="num">
                                      <p:cBhvr additive="base">
                                        <p:cTn id="25" dur="500" fill="hold"/>
                                        <p:tgtEl>
                                          <p:spTgt spid="3">
                                            <p:txEl>
                                              <p:charRg st="168" end="22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charRg st="168" end="22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charRg st="223" end="268"/>
                                            </p:txEl>
                                          </p:spTgt>
                                        </p:tgtEl>
                                        <p:attrNameLst>
                                          <p:attrName>style.visibility</p:attrName>
                                        </p:attrNameLst>
                                      </p:cBhvr>
                                      <p:to>
                                        <p:strVal val="visible"/>
                                      </p:to>
                                    </p:set>
                                    <p:anim calcmode="lin" valueType="num">
                                      <p:cBhvr additive="base">
                                        <p:cTn id="31" dur="500" fill="hold"/>
                                        <p:tgtEl>
                                          <p:spTgt spid="3">
                                            <p:txEl>
                                              <p:charRg st="223" end="26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charRg st="223" end="26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F4E16-52AB-4029-7D44-46DFA3B6831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A48ABF4-757E-B76B-F778-AD724ED89394}"/>
              </a:ext>
            </a:extLst>
          </p:cNvPr>
          <p:cNvSpPr>
            <a:spLocks noGrp="1"/>
          </p:cNvSpPr>
          <p:nvPr>
            <p:ph sz="half" idx="2"/>
          </p:nvPr>
        </p:nvSpPr>
        <p:spPr>
          <a:xfrm>
            <a:off x="284480" y="250613"/>
            <a:ext cx="8402320" cy="4409440"/>
          </a:xfrm>
        </p:spPr>
        <p:txBody>
          <a:bodyPr>
            <a:normAutofit lnSpcReduction="10000"/>
          </a:bodyPr>
          <a:lstStyle/>
          <a:p>
            <a:pPr marL="0" lvl="0" indent="0">
              <a:spcBef>
                <a:spcPts val="3000"/>
              </a:spcBef>
              <a:buNone/>
            </a:pPr>
            <a:r>
              <a:rPr b="1" dirty="0"/>
              <a:t>Social and Economic Consequences</a:t>
            </a:r>
          </a:p>
          <a:p>
            <a:pPr marL="0" indent="0">
              <a:buNone/>
            </a:pPr>
            <a:r>
              <a:rPr sz="3200" b="1" dirty="0"/>
              <a:t>Traditional Warrior Classes Decline</a:t>
            </a:r>
            <a:r>
              <a:rPr sz="3200" dirty="0"/>
              <a:t> </a:t>
            </a:r>
            <a:endParaRPr lang="en-US" sz="3200" dirty="0"/>
          </a:p>
          <a:p>
            <a:r>
              <a:rPr sz="3200" dirty="0"/>
              <a:t>Knights and samurai lose military relevance </a:t>
            </a:r>
            <a:endParaRPr lang="en-US" sz="3200" dirty="0"/>
          </a:p>
          <a:p>
            <a:r>
              <a:rPr sz="3200" dirty="0"/>
              <a:t>Commoners with firearms defeat aristocratic cavalry </a:t>
            </a:r>
            <a:endParaRPr lang="en-US" sz="3200" dirty="0"/>
          </a:p>
          <a:p>
            <a:r>
              <a:rPr sz="3200" dirty="0"/>
              <a:t>Military merit becomes more important than birth</a:t>
            </a:r>
            <a:endParaRPr lang="en-US" sz="3200" dirty="0"/>
          </a:p>
          <a:p>
            <a:r>
              <a:rPr sz="3200" dirty="0"/>
              <a:t>Social mobility increases through military service</a:t>
            </a:r>
            <a:endParaRPr lang="en-US" sz="3200" dirty="0"/>
          </a:p>
        </p:txBody>
      </p:sp>
    </p:spTree>
    <p:extLst>
      <p:ext uri="{BB962C8B-B14F-4D97-AF65-F5344CB8AC3E}">
        <p14:creationId xmlns:p14="http://schemas.microsoft.com/office/powerpoint/2010/main" val="179577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EB97D-A7E0-7779-036C-9A34300D5AF9}"/>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4124341-912C-680F-E420-CDD869155216}"/>
              </a:ext>
            </a:extLst>
          </p:cNvPr>
          <p:cNvSpPr>
            <a:spLocks noGrp="1"/>
          </p:cNvSpPr>
          <p:nvPr>
            <p:ph sz="half" idx="2"/>
          </p:nvPr>
        </p:nvSpPr>
        <p:spPr>
          <a:xfrm>
            <a:off x="284480" y="250613"/>
            <a:ext cx="8402320" cy="4409440"/>
          </a:xfrm>
        </p:spPr>
        <p:txBody>
          <a:bodyPr>
            <a:noAutofit/>
          </a:bodyPr>
          <a:lstStyle/>
          <a:p>
            <a:pPr marL="0" lvl="0" indent="0">
              <a:spcBef>
                <a:spcPts val="3000"/>
              </a:spcBef>
              <a:buNone/>
            </a:pPr>
            <a:r>
              <a:rPr sz="2800" b="1" dirty="0"/>
              <a:t>Social and Economic Consequences</a:t>
            </a:r>
          </a:p>
          <a:p>
            <a:pPr marL="0" lvl="0" indent="0">
              <a:buNone/>
            </a:pPr>
            <a:r>
              <a:rPr lang="en-US" sz="2800" b="1" dirty="0"/>
              <a:t>Economic Transformation</a:t>
            </a:r>
            <a:r>
              <a:rPr lang="en-US" sz="2800" dirty="0"/>
              <a:t> </a:t>
            </a:r>
          </a:p>
          <a:p>
            <a:r>
              <a:rPr lang="en-US" sz="2800" dirty="0"/>
              <a:t>Mining and metallurgy industries expand rapidly </a:t>
            </a:r>
          </a:p>
          <a:p>
            <a:r>
              <a:rPr lang="en-US" sz="2800" dirty="0"/>
              <a:t>Saltpeter trade becomes strategically important </a:t>
            </a:r>
          </a:p>
          <a:p>
            <a:r>
              <a:rPr lang="en-US" sz="2800" dirty="0"/>
              <a:t>Military expenditures consume increasing state revenues </a:t>
            </a:r>
          </a:p>
          <a:p>
            <a:r>
              <a:rPr lang="en-US" sz="2800" dirty="0"/>
              <a:t>Arms manufacturing creates new commercial opportunities</a:t>
            </a:r>
          </a:p>
        </p:txBody>
      </p:sp>
    </p:spTree>
    <p:extLst>
      <p:ext uri="{BB962C8B-B14F-4D97-AF65-F5344CB8AC3E}">
        <p14:creationId xmlns:p14="http://schemas.microsoft.com/office/powerpoint/2010/main" val="148623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charRg st="58" end="107"/>
                                            </p:txEl>
                                          </p:spTgt>
                                        </p:tgtEl>
                                        <p:attrNameLst>
                                          <p:attrName>style.visibility</p:attrName>
                                        </p:attrNameLst>
                                      </p:cBhvr>
                                      <p:to>
                                        <p:strVal val="visible"/>
                                      </p:to>
                                    </p:set>
                                    <p:anim calcmode="lin" valueType="num">
                                      <p:cBhvr additive="base">
                                        <p:cTn id="13" dur="500" fill="hold"/>
                                        <p:tgtEl>
                                          <p:spTgt spid="4">
                                            <p:txEl>
                                              <p:charRg st="58" end="10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charRg st="58" end="10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charRg st="107" end="156"/>
                                            </p:txEl>
                                          </p:spTgt>
                                        </p:tgtEl>
                                        <p:attrNameLst>
                                          <p:attrName>style.visibility</p:attrName>
                                        </p:attrNameLst>
                                      </p:cBhvr>
                                      <p:to>
                                        <p:strVal val="visible"/>
                                      </p:to>
                                    </p:set>
                                    <p:anim calcmode="lin" valueType="num">
                                      <p:cBhvr additive="base">
                                        <p:cTn id="19" dur="500" fill="hold"/>
                                        <p:tgtEl>
                                          <p:spTgt spid="4">
                                            <p:txEl>
                                              <p:charRg st="107" end="15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charRg st="107" end="15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charRg st="156" end="213"/>
                                            </p:txEl>
                                          </p:spTgt>
                                        </p:tgtEl>
                                        <p:attrNameLst>
                                          <p:attrName>style.visibility</p:attrName>
                                        </p:attrNameLst>
                                      </p:cBhvr>
                                      <p:to>
                                        <p:strVal val="visible"/>
                                      </p:to>
                                    </p:set>
                                    <p:anim calcmode="lin" valueType="num">
                                      <p:cBhvr additive="base">
                                        <p:cTn id="25" dur="500" fill="hold"/>
                                        <p:tgtEl>
                                          <p:spTgt spid="4">
                                            <p:txEl>
                                              <p:charRg st="156" end="2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charRg st="156" end="2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charRg st="213" end="269"/>
                                            </p:txEl>
                                          </p:spTgt>
                                        </p:tgtEl>
                                        <p:attrNameLst>
                                          <p:attrName>style.visibility</p:attrName>
                                        </p:attrNameLst>
                                      </p:cBhvr>
                                      <p:to>
                                        <p:strVal val="visible"/>
                                      </p:to>
                                    </p:set>
                                    <p:anim calcmode="lin" valueType="num">
                                      <p:cBhvr additive="base">
                                        <p:cTn id="31" dur="500" fill="hold"/>
                                        <p:tgtEl>
                                          <p:spTgt spid="4">
                                            <p:txEl>
                                              <p:charRg st="213" end="26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charRg st="213" end="2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9BF95C8-D71C-CF4B-C9FD-1B2E49206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4C7F2-DF63-E5D3-7437-C0A16F7DAEEA}"/>
              </a:ext>
            </a:extLst>
          </p:cNvPr>
          <p:cNvSpPr>
            <a:spLocks noGrp="1"/>
          </p:cNvSpPr>
          <p:nvPr>
            <p:ph type="title"/>
          </p:nvPr>
        </p:nvSpPr>
        <p:spPr>
          <a:xfrm>
            <a:off x="444500" y="126393"/>
            <a:ext cx="8229600" cy="572954"/>
          </a:xfrm>
        </p:spPr>
        <p:txBody>
          <a:bodyPr>
            <a:noAutofit/>
          </a:bodyPr>
          <a:lstStyle/>
          <a:p>
            <a:pPr marL="0" lvl="0" indent="0">
              <a:buNone/>
            </a:pPr>
            <a:r>
              <a:rPr lang="en-US" sz="1800" dirty="0"/>
              <a:t>Who Falls Behind</a:t>
            </a:r>
            <a:endParaRPr sz="1800" dirty="0"/>
          </a:p>
        </p:txBody>
      </p:sp>
      <p:graphicFrame>
        <p:nvGraphicFramePr>
          <p:cNvPr id="6" name="Content Placeholder 5">
            <a:extLst>
              <a:ext uri="{FF2B5EF4-FFF2-40B4-BE49-F238E27FC236}">
                <a16:creationId xmlns:a16="http://schemas.microsoft.com/office/drawing/2014/main" id="{A9DEB7A6-3FB1-099B-DA67-FD0EED8D7458}"/>
              </a:ext>
            </a:extLst>
          </p:cNvPr>
          <p:cNvGraphicFramePr>
            <a:graphicFrameLocks noGrp="1"/>
          </p:cNvGraphicFramePr>
          <p:nvPr>
            <p:ph idx="1"/>
            <p:extLst>
              <p:ext uri="{D42A27DB-BD31-4B8C-83A1-F6EECF244321}">
                <p14:modId xmlns:p14="http://schemas.microsoft.com/office/powerpoint/2010/main" val="3686362285"/>
              </p:ext>
            </p:extLst>
          </p:nvPr>
        </p:nvGraphicFramePr>
        <p:xfrm>
          <a:off x="192193" y="699346"/>
          <a:ext cx="8660553" cy="3913294"/>
        </p:xfrm>
        <a:graphic>
          <a:graphicData uri="http://schemas.openxmlformats.org/drawingml/2006/table">
            <a:tbl>
              <a:tblPr firstRow="1" bandRow="1">
                <a:tableStyleId>{5C22544A-7EE6-4342-B048-85BDC9FD1C3A}</a:tableStyleId>
              </a:tblPr>
              <a:tblGrid>
                <a:gridCol w="2205990">
                  <a:extLst>
                    <a:ext uri="{9D8B030D-6E8A-4147-A177-3AD203B41FA5}">
                      <a16:colId xmlns:a16="http://schemas.microsoft.com/office/drawing/2014/main" val="20000"/>
                    </a:ext>
                  </a:extLst>
                </a:gridCol>
                <a:gridCol w="3131961">
                  <a:extLst>
                    <a:ext uri="{9D8B030D-6E8A-4147-A177-3AD203B41FA5}">
                      <a16:colId xmlns:a16="http://schemas.microsoft.com/office/drawing/2014/main" val="20001"/>
                    </a:ext>
                  </a:extLst>
                </a:gridCol>
                <a:gridCol w="3322602">
                  <a:extLst>
                    <a:ext uri="{9D8B030D-6E8A-4147-A177-3AD203B41FA5}">
                      <a16:colId xmlns:a16="http://schemas.microsoft.com/office/drawing/2014/main" val="20002"/>
                    </a:ext>
                  </a:extLst>
                </a:gridCol>
              </a:tblGrid>
              <a:tr h="371334">
                <a:tc>
                  <a:txBody>
                    <a:bodyPr/>
                    <a:lstStyle/>
                    <a:p>
                      <a:pPr marL="0" lvl="0" indent="0">
                        <a:buNone/>
                      </a:pPr>
                      <a:r>
                        <a:rPr b="1"/>
                        <a:t>Region</a:t>
                      </a:r>
                    </a:p>
                  </a:txBody>
                  <a:tcPr/>
                </a:tc>
                <a:tc>
                  <a:txBody>
                    <a:bodyPr/>
                    <a:lstStyle/>
                    <a:p>
                      <a:pPr marL="0" lvl="0" indent="0">
                        <a:buNone/>
                      </a:pPr>
                      <a:r>
                        <a:rPr b="1" dirty="0"/>
                        <a:t>Limitations</a:t>
                      </a:r>
                    </a:p>
                  </a:txBody>
                  <a:tcPr/>
                </a:tc>
                <a:tc>
                  <a:txBody>
                    <a:bodyPr/>
                    <a:lstStyle/>
                    <a:p>
                      <a:pPr marL="0" lvl="0" indent="0">
                        <a:buNone/>
                      </a:pPr>
                      <a:r>
                        <a:rPr b="1" dirty="0"/>
                        <a:t>Consequences</a:t>
                      </a:r>
                    </a:p>
                  </a:txBody>
                  <a:tcPr/>
                </a:tc>
                <a:extLst>
                  <a:ext uri="{0D108BD9-81ED-4DB2-BD59-A6C34878D82A}">
                    <a16:rowId xmlns:a16="http://schemas.microsoft.com/office/drawing/2014/main" val="10000"/>
                  </a:ext>
                </a:extLst>
              </a:tr>
              <a:tr h="885490">
                <a:tc>
                  <a:txBody>
                    <a:bodyPr/>
                    <a:lstStyle/>
                    <a:p>
                      <a:pPr marL="0" lvl="0" indent="0">
                        <a:buNone/>
                      </a:pPr>
                      <a:r>
                        <a:rPr sz="1400" b="1" dirty="0"/>
                        <a:t>Americas</a:t>
                      </a:r>
                    </a:p>
                  </a:txBody>
                  <a:tcPr/>
                </a:tc>
                <a:tc>
                  <a:txBody>
                    <a:bodyPr/>
                    <a:lstStyle/>
                    <a:p>
                      <a:pPr marL="0" lvl="0" indent="0">
                        <a:buNone/>
                      </a:pPr>
                      <a:r>
                        <a:rPr sz="1400"/>
                        <a:t>Limited metallurgy, no large animals for transport, isolated from Eurasian knowledge networks</a:t>
                      </a:r>
                    </a:p>
                  </a:txBody>
                  <a:tcPr/>
                </a:tc>
                <a:tc>
                  <a:txBody>
                    <a:bodyPr/>
                    <a:lstStyle/>
                    <a:p>
                      <a:pPr marL="0" lvl="0" indent="0">
                        <a:buNone/>
                      </a:pPr>
                      <a:r>
                        <a:rPr sz="1400"/>
                        <a:t>Extremely vulnerable to European conquest despite sophisticated political systems</a:t>
                      </a:r>
                    </a:p>
                  </a:txBody>
                  <a:tcPr/>
                </a:tc>
                <a:extLst>
                  <a:ext uri="{0D108BD9-81ED-4DB2-BD59-A6C34878D82A}">
                    <a16:rowId xmlns:a16="http://schemas.microsoft.com/office/drawing/2014/main" val="10001"/>
                  </a:ext>
                </a:extLst>
              </a:tr>
              <a:tr h="885490">
                <a:tc>
                  <a:txBody>
                    <a:bodyPr/>
                    <a:lstStyle/>
                    <a:p>
                      <a:pPr marL="0" lvl="0" indent="0">
                        <a:buNone/>
                      </a:pPr>
                      <a:r>
                        <a:rPr sz="1400" b="1"/>
                        <a:t>Sub-Saharan Africa</a:t>
                      </a:r>
                    </a:p>
                  </a:txBody>
                  <a:tcPr/>
                </a:tc>
                <a:tc>
                  <a:txBody>
                    <a:bodyPr/>
                    <a:lstStyle/>
                    <a:p>
                      <a:pPr marL="0" lvl="0" indent="0">
                        <a:buNone/>
                      </a:pPr>
                      <a:r>
                        <a:rPr sz="1400"/>
                        <a:t>Some gunpowder weapons acquired through trade, but limited local production capacity</a:t>
                      </a:r>
                    </a:p>
                  </a:txBody>
                  <a:tcPr/>
                </a:tc>
                <a:tc>
                  <a:txBody>
                    <a:bodyPr/>
                    <a:lstStyle/>
                    <a:p>
                      <a:pPr marL="0" lvl="0" indent="0">
                        <a:buNone/>
                      </a:pPr>
                      <a:r>
                        <a:rPr sz="1400"/>
                        <a:t>Mixed results - some kingdoms successfully resist, others conquered</a:t>
                      </a:r>
                    </a:p>
                  </a:txBody>
                  <a:tcPr/>
                </a:tc>
                <a:extLst>
                  <a:ext uri="{0D108BD9-81ED-4DB2-BD59-A6C34878D82A}">
                    <a16:rowId xmlns:a16="http://schemas.microsoft.com/office/drawing/2014/main" val="10002"/>
                  </a:ext>
                </a:extLst>
              </a:tr>
              <a:tr h="885490">
                <a:tc>
                  <a:txBody>
                    <a:bodyPr/>
                    <a:lstStyle/>
                    <a:p>
                      <a:pPr marL="0" lvl="0" indent="0">
                        <a:buNone/>
                      </a:pPr>
                      <a:r>
                        <a:rPr sz="1400" b="1"/>
                        <a:t>Southeast Asia</a:t>
                      </a:r>
                    </a:p>
                  </a:txBody>
                  <a:tcPr/>
                </a:tc>
                <a:tc>
                  <a:txBody>
                    <a:bodyPr/>
                    <a:lstStyle/>
                    <a:p>
                      <a:pPr marL="0" lvl="0" indent="0">
                        <a:buNone/>
                      </a:pPr>
                      <a:r>
                        <a:rPr sz="1400"/>
                        <a:t>Gradual adoption through Islamic and Chinese connections, but often dependent on imports</a:t>
                      </a:r>
                    </a:p>
                  </a:txBody>
                  <a:tcPr/>
                </a:tc>
                <a:tc>
                  <a:txBody>
                    <a:bodyPr/>
                    <a:lstStyle/>
                    <a:p>
                      <a:pPr marL="0" lvl="0" indent="0">
                        <a:buNone/>
                      </a:pPr>
                      <a:r>
                        <a:rPr sz="1400"/>
                        <a:t>Vulnerable to European trading post empires with superior naval artillery</a:t>
                      </a:r>
                    </a:p>
                  </a:txBody>
                  <a:tcPr/>
                </a:tc>
                <a:extLst>
                  <a:ext uri="{0D108BD9-81ED-4DB2-BD59-A6C34878D82A}">
                    <a16:rowId xmlns:a16="http://schemas.microsoft.com/office/drawing/2014/main" val="10003"/>
                  </a:ext>
                </a:extLst>
              </a:tr>
              <a:tr h="885490">
                <a:tc>
                  <a:txBody>
                    <a:bodyPr/>
                    <a:lstStyle/>
                    <a:p>
                      <a:pPr marL="0" lvl="0" indent="0">
                        <a:buNone/>
                      </a:pPr>
                      <a:r>
                        <a:rPr sz="1400" b="1" dirty="0"/>
                        <a:t>Traditional Nomadic Groups</a:t>
                      </a:r>
                    </a:p>
                  </a:txBody>
                  <a:tcPr/>
                </a:tc>
                <a:tc>
                  <a:txBody>
                    <a:bodyPr/>
                    <a:lstStyle/>
                    <a:p>
                      <a:pPr marL="0" lvl="0" indent="0">
                        <a:buNone/>
                      </a:pPr>
                      <a:r>
                        <a:rPr sz="1400"/>
                        <a:t>Mobile warfare advantages reduced by gunpowder weapons, difficulty adopting new technology</a:t>
                      </a:r>
                    </a:p>
                  </a:txBody>
                  <a:tcPr/>
                </a:tc>
                <a:tc>
                  <a:txBody>
                    <a:bodyPr/>
                    <a:lstStyle/>
                    <a:p>
                      <a:pPr marL="0" lvl="0" indent="0">
                        <a:buNone/>
                      </a:pPr>
                      <a:r>
                        <a:rPr sz="1400" dirty="0"/>
                        <a:t>Gradual subordination to gunpowder-equipped sedentary states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9810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Gunpowder Technology Intersects with Environmental Pressures</a:t>
            </a:r>
          </a:p>
        </p:txBody>
      </p:sp>
      <p:sp>
        <p:nvSpPr>
          <p:cNvPr id="3" name="Content Placeholder 2"/>
          <p:cNvSpPr>
            <a:spLocks noGrp="1"/>
          </p:cNvSpPr>
          <p:nvPr>
            <p:ph idx="1"/>
          </p:nvPr>
        </p:nvSpPr>
        <p:spPr/>
        <p:txBody>
          <a:bodyPr/>
          <a:lstStyle/>
          <a:p>
            <a:pPr marL="0" lvl="0" indent="0">
              <a:spcBef>
                <a:spcPts val="3000"/>
              </a:spcBef>
              <a:buNone/>
            </a:pPr>
            <a:r>
              <a:rPr b="1"/>
              <a:t>Military Costs During Climate Crisis</a:t>
            </a:r>
          </a:p>
          <a:p>
            <a:pPr marL="0" lvl="0" indent="0">
              <a:buNone/>
            </a:pPr>
            <a:r>
              <a:rPr b="1"/>
              <a:t>Little Ice Age Creates Fiscal Pressures (1450-1700)</a:t>
            </a:r>
            <a:r>
              <a:t>: Reduced agricultural productivity decreases tax revenues just as military technology becomes more expensive</a:t>
            </a:r>
          </a:p>
          <a:p>
            <a:pPr marL="0" lvl="0" indent="0">
              <a:buNone/>
            </a:pPr>
            <a:r>
              <a:rPr b="1"/>
              <a:t>Strategic Choices Under Pressure</a:t>
            </a:r>
            <a:r>
              <a:t>: Different societies must balance expensive gunpowder armies with environmental adaptation strategies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59307"/>
            <a:ext cx="4038600" cy="4578824"/>
          </a:xfrm>
        </p:spPr>
        <p:txBody>
          <a:bodyPr>
            <a:normAutofit fontScale="92500" lnSpcReduction="20000"/>
          </a:bodyPr>
          <a:lstStyle/>
          <a:p>
            <a:pPr marL="0" lvl="0" indent="0">
              <a:spcBef>
                <a:spcPts val="3000"/>
              </a:spcBef>
              <a:buNone/>
            </a:pPr>
            <a:r>
              <a:rPr b="1" dirty="0"/>
              <a:t>Ottoman Response to Military-Environmental Challenge</a:t>
            </a:r>
          </a:p>
          <a:p>
            <a:pPr marL="0" lvl="0" indent="0">
              <a:buNone/>
            </a:pPr>
            <a:r>
              <a:rPr b="1" dirty="0"/>
              <a:t>Increased Military Spending</a:t>
            </a:r>
            <a:r>
              <a:rPr dirty="0"/>
              <a:t> - Janissary corps expansion despite fiscal constraints - Artillery foundries maintained during agricultural difficulties - Military campaigns for new revenue sources - Administrative efficiency improvements to fund military</a:t>
            </a:r>
          </a:p>
          <a:p>
            <a:pPr marL="0" lvl="0" indent="0">
              <a:buNone/>
            </a:pPr>
            <a:r>
              <a:rPr b="1" dirty="0"/>
              <a:t>Environmental Adaptation Through Expansion</a:t>
            </a:r>
            <a:r>
              <a:rPr dirty="0"/>
              <a:t> - Territorial conquest provides new agricultural regions - Tribute systems offset domestic revenue declines - Military technology enables expansion despite climate pressures - Geographic diversification reduces environmental vulnerability</a:t>
            </a:r>
          </a:p>
        </p:txBody>
      </p:sp>
      <p:sp>
        <p:nvSpPr>
          <p:cNvPr id="4" name="Content Placeholder 3"/>
          <p:cNvSpPr>
            <a:spLocks noGrp="1"/>
          </p:cNvSpPr>
          <p:nvPr>
            <p:ph sz="half" idx="2"/>
          </p:nvPr>
        </p:nvSpPr>
        <p:spPr>
          <a:xfrm>
            <a:off x="4648200" y="259306"/>
            <a:ext cx="4038600" cy="4578823"/>
          </a:xfrm>
        </p:spPr>
        <p:txBody>
          <a:bodyPr>
            <a:normAutofit fontScale="92500" lnSpcReduction="20000"/>
          </a:bodyPr>
          <a:lstStyle/>
          <a:p>
            <a:pPr marL="0" lvl="0" indent="0">
              <a:spcBef>
                <a:spcPts val="3000"/>
              </a:spcBef>
              <a:buNone/>
            </a:pPr>
            <a:r>
              <a:rPr b="1" dirty="0"/>
              <a:t>European Response to Military-Environmental Challenge</a:t>
            </a:r>
          </a:p>
          <a:p>
            <a:pPr marL="0" lvl="0" indent="0">
              <a:buNone/>
            </a:pPr>
            <a:r>
              <a:rPr b="1" dirty="0"/>
              <a:t>Maritime Military Innovation</a:t>
            </a:r>
            <a:r>
              <a:rPr dirty="0"/>
              <a:t> - Naval gunpowder weapons enable overseas expansion - Colonial revenues fund expensive military technology - Gunpowder advantages over indigenous peoples - Military technology makes global expansion profitable</a:t>
            </a:r>
          </a:p>
          <a:p>
            <a:pPr marL="0" lvl="0" indent="0">
              <a:buNone/>
            </a:pPr>
            <a:r>
              <a:rPr b="1" dirty="0"/>
              <a:t>Environmental Pressure Drives Risk-Taking</a:t>
            </a:r>
            <a:r>
              <a:rPr dirty="0"/>
              <a:t> - Agricultural difficulties motivate overseas ventures - Military technology enables previously impossible expeditions - Economic necessity overcomes expansion risks - Gunpowder weapons provide confidence for distant campaigns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67" y="1939952"/>
            <a:ext cx="8229600" cy="857250"/>
          </a:xfrm>
        </p:spPr>
        <p:txBody>
          <a:bodyPr>
            <a:normAutofit fontScale="90000"/>
          </a:bodyPr>
          <a:lstStyle/>
          <a:p>
            <a:pPr marL="0" lvl="0" indent="0">
              <a:buNone/>
            </a:pPr>
            <a:r>
              <a:rPr lang="en-US" b="1" dirty="0"/>
              <a:t>Chinese Origins (9th-13th centuries)</a:t>
            </a:r>
            <a:r>
              <a:rPr lang="en-US" dirty="0"/>
              <a:t> Gunpowder emerged in Tang dynasty China around the 9th century, initially used for fireworks and later weaponized into fire lances, primitive cannons, and explosive devices. The Song dynasty refined these technologies, developing early firearms and using gunpowder weapons against Mongol invasions.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Connecting to Main Lesson</a:t>
            </a:r>
          </a:p>
          <a:p>
            <a:pPr marL="0" lvl="0" indent="0">
              <a:buNone/>
            </a:pPr>
            <a:r>
              <a:rPr b="1"/>
              <a:t>Environmental pressures and military technology intersect to create new political possibilities. Next, we’ll examine how these factors drove different adaptation strategies across major empires.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Teacher Notes: Gunpowder Presentation</a:t>
            </a:r>
          </a:p>
        </p:txBody>
      </p:sp>
      <p:sp>
        <p:nvSpPr>
          <p:cNvPr id="3" name="Content Placeholder 2"/>
          <p:cNvSpPr>
            <a:spLocks noGrp="1"/>
          </p:cNvSpPr>
          <p:nvPr>
            <p:ph idx="1"/>
          </p:nvPr>
        </p:nvSpPr>
        <p:spPr/>
        <p:txBody>
          <a:bodyPr>
            <a:normAutofit fontScale="47500" lnSpcReduction="20000"/>
          </a:bodyPr>
          <a:lstStyle/>
          <a:p>
            <a:pPr marL="0" lvl="0" indent="0">
              <a:spcBef>
                <a:spcPts val="3000"/>
              </a:spcBef>
              <a:buNone/>
            </a:pPr>
            <a:r>
              <a:rPr b="1"/>
              <a:t>Images Needed</a:t>
            </a:r>
          </a:p>
          <a:p>
            <a:pPr marL="342900" lvl="0" indent="-342900">
              <a:buAutoNum type="arabicPeriod"/>
            </a:pPr>
            <a:r>
              <a:rPr b="1"/>
              <a:t>Slide 2</a:t>
            </a:r>
            <a:r>
              <a:t>: Map showing diffusion of gunpowder technology from China through Islamic world to Europe (1200-1400)</a:t>
            </a:r>
          </a:p>
          <a:p>
            <a:pPr marL="342900" lvl="0" indent="-342900">
              <a:buAutoNum type="arabicPeriod"/>
            </a:pPr>
            <a:r>
              <a:rPr b="1"/>
              <a:t>Slide 3</a:t>
            </a:r>
            <a:r>
              <a:t>: Comparison images of medieval castle vs. star fort design showing adaptation to gunpowder</a:t>
            </a:r>
          </a:p>
          <a:p>
            <a:pPr marL="342900" lvl="0" indent="-342900">
              <a:buAutoNum type="arabicPeriod"/>
            </a:pPr>
            <a:r>
              <a:rPr b="1"/>
              <a:t>Slide 4</a:t>
            </a:r>
            <a:r>
              <a:t>: World map showing distribution of gunpowder weapons circa 1500 with regional advantages/disadvantages highlighted</a:t>
            </a:r>
          </a:p>
          <a:p>
            <a:pPr marL="0" lvl="0" indent="0">
              <a:spcBef>
                <a:spcPts val="3000"/>
              </a:spcBef>
              <a:buNone/>
            </a:pPr>
            <a:r>
              <a:rPr b="1"/>
              <a:t>Key Teaching Points</a:t>
            </a:r>
          </a:p>
          <a:p>
            <a:pPr lvl="0"/>
            <a:r>
              <a:rPr b="1"/>
              <a:t>Technology transfer</a:t>
            </a:r>
            <a:r>
              <a:t>: Emphasize gradual diffusion, not European invention</a:t>
            </a:r>
          </a:p>
          <a:p>
            <a:pPr lvl="0"/>
            <a:r>
              <a:rPr b="1"/>
              <a:t>Political consequences</a:t>
            </a:r>
            <a:r>
              <a:t>: Military technology drives centralization and professional armies</a:t>
            </a:r>
          </a:p>
          <a:p>
            <a:pPr lvl="0"/>
            <a:r>
              <a:rPr b="1"/>
              <a:t>Global imbalances</a:t>
            </a:r>
            <a:r>
              <a:t>: Uneven distribution creates strategic advantages and vulnerabilities</a:t>
            </a:r>
          </a:p>
          <a:p>
            <a:pPr lvl="0"/>
            <a:r>
              <a:rPr b="1"/>
              <a:t>Environmental connection</a:t>
            </a:r>
            <a:r>
              <a:t>: Expensive military technology during climate crisis creates adaptation pressures</a:t>
            </a:r>
          </a:p>
          <a:p>
            <a:pPr marL="0" lvl="0" indent="0">
              <a:spcBef>
                <a:spcPts val="3000"/>
              </a:spcBef>
              <a:buNone/>
            </a:pPr>
            <a:r>
              <a:rPr b="1"/>
              <a:t>Timing and Pacing</a:t>
            </a:r>
          </a:p>
          <a:p>
            <a:pPr lvl="0"/>
            <a:r>
              <a:rPr b="1"/>
              <a:t>15-minute total</a:t>
            </a:r>
            <a:r>
              <a:t>: 3-4 minutes per slide with discussion</a:t>
            </a:r>
          </a:p>
          <a:p>
            <a:pPr lvl="0"/>
            <a:r>
              <a:rPr b="1"/>
              <a:t>Interactive elements</a:t>
            </a:r>
            <a:r>
              <a:t>: Student analysis of who benefits/loses from gunpowder weapons</a:t>
            </a:r>
          </a:p>
          <a:p>
            <a:pPr lvl="0"/>
            <a:r>
              <a:rPr b="1"/>
              <a:t>Connection emphasis</a:t>
            </a:r>
            <a:r>
              <a:t>: How this sets up environmental pressure responses in main lesson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97179-EE97-4B38-9533-775B64184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75BFA-1152-D18A-96F2-D9B50DE9323E}"/>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Westward Spread (13th-14th centuries)</a:t>
            </a:r>
            <a:r>
              <a:rPr lang="en-US" dirty="0"/>
              <a:t> The technology traveled along trade routes and through Mongol conquests, reaching the Islamic world by the 13th century and Europe by the 14th. Each culture adapted and improved the formulations and delivery methods.</a:t>
            </a:r>
            <a:endParaRPr dirty="0"/>
          </a:p>
        </p:txBody>
      </p:sp>
    </p:spTree>
    <p:extLst>
      <p:ext uri="{BB962C8B-B14F-4D97-AF65-F5344CB8AC3E}">
        <p14:creationId xmlns:p14="http://schemas.microsoft.com/office/powerpoint/2010/main" val="275314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E8B4C-F6BE-6355-3DEC-A4B181B7F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3F2C1-D080-7188-ABB3-B48EAC082354}"/>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Rise of Naval Guns (15th-16th centuries)</a:t>
            </a:r>
            <a:r>
              <a:rPr lang="en-US" dirty="0"/>
              <a:t> Ships mounting cannons revolutionized naval warfare and enabled European maritime expansion. This technological advantage helped European powers dominate global trade routes and establish overseas empires, fundamentally reshaping world politics and economics.</a:t>
            </a:r>
            <a:endParaRPr dirty="0"/>
          </a:p>
        </p:txBody>
      </p:sp>
    </p:spTree>
    <p:extLst>
      <p:ext uri="{BB962C8B-B14F-4D97-AF65-F5344CB8AC3E}">
        <p14:creationId xmlns:p14="http://schemas.microsoft.com/office/powerpoint/2010/main" val="41191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E0745-B7C7-A227-AA2F-0D32BCBDD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5E90C-047B-76C1-124C-05B6C2CC46D7}"/>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Gunpowder Empires (15th-17th centuries)</a:t>
            </a:r>
            <a:r>
              <a:rPr lang="en-US" dirty="0"/>
              <a:t> The Ottoman, Safavid, and Mughal empires built their power largely on superior gunpowder technology. These "gunpowder empires" used cannons and firearms to conquer vast territories and maintain centralized control, fundamentally changing the nature of warfare and state power.</a:t>
            </a:r>
            <a:endParaRPr dirty="0"/>
          </a:p>
        </p:txBody>
      </p:sp>
    </p:spTree>
    <p:extLst>
      <p:ext uri="{BB962C8B-B14F-4D97-AF65-F5344CB8AC3E}">
        <p14:creationId xmlns:p14="http://schemas.microsoft.com/office/powerpoint/2010/main" val="366067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9EB8B-F153-C511-3DA3-5F34DD5D7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806CC-3631-F478-F88B-AAF82762317D}"/>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Hundred Years War (1337-1453)</a:t>
            </a:r>
            <a:r>
              <a:rPr lang="en-US" dirty="0"/>
              <a:t> Gunpowder weapons gradually appeared in this conflict, with early cannons used at sieges like Crécy (1346), Orleans (1428). While still primitive, they began shifting warfare away from traditional medieval tactics centered on heavy cavalry and fortified positions.</a:t>
            </a:r>
            <a:endParaRPr dirty="0"/>
          </a:p>
        </p:txBody>
      </p:sp>
    </p:spTree>
    <p:extLst>
      <p:ext uri="{BB962C8B-B14F-4D97-AF65-F5344CB8AC3E}">
        <p14:creationId xmlns:p14="http://schemas.microsoft.com/office/powerpoint/2010/main" val="146631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E3EE5-1DB2-4B49-86A4-97EAAC616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ECB21-2238-ADD2-276B-C9A3A8AB9164}"/>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Early Adoption (1300s-1400s)</a:t>
            </a:r>
            <a:r>
              <a:rPr lang="en-US" dirty="0"/>
              <a:t> Italy and Germany led European firearm development. Italian city-states like Venice and Florence were manufacturing hand cannons by the 1320s, while German craftsmen in Nuremberg and Augsburg became renowned gunmakers. The technology spread north through trade networks and military campaigns - French forces encountered gunpowder weapons during Italian campaigns, while English armies faced them in France during the Hundred Years War.</a:t>
            </a:r>
            <a:endParaRPr dirty="0"/>
          </a:p>
        </p:txBody>
      </p:sp>
    </p:spTree>
    <p:extLst>
      <p:ext uri="{BB962C8B-B14F-4D97-AF65-F5344CB8AC3E}">
        <p14:creationId xmlns:p14="http://schemas.microsoft.com/office/powerpoint/2010/main" val="75565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16CEF-7A84-BB9E-6E80-3DF12CD17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50C1E5-C6F1-DA65-94B5-91E4A18DE67D}"/>
              </a:ext>
            </a:extLst>
          </p:cNvPr>
          <p:cNvSpPr>
            <a:spLocks noGrp="1"/>
          </p:cNvSpPr>
          <p:nvPr>
            <p:ph type="title"/>
          </p:nvPr>
        </p:nvSpPr>
        <p:spPr>
          <a:xfrm>
            <a:off x="389467" y="1939952"/>
            <a:ext cx="8229600" cy="857250"/>
          </a:xfrm>
        </p:spPr>
        <p:txBody>
          <a:bodyPr>
            <a:normAutofit fontScale="90000"/>
          </a:bodyPr>
          <a:lstStyle/>
          <a:p>
            <a:pPr marL="0" lvl="0" indent="0">
              <a:buNone/>
            </a:pPr>
            <a:r>
              <a:rPr lang="en-US" b="1" dirty="0"/>
              <a:t>Technological Evolution</a:t>
            </a:r>
            <a:r>
              <a:rPr lang="en-US" dirty="0"/>
              <a:t> Early "hand cannons" were crude iron tubes requiring two operators - one to aim, another to light the powder. The matchlock mechanism (1400s) allowed single-person operation, making firearms more practical. Improvements in metallurgy created stronger, lighter barrels, while better gunpowder formulations increased reliability and power.</a:t>
            </a:r>
            <a:endParaRPr dirty="0"/>
          </a:p>
        </p:txBody>
      </p:sp>
    </p:spTree>
    <p:extLst>
      <p:ext uri="{BB962C8B-B14F-4D97-AF65-F5344CB8AC3E}">
        <p14:creationId xmlns:p14="http://schemas.microsoft.com/office/powerpoint/2010/main" val="2140134638"/>
      </p:ext>
    </p:extLst>
  </p:cSld>
  <p:clrMapOvr>
    <a:masterClrMapping/>
  </p:clrMapOvr>
</p:sld>
</file>

<file path=ppt/theme/theme1.xml><?xml version="1.0" encoding="utf-8"?>
<a:theme xmlns:a="http://schemas.openxmlformats.org/drawingml/2006/main" name="Office Theme">
  <a:themeElements>
    <a:clrScheme name="Office">
      <a:dk1>
        <a:sysClr val="windowText" lastClr="43436C"/>
      </a:dk1>
      <a:lt1>
        <a:sysClr val="window" lastClr="F2ECB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43436C"/>
      </a:dk1>
      <a:lt1>
        <a:sysClr val="window" lastClr="F2ECB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2698</Words>
  <Application>Microsoft Office PowerPoint</Application>
  <PresentationFormat>On-screen Show (16:9)</PresentationFormat>
  <Paragraphs>259</Paragraphs>
  <Slides>31</Slides>
  <Notes>26</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The Gunpowder Revolution</vt:lpstr>
      <vt:lpstr>The Gunpowder Revolution</vt:lpstr>
      <vt:lpstr>Chinese Origins (9th-13th centuries) Gunpowder emerged in Tang dynasty China around the 9th century, initially used for fireworks and later weaponized into fire lances, primitive cannons, and explosive devices. The Song dynasty refined these technologies, developing early firearms and using gunpowder weapons against Mongol invasions.</vt:lpstr>
      <vt:lpstr>Westward Spread (13th-14th centuries) The technology traveled along trade routes and through Mongol conquests, reaching the Islamic world by the 13th century and Europe by the 14th. Each culture adapted and improved the formulations and delivery methods.</vt:lpstr>
      <vt:lpstr>Rise of Naval Guns (15th-16th centuries) Ships mounting cannons revolutionized naval warfare and enabled European maritime expansion. This technological advantage helped European powers dominate global trade routes and establish overseas empires, fundamentally reshaping world politics and economics.</vt:lpstr>
      <vt:lpstr>Gunpowder Empires (15th-17th centuries) The Ottoman, Safavid, and Mughal empires built their power largely on superior gunpowder technology. These "gunpowder empires" used cannons and firearms to conquer vast territories and maintain centralized control, fundamentally changing the nature of warfare and state power.</vt:lpstr>
      <vt:lpstr>Hundred Years War (1337-1453) Gunpowder weapons gradually appeared in this conflict, with early cannons used at sieges like Crécy (1346), Orleans (1428). While still primitive, they began shifting warfare away from traditional medieval tactics centered on heavy cavalry and fortified positions.</vt:lpstr>
      <vt:lpstr>Early Adoption (1300s-1400s) Italy and Germany led European firearm development. Italian city-states like Venice and Florence were manufacturing hand cannons by the 1320s, while German craftsmen in Nuremberg and Augsburg became renowned gunmakers. The technology spread north through trade networks and military campaigns - French forces encountered gunpowder weapons during Italian campaigns, while English armies faced them in France during the Hundred Years War.</vt:lpstr>
      <vt:lpstr>Technological Evolution Early "hand cannons" were crude iron tubes requiring two operators - one to aim, another to light the powder. The matchlock mechanism (1400s) allowed single-person operation, making firearms more practical. Improvements in metallurgy created stronger, lighter barrels, while better gunpowder formulations increased reliability and power.</vt:lpstr>
      <vt:lpstr>Military Integration Professional armies adopted firearms faster than feudal levies. Swiss pikemen integrated handgunners into their formations by the 1440s. The Spanish developed the tercio system combining pikes, swords, and firearms. German Landsknechts became famous for their disciplined firearm tactics. Firearms initially supplemented rather than replaced traditional weapons - crossbows remained common into the 1500s.</vt:lpstr>
      <vt:lpstr>Social and Economic Impact Firearms democratized warfare by reducing the training time needed compared to longbows or heavy cavalry. A peasant could learn basic firearm use in weeks versus years for archery mastery. This threatened the military dominance of the nobility, though they initially resisted firearms as "unchivalrous" weapons that allowed commoners to kill knights.</vt:lpstr>
      <vt:lpstr>Regional Patterns Northern European adoption was slower but steady. England remained committed to longbows longer than continental powers. Eastern Europe, facing Ottoman expansion, rapidly embraced firearms for defensive warfare. The Holy Roman Empire's fragmented nature created numerous competing centers of firearm innovation.</vt:lpstr>
      <vt:lpstr>Urban vs Rural Divide Cities adopted firearms faster due to their manufacturing capabilities and professional militias. Rural areas, dominated by traditional feudal structures, were slower to change. Urban craftsmen guilds developed specialized gunmaking expertise, creating regional styles and techniques. By 1500, firearms had become standard military equipment across Europe, fundamentally altering the balance of power between social classes and political entities.</vt:lpstr>
      <vt:lpstr>Political Fragmentation vs. Centralization Europe's constant warfare between competing states created intense pressure for military innovation. Italian city-states, German principalities, French kingdoms, and English forces were locked in perpetual competition, driving rapid technological advancement. China, by contrast, achieved periods of unified imperial control where military innovation was less urgent - the Ming dynasty actually restricted firearm development at times, viewing it as potentially destabilizing to internal order.</vt:lpstr>
      <vt:lpstr>Military Culture and Tactics European warfare emphasized close-quarters combat and siege warfare, making firearms ideal for penetrating armor and breaching fortifications. Chinese military doctrine often focused on frontier defense against nomadic cavalry, where traditional weapons like crossbows remained effective. Europeans also developed combined-arms tactics integrating firearms with pikes and cavalry more systematically.</vt:lpstr>
      <vt:lpstr>Economic Incentives European craftsmen operated in competitive markets with strong guild systems that rewarded innovation. Gunmakers could profit by creating superior weapons for competing armies. Chinese artisans worked within more regulated imperial systems where innovation was less financially rewarded</vt:lpstr>
      <vt:lpstr>Chinese Innovation Spreads Globally</vt:lpstr>
      <vt:lpstr>PowerPoint Presentation</vt:lpstr>
      <vt:lpstr>PowerPoint Presentation</vt:lpstr>
      <vt:lpstr>Military Revolution Changes Political Dynamics</vt:lpstr>
      <vt:lpstr>Uneven Global Distribution Creates Strategic Imbalances</vt:lpstr>
      <vt:lpstr>Who Gains Advantage</vt:lpstr>
      <vt:lpstr>PowerPoint Presentation</vt:lpstr>
      <vt:lpstr>PowerPoint Presentation</vt:lpstr>
      <vt:lpstr>PowerPoint Presentation</vt:lpstr>
      <vt:lpstr>PowerPoint Presentation</vt:lpstr>
      <vt:lpstr>Who Falls Behind</vt:lpstr>
      <vt:lpstr>Gunpowder Technology Intersects with Environmental Pressures</vt:lpstr>
      <vt:lpstr>PowerPoint Presentation</vt:lpstr>
      <vt:lpstr>PowerPoint Presentation</vt:lpstr>
      <vt:lpstr>Teacher Notes: Gunpowder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Gunpowder Revolution</dc:title>
  <dc:creator>US History in the Modern World</dc:creator>
  <cp:keywords/>
  <cp:lastModifiedBy>Richard Horton</cp:lastModifiedBy>
  <cp:revision>3</cp:revision>
  <dcterms:created xsi:type="dcterms:W3CDTF">2025-06-20T11:00:47Z</dcterms:created>
  <dcterms:modified xsi:type="dcterms:W3CDTF">2025-06-21T02:19:18Z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eight">
    <vt:lpwstr>1080</vt:lpwstr>
  </property>
  <property fmtid="{D5CDD505-2E9C-101B-9397-08002B2CF9AE}" pid="3" name="margin">
    <vt:lpwstr>0.1</vt:lpwstr>
  </property>
  <property fmtid="{D5CDD505-2E9C-101B-9397-08002B2CF9AE}" pid="4" name="subtitle">
    <vt:lpwstr>Military Technology and Political Power, 1200-1500</vt:lpwstr>
  </property>
  <property fmtid="{D5CDD505-2E9C-101B-9397-08002B2CF9AE}" pid="5" name="theme">
    <vt:lpwstr>white</vt:lpwstr>
  </property>
  <property fmtid="{D5CDD505-2E9C-101B-9397-08002B2CF9AE}" pid="6" name="transition">
    <vt:lpwstr>slide</vt:lpwstr>
  </property>
  <property fmtid="{D5CDD505-2E9C-101B-9397-08002B2CF9AE}" pid="7" name="width">
    <vt:lpwstr>1920</vt:lpwstr>
  </property>
</Properties>
</file>