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9" r:id="rId7"/>
    <p:sldId id="260" r:id="rId8"/>
    <p:sldId id="261" r:id="rId9"/>
    <p:sldId id="262" r:id="rId10"/>
    <p:sldId id="263" r:id="rId11"/>
    <p:sldId id="271" r:id="rId12"/>
    <p:sldId id="264" r:id="rId13"/>
    <p:sldId id="265" r:id="rId14"/>
    <p:sldId id="272" r:id="rId15"/>
    <p:sldId id="266" r:id="rId16"/>
    <p:sldId id="267" r:id="rId17"/>
    <p:sldId id="273" r:id="rId18"/>
    <p:sldId id="26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0" d="100"/>
          <a:sy n="140" d="100"/>
        </p:scale>
        <p:origin x="13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Build on 1450 world systems and gunpowder lessons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Focus: environmental pressure as catalyst for various revolutionary changes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experimental nature of responses to crisis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This synthesizes the revolutionary theme across multiple domains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environmental pressure as catalyst, not determinant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Maintain contingency analysis - alternative outcomes were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EC26A-AE05-816F-256F-F1E2657C9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54BA9-1B40-D193-EE3C-4A9D1E36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2E5A3-3869-7790-4187-24995A0FC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This synthesizes the revolutionary theme across multiple domains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environmental pressure as catalyst, not determinant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Maintain contingency analysis - alternative outcomes were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2D606-4532-C7F3-0321-DAF4D1119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0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Connect environmental revolutionary responses to demographic consequences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Set up debate format for next week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Continue contingency theme with demographic “what if”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C1F1F-096B-66E9-2716-825469CA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EA96A-FA92-630D-F951-30136CAE9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BE9861-01BA-35CD-DCC2-49BE4AC58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Connect environmental revolutionary responses to demographic consequences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Set up debate format for next week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Continue contingency theme with demographic “what if”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014CD-9049-1E55-FB1A-A55857E5E7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IMAGE NEEDED: Little Ice Age temperature chart 1450-1600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this affects ALL major powers simultaneously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Set up environmental pressure as catalyst for various revolutionary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3092-DB6B-ECE0-6898-E509CC321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79921-558F-C9BC-10A7-05324EF11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DFDF9-E8CD-9720-E97A-08C07C289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IMAGE NEEDED: Little Ice Age temperature chart 1450-1600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this affects ALL major powers simultaneously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Set up environmental pressure as catalyst for various revolutionary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66B37-2FF9-AB16-7257-17E4398A8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1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7014-5A6D-E2EB-032E-697333A0C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0F3CD-3D54-475F-98B3-CD2576F88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B94B7-D428-BCC1-AC7E-222E528BA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IMAGE NEEDED: Little Ice Age temperature chart 1450-1600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this affects ALL major powers simultaneously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Set up environmental pressure as catalyst for various revolutionary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B9DE8-4CA0-E93D-B37B-417870B01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2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Single slide for Ottoman context only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Show this as one rational response to environmental pressure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Brief coverage - just enough context for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Single slide for Chinese context only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choice to focus inward rather than expand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Brief coverage - sets up contrast with European overseas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Focus on multiple revolutionary changes happening simultaneously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experimental nature driven by environmental pressure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Show how technological convergence enables revolutionary possibilities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Focus on revolutionary nature of these new systems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these are experimental responses to environmental pressure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Show how colonial experiments solve specific European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ECA57-9580-A8A8-1873-E1D9C997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03931-906A-119E-DE45-21CCE8E65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07CAF-803B-231E-BB1B-B527B774D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Focus on revolutionary nature of these new systems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Emphasize these are experimental responses to environmental pressure</a:t>
            </a:r>
          </a:p>
          <a:p>
            <a:pPr marL="0" lvl="0" indent="0">
              <a:buNone/>
            </a:pPr>
            <a:endParaRPr/>
          </a:p>
          <a:p>
            <a:pPr lvl="0"/>
            <a:r>
              <a:t>Show how colonial experiments solve specific European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09CA7-F217-1CE5-EE22-B343E8854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Environmental Pressures and Early European Adaptation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Climate Crisis and Revolutionary Responses, 1450-1550</a:t>
            </a:r>
            <a:br/>
            <a:br/>
            <a:r>
              <a:t>US History in the Modern World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3"/>
            <a:ext cx="8229600" cy="34289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Early Colonial Experiments: Revolutionary Economic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597" y="429903"/>
            <a:ext cx="8843749" cy="4660711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Spanish Colonial Revolution (1492-1550)</a:t>
            </a:r>
          </a:p>
          <a:p>
            <a:r>
              <a:rPr b="1" dirty="0"/>
              <a:t>Administrative Innovation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Viceroyalty system manages distant territories with minimal European population</a:t>
            </a:r>
            <a:endParaRPr lang="en-US" dirty="0"/>
          </a:p>
          <a:p>
            <a:pPr lvl="1"/>
            <a:r>
              <a:rPr dirty="0"/>
              <a:t>Encomienda organizes indigenous labor for wealth extraction </a:t>
            </a:r>
            <a:endParaRPr lang="en-US" dirty="0"/>
          </a:p>
          <a:p>
            <a:pPr lvl="1"/>
            <a:r>
              <a:rPr dirty="0"/>
              <a:t>Royal oversight through Council of the Indies coordinates global empire </a:t>
            </a:r>
            <a:endParaRPr lang="en-US" dirty="0"/>
          </a:p>
          <a:p>
            <a:pPr lvl="1"/>
            <a:r>
              <a:rPr dirty="0"/>
              <a:t>Catholic Church integration provides administrative and cultural control</a:t>
            </a:r>
          </a:p>
          <a:p>
            <a:r>
              <a:rPr b="1" dirty="0"/>
              <a:t>Economic Revolution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Caribbean experiments test new forms of colonial organization </a:t>
            </a:r>
            <a:endParaRPr lang="en-US" dirty="0"/>
          </a:p>
          <a:p>
            <a:pPr lvl="1"/>
            <a:r>
              <a:rPr dirty="0"/>
              <a:t>Mexican silver discoveries (1540s) create massive alternative revenue streams</a:t>
            </a:r>
            <a:endParaRPr lang="en-US" dirty="0"/>
          </a:p>
          <a:p>
            <a:pPr lvl="1"/>
            <a:r>
              <a:rPr dirty="0"/>
              <a:t>Global trade networks connect American, Asian, and European economies </a:t>
            </a:r>
            <a:endParaRPr lang="en-US" dirty="0"/>
          </a:p>
          <a:p>
            <a:pPr lvl="1"/>
            <a:r>
              <a:rPr dirty="0"/>
              <a:t>Colonial wealth extraction funds European military and political modernization</a:t>
            </a:r>
          </a:p>
          <a:p>
            <a:r>
              <a:rPr b="1" dirty="0"/>
              <a:t>Revolutionary Significance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Creates first truly global economic system in human history </a:t>
            </a:r>
            <a:endParaRPr lang="en-US" dirty="0"/>
          </a:p>
          <a:p>
            <a:pPr lvl="1"/>
            <a:r>
              <a:rPr dirty="0"/>
              <a:t>Develops new forms of long-distance political control and administration</a:t>
            </a:r>
            <a:endParaRPr lang="en-US" dirty="0"/>
          </a:p>
          <a:p>
            <a:pPr lvl="1"/>
            <a:r>
              <a:rPr dirty="0"/>
              <a:t>Integrates multiple continents into single commercial and political network</a:t>
            </a:r>
            <a:endParaRPr lang="en-US" dirty="0"/>
          </a:p>
          <a:p>
            <a:pPr lvl="1"/>
            <a:r>
              <a:rPr dirty="0"/>
              <a:t>Provides European states with revenues independent of European agricultural limitations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4EBB2-FED6-3167-98E5-DFAC3D1F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66D0-B173-CF38-823F-AAD4DD93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29216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Early Colonial Experiments: Revolutionary Economic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C8E8E-1486-B3CC-8B53-51DAEA0F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011" y="566382"/>
            <a:ext cx="8632209" cy="437113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Portuguese Alternative: Commercial Revolution</a:t>
            </a:r>
          </a:p>
          <a:p>
            <a:r>
              <a:rPr b="1" dirty="0"/>
              <a:t>Trading Post Innovation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Coastal bases require minimal territorial control and administrative costs </a:t>
            </a:r>
            <a:endParaRPr lang="en-US" dirty="0"/>
          </a:p>
          <a:p>
            <a:pPr lvl="1"/>
            <a:r>
              <a:rPr dirty="0"/>
              <a:t>Commercial partnerships with existing local authorities reduce conflicts </a:t>
            </a:r>
            <a:endParaRPr lang="en-US" dirty="0"/>
          </a:p>
          <a:p>
            <a:pPr lvl="1"/>
            <a:r>
              <a:rPr dirty="0"/>
              <a:t>Naval gunpowder weapons protect strategic locations with small forces </a:t>
            </a:r>
            <a:endParaRPr lang="en-US" dirty="0"/>
          </a:p>
          <a:p>
            <a:pPr lvl="1"/>
            <a:r>
              <a:rPr dirty="0"/>
              <a:t>Spice trade provides high-value commerce independent of agricultural productivity</a:t>
            </a:r>
          </a:p>
          <a:p>
            <a:r>
              <a:rPr b="1" dirty="0"/>
              <a:t>Economic Efficiency Strategy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Limited colonial bureaucracy reduces overhead compared to territorial administration </a:t>
            </a:r>
            <a:endParaRPr lang="en-US" dirty="0"/>
          </a:p>
          <a:p>
            <a:pPr lvl="1"/>
            <a:r>
              <a:rPr dirty="0"/>
              <a:t>Geographic diversification spreads risks across multiple regions and products </a:t>
            </a:r>
            <a:endParaRPr lang="en-US" dirty="0"/>
          </a:p>
          <a:p>
            <a:pPr lvl="1"/>
            <a:r>
              <a:rPr dirty="0"/>
              <a:t>Flexible partnerships adapt to local political and environmental conditions </a:t>
            </a:r>
            <a:endParaRPr lang="en-US" dirty="0"/>
          </a:p>
          <a:p>
            <a:pPr lvl="1"/>
            <a:r>
              <a:rPr dirty="0"/>
              <a:t>Commercial networks enable sustainable expansion without royal bankruptcy</a:t>
            </a:r>
          </a:p>
          <a:p>
            <a:r>
              <a:rPr b="1" dirty="0"/>
              <a:t>Revolutionary Implications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Demonstrates alternative model of overseas expansion and control </a:t>
            </a:r>
            <a:endParaRPr lang="en-US" dirty="0"/>
          </a:p>
          <a:p>
            <a:pPr lvl="1"/>
            <a:r>
              <a:rPr dirty="0"/>
              <a:t>Creates precedent for commercial rather than territorial empire </a:t>
            </a:r>
            <a:endParaRPr lang="en-US" dirty="0"/>
          </a:p>
          <a:p>
            <a:pPr lvl="1"/>
            <a:r>
              <a:rPr dirty="0"/>
              <a:t>Develops new forms of public-private partnership for global ventures </a:t>
            </a:r>
            <a:endParaRPr lang="en-US" dirty="0"/>
          </a:p>
          <a:p>
            <a:pPr lvl="1"/>
            <a:r>
              <a:rPr dirty="0"/>
              <a:t>Establishes template for efficient, sustainable overseas expansion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Key Insight: Early colonial experiments represent revolutionary responses to European environmental and economic constraints</a:t>
            </a:r>
          </a:p>
        </p:txBody>
      </p:sp>
    </p:spTree>
    <p:extLst>
      <p:ext uri="{BB962C8B-B14F-4D97-AF65-F5344CB8AC3E}">
        <p14:creationId xmlns:p14="http://schemas.microsoft.com/office/powerpoint/2010/main" val="59766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Revolutionary Convergence: Environmental Crisis Drives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/>
              <a:t>Multiple Revolutionary Changes Emerge Simultaneously (1450-1550)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Types of Revolutionary Change Accelerated by Environmental Crisis</a:t>
            </a:r>
          </a:p>
          <a:p>
            <a:pPr marL="0" lvl="0" indent="0">
              <a:buNone/>
            </a:pPr>
            <a:r>
              <a:rPr b="1" dirty="0"/>
              <a:t>Political Revolution</a:t>
            </a:r>
            <a:r>
              <a:rPr dirty="0"/>
              <a:t> - Centralized state power replaces feudal fragmentation - Professional bureaucracies develop systematic administration - New forms of long-distance territorial control emerge - Merit-based recruitment challenges hereditary privilege</a:t>
            </a:r>
          </a:p>
          <a:p>
            <a:pPr marL="0" lvl="0" indent="0">
              <a:buNone/>
            </a:pPr>
            <a:r>
              <a:rPr b="1" dirty="0"/>
              <a:t>Economic Revolution</a:t>
            </a:r>
            <a:br>
              <a:rPr dirty="0"/>
            </a:br>
            <a:r>
              <a:rPr dirty="0"/>
              <a:t>- Global trade networks create first world economy - Banking and credit systems enable large-scale investment - Alternative revenue sources reduce dependence on agriculture - Commercial partnerships blend public and private authority</a:t>
            </a:r>
          </a:p>
          <a:p>
            <a:pPr marL="0" lvl="0" indent="0">
              <a:buNone/>
            </a:pPr>
            <a:r>
              <a:rPr b="1" dirty="0"/>
              <a:t>Military Revolution</a:t>
            </a:r>
            <a:r>
              <a:rPr dirty="0"/>
              <a:t> - Gunpowder weapons transform battlefield dynamics and siege warfare - Professional armies replace traditional feudal military service - Naval artillery enables global force projection and coastal control - Military technology advantages create new patterns of global dominance</a:t>
            </a:r>
          </a:p>
          <a:p>
            <a:pPr marL="0" lvl="0" indent="0">
              <a:buNone/>
            </a:pPr>
            <a:r>
              <a:rPr b="1" dirty="0"/>
              <a:t>Geographic Revolution</a:t>
            </a:r>
            <a:r>
              <a:rPr dirty="0"/>
              <a:t> - Oceanic expansion connects previously isolated continents - Maritime technology enables permanent overseas settlements - Global communication networks develop through colonial systems - Environmental adaptation drives territorial and commercial expansion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Why Environmental Pressure Catalyzes Revolutionary Change</a:t>
            </a:r>
          </a:p>
          <a:p>
            <a:pPr marL="0" lvl="0" indent="0">
              <a:buNone/>
            </a:pPr>
            <a:r>
              <a:rPr b="1" dirty="0"/>
              <a:t>Crisis Creates Necessity for Innovation</a:t>
            </a:r>
            <a:r>
              <a:rPr dirty="0"/>
              <a:t> - Traditional systems fail to solve new environmental and economic challenges - Resource constraints reward efficiency and adaptation over conservative approaches - Competitive survival pressures favor societies that develop innovative responses - Environmental necessity overcomes resistance to institutional and technological change</a:t>
            </a:r>
          </a:p>
          <a:p>
            <a:pPr marL="0" lvl="0" indent="0">
              <a:buNone/>
            </a:pPr>
            <a:r>
              <a:rPr b="1" dirty="0"/>
              <a:t>Convergence of Factors Enables Revolutionary Possibilities</a:t>
            </a:r>
            <a:r>
              <a:rPr dirty="0"/>
              <a:t> - Environmental pressure provides motivation for risky experimentation - Technological development creates new possibilities for political and economic organization - Geographic opportunities enable expansion and diversification strategies - Institutional flexibility determines success of adaptation and innovation efforts</a:t>
            </a:r>
          </a:p>
          <a:p>
            <a:pPr marL="0" lvl="0" indent="0">
              <a:buNone/>
            </a:pPr>
            <a:r>
              <a:rPr b="1" dirty="0"/>
              <a:t>Contingency and Alternative Outcomes</a:t>
            </a:r>
            <a:r>
              <a:rPr dirty="0"/>
              <a:t> - Environmental crisis could have prevented rather than enabled revolutionary change - Different technological or geographic circumstances might have produced different outcomes - Success of European experiments depended on specific advantages and favorable conditions - Alternative revolutionary strategies (Ottoman, Chinese) remained viable during this period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Historical Significance: Environmental crisis accelerates multiple revolutionary transformations that reshape global political and economic relationships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04F2-1D82-EC65-48F5-B29F92BA6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E0216-2AE5-80C6-6F4E-4D09BDBCE5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Types of Revolutionary Change Accelerated by Environmental Crisis</a:t>
            </a:r>
          </a:p>
          <a:p>
            <a:pPr marL="0" lvl="0" indent="0">
              <a:buNone/>
            </a:pPr>
            <a:r>
              <a:rPr b="1" dirty="0"/>
              <a:t>Political Revolution</a:t>
            </a:r>
            <a:r>
              <a:rPr dirty="0"/>
              <a:t> - Centralized state power replaces feudal fragmentation - Professional bureaucracies develop systematic administration - New forms of long-distance territorial control emerge - Merit-based recruitment challenges hereditary privilege</a:t>
            </a:r>
          </a:p>
          <a:p>
            <a:pPr marL="0" lvl="0" indent="0">
              <a:buNone/>
            </a:pPr>
            <a:r>
              <a:rPr b="1" dirty="0"/>
              <a:t>Economic Revolution</a:t>
            </a:r>
            <a:br>
              <a:rPr dirty="0"/>
            </a:br>
            <a:r>
              <a:rPr dirty="0"/>
              <a:t>- Global trade networks create first world economy - Banking and credit systems enable large-scale investment - Alternative revenue sources reduce dependence on agriculture - Commercial partnerships blend public and private authority</a:t>
            </a:r>
          </a:p>
          <a:p>
            <a:pPr marL="0" lvl="0" indent="0">
              <a:buNone/>
            </a:pPr>
            <a:r>
              <a:rPr b="1" dirty="0"/>
              <a:t>Military Revolution</a:t>
            </a:r>
            <a:r>
              <a:rPr dirty="0"/>
              <a:t> - Gunpowder weapons transform battlefield dynamics and siege warfare - Professional armies replace traditional feudal military service - Naval artillery enables global force projection and coastal control - Military technology advantages create new patterns of global dominance</a:t>
            </a:r>
          </a:p>
          <a:p>
            <a:pPr marL="0" lvl="0" indent="0">
              <a:buNone/>
            </a:pPr>
            <a:r>
              <a:rPr b="1" dirty="0"/>
              <a:t>Geographic Revolution</a:t>
            </a:r>
            <a:r>
              <a:rPr dirty="0"/>
              <a:t> - Oceanic expansion connects previously isolated continents - Maritime technology enables permanent overseas settlements - Global communication networks develop through colonial systems - Environmental adaptation drives territorial and commercial expansion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F8887-1494-D28E-1C46-7D0326B7E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Why Environmental Pressure Catalyzes Revolutionary Change</a:t>
            </a:r>
          </a:p>
          <a:p>
            <a:pPr marL="0" lvl="0" indent="0">
              <a:buNone/>
            </a:pPr>
            <a:r>
              <a:rPr b="1" dirty="0"/>
              <a:t>Crisis Creates Necessity for Innovation</a:t>
            </a:r>
            <a:r>
              <a:rPr dirty="0"/>
              <a:t> - Traditional systems fail to solve new environmental and economic challenges - Resource constraints reward efficiency and adaptation over conservative approaches - Competitive survival pressures favor societies that develop innovative responses - Environmental necessity overcomes resistance to institutional and technological change</a:t>
            </a:r>
          </a:p>
          <a:p>
            <a:pPr marL="0" lvl="0" indent="0">
              <a:buNone/>
            </a:pPr>
            <a:r>
              <a:rPr b="1" dirty="0"/>
              <a:t>Convergence of Factors Enables Revolutionary Possibilities</a:t>
            </a:r>
            <a:r>
              <a:rPr dirty="0"/>
              <a:t> - Environmental pressure provides motivation for risky experimentation - Technological development creates new possibilities for political and economic organization - Geographic opportunities enable expansion and diversification strategies - Institutional flexibility determines success of adaptation and innovation efforts</a:t>
            </a:r>
          </a:p>
          <a:p>
            <a:pPr marL="0" lvl="0" indent="0">
              <a:buNone/>
            </a:pPr>
            <a:r>
              <a:rPr b="1" dirty="0"/>
              <a:t>Contingency and Alternative Outcomes</a:t>
            </a:r>
            <a:r>
              <a:rPr dirty="0"/>
              <a:t> - Environmental crisis could have prevented rather than enabled revolutionary change - Different technological or geographic circumstances might have produced different outcomes - Success of European experiments depended on specific advantages and favorable conditions - Alternative revolutionary strategies (Ottoman, Chinese) remained viable during this period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Historical Significance: Environmental crisis accelerates multiple revolutionary transformations that reshape global political and economic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4341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Looking Ahead: When Revolutionary Experiments Encounter Demographic Catastrophe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Next Week: Unintended Consequences Transform Colonial Possibilities</a:t>
            </a:r>
          </a:p>
          <a:p>
            <a:pPr marL="0" lvl="0" indent="0">
              <a:buNone/>
            </a:pPr>
            <a:r>
              <a:rPr b="1"/>
              <a:t>Preview Question</a:t>
            </a:r>
            <a:r>
              <a:t>: If 90% of Native Americans died from disease within a century, how did demographic catastrophe reshape the revolutionary colonial experiments we’ve discussed?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Connecting Environmental Crisis to Demographic Transformation</a:t>
            </a:r>
          </a:p>
          <a:p>
            <a:pPr marL="0" lvl="0" indent="0">
              <a:buNone/>
            </a:pPr>
            <a:r>
              <a:rPr b="1"/>
              <a:t>Revolutionary Experiments Create Contact Opportunities</a:t>
            </a:r>
            <a:r>
              <a:t> - Environmental pressure motivates risky overseas ventures - Colonial experiments bring European diseases to American populations - Military technology advantages enable sustained contact despite resistance - Economic necessity drives continued expansion despite demographic consequences</a:t>
            </a:r>
          </a:p>
          <a:p>
            <a:pPr marL="0" lvl="0" indent="0">
              <a:buNone/>
            </a:pPr>
            <a:r>
              <a:rPr b="1"/>
              <a:t>Unintended Consequences Theme</a:t>
            </a:r>
            <a:r>
              <a:t> - Revolutionary adaptations create unexpected global effects beyond original intentions - Disease transmission represents ultimate unintended consequence of environmental adaptation - Demographic collapse fundamentally alters possibilities for colonial revolutionary systems - Success of European revolutionary experiments partly depends on demographic catastrophe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Preparation for Demographic Analysis</a:t>
            </a:r>
          </a:p>
          <a:p>
            <a:pPr marL="0" lvl="0" indent="0">
              <a:buNone/>
            </a:pPr>
            <a:r>
              <a:rPr b="1"/>
              <a:t>Required Reading</a:t>
            </a:r>
            <a:r>
              <a:t> - Chapter 2 on American demographic collapse - Bartolomé de las Casas excerpts on population decline - Spanish colonial administrative documents</a:t>
            </a:r>
          </a:p>
          <a:p>
            <a:pPr marL="0" lvl="0" indent="0">
              <a:buNone/>
            </a:pPr>
            <a:r>
              <a:rPr b="1"/>
              <a:t>Analytical Questions</a:t>
            </a:r>
            <a:r>
              <a:t> - How did demographic catastrophe change revolutionary colonial experiments? - What evidence suggests disease rather than conquest as primary transformation factor? - How might colonial revolutionary systems have developed differently without demographic catastrophe?</a:t>
            </a:r>
          </a:p>
          <a:p>
            <a:pPr marL="0" lvl="0" indent="0">
              <a:buNone/>
            </a:pPr>
            <a:r>
              <a:rPr b="1"/>
              <a:t>Discussion Preparation</a:t>
            </a:r>
            <a:r>
              <a:t> - Debate: Was demographic catastrophe more significant than colonial political revolution in reshaping global systems? - Consider: How do unintended consequences affect understanding of revolutionary change?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773A-BD91-E212-7739-25F4C93AF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D0CB-066D-22D6-2BA1-DA7AFAE3A3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Connecting Environmental Crisis to Demographic Transformation</a:t>
            </a:r>
          </a:p>
          <a:p>
            <a:pPr marL="0" lvl="0" indent="0">
              <a:buNone/>
            </a:pPr>
            <a:r>
              <a:rPr b="1"/>
              <a:t>Revolutionary Experiments Create Contact Opportunities</a:t>
            </a:r>
            <a:r>
              <a:t> - Environmental pressure motivates risky overseas ventures - Colonial experiments bring European diseases to American populations - Military technology advantages enable sustained contact despite resistance - Economic necessity drives continued expansion despite demographic consequences</a:t>
            </a:r>
          </a:p>
          <a:p>
            <a:pPr marL="0" lvl="0" indent="0">
              <a:buNone/>
            </a:pPr>
            <a:r>
              <a:rPr b="1"/>
              <a:t>Unintended Consequences Theme</a:t>
            </a:r>
            <a:r>
              <a:t> - Revolutionary adaptations create unexpected global effects beyond original intentions - Disease transmission represents ultimate unintended consequence of environmental adaptation - Demographic collapse fundamentally alters possibilities for colonial revolutionary systems - Success of European revolutionary experiments partly depends on demographic catastrophe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2CCF2-827A-4E93-E1A5-8A13081E3F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Preparation for Demographic Analysis</a:t>
            </a:r>
          </a:p>
          <a:p>
            <a:pPr marL="0" lvl="0" indent="0">
              <a:buNone/>
            </a:pPr>
            <a:r>
              <a:rPr b="1"/>
              <a:t>Required Reading</a:t>
            </a:r>
            <a:r>
              <a:t> - Chapter 2 on American demographic collapse - Bartolomé de las Casas excerpts on population decline - Spanish colonial administrative documents</a:t>
            </a:r>
          </a:p>
          <a:p>
            <a:pPr marL="0" lvl="0" indent="0">
              <a:buNone/>
            </a:pPr>
            <a:r>
              <a:rPr b="1"/>
              <a:t>Analytical Questions</a:t>
            </a:r>
            <a:r>
              <a:t> - How did demographic catastrophe change revolutionary colonial experiments? - What evidence suggests disease rather than conquest as primary transformation factor? - How might colonial revolutionary systems have developed differently without demographic catastrophe?</a:t>
            </a:r>
          </a:p>
          <a:p>
            <a:pPr marL="0" lvl="0" indent="0">
              <a:buNone/>
            </a:pPr>
            <a:r>
              <a:rPr b="1"/>
              <a:t>Discussion Preparation</a:t>
            </a:r>
            <a:r>
              <a:t> - Debate: Was demographic catastrophe more significant than colonial political revolution in reshaping global systems? - Consider: How do unintended consequences affect understanding of revolutionary change?</a:t>
            </a:r>
          </a:p>
        </p:txBody>
      </p:sp>
    </p:spTree>
    <p:extLst>
      <p:ext uri="{BB962C8B-B14F-4D97-AF65-F5344CB8AC3E}">
        <p14:creationId xmlns:p14="http://schemas.microsoft.com/office/powerpoint/2010/main" val="224279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Teacher Notes: Streamlined Revolutionary Responses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Major Content Changes</a:t>
            </a:r>
          </a:p>
          <a:p>
            <a:pPr lvl="0"/>
            <a:r>
              <a:rPr b="1"/>
              <a:t>Reduced Ottoman/Chinese content</a:t>
            </a:r>
            <a:r>
              <a:t>: Single slide each for context only</a:t>
            </a:r>
          </a:p>
          <a:p>
            <a:pPr lvl="0"/>
            <a:r>
              <a:rPr b="1"/>
              <a:t>Revolutionary theme emphasis</a:t>
            </a:r>
            <a:r>
              <a:t>: Multiple types of revolution driven by environmental crisis</a:t>
            </a:r>
          </a:p>
          <a:p>
            <a:pPr lvl="0"/>
            <a:r>
              <a:rPr b="1"/>
              <a:t>Colonial experiment focus</a:t>
            </a:r>
            <a:r>
              <a:t>: Detailed analysis of Spanish and Portuguese innovations</a:t>
            </a:r>
          </a:p>
          <a:p>
            <a:pPr lvl="0"/>
            <a:r>
              <a:rPr b="1"/>
              <a:t>Streamlined text</a:t>
            </a:r>
            <a:r>
              <a:t>: Reduced content per slide while maintaining analytical sophistication</a:t>
            </a:r>
          </a:p>
          <a:p>
            <a:pPr lvl="0"/>
            <a:r>
              <a:rPr b="1"/>
              <a:t>Enhanced revolutionary framework</a:t>
            </a:r>
            <a:r>
              <a:t>: Political, economic, military, geographic revolutions happening simultaneously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Visual Materials Needed</a:t>
            </a:r>
          </a:p>
          <a:p>
            <a:pPr marL="342900" lvl="0" indent="-342900">
              <a:buAutoNum type="arabicPeriod"/>
            </a:pPr>
            <a:r>
              <a:rPr b="1"/>
              <a:t>Slide 2</a:t>
            </a:r>
            <a:r>
              <a:t>: Little Ice Age temperature chart 1450-1600 with crisis periods highlighted</a:t>
            </a:r>
          </a:p>
          <a:p>
            <a:pPr marL="342900" lvl="0" indent="-342900">
              <a:buAutoNum type="arabicPeriod"/>
            </a:pPr>
            <a:r>
              <a:rPr b="1"/>
              <a:t>Slide 3</a:t>
            </a:r>
            <a:r>
              <a:t>: Ottoman territorial expansion 1453-1550 (brief context map)</a:t>
            </a:r>
          </a:p>
          <a:p>
            <a:pPr marL="342900" lvl="0" indent="-342900">
              <a:buAutoNum type="arabicPeriod"/>
            </a:pPr>
            <a:r>
              <a:rPr b="1"/>
              <a:t>Slide 4</a:t>
            </a:r>
            <a:r>
              <a:t>: Chinese internal consolidation focus (administrative map)</a:t>
            </a:r>
          </a:p>
          <a:p>
            <a:pPr marL="342900" lvl="0" indent="-342900">
              <a:buAutoNum type="arabicPeriod"/>
            </a:pPr>
            <a:r>
              <a:rPr b="1"/>
              <a:t>Slide 5</a:t>
            </a:r>
            <a:r>
              <a:t>: European revolutionary changes map (political, economic, military, geographic)</a:t>
            </a:r>
          </a:p>
          <a:p>
            <a:pPr marL="342900" lvl="0" indent="-342900">
              <a:buAutoNum type="arabicPeriod"/>
            </a:pPr>
            <a:r>
              <a:rPr b="1"/>
              <a:t>Slide 6</a:t>
            </a:r>
            <a:r>
              <a:t>: Early colonial experiments (Spanish Caribbean/Mexico, Portuguese trading posts)</a:t>
            </a:r>
          </a:p>
          <a:p>
            <a:pPr marL="342900" lvl="0" indent="-342900">
              <a:buAutoNum type="arabicPeriod"/>
            </a:pPr>
            <a:r>
              <a:rPr b="1"/>
              <a:t>Slide 7</a:t>
            </a:r>
            <a:r>
              <a:t>: Revolutionary convergence diagram showing multiple simultaneous changes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Teaching Strategy</a:t>
            </a:r>
          </a:p>
          <a:p>
            <a:pPr lvl="0"/>
            <a:r>
              <a:rPr b="1"/>
              <a:t>Revolutionary theme</a:t>
            </a:r>
            <a:r>
              <a:t>: Emphasize multiple simultaneous revolutions driven by environmental crisis</a:t>
            </a:r>
          </a:p>
          <a:p>
            <a:pPr lvl="0"/>
            <a:r>
              <a:rPr b="1"/>
              <a:t>Experimental emphasis</a:t>
            </a:r>
            <a:r>
              <a:t>: These are untested responses to unprecedented challenges</a:t>
            </a:r>
          </a:p>
          <a:p>
            <a:pPr lvl="0"/>
            <a:r>
              <a:rPr b="1"/>
              <a:t>Contingency focus</a:t>
            </a:r>
            <a:r>
              <a:t>: Alternative outcomes remained possible throughout this period</a:t>
            </a:r>
          </a:p>
          <a:p>
            <a:pPr lvl="0"/>
            <a:r>
              <a:rPr b="1"/>
              <a:t>Environmental catalyst</a:t>
            </a:r>
            <a:r>
              <a:t>: Keep climate change as driver, not background factor</a:t>
            </a:r>
          </a:p>
          <a:p>
            <a:pPr lvl="0"/>
            <a:r>
              <a:rPr b="1"/>
              <a:t>Connection to next week</a:t>
            </a:r>
            <a:r>
              <a:t>: Revolutionary experiments create conditions for demographic catastrophe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Assessment Focus</a:t>
            </a:r>
          </a:p>
          <a:p>
            <a:pPr lvl="0"/>
            <a:r>
              <a:t>Student understanding of environmental pressure as catalyst for revolutionary change</a:t>
            </a:r>
          </a:p>
          <a:p>
            <a:pPr lvl="0"/>
            <a:r>
              <a:t>Ability to identify multiple types of revolutionary transformation occurring simultaneously</a:t>
            </a:r>
            <a:br/>
            <a:endParaRPr/>
          </a:p>
          <a:p>
            <a:pPr lvl="0"/>
            <a:r>
              <a:t>Recognition of experimental nature of early colonial systems</a:t>
            </a:r>
          </a:p>
          <a:p>
            <a:pPr lvl="0"/>
            <a:r>
              <a:t>Preparation for analyzing unintended consequences of revolutionary experiments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Environmental Pressures and Early European Adaptation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Climate Crisis and Revolutionary Responses, 1450-1550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Central Question</a:t>
            </a:r>
            <a:r>
              <a:t>: How did environmental pressures drive multiple types of revolutionary change, and why did some experiments prove more transformative than others?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58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Little Ice Age: Global Environmental Crisis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967" y="772716"/>
            <a:ext cx="8229600" cy="4253653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Climate Crisis Creates Universal Pressures (1450-1550)</a:t>
            </a:r>
          </a:p>
          <a:p>
            <a:r>
              <a:rPr sz="2800" b="1" dirty="0"/>
              <a:t>Environmental Impact</a:t>
            </a:r>
            <a:r>
              <a:rPr sz="2800" dirty="0"/>
              <a:t> </a:t>
            </a:r>
            <a:endParaRPr lang="en-US" sz="2800" dirty="0"/>
          </a:p>
          <a:p>
            <a:r>
              <a:rPr sz="2800" b="1" dirty="0"/>
              <a:t>Temperature decline</a:t>
            </a:r>
            <a:r>
              <a:rPr sz="2800" dirty="0"/>
              <a:t>: 1-2°C cooling begins affecting global agriculture</a:t>
            </a:r>
            <a:endParaRPr lang="en-US" sz="2800" dirty="0"/>
          </a:p>
          <a:p>
            <a:r>
              <a:rPr sz="2800" b="1" dirty="0"/>
              <a:t>Agricultural consequences</a:t>
            </a:r>
            <a:r>
              <a:rPr sz="2800" dirty="0"/>
              <a:t>: Growing seasons shorten, harvest failures increase 20-30%</a:t>
            </a:r>
            <a:endParaRPr lang="en-US" sz="2800" dirty="0"/>
          </a:p>
          <a:p>
            <a:r>
              <a:rPr sz="2800" b="1" dirty="0"/>
              <a:t>Regional variations</a:t>
            </a:r>
            <a:r>
              <a:rPr sz="2800" dirty="0"/>
              <a:t>: Northern Europe most affected, but global phenomenon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08C75-9FC8-8388-1ED9-E0D9F5FF6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3ECC-9EDD-878B-6365-28BAB1A2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958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Little Ice Age: Global Environmental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0FCC-F258-7887-E65B-BDCFFB092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967" y="772716"/>
            <a:ext cx="8229600" cy="425365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2800" b="1" dirty="0"/>
              <a:t>Economic and Political Pressures</a:t>
            </a:r>
            <a:r>
              <a:rPr lang="en-US" sz="2800" dirty="0"/>
              <a:t> </a:t>
            </a:r>
          </a:p>
          <a:p>
            <a:r>
              <a:rPr lang="en-US" sz="2800" b="1" dirty="0"/>
              <a:t>Revenue crisis</a:t>
            </a:r>
            <a:r>
              <a:rPr lang="en-US" sz="2800" dirty="0"/>
              <a:t>: Traditional land-based taxation fails as agricultural productivity drops </a:t>
            </a:r>
          </a:p>
          <a:p>
            <a:r>
              <a:rPr lang="en-US" sz="2800" b="1" dirty="0"/>
              <a:t>Military costs</a:t>
            </a:r>
            <a:r>
              <a:rPr lang="en-US" sz="2800" dirty="0"/>
              <a:t>: Expensive gunpowder technology requires funding during revenue shortage </a:t>
            </a:r>
          </a:p>
          <a:p>
            <a:r>
              <a:rPr lang="en-US" sz="2800" b="1" dirty="0"/>
              <a:t>Social instability</a:t>
            </a:r>
            <a:r>
              <a:rPr lang="en-US" sz="2800" dirty="0"/>
              <a:t>: Food shortages create unrest and migration pressures </a:t>
            </a:r>
          </a:p>
          <a:p>
            <a:r>
              <a:rPr lang="en-US" sz="2800" b="1" dirty="0"/>
              <a:t>Trade disruption</a:t>
            </a:r>
            <a:r>
              <a:rPr lang="en-US" sz="2800" dirty="0"/>
              <a:t>: Weather patterns interrupt established commercial networks</a:t>
            </a:r>
          </a:p>
        </p:txBody>
      </p:sp>
    </p:spTree>
    <p:extLst>
      <p:ext uri="{BB962C8B-B14F-4D97-AF65-F5344CB8AC3E}">
        <p14:creationId xmlns:p14="http://schemas.microsoft.com/office/powerpoint/2010/main" val="53737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766C0-5DF7-B249-A136-4497CBC1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9FC3-2ABB-5F27-E036-82FE952B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958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Little Ice Age: Global Environmental Crisis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6E787-C967-D94C-8CFE-AC10FE530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697654"/>
            <a:ext cx="8229600" cy="4253654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Crisis as Catalyst for Innovation</a:t>
            </a:r>
          </a:p>
          <a:p>
            <a:pPr marL="0" lvl="0" indent="0">
              <a:buNone/>
            </a:pPr>
            <a:r>
              <a:rPr b="1" dirty="0"/>
              <a:t>Why Environmental Pressure Drives Change</a:t>
            </a:r>
            <a:r>
              <a:rPr dirty="0"/>
              <a:t> - Traditional systems prove inadequate for new scale of challenges - Economic necessity overcomes conservative resistance to experimentation - Competitive survival rewards innovative responses over traditional approaches - Resource constraints force efficiency and adaptation</a:t>
            </a:r>
          </a:p>
          <a:p>
            <a:pPr marL="0" lvl="0" indent="0">
              <a:buNone/>
            </a:pPr>
            <a:r>
              <a:rPr b="1" dirty="0"/>
              <a:t>Multiple Types of Revolutionary Response</a:t>
            </a:r>
            <a:r>
              <a:rPr dirty="0"/>
              <a:t> - </a:t>
            </a:r>
            <a:r>
              <a:rPr b="1" dirty="0"/>
              <a:t>Political revolution</a:t>
            </a:r>
            <a:r>
              <a:rPr dirty="0"/>
              <a:t>: New forms of government and administration - </a:t>
            </a:r>
            <a:r>
              <a:rPr b="1" dirty="0"/>
              <a:t>Economic revolution</a:t>
            </a:r>
            <a:r>
              <a:rPr dirty="0"/>
              <a:t>: Alternative revenue systems and trade networks</a:t>
            </a:r>
            <a:br>
              <a:rPr dirty="0"/>
            </a:br>
            <a:r>
              <a:rPr dirty="0"/>
              <a:t>- </a:t>
            </a:r>
            <a:r>
              <a:rPr b="1" dirty="0"/>
              <a:t>Military revolution</a:t>
            </a:r>
            <a:r>
              <a:rPr dirty="0"/>
              <a:t>: Gunpowder technology transforms warfare and politics - </a:t>
            </a:r>
            <a:r>
              <a:rPr b="1" dirty="0"/>
              <a:t>Geographic revolution</a:t>
            </a:r>
            <a:r>
              <a:rPr dirty="0"/>
              <a:t>: Overseas expansion creates global connections</a:t>
            </a:r>
          </a:p>
          <a:p>
            <a:pPr marL="0" lvl="0" indent="0">
              <a:buNone/>
            </a:pPr>
            <a:r>
              <a:rPr b="1" dirty="0"/>
              <a:t>Key Insight</a:t>
            </a:r>
            <a:r>
              <a:rPr dirty="0"/>
              <a:t>: Environmental crisis creates opportunities for revolutionary experimentation across multiple domains</a:t>
            </a:r>
          </a:p>
        </p:txBody>
      </p:sp>
    </p:spTree>
    <p:extLst>
      <p:ext uri="{BB962C8B-B14F-4D97-AF65-F5344CB8AC3E}">
        <p14:creationId xmlns:p14="http://schemas.microsoft.com/office/powerpoint/2010/main" val="23708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96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Ottoman Response: Territorial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508"/>
            <a:ext cx="8229600" cy="410797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Expansion Strategy as Environmental Adaptation</a:t>
            </a:r>
          </a:p>
          <a:p>
            <a:r>
              <a:rPr b="1" dirty="0"/>
              <a:t>Geographic Diversification Logic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Constantinople conquest (1453) provides trade revenue independent of agriculture </a:t>
            </a:r>
            <a:endParaRPr lang="en-US" dirty="0"/>
          </a:p>
          <a:p>
            <a:pPr lvl="1"/>
            <a:r>
              <a:rPr dirty="0"/>
              <a:t>Balkan expansion accesses regions less affected by climate change</a:t>
            </a:r>
            <a:endParaRPr lang="en-US" dirty="0"/>
          </a:p>
          <a:p>
            <a:pPr lvl="1"/>
            <a:r>
              <a:rPr dirty="0"/>
              <a:t> Multiple climatic zones reduce environmental vulnerability</a:t>
            </a:r>
          </a:p>
          <a:p>
            <a:r>
              <a:rPr b="1" dirty="0"/>
              <a:t>Revolutionary Administrative Innovation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Millet system manages diverse populations efficiently </a:t>
            </a:r>
            <a:endParaRPr lang="en-US" dirty="0"/>
          </a:p>
          <a:p>
            <a:pPr lvl="1"/>
            <a:r>
              <a:rPr dirty="0"/>
              <a:t>Timar grants link military service to land revenue </a:t>
            </a:r>
            <a:endParaRPr lang="en-US" dirty="0"/>
          </a:p>
          <a:p>
            <a:pPr lvl="1"/>
            <a:r>
              <a:rPr dirty="0"/>
              <a:t>Professional Janissary corps funded by territorial expansion</a:t>
            </a:r>
          </a:p>
          <a:p>
            <a:r>
              <a:rPr b="1" dirty="0"/>
              <a:t>Strategic Assessment</a:t>
            </a:r>
            <a:r>
              <a:rPr dirty="0"/>
              <a:t>: Territorial revolution provides temporary solution but creates long-term administrative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96"/>
            <a:ext cx="8229600" cy="71098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Chinese Response: Internal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709684"/>
            <a:ext cx="8577618" cy="4217158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Consolidation Strategy as Environmental Adaptation</a:t>
            </a:r>
          </a:p>
          <a:p>
            <a:r>
              <a:rPr b="1" dirty="0"/>
              <a:t>Internal Development Focus</a:t>
            </a:r>
            <a:r>
              <a:rPr dirty="0"/>
              <a:t> </a:t>
            </a:r>
            <a:endParaRPr lang="en-US" dirty="0"/>
          </a:p>
          <a:p>
            <a:pPr lvl="1"/>
            <a:r>
              <a:rPr sz="1800" dirty="0"/>
              <a:t>Treasure fleet termination (1433) redirects resources toward domestic challenges </a:t>
            </a:r>
            <a:endParaRPr lang="en-US" sz="1800" dirty="0"/>
          </a:p>
          <a:p>
            <a:pPr lvl="1"/>
            <a:r>
              <a:rPr sz="1800" dirty="0"/>
              <a:t>Agricultural technology improvements maximize productivity during climate stress </a:t>
            </a:r>
            <a:endParaRPr lang="en-US" sz="1800" dirty="0"/>
          </a:p>
          <a:p>
            <a:pPr lvl="1"/>
            <a:r>
              <a:rPr sz="1800" dirty="0"/>
              <a:t>Administrative efficiency increases revenue collection during environmental crisis</a:t>
            </a:r>
          </a:p>
          <a:p>
            <a:r>
              <a:rPr b="1" dirty="0"/>
              <a:t>Revolutionary Institutional Refinement</a:t>
            </a:r>
            <a:r>
              <a:rPr dirty="0"/>
              <a:t> </a:t>
            </a:r>
            <a:r>
              <a:rPr lang="en-US" dirty="0"/>
              <a:t>–</a:t>
            </a:r>
            <a:r>
              <a:rPr dirty="0"/>
              <a:t> </a:t>
            </a:r>
            <a:endParaRPr lang="en-US" dirty="0"/>
          </a:p>
          <a:p>
            <a:pPr lvl="1"/>
            <a:r>
              <a:rPr sz="1800" dirty="0"/>
              <a:t>Examination system provides competent administration during challenges </a:t>
            </a:r>
            <a:endParaRPr lang="en-US" sz="1800" dirty="0"/>
          </a:p>
          <a:p>
            <a:pPr lvl="1"/>
            <a:r>
              <a:rPr sz="1800" dirty="0"/>
              <a:t>Infrastructure investment (canals, irrigation) enables environmental adaptation</a:t>
            </a:r>
            <a:endParaRPr lang="en-US" sz="1800" dirty="0"/>
          </a:p>
          <a:p>
            <a:pPr lvl="1"/>
            <a:r>
              <a:rPr sz="1800" dirty="0"/>
              <a:t> Internal market development reduces dependence on external trade</a:t>
            </a:r>
          </a:p>
          <a:p>
            <a:r>
              <a:rPr b="1" dirty="0"/>
              <a:t>Strategic Assessment</a:t>
            </a:r>
            <a:r>
              <a:rPr dirty="0"/>
              <a:t>: Internal revolution provides sustainable adaptation while maintaining independence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European Responses: Multiple Revolutionary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Political and Military Revolution</a:t>
            </a:r>
          </a:p>
          <a:p>
            <a:pPr marL="0" lvl="0" indent="0">
              <a:buNone/>
            </a:pPr>
            <a:r>
              <a:rPr b="1"/>
              <a:t>New Forms of State Organization</a:t>
            </a:r>
            <a:r>
              <a:t> - Centralized monarchies overcome feudal fragmentation - Professional armies replace feudal military service - Royal bureaucracies develop systematic administration - Gunpowder weapons enable small states to compete with larger empires</a:t>
            </a:r>
          </a:p>
          <a:p>
            <a:pPr marL="0" lvl="0" indent="0">
              <a:buNone/>
            </a:pPr>
            <a:r>
              <a:rPr b="1"/>
              <a:t>Economic Revolution in Progress</a:t>
            </a:r>
            <a:r>
              <a:t> - Banking and credit systems mobilize capital for expansion - Joint-stock companies share risks of overseas ventures - Commercial law develops to support long-distance trade - Urban merchant classes gain political influence and economic power</a:t>
            </a:r>
          </a:p>
          <a:p>
            <a:pPr marL="0" lvl="0" indent="0">
              <a:buNone/>
            </a:pPr>
            <a:r>
              <a:rPr b="1"/>
              <a:t>Geographic Revolution Beginning</a:t>
            </a:r>
            <a:r>
              <a:t> - Maritime technology enables previously impossible oceanic expansion - Atlantic exploration creates opportunities for alternative revenue sources - Coastal navigation leads to discovery of previously unknown territories - Overseas expansion offers escape from European environmental limitations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Why European Revolutionary Experimentation Succeeds</a:t>
            </a:r>
          </a:p>
          <a:p>
            <a:pPr marL="0" lvl="0" indent="0">
              <a:buNone/>
            </a:pPr>
            <a:r>
              <a:rPr b="1"/>
              <a:t>Environmental Desperation Drives Innovation</a:t>
            </a:r>
            <a:r>
              <a:t> - Limited European agricultural base motivates risky overseas ventures - Political fragmentation creates competitive pressures for innovation - Economic necessity overcomes conservative resistance to experimentation - Resource constraints reward efficiency and adaptation</a:t>
            </a:r>
          </a:p>
          <a:p>
            <a:pPr marL="0" lvl="0" indent="0">
              <a:buNone/>
            </a:pPr>
            <a:r>
              <a:rPr b="1"/>
              <a:t>Technological Convergence Enables Experiments</a:t>
            </a:r>
            <a:r>
              <a:t> - Gunpowder weapons provide military advantages for small expeditionary forces - Navigation technology makes oceanic expansion feasible and sustainable - Printing press spreads information about overseas opportunities and techniques - Financial innovations enable funding for long-term, high-risk ventures</a:t>
            </a:r>
          </a:p>
          <a:p>
            <a:pPr marL="0" lvl="0" indent="0">
              <a:buNone/>
            </a:pPr>
            <a:r>
              <a:rPr b="1"/>
              <a:t>Geographic Position Creates Opportunities</a:t>
            </a:r>
            <a:r>
              <a:t> - Atlantic access provides expansion routes unavailable to other empires - Distance from Asian empires creates space for independent development - Maritime position enables exploration toward previously unknown territories - Oceanic expansion offers alternatives to European environmental constraints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Revolutionary Potential: European experiments create entirely new forms of global organization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2579</Words>
  <Application>Microsoft Office PowerPoint</Application>
  <PresentationFormat>On-screen Show (16:9)</PresentationFormat>
  <Paragraphs>231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Environmental Pressures and Early European Adaptation</vt:lpstr>
      <vt:lpstr>Environmental Pressures and Early European Adaptation</vt:lpstr>
      <vt:lpstr>Climate Crisis and Revolutionary Responses, 1450-1550</vt:lpstr>
      <vt:lpstr>The Little Ice Age: Global Environmental Crisis</vt:lpstr>
      <vt:lpstr>The Little Ice Age: Global Environmental Crisis</vt:lpstr>
      <vt:lpstr>The Little Ice Age: Global Environmental Crisis</vt:lpstr>
      <vt:lpstr>Ottoman Response: Territorial Revolution</vt:lpstr>
      <vt:lpstr>Chinese Response: Internal Revolution</vt:lpstr>
      <vt:lpstr>European Responses: Multiple Revolutionary Experiments</vt:lpstr>
      <vt:lpstr>Early Colonial Experiments: Revolutionary Economic Systems</vt:lpstr>
      <vt:lpstr>Early Colonial Experiments: Revolutionary Economic Systems</vt:lpstr>
      <vt:lpstr>Revolutionary Convergence: Environmental Crisis Drives Innovation</vt:lpstr>
      <vt:lpstr>PowerPoint Presentation</vt:lpstr>
      <vt:lpstr>PowerPoint Presentation</vt:lpstr>
      <vt:lpstr>Looking Ahead: When Revolutionary Experiments Encounter Demographic Catastrophe</vt:lpstr>
      <vt:lpstr>PowerPoint Presentation</vt:lpstr>
      <vt:lpstr>PowerPoint Presentation</vt:lpstr>
      <vt:lpstr>Teacher Notes: Streamlined Revolutionary Responses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Pressures and Early European Adaptation</dc:title>
  <dc:creator>US History in the Modern World</dc:creator>
  <cp:keywords/>
  <cp:lastModifiedBy>Richard Horton</cp:lastModifiedBy>
  <cp:revision>1</cp:revision>
  <dcterms:created xsi:type="dcterms:W3CDTF">2025-06-20T11:00:35Z</dcterms:created>
  <dcterms:modified xsi:type="dcterms:W3CDTF">2025-06-20T11:20:13Z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ight">
    <vt:lpwstr>1080</vt:lpwstr>
  </property>
  <property fmtid="{D5CDD505-2E9C-101B-9397-08002B2CF9AE}" pid="3" name="margin">
    <vt:lpwstr>0.1</vt:lpwstr>
  </property>
  <property fmtid="{D5CDD505-2E9C-101B-9397-08002B2CF9AE}" pid="4" name="subtitle">
    <vt:lpwstr>Climate Crisis and Revolutionary Responses, 1450-1550</vt:lpwstr>
  </property>
  <property fmtid="{D5CDD505-2E9C-101B-9397-08002B2CF9AE}" pid="5" name="theme">
    <vt:lpwstr>white</vt:lpwstr>
  </property>
  <property fmtid="{D5CDD505-2E9C-101B-9397-08002B2CF9AE}" pid="6" name="transition">
    <vt:lpwstr>slide</vt:lpwstr>
  </property>
  <property fmtid="{D5CDD505-2E9C-101B-9397-08002B2CF9AE}" pid="7" name="width">
    <vt:lpwstr>1920</vt:lpwstr>
  </property>
</Properties>
</file>