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9" d="100"/>
          <a:sy n="159" d="100"/>
        </p:scale>
        <p:origin x="15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focus: explanatory fluency. Content is the vehicle, not the destination.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 complexity gradually. Focus on causal explanation skills.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the lesson’s culminating task. Take notes on fluency, not content accuracy. Encourage and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 skills to familiar content. Build confidence through success with known 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Set clear expectation: this is about building explanation skills. Show confidence in student’s 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to student’s experience. Practice explanation structure with familiar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Use visual to engage. Practice causal explanation immediately. 5 minutes 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Focus on how to USE these words in explanations, not just definitions.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fluent explanation with clear sequence, causation, and academic language. Point out the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the structure explicit. Student should see the blueprint for good explanations.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Keep content simple. Focus on explanation language, not memorizing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Student practices with scaffolding. Give thinking time, then 2-minute explanation. Focus on fluency, not perfection.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0"/>
            <a:ext cx="9169464" cy="51510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2"/>
            <a:ext cx="8829202" cy="515105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515105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2"/>
            <a:ext cx="9175185" cy="515105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363251" y="-646368"/>
            <a:ext cx="5146448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890229" y="816787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614238"/>
            <a:ext cx="5036024" cy="238401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lang="en-US" sz="3600">
                <a:solidFill>
                  <a:srgbClr val="FFFFFF"/>
                </a:solidFill>
              </a:rPr>
              <a:t>How Reconstruction Worked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367582"/>
            <a:ext cx="9163282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3720720"/>
            <a:ext cx="5291920" cy="808541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r>
              <a:rPr lang="en-US" sz="1700">
                <a:solidFill>
                  <a:srgbClr val="FFFFFF"/>
                </a:solidFill>
              </a:rPr>
              <a:t>Explaining Historical Processes</a:t>
            </a:r>
            <a:br>
              <a:rPr lang="en-US" sz="1700">
                <a:solidFill>
                  <a:srgbClr val="FFFFFF"/>
                </a:solidFill>
              </a:rPr>
            </a:b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Class 1 - ESL Explanatory Fluency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4841748"/>
            <a:ext cx="2057400" cy="273843"/>
          </a:xfrm>
        </p:spPr>
        <p:txBody>
          <a:bodyPr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60 minutes | 1:1 ESL Instruction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Explanation Model: Teacher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Watch how I explain the reconstruction process:</a:t>
            </a:r>
          </a:p>
          <a:p>
            <a:pPr marL="0" lvl="0" indent="0">
              <a:buNone/>
            </a:pPr>
            <a:r>
              <a:rPr dirty="0"/>
              <a:t>“Let me explain how America tried to rebuild after the Civil War. </a:t>
            </a:r>
            <a:r>
              <a:rPr b="1" dirty="0"/>
              <a:t>First,</a:t>
            </a:r>
            <a:r>
              <a:rPr dirty="0"/>
              <a:t> the government had to decide how to bring the Southern states back into the Union. This was necessary because the country was still divided. </a:t>
            </a:r>
            <a:r>
              <a:rPr b="1" dirty="0"/>
              <a:t>Then,</a:t>
            </a:r>
            <a:r>
              <a:rPr dirty="0"/>
              <a:t> they needed to figure out what to do about the freed slaves, because four million people suddenly needed jobs, education, and protection. </a:t>
            </a:r>
            <a:r>
              <a:rPr b="1" dirty="0"/>
              <a:t>Next,</a:t>
            </a:r>
            <a:r>
              <a:rPr dirty="0"/>
              <a:t> they had to rebuild the physical infrastructure - cities, roads, and the economy. </a:t>
            </a:r>
            <a:r>
              <a:rPr b="1" dirty="0"/>
              <a:t>Finally, </a:t>
            </a:r>
            <a:r>
              <a:rPr dirty="0"/>
              <a:t>they had to create new laws to protect everyone’s rights. Each step was connected because you can’t really rebuild a society unless you address all these problems together.”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77725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Explanation Structure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96808"/>
              </p:ext>
            </p:extLst>
          </p:nvPr>
        </p:nvGraphicFramePr>
        <p:xfrm>
          <a:off x="457201" y="1400342"/>
          <a:ext cx="836796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Example from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Sequence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First, then, next, finally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Causation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“This was necessary because…”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Connection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“Each step was connected because…”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Academic 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infrastructure, implementation, protection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Your turn:</a:t>
            </a:r>
            <a:r>
              <a:t> Identify these elements when you explain.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13820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Three Reconstruction Plans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401045"/>
              </p:ext>
            </p:extLst>
          </p:nvPr>
        </p:nvGraphicFramePr>
        <p:xfrm>
          <a:off x="457200" y="1146342"/>
          <a:ext cx="83138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80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Explanation Starter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53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Lincoln’s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• Lenient approach• 10% loyalty oath• Quick readmission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“Lincoln’s plan worked by…”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53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 dirty="0"/>
                        <a:t>Johnson’s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• Also lenient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• Presidential pardons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• State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“Johnson believed that…”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53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Congressional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• Strict requirements• Military occupation• Civil rights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“Congress required…”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47" y="195514"/>
            <a:ext cx="8229600" cy="4502818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/>
              <a:t>Choose Lincoln’s Plan and explain it using our structure: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2000" b="1" dirty="0"/>
              <a:t>Sentence frames to help you:</a:t>
            </a:r>
          </a:p>
          <a:p>
            <a:pPr lvl="0"/>
            <a:r>
              <a:rPr sz="2000" dirty="0"/>
              <a:t>“Lincoln’s plan worked by…”</a:t>
            </a:r>
          </a:p>
          <a:p>
            <a:pPr lvl="0"/>
            <a:r>
              <a:rPr sz="2000" dirty="0"/>
              <a:t>“First, he required…”</a:t>
            </a:r>
          </a:p>
          <a:p>
            <a:pPr lvl="0"/>
            <a:r>
              <a:rPr sz="2000" dirty="0"/>
              <a:t>“This was important because…”</a:t>
            </a:r>
          </a:p>
          <a:p>
            <a:pPr lvl="0"/>
            <a:r>
              <a:rPr sz="2000" dirty="0"/>
              <a:t>“The next step involved…”</a:t>
            </a:r>
          </a:p>
          <a:p>
            <a:pPr lvl="0"/>
            <a:r>
              <a:rPr sz="2000" dirty="0"/>
              <a:t>“This approach was designed to…”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2000" b="1" dirty="0"/>
              <a:t>Your 2-minute explanation goal:</a:t>
            </a:r>
          </a:p>
          <a:p>
            <a:pPr marL="0" lvl="0" indent="0">
              <a:buNone/>
            </a:pPr>
            <a:r>
              <a:rPr sz="2000" dirty="0"/>
              <a:t>Explain Lincoln’s plan to someone who doesn’t know about the Civil War.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5798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Cause and Effect: Why Plans Succeeded or Failed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Practice explaining complex causation: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94346"/>
              </p:ext>
            </p:extLst>
          </p:nvPr>
        </p:nvGraphicFramePr>
        <p:xfrm>
          <a:off x="457201" y="1364247"/>
          <a:ext cx="8379995" cy="346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7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 dirty="0"/>
                        <a:t>Plan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Explanation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62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Lenient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Quick readmission but little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“Because the requirements were lenient…”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No protection for freed slaves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Jim Crow laws 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“Since there was no protection…”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8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Military 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Resistance from white Southerners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“Military occupation led to…”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311"/>
            <a:ext cx="8229600" cy="4095312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Practice:</a:t>
            </a:r>
            <a:r>
              <a:rPr dirty="0"/>
              <a:t> </a:t>
            </a:r>
            <a:br>
              <a:rPr lang="en-US" dirty="0"/>
            </a:br>
            <a:br>
              <a:rPr lang="en-US" dirty="0"/>
            </a:br>
            <a:r>
              <a:rPr sz="4000" dirty="0"/>
              <a:t>When _____, </a:t>
            </a:r>
            <a:br>
              <a:rPr lang="en-US" sz="4000" dirty="0"/>
            </a:br>
            <a:r>
              <a:rPr sz="4000" dirty="0"/>
              <a:t>then _____ happened because _____.</a:t>
            </a:r>
            <a:endParaRPr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663"/>
            <a:ext cx="8229600" cy="434196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Your turn: Full reconstruction explanation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The challenge:</a:t>
            </a:r>
          </a:p>
          <a:p>
            <a:pPr marL="0" lvl="0" indent="0">
              <a:buNone/>
            </a:pPr>
            <a:r>
              <a:rPr b="1" dirty="0"/>
              <a:t>“Explain to someone who knows nothing about American history how the country tried to rebuild after the Civil War.”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Include:</a:t>
            </a:r>
          </a:p>
          <a:p>
            <a:pPr lvl="0"/>
            <a:r>
              <a:rPr dirty="0"/>
              <a:t>What the main challenges were</a:t>
            </a:r>
          </a:p>
          <a:p>
            <a:pPr lvl="0"/>
            <a:r>
              <a:rPr dirty="0"/>
              <a:t>What approaches were tried</a:t>
            </a:r>
          </a:p>
          <a:p>
            <a:pPr lvl="0"/>
            <a:r>
              <a:rPr dirty="0"/>
              <a:t>Why it was complicated</a:t>
            </a:r>
          </a:p>
          <a:p>
            <a:pPr lvl="0"/>
            <a:r>
              <a:rPr dirty="0"/>
              <a:t>How the different parts connected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Time: 4 minutes of sustained explanation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63" y="267704"/>
            <a:ext cx="8229600" cy="429828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Choose one system you know well and practice explaining it: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Options:</a:t>
            </a:r>
          </a:p>
          <a:p>
            <a:pPr lvl="0"/>
            <a:r>
              <a:rPr dirty="0"/>
              <a:t>How your favorite app works</a:t>
            </a:r>
          </a:p>
          <a:p>
            <a:pPr lvl="0"/>
            <a:r>
              <a:rPr dirty="0"/>
              <a:t>How to cook a dish from your culture</a:t>
            </a:r>
          </a:p>
          <a:p>
            <a:pPr lvl="0"/>
            <a:r>
              <a:rPr dirty="0"/>
              <a:t>How a sport is played</a:t>
            </a:r>
          </a:p>
          <a:p>
            <a:pPr lvl="0"/>
            <a:r>
              <a:rPr dirty="0"/>
              <a:t>How your school day is organized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Use today’s structure:</a:t>
            </a:r>
          </a:p>
          <a:p>
            <a:pPr lvl="0"/>
            <a:r>
              <a:rPr dirty="0"/>
              <a:t>Sequence words (first, then, next, finally)</a:t>
            </a:r>
          </a:p>
          <a:p>
            <a:pPr lvl="0"/>
            <a:r>
              <a:rPr dirty="0"/>
              <a:t>Explanation of why each step matters</a:t>
            </a:r>
          </a:p>
          <a:p>
            <a:pPr lvl="0"/>
            <a:r>
              <a:rPr dirty="0"/>
              <a:t>Clear connections between parts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Goal: 3-minute fluent explanation ready for next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29" y="473202"/>
            <a:ext cx="5486400" cy="202651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513653"/>
              </p:ext>
            </p:extLst>
          </p:nvPr>
        </p:nvGraphicFramePr>
        <p:xfrm>
          <a:off x="551383" y="365744"/>
          <a:ext cx="8089698" cy="38232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5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 b="1"/>
                        <a:t>Explanatory Fluency Goals</a:t>
                      </a:r>
                    </a:p>
                  </a:txBody>
                  <a:tcPr marL="88912" marR="88912" marT="44456" marB="44456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 b="1"/>
                        <a:t>Content Vehicle</a:t>
                      </a:r>
                    </a:p>
                  </a:txBody>
                  <a:tcPr marL="88912" marR="88912" marT="44456" marB="444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7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/>
                        <a:t>• Explain multi-step processes using sequence markers</a:t>
                      </a:r>
                    </a:p>
                  </a:txBody>
                  <a:tcPr marL="88912" marR="88912" marT="44456" marB="44456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/>
                        <a:t>• Post-Civil War reconstruction</a:t>
                      </a:r>
                    </a:p>
                  </a:txBody>
                  <a:tcPr marL="88912" marR="88912" marT="44456" marB="444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7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/>
                        <a:t>• Describe cause-and-effect in historical context</a:t>
                      </a:r>
                    </a:p>
                  </a:txBody>
                  <a:tcPr marL="88912" marR="88912" marT="44456" marB="44456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/>
                        <a:t>• Government rebuilding plans</a:t>
                      </a:r>
                    </a:p>
                  </a:txBody>
                  <a:tcPr marL="88912" marR="88912" marT="44456" marB="444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7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/>
                        <a:t>• Use academic vocabulary for complex systems</a:t>
                      </a:r>
                    </a:p>
                  </a:txBody>
                  <a:tcPr marL="88912" marR="88912" marT="44456" marB="44456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/>
                        <a:t>• Constitutional amendments</a:t>
                      </a:r>
                    </a:p>
                  </a:txBody>
                  <a:tcPr marL="88912" marR="88912" marT="44456" marB="444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7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/>
                        <a:t>• Build confidence in sustained explanation</a:t>
                      </a:r>
                    </a:p>
                  </a:txBody>
                  <a:tcPr marL="88912" marR="88912" marT="44456" marB="44456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300"/>
                        <a:t>• Historical problem-solving</a:t>
                      </a:r>
                    </a:p>
                  </a:txBody>
                  <a:tcPr marL="88912" marR="88912" marT="44456" marB="444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Today’s Core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Your Explanation Goal:</a:t>
            </a:r>
          </a:p>
          <a:p>
            <a:pPr marL="0" lvl="0" indent="0">
              <a:buNone/>
            </a:pPr>
            <a:r>
              <a:rPr b="1" dirty="0"/>
              <a:t>“Explain to someone who knows nothing about American history how the country tried to rebuild after the Civil War.”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Success Criteria:</a:t>
            </a:r>
          </a:p>
          <a:p>
            <a:pPr lvl="0"/>
            <a:r>
              <a:rPr dirty="0"/>
              <a:t>Speak for 3-4 minutes without major pauses</a:t>
            </a:r>
          </a:p>
          <a:p>
            <a:pPr lvl="0"/>
            <a:r>
              <a:rPr dirty="0"/>
              <a:t>Use sequence words (first, then, next, finally)</a:t>
            </a:r>
          </a:p>
          <a:p>
            <a:pPr lvl="0"/>
            <a:r>
              <a:rPr dirty="0"/>
              <a:t>Explain why each step was necessary</a:t>
            </a:r>
          </a:p>
          <a:p>
            <a:pPr lvl="0"/>
            <a:r>
              <a:rPr dirty="0"/>
              <a:t>Use academic vocabulary we’ll learn today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55931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Warm-up: What Does “Rebuilding” Mean?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366015"/>
              </p:ext>
            </p:extLst>
          </p:nvPr>
        </p:nvGraphicFramePr>
        <p:xfrm>
          <a:off x="457200" y="1189790"/>
          <a:ext cx="8355932" cy="361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270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 dirty="0"/>
                        <a:t>What needs rebuilding?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70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After a major earthquake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Buildings, roads, economy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70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After your computer crashes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Files, programs,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70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After a friendship fight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Trust, communication,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853"/>
            <a:ext cx="8229600" cy="42697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1" dirty="0"/>
              <a:t>Practice Frame:</a:t>
            </a:r>
            <a:r>
              <a:rPr sz="2800" dirty="0"/>
              <a:t> </a:t>
            </a:r>
            <a:br>
              <a:rPr lang="en-US" sz="4000" dirty="0"/>
            </a:br>
            <a:br>
              <a:rPr lang="en-US" sz="3600" dirty="0"/>
            </a:br>
            <a:r>
              <a:rPr sz="3600" dirty="0"/>
              <a:t>When _____ happens, </a:t>
            </a:r>
            <a:br>
              <a:rPr lang="en-US" sz="3600" dirty="0"/>
            </a:br>
            <a:r>
              <a:rPr sz="3600" dirty="0"/>
              <a:t>you need to rebuild _____ because _____.</a:t>
            </a: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1552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Historical Context: America in 1865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5468"/>
              </p:ext>
            </p:extLst>
          </p:nvPr>
        </p:nvGraphicFramePr>
        <p:xfrm>
          <a:off x="517359" y="1147813"/>
          <a:ext cx="8319836" cy="373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3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What was destroyed?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Specific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Cities burned, railroads destroyed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3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Political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Southern states had left the 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53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4 million freed slaves needed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Southern economy collapsed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Explanation practice:</a:t>
            </a:r>
            <a:r>
              <a:t> “The biggest challenge was _____ because _____.”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Vocabulary for Explaining Systems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78248"/>
              </p:ext>
            </p:extLst>
          </p:nvPr>
        </p:nvGraphicFramePr>
        <p:xfrm>
          <a:off x="264695" y="1193800"/>
          <a:ext cx="84221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Simple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Explanation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Rebuilding the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“Reconstruction involved…”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A series of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“The process worked by…”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Amendment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A change to the Constitution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“This amendment meant that…”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Putting a plan into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“Implementation required…”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Practice:</a:t>
            </a:r>
            <a:r>
              <a:t> Use each word in a sentence about rebuilding something.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1000</Words>
  <Application>Microsoft Office PowerPoint</Application>
  <PresentationFormat>On-screen Show (16:9)</PresentationFormat>
  <Paragraphs>157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How Reconstruction Worked</vt:lpstr>
      <vt:lpstr>Learning Objectives</vt:lpstr>
      <vt:lpstr>Today’s Core Challenge</vt:lpstr>
      <vt:lpstr>Warm-up: What Does “Rebuilding” Mean?</vt:lpstr>
      <vt:lpstr>PowerPoint Presentation</vt:lpstr>
      <vt:lpstr>Historical Context: America in 1865</vt:lpstr>
      <vt:lpstr>PowerPoint Presentation</vt:lpstr>
      <vt:lpstr>Key Vocabulary for Explaining Systems</vt:lpstr>
      <vt:lpstr>PowerPoint Presentation</vt:lpstr>
      <vt:lpstr>Explanation Model: Teacher Demonstration</vt:lpstr>
      <vt:lpstr>Explanation Structure Analysis</vt:lpstr>
      <vt:lpstr>PowerPoint Presentation</vt:lpstr>
      <vt:lpstr>The Three Reconstruction Plans</vt:lpstr>
      <vt:lpstr>PowerPoint Presentation</vt:lpstr>
      <vt:lpstr>Cause and Effect: Why Plans Succeeded or Failed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Reconstruction Worked</dc:title>
  <dc:creator>Class 1 - ESL Explanatory Fluency Course</dc:creator>
  <cp:keywords/>
  <cp:lastModifiedBy>Richard Horton</cp:lastModifiedBy>
  <cp:revision>3</cp:revision>
  <dcterms:created xsi:type="dcterms:W3CDTF">2025-06-18T00:14:38Z</dcterms:created>
  <dcterms:modified xsi:type="dcterms:W3CDTF">2025-06-18T09:00:13Z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60 minutes | 1:1 ESL Instruction</vt:lpwstr>
  </property>
  <property fmtid="{D5CDD505-2E9C-101B-9397-08002B2CF9AE}" pid="3" name="subtitle">
    <vt:lpwstr>Explaining Historical Processes</vt:lpwstr>
  </property>
</Properties>
</file>