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59" d="100"/>
          <a:sy n="159" d="100"/>
        </p:scale>
        <p:origin x="156" y="17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Build on Lesson 1 success. Increase time expectation and add process complexity.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Focus on explanatory growth. Build metacognitive awareness of fluency development.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Set up contrast with today’s lesson. Build anticipation for irreversible changes.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Quick confidence builder. Connect to previous success before introducing new complexity.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Focus on vocabulary that supports process explanation. Practice using immediately.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Model clear process explanation with energy causation. Point out structure: initial state → energy input → particle behavior → observable change → scientific conclusion.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Visual representation of energy-particle relationship. Use gestures to show different movement types.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Scaffolded practice with sentence frames. Focus on process language and energy causation.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Introduce reversibility concept. This is more abstract thinking - same process, opposite direction.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Abstract concept requiring sophisticated explanation. Matter conservation during state changes.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Main assessment task. Listen for process language, energy concepts, and sustained fluency.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6/22/2025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How Physical Changes Work</a:t>
            </a:r>
          </a:p>
        </p:txBody>
      </p:sp>
      <p:sp>
        <p:nvSpPr>
          <p:cNvPr id="3" name="Subtitle 2"/>
          <p:cNvSpPr>
            <a:spLocks noGrp="1"/>
          </p:cNvSpPr>
          <p:nvPr>
            <p:ph type="subTitle" idx="1"/>
          </p:nvPr>
        </p:nvSpPr>
        <p:spPr>
          <a:xfrm>
            <a:off x="1371600" y="2914650"/>
            <a:ext cx="6400800" cy="1314450"/>
          </a:xfrm>
        </p:spPr>
        <p:txBody>
          <a:bodyPr/>
          <a:lstStyle/>
          <a:p>
            <a:pPr marL="0" lvl="0" indent="0">
              <a:buNone/>
            </a:pPr>
            <a:r>
              <a:t>Explaining Processes in Science</a:t>
            </a:r>
            <a:br/>
            <a:br/>
            <a:r>
              <a:t>Class 2 - ESL Physical Science Fluency Course</a:t>
            </a:r>
          </a:p>
        </p:txBody>
      </p:sp>
      <p:sp>
        <p:nvSpPr>
          <p:cNvPr id="4" name="Date Placeholder 3"/>
          <p:cNvSpPr>
            <a:spLocks noGrp="1"/>
          </p:cNvSpPr>
          <p:nvPr>
            <p:ph type="dt" sz="half" idx="10"/>
          </p:nvPr>
        </p:nvSpPr>
        <p:spPr/>
        <p:txBody>
          <a:bodyPr/>
          <a:lstStyle/>
          <a:p>
            <a:pPr marL="0" lvl="0" indent="0">
              <a:buNone/>
            </a:pPr>
            <a:r>
              <a:t>60 minutes | 1:1 ESL Instruction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Independent Explanation Challenge</a:t>
            </a:r>
          </a:p>
        </p:txBody>
      </p:sp>
      <p:sp>
        <p:nvSpPr>
          <p:cNvPr id="3" name="Content Placeholder 2"/>
          <p:cNvSpPr>
            <a:spLocks noGrp="1"/>
          </p:cNvSpPr>
          <p:nvPr>
            <p:ph idx="1"/>
          </p:nvPr>
        </p:nvSpPr>
        <p:spPr>
          <a:xfrm>
            <a:off x="457200" y="1188120"/>
            <a:ext cx="8229600" cy="3394472"/>
          </a:xfrm>
        </p:spPr>
        <p:txBody>
          <a:bodyPr>
            <a:normAutofit fontScale="92500" lnSpcReduction="20000"/>
          </a:bodyPr>
          <a:lstStyle/>
          <a:p>
            <a:pPr marL="0" lvl="0" indent="0">
              <a:spcBef>
                <a:spcPts val="3000"/>
              </a:spcBef>
              <a:buNone/>
            </a:pPr>
            <a:r>
              <a:rPr sz="1800" b="1" dirty="0"/>
              <a:t>Complete process explanation:</a:t>
            </a:r>
          </a:p>
          <a:p>
            <a:pPr marL="0" lvl="0" indent="0">
              <a:buNone/>
            </a:pPr>
            <a:r>
              <a:rPr sz="1800" b="1" dirty="0"/>
              <a:t>“Explain what happens when matter changes from one state to another, using examples like melting ice or boiling water.”</a:t>
            </a:r>
          </a:p>
          <a:p>
            <a:pPr marL="0" lvl="0" indent="0">
              <a:spcBef>
                <a:spcPts val="3000"/>
              </a:spcBef>
              <a:buNone/>
            </a:pPr>
            <a:r>
              <a:rPr sz="1800" b="1" dirty="0"/>
              <a:t>Include:</a:t>
            </a:r>
          </a:p>
          <a:p>
            <a:pPr lvl="0"/>
            <a:r>
              <a:rPr sz="1800" dirty="0"/>
              <a:t>Role of energy in causing changes</a:t>
            </a:r>
          </a:p>
          <a:p>
            <a:pPr lvl="0"/>
            <a:r>
              <a:rPr sz="1800" dirty="0"/>
              <a:t>What happens to particles during changes</a:t>
            </a:r>
            <a:br>
              <a:rPr sz="1800" dirty="0"/>
            </a:br>
            <a:endParaRPr sz="1800" dirty="0"/>
          </a:p>
          <a:p>
            <a:pPr lvl="0"/>
            <a:r>
              <a:rPr sz="1800" dirty="0"/>
              <a:t>Why changes are reversible</a:t>
            </a:r>
          </a:p>
          <a:p>
            <a:pPr lvl="0"/>
            <a:r>
              <a:rPr sz="1800" dirty="0"/>
              <a:t>Evidence that it’s still the same substance</a:t>
            </a:r>
          </a:p>
          <a:p>
            <a:pPr marL="0" lvl="0" indent="0">
              <a:spcBef>
                <a:spcPts val="3000"/>
              </a:spcBef>
              <a:buNone/>
            </a:pPr>
            <a:r>
              <a:rPr sz="1800" b="1" dirty="0"/>
              <a:t>Time: 6 minutes of sustained explanation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Self-Assessment and Reflection</a:t>
            </a:r>
          </a:p>
        </p:txBody>
      </p:sp>
      <p:sp>
        <p:nvSpPr>
          <p:cNvPr id="3" name="Content Placeholder 2"/>
          <p:cNvSpPr>
            <a:spLocks noGrp="1"/>
          </p:cNvSpPr>
          <p:nvPr>
            <p:ph idx="1"/>
          </p:nvPr>
        </p:nvSpPr>
        <p:spPr/>
        <p:txBody>
          <a:bodyPr/>
          <a:lstStyle/>
          <a:p>
            <a:pPr marL="0" lvl="0" indent="0">
              <a:spcBef>
                <a:spcPts val="3000"/>
              </a:spcBef>
              <a:buNone/>
            </a:pPr>
            <a:r>
              <a:rPr b="1"/>
              <a:t>Check your explanation:</a:t>
            </a:r>
          </a:p>
          <a:p>
            <a:pPr marL="0" lvl="0" indent="0">
              <a:buNone/>
            </a:pPr>
            <a:r>
              <a:rPr b="1"/>
              <a:t>Process language:</a:t>
            </a:r>
            <a:r>
              <a:t> Did I use “when,” “as,” “because” effectively?</a:t>
            </a:r>
          </a:p>
          <a:p>
            <a:pPr marL="0" lvl="0" indent="0">
              <a:buNone/>
            </a:pPr>
            <a:r>
              <a:rPr b="1"/>
              <a:t>Energy concepts:</a:t>
            </a:r>
            <a:r>
              <a:t> Did I explain energy’s role clearly?</a:t>
            </a:r>
          </a:p>
          <a:p>
            <a:pPr marL="0" lvl="0" indent="0">
              <a:buNone/>
            </a:pPr>
            <a:r>
              <a:rPr b="1"/>
              <a:t>Scientific accuracy:</a:t>
            </a:r>
            <a:r>
              <a:t> Did I show understanding of particle behavior?</a:t>
            </a:r>
          </a:p>
          <a:p>
            <a:pPr marL="0" lvl="0" indent="0">
              <a:buNone/>
            </a:pPr>
            <a:r>
              <a:rPr b="1"/>
              <a:t>Fluency:</a:t>
            </a:r>
            <a:r>
              <a:t> Did I speak confidently for the full time?</a:t>
            </a:r>
          </a:p>
          <a:p>
            <a:pPr marL="0" lvl="0" indent="0">
              <a:spcBef>
                <a:spcPts val="3000"/>
              </a:spcBef>
              <a:buNone/>
            </a:pPr>
            <a:r>
              <a:rPr b="1"/>
              <a:t>What felt easier today? What was more challenging?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Class Preview</a:t>
            </a:r>
          </a:p>
        </p:txBody>
      </p:sp>
      <p:sp>
        <p:nvSpPr>
          <p:cNvPr id="3" name="Content Placeholder 2"/>
          <p:cNvSpPr>
            <a:spLocks noGrp="1"/>
          </p:cNvSpPr>
          <p:nvPr>
            <p:ph idx="1"/>
          </p:nvPr>
        </p:nvSpPr>
        <p:spPr/>
        <p:txBody>
          <a:bodyPr/>
          <a:lstStyle/>
          <a:p>
            <a:pPr marL="0" lvl="0" indent="0">
              <a:spcBef>
                <a:spcPts val="3000"/>
              </a:spcBef>
              <a:buNone/>
            </a:pPr>
            <a:r>
              <a:rPr b="1" dirty="0"/>
              <a:t>Coming up: “How Chemical Changes Work”</a:t>
            </a:r>
          </a:p>
          <a:p>
            <a:pPr marL="0" lvl="0" indent="0">
              <a:spcBef>
                <a:spcPts val="3000"/>
              </a:spcBef>
              <a:buNone/>
            </a:pPr>
            <a:r>
              <a:rPr b="1" dirty="0"/>
              <a:t>New question: Are there changes where matter CAN’T go back to its original form?</a:t>
            </a:r>
          </a:p>
          <a:p>
            <a:pPr marL="0" lvl="0" indent="0">
              <a:spcBef>
                <a:spcPts val="3000"/>
              </a:spcBef>
              <a:buNone/>
            </a:pPr>
            <a:r>
              <a:rPr b="1" dirty="0"/>
              <a:t>You’ll explain:</a:t>
            </a:r>
          </a:p>
          <a:p>
            <a:pPr lvl="0"/>
            <a:r>
              <a:rPr dirty="0"/>
              <a:t>Difference between physical and chemical changes</a:t>
            </a:r>
          </a:p>
          <a:p>
            <a:pPr lvl="0"/>
            <a:r>
              <a:rPr dirty="0"/>
              <a:t>Evidence that shows a chemical reaction happened</a:t>
            </a:r>
          </a:p>
          <a:p>
            <a:pPr lvl="0"/>
            <a:r>
              <a:rPr dirty="0"/>
              <a:t>Why some changes are permanent</a:t>
            </a:r>
          </a:p>
          <a:p>
            <a:pPr marL="0" lvl="0" indent="0">
              <a:spcBef>
                <a:spcPts val="3000"/>
              </a:spcBef>
              <a:buNone/>
            </a:pPr>
            <a:r>
              <a:rPr b="1" dirty="0"/>
              <a:t>Same explanation skills, new scientific concepts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Teacher Preparation Notes</a:t>
            </a:r>
          </a:p>
        </p:txBody>
      </p:sp>
      <p:sp>
        <p:nvSpPr>
          <p:cNvPr id="3" name="Content Placeholder 2"/>
          <p:cNvSpPr>
            <a:spLocks noGrp="1"/>
          </p:cNvSpPr>
          <p:nvPr>
            <p:ph idx="1"/>
          </p:nvPr>
        </p:nvSpPr>
        <p:spPr>
          <a:xfrm>
            <a:off x="457200" y="995615"/>
            <a:ext cx="8229600" cy="3941906"/>
          </a:xfrm>
        </p:spPr>
        <p:txBody>
          <a:bodyPr>
            <a:normAutofit fontScale="62500" lnSpcReduction="20000"/>
          </a:bodyPr>
          <a:lstStyle/>
          <a:p>
            <a:pPr marL="0" lvl="0" indent="0">
              <a:spcBef>
                <a:spcPts val="3000"/>
              </a:spcBef>
              <a:buNone/>
            </a:pPr>
            <a:r>
              <a:rPr b="1" dirty="0"/>
              <a:t>Required materials:</a:t>
            </a:r>
          </a:p>
          <a:p>
            <a:pPr lvl="0"/>
            <a:r>
              <a:rPr dirty="0"/>
              <a:t>Ice cubes and heat source for demonstration</a:t>
            </a:r>
          </a:p>
          <a:p>
            <a:pPr lvl="0"/>
            <a:r>
              <a:rPr dirty="0"/>
              <a:t>Thermometer for temperature discussion</a:t>
            </a:r>
          </a:p>
          <a:p>
            <a:pPr lvl="0"/>
            <a:r>
              <a:rPr dirty="0"/>
              <a:t>Examples of reversible changes</a:t>
            </a:r>
          </a:p>
          <a:p>
            <a:pPr marL="0" lvl="0" indent="0">
              <a:spcBef>
                <a:spcPts val="3000"/>
              </a:spcBef>
              <a:buNone/>
            </a:pPr>
            <a:r>
              <a:rPr b="1" dirty="0"/>
              <a:t>Timing guide:</a:t>
            </a:r>
          </a:p>
          <a:p>
            <a:pPr lvl="0"/>
            <a:r>
              <a:rPr dirty="0"/>
              <a:t>Slides 1-3: 8 minutes (objectives and connection)</a:t>
            </a:r>
          </a:p>
          <a:p>
            <a:pPr lvl="0"/>
            <a:r>
              <a:rPr dirty="0"/>
              <a:t>Slides 4-6: 20 minutes (vocabulary, modeling, energy concept)</a:t>
            </a:r>
          </a:p>
          <a:p>
            <a:pPr lvl="0"/>
            <a:r>
              <a:rPr dirty="0"/>
              <a:t>Slides 7-8: 15 minutes (guided practice and reversibility)</a:t>
            </a:r>
          </a:p>
          <a:p>
            <a:pPr lvl="0"/>
            <a:r>
              <a:rPr dirty="0"/>
              <a:t>Slide 9: 12 minutes (independent explanation)</a:t>
            </a:r>
          </a:p>
          <a:p>
            <a:pPr lvl="0"/>
            <a:r>
              <a:rPr dirty="0"/>
              <a:t>Slides 10-11: 5 minutes (reflection and preview)</a:t>
            </a:r>
          </a:p>
          <a:p>
            <a:pPr marL="0" lvl="0" indent="0">
              <a:spcBef>
                <a:spcPts val="3000"/>
              </a:spcBef>
              <a:buNone/>
            </a:pPr>
            <a:r>
              <a:rPr b="1" dirty="0"/>
              <a:t>Assessment focus:</a:t>
            </a:r>
          </a:p>
          <a:p>
            <a:pPr lvl="0"/>
            <a:r>
              <a:rPr b="1" dirty="0"/>
              <a:t>Primary:</a:t>
            </a:r>
            <a:r>
              <a:rPr dirty="0"/>
              <a:t> Process explanation fluency with energy causation</a:t>
            </a:r>
          </a:p>
          <a:p>
            <a:pPr lvl="0"/>
            <a:r>
              <a:rPr b="1" dirty="0"/>
              <a:t>Secondary:</a:t>
            </a:r>
            <a:r>
              <a:rPr dirty="0"/>
              <a:t> Scientific vocabulary in explanatory context</a:t>
            </a:r>
          </a:p>
          <a:p>
            <a:pPr lvl="0"/>
            <a:r>
              <a:rPr b="1" dirty="0"/>
              <a:t>Supporting:</a:t>
            </a:r>
            <a:r>
              <a:rPr dirty="0"/>
              <a:t> Understanding of physical change principles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Today’s Explanation Challenge</a:t>
            </a:r>
          </a:p>
        </p:txBody>
      </p:sp>
      <p:sp>
        <p:nvSpPr>
          <p:cNvPr id="3" name="Content Placeholder 2"/>
          <p:cNvSpPr>
            <a:spLocks noGrp="1"/>
          </p:cNvSpPr>
          <p:nvPr>
            <p:ph idx="1"/>
          </p:nvPr>
        </p:nvSpPr>
        <p:spPr>
          <a:xfrm>
            <a:off x="457200" y="1048191"/>
            <a:ext cx="8229600" cy="3394472"/>
          </a:xfrm>
        </p:spPr>
        <p:txBody>
          <a:bodyPr>
            <a:normAutofit fontScale="92500" lnSpcReduction="10000"/>
          </a:bodyPr>
          <a:lstStyle/>
          <a:p>
            <a:pPr marL="0" lvl="0" indent="0">
              <a:spcBef>
                <a:spcPts val="3000"/>
              </a:spcBef>
              <a:buNone/>
            </a:pPr>
            <a:r>
              <a:rPr b="1" dirty="0"/>
              <a:t>Your Goal:</a:t>
            </a:r>
          </a:p>
          <a:p>
            <a:pPr marL="0" lvl="0" indent="0">
              <a:buNone/>
            </a:pPr>
            <a:r>
              <a:rPr b="1" dirty="0"/>
              <a:t>“Explain what happens when matter changes from one state to another, using examples like melting ice or boiling water.”</a:t>
            </a:r>
          </a:p>
          <a:p>
            <a:pPr marL="0" lvl="0" indent="0">
              <a:spcBef>
                <a:spcPts val="3000"/>
              </a:spcBef>
              <a:buNone/>
            </a:pPr>
            <a:r>
              <a:rPr b="1" dirty="0"/>
              <a:t>Success Criteria:</a:t>
            </a:r>
          </a:p>
          <a:p>
            <a:pPr lvl="0"/>
            <a:r>
              <a:rPr dirty="0"/>
              <a:t>Speak for 5-6 minutes without major pauses</a:t>
            </a:r>
          </a:p>
          <a:p>
            <a:pPr lvl="0"/>
            <a:r>
              <a:rPr dirty="0"/>
              <a:t>Use process language (when, as, because)</a:t>
            </a:r>
          </a:p>
          <a:p>
            <a:pPr lvl="0"/>
            <a:r>
              <a:rPr dirty="0"/>
              <a:t>Explain energy’s role in state changes</a:t>
            </a:r>
          </a:p>
          <a:p>
            <a:pPr lvl="0"/>
            <a:r>
              <a:rPr dirty="0"/>
              <a:t>Show understanding that changes are reversible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Building on What You Know</a:t>
            </a:r>
          </a:p>
        </p:txBody>
      </p:sp>
      <p:sp>
        <p:nvSpPr>
          <p:cNvPr id="3" name="Content Placeholder 2"/>
          <p:cNvSpPr>
            <a:spLocks noGrp="1"/>
          </p:cNvSpPr>
          <p:nvPr>
            <p:ph idx="1"/>
          </p:nvPr>
        </p:nvSpPr>
        <p:spPr>
          <a:xfrm>
            <a:off x="511342" y="995614"/>
            <a:ext cx="8229600" cy="3394472"/>
          </a:xfrm>
        </p:spPr>
        <p:txBody>
          <a:bodyPr>
            <a:normAutofit fontScale="92500" lnSpcReduction="20000"/>
          </a:bodyPr>
          <a:lstStyle/>
          <a:p>
            <a:pPr marL="0" lvl="0" indent="0">
              <a:spcBef>
                <a:spcPts val="3000"/>
              </a:spcBef>
              <a:buNone/>
            </a:pPr>
            <a:r>
              <a:rPr b="1" dirty="0"/>
              <a:t>Last lesson: You explained the three states of matter</a:t>
            </a:r>
          </a:p>
          <a:p>
            <a:pPr marL="0" lvl="0" indent="0">
              <a:spcBef>
                <a:spcPts val="3000"/>
              </a:spcBef>
              <a:buNone/>
            </a:pPr>
            <a:r>
              <a:rPr b="1" dirty="0"/>
              <a:t>Today: You’ll explain how matter moves between these states</a:t>
            </a:r>
          </a:p>
          <a:p>
            <a:pPr marL="0" lvl="0" indent="0">
              <a:spcBef>
                <a:spcPts val="3000"/>
              </a:spcBef>
              <a:buNone/>
            </a:pPr>
            <a:r>
              <a:rPr b="1" dirty="0"/>
              <a:t>Connection:</a:t>
            </a:r>
          </a:p>
          <a:p>
            <a:pPr lvl="0"/>
            <a:r>
              <a:rPr b="1" dirty="0"/>
              <a:t>Lesson 1:</a:t>
            </a:r>
            <a:r>
              <a:rPr dirty="0"/>
              <a:t> “Solids, liquids, and gases have different properties”</a:t>
            </a:r>
          </a:p>
          <a:p>
            <a:pPr lvl="0"/>
            <a:r>
              <a:rPr b="1" dirty="0"/>
              <a:t>Lesson 2:</a:t>
            </a:r>
            <a:r>
              <a:rPr dirty="0"/>
              <a:t> “Matter can change from solid to liquid to gas and back again”</a:t>
            </a:r>
          </a:p>
          <a:p>
            <a:pPr marL="0" lvl="0" indent="0">
              <a:spcBef>
                <a:spcPts val="3000"/>
              </a:spcBef>
              <a:buNone/>
            </a:pPr>
            <a:r>
              <a:rPr b="1" dirty="0"/>
              <a:t>Same classification skills + new process explanation skills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New Vocabulary for Process Explanation</a:t>
            </a:r>
          </a:p>
        </p:txBody>
      </p:sp>
      <p:sp>
        <p:nvSpPr>
          <p:cNvPr id="3" name="Content Placeholder 2"/>
          <p:cNvSpPr>
            <a:spLocks noGrp="1"/>
          </p:cNvSpPr>
          <p:nvPr>
            <p:ph idx="1"/>
          </p:nvPr>
        </p:nvSpPr>
        <p:spPr/>
        <p:txBody>
          <a:bodyPr/>
          <a:lstStyle/>
          <a:p>
            <a:pPr marL="0" lvl="0" indent="0">
              <a:buNone/>
            </a:pPr>
            <a:r>
              <a:rPr b="1"/>
              <a:t>ENERGY</a:t>
            </a:r>
            <a:r>
              <a:t> - The power needed to make changes happen</a:t>
            </a:r>
          </a:p>
          <a:p>
            <a:pPr marL="0" lvl="0" indent="0">
              <a:buNone/>
            </a:pPr>
            <a:r>
              <a:rPr b="1"/>
              <a:t>PHYSICAL CHANGE</a:t>
            </a:r>
            <a:r>
              <a:t> - Matter changes state but stays the same substance</a:t>
            </a:r>
          </a:p>
          <a:p>
            <a:pPr marL="0" lvl="0" indent="0">
              <a:buNone/>
            </a:pPr>
            <a:r>
              <a:rPr b="1"/>
              <a:t>REVERSIBLE</a:t>
            </a:r>
            <a:r>
              <a:t> - Can go back to the original form</a:t>
            </a:r>
          </a:p>
          <a:p>
            <a:pPr marL="0" lvl="0" indent="0">
              <a:buNone/>
            </a:pPr>
            <a:r>
              <a:rPr b="1"/>
              <a:t>TEMPERATURE</a:t>
            </a:r>
            <a:r>
              <a:t> - How hot or cold something is</a:t>
            </a:r>
          </a:p>
          <a:p>
            <a:pPr marL="0" lvl="0" indent="0">
              <a:spcBef>
                <a:spcPts val="3000"/>
              </a:spcBef>
              <a:buNone/>
            </a:pPr>
            <a:r>
              <a:rPr b="1"/>
              <a:t>Practice frame: “When energy is added, the matter…”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Teacher Demonstration Model</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dirty="0"/>
              <a:t>Watch me explain ice melting:</a:t>
            </a:r>
          </a:p>
          <a:p>
            <a:pPr marL="0" lvl="0" indent="0">
              <a:buNone/>
            </a:pPr>
            <a:r>
              <a:rPr dirty="0"/>
              <a:t>“Let me explain what happens when ice melts. First, ice is a solid with particles that vibrate in place. When I add heat energy, the particles start moving faster. As the temperature rises, the particles gain enough energy to slide past each other. This causes the ice to change from solid to liquid water. The important thing is that it’s still the same substance - H2O - just in a different state. This is a physical change because no new substance is formed.”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Energy Does to Particles</a:t>
            </a:r>
          </a:p>
        </p:txBody>
      </p:sp>
      <p:sp>
        <p:nvSpPr>
          <p:cNvPr id="3" name="Content Placeholder 2"/>
          <p:cNvSpPr>
            <a:spLocks noGrp="1"/>
          </p:cNvSpPr>
          <p:nvPr>
            <p:ph idx="1"/>
          </p:nvPr>
        </p:nvSpPr>
        <p:spPr/>
        <p:txBody>
          <a:bodyPr/>
          <a:lstStyle/>
          <a:p>
            <a:pPr marL="0" lvl="0" indent="0">
              <a:spcBef>
                <a:spcPts val="3000"/>
              </a:spcBef>
              <a:buNone/>
            </a:pPr>
            <a:r>
              <a:rPr b="1"/>
              <a:t>Key Concept: More energy = faster particle movement</a:t>
            </a:r>
          </a:p>
          <a:p>
            <a:pPr marL="0" lvl="0" indent="0">
              <a:buNone/>
            </a:pPr>
            <a:r>
              <a:rPr b="1"/>
              <a:t>LOW ENERGY (Cold)</a:t>
            </a:r>
            <a:r>
              <a:t> Particles vibrate slowly in place → SOLID</a:t>
            </a:r>
          </a:p>
          <a:p>
            <a:pPr marL="0" lvl="0" indent="0">
              <a:buNone/>
            </a:pPr>
            <a:r>
              <a:rPr b="1"/>
              <a:t>MEDIUM ENERGY (Warmer)</a:t>
            </a:r>
            <a:r>
              <a:t> Particles slide past each other → LIQUID</a:t>
            </a:r>
          </a:p>
          <a:p>
            <a:pPr marL="0" lvl="0" indent="0">
              <a:buNone/>
            </a:pPr>
            <a:r>
              <a:rPr b="1"/>
              <a:t>HIGH ENERGY (Hot)</a:t>
            </a:r>
            <a:r>
              <a:t> Particles move freely and fast → GAS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Guided Practice: Explaining Boiling</a:t>
            </a:r>
          </a:p>
        </p:txBody>
      </p:sp>
      <p:sp>
        <p:nvSpPr>
          <p:cNvPr id="3" name="Content Placeholder 2"/>
          <p:cNvSpPr>
            <a:spLocks noGrp="1"/>
          </p:cNvSpPr>
          <p:nvPr>
            <p:ph idx="1"/>
          </p:nvPr>
        </p:nvSpPr>
        <p:spPr/>
        <p:txBody>
          <a:bodyPr/>
          <a:lstStyle/>
          <a:p>
            <a:pPr marL="0" lvl="0" indent="0">
              <a:spcBef>
                <a:spcPts val="3000"/>
              </a:spcBef>
              <a:buNone/>
            </a:pPr>
            <a:r>
              <a:rPr b="1"/>
              <a:t>Your turn: Explain water boiling using this structure</a:t>
            </a:r>
          </a:p>
          <a:p>
            <a:pPr marL="0" lvl="0" indent="0">
              <a:buNone/>
            </a:pPr>
            <a:r>
              <a:rPr b="1"/>
              <a:t>“When water is heated…”</a:t>
            </a:r>
          </a:p>
          <a:p>
            <a:pPr marL="0" lvl="0" indent="0">
              <a:buNone/>
            </a:pPr>
            <a:r>
              <a:rPr b="1"/>
              <a:t>“As energy is added…”</a:t>
            </a:r>
          </a:p>
          <a:p>
            <a:pPr marL="0" lvl="0" indent="0">
              <a:buNone/>
            </a:pPr>
            <a:r>
              <a:rPr b="1"/>
              <a:t>“The particles begin to…”</a:t>
            </a:r>
          </a:p>
          <a:p>
            <a:pPr marL="0" lvl="0" indent="0">
              <a:buNone/>
            </a:pPr>
            <a:r>
              <a:rPr b="1"/>
              <a:t>“This causes the water to…”</a:t>
            </a:r>
          </a:p>
          <a:p>
            <a:pPr marL="0" lvl="0" indent="0">
              <a:buNone/>
            </a:pPr>
            <a:r>
              <a:rPr b="1"/>
              <a:t>“You can observe this change because…”</a:t>
            </a:r>
          </a:p>
          <a:p>
            <a:pPr marL="0" lvl="0" indent="0">
              <a:spcBef>
                <a:spcPts val="3000"/>
              </a:spcBef>
              <a:buNone/>
            </a:pPr>
            <a:r>
              <a:rPr b="1"/>
              <a:t>2-minute explanation goal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Reversible Process Concept</a:t>
            </a:r>
          </a:p>
        </p:txBody>
      </p:sp>
      <p:sp>
        <p:nvSpPr>
          <p:cNvPr id="3" name="Content Placeholder 2"/>
          <p:cNvSpPr>
            <a:spLocks noGrp="1"/>
          </p:cNvSpPr>
          <p:nvPr>
            <p:ph idx="1"/>
          </p:nvPr>
        </p:nvSpPr>
        <p:spPr/>
        <p:txBody>
          <a:bodyPr/>
          <a:lstStyle/>
          <a:p>
            <a:pPr marL="0" lvl="0" indent="0">
              <a:spcBef>
                <a:spcPts val="3000"/>
              </a:spcBef>
              <a:buNone/>
            </a:pPr>
            <a:r>
              <a:rPr b="1"/>
              <a:t>Physical changes can go both directions:</a:t>
            </a:r>
          </a:p>
          <a:p>
            <a:pPr marL="0" lvl="0" indent="0">
              <a:buNone/>
            </a:pPr>
            <a:r>
              <a:rPr b="1"/>
              <a:t>Adding energy:</a:t>
            </a:r>
            <a:r>
              <a:t> Solid → Liquid → Gas</a:t>
            </a:r>
          </a:p>
          <a:p>
            <a:pPr marL="0" lvl="0" indent="0">
              <a:buNone/>
            </a:pPr>
            <a:r>
              <a:rPr b="1"/>
              <a:t>Removing energy:</a:t>
            </a:r>
            <a:r>
              <a:t> Gas → Liquid → Solid</a:t>
            </a:r>
          </a:p>
          <a:p>
            <a:pPr marL="0" lvl="0" indent="0">
              <a:spcBef>
                <a:spcPts val="3000"/>
              </a:spcBef>
              <a:buNone/>
            </a:pPr>
            <a:r>
              <a:rPr b="1"/>
              <a:t>Explanation challenge:</a:t>
            </a:r>
          </a:p>
          <a:p>
            <a:pPr marL="0" lvl="0" indent="0">
              <a:buNone/>
            </a:pPr>
            <a:r>
              <a:rPr b="1"/>
              <a:t>“Why can the same process work in reverse?”</a:t>
            </a:r>
          </a:p>
          <a:p>
            <a:pPr marL="0" lvl="0" indent="0">
              <a:spcBef>
                <a:spcPts val="3000"/>
              </a:spcBef>
              <a:buNone/>
            </a:pPr>
            <a:r>
              <a:rPr b="1"/>
              <a:t>Key insight: Energy can be added OR taken away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 in Physical Changes</a:t>
            </a:r>
          </a:p>
        </p:txBody>
      </p:sp>
      <p:sp>
        <p:nvSpPr>
          <p:cNvPr id="3" name="Content Placeholder 2"/>
          <p:cNvSpPr>
            <a:spLocks noGrp="1"/>
          </p:cNvSpPr>
          <p:nvPr>
            <p:ph idx="1"/>
          </p:nvPr>
        </p:nvSpPr>
        <p:spPr/>
        <p:txBody>
          <a:bodyPr/>
          <a:lstStyle/>
          <a:p>
            <a:pPr marL="0" lvl="0" indent="0">
              <a:spcBef>
                <a:spcPts val="3000"/>
              </a:spcBef>
              <a:buNone/>
            </a:pPr>
            <a:r>
              <a:rPr b="1"/>
              <a:t>Important principle: The amount of matter stays the same</a:t>
            </a:r>
          </a:p>
          <a:p>
            <a:pPr marL="0" lvl="0" indent="0">
              <a:buNone/>
            </a:pPr>
            <a:r>
              <a:rPr b="1"/>
              <a:t>100 grams of ice = 100 grams of water = 100 grams of steam</a:t>
            </a:r>
          </a:p>
          <a:p>
            <a:pPr marL="0" lvl="0" indent="0">
              <a:spcBef>
                <a:spcPts val="3000"/>
              </a:spcBef>
              <a:buNone/>
            </a:pPr>
            <a:r>
              <a:rPr b="1"/>
              <a:t>Your explanation task:</a:t>
            </a:r>
          </a:p>
          <a:p>
            <a:pPr marL="0" lvl="0" indent="0">
              <a:buNone/>
            </a:pPr>
            <a:r>
              <a:rPr b="1"/>
              <a:t>“Explain why the weight doesn’t change even though the matter looks completely different.”</a:t>
            </a:r>
          </a:p>
          <a:p>
            <a:pPr marL="0" lvl="0" indent="0">
              <a:spcBef>
                <a:spcPts val="3000"/>
              </a:spcBef>
              <a:buNone/>
            </a:pPr>
            <a:r>
              <a:rPr b="1"/>
              <a:t>Hint: Only the arrangement changes, not the substance itself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43436C"/>
      </a:dk1>
      <a:lt1>
        <a:sysClr val="window" lastClr="F2ECB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43436C"/>
      </a:dk1>
      <a:lt1>
        <a:sysClr val="window" lastClr="F2ECB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Words>
  <Application>Microsoft Office PowerPoint</Application>
  <PresentationFormat>On-screen Show (16:9)</PresentationFormat>
  <Paragraphs>114</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How Physical Changes Work</vt:lpstr>
      <vt:lpstr>Today’s Explanation Challenge</vt:lpstr>
      <vt:lpstr>Building on What You Know</vt:lpstr>
      <vt:lpstr>New Vocabulary for Process Explanation</vt:lpstr>
      <vt:lpstr>Teacher Demonstration Model</vt:lpstr>
      <vt:lpstr>What Energy Does to Particles</vt:lpstr>
      <vt:lpstr>Guided Practice: Explaining Boiling</vt:lpstr>
      <vt:lpstr>The Reversible Process Concept</vt:lpstr>
      <vt:lpstr>Conservation in Physical Changes</vt:lpstr>
      <vt:lpstr>Independent Explanation Challenge</vt:lpstr>
      <vt:lpstr>Self-Assessment and Reflection</vt:lpstr>
      <vt:lpstr>Next Class Preview</vt:lpstr>
      <vt:lpstr>Teacher Preparation 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Physical Changes Work</dc:title>
  <dc:creator>Class 2 - ESL Physical Science Fluency Course</dc:creator>
  <cp:keywords/>
  <cp:lastModifiedBy>Richard Horton</cp:lastModifiedBy>
  <cp:revision>1</cp:revision>
  <dcterms:created xsi:type="dcterms:W3CDTF">2025-06-22T05:54:40Z</dcterms:created>
  <dcterms:modified xsi:type="dcterms:W3CDTF">2025-06-22T06:01:39Z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60 minutes | 1:1 ESL Instruction</vt:lpwstr>
  </property>
  <property fmtid="{D5CDD505-2E9C-101B-9397-08002B2CF9AE}" pid="3" name="subtitle">
    <vt:lpwstr>Explaining Processes in Science</vt:lpwstr>
  </property>
</Properties>
</file>