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5" d="100"/>
          <a:sy n="135" d="100"/>
        </p:scale>
        <p:origin x="120" y="5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Split progression showing hunter-gatherers, early farming settlements, Egyptian pyramids, Greek Parthenon, Roman Colosseum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Transition from hunting to farming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Visual showing population growth and settlements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Cuneiform tablets and ziggurat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Keep this simple for discussion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Diagram showing interconnected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Continue the definition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Encourage questioning of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Nile River satellite view showing green strip through desert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art and architecture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Discussion-focused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Keep this slide text-light to encourage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Map of Greek city-states and Mediterranean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Athens, philosophy, and democracy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Keep focused on the big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Roman Empire map showing roads and territories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Roman engineering, law, and military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Discussion-focused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Flow chart showing progression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administrative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Athenian democracy and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Roman law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Modern courthouse with Greek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Student examining historical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Continue skills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Focus on the research paper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Ancient texts and tablets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papyrus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Greek inscription or philosopher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Roman legal tablet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Comparison of traditional vs. analytical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primary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Keep this focused on just the questions for visual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Visual showing different societies’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linking ancient to modern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Process diagram from question to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primary and secondary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Visual showing argument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Portfolio showing progression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Assessment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Map showing different geographic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Mountain and peninsula geography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Discussion-focused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Timeline showing progression from 10,000 BCE to 476 CE with visual markers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Different government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representing different life philosophies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Collaborative learning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Continue partnership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Timeline of early human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Preview of upcoming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Assignment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Question mark with ancient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continuation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Cave paintings and early farming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Inspirational closing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Path from ancient to modern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overview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slide - inspirational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Pyramids and Nile 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Parthenon and Mediterranean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Roman roads and Colosseum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51435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1" y="499763"/>
            <a:ext cx="7918803" cy="2283251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600">
                <a:solidFill>
                  <a:schemeClr val="bg1"/>
                </a:solidFill>
              </a:rPr>
              <a:t>Western Civilization I: Journey Through Ancient Worlds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281" y="2899548"/>
            <a:ext cx="7918803" cy="1675863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chemeClr val="bg1"/>
                </a:solidFill>
              </a:rPr>
              <a:t>An Introduction to Prehistory, Egypt, Greece, and Rome</a:t>
            </a: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100-Minute 1:1 Tutoring Session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Integration and Expansion</a:t>
            </a:r>
            <a:r>
              <a:t> 753 BCE-476 CE</a:t>
            </a:r>
          </a:p>
          <a:p>
            <a:pPr lvl="0"/>
            <a:r>
              <a:t>Republican government</a:t>
            </a:r>
          </a:p>
          <a:p>
            <a:pPr lvl="0"/>
            <a:r>
              <a:t>Engineering and law</a:t>
            </a:r>
          </a:p>
          <a:p>
            <a:pPr lvl="0"/>
            <a:r>
              <a:t>Imperial expansion</a:t>
            </a:r>
          </a:p>
          <a:p>
            <a:pPr lvl="0"/>
            <a:r>
              <a:t>Administrative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Neolithic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c. 10,000 BCE - The Game Changer</a:t>
            </a:r>
          </a:p>
          <a:p>
            <a:pPr marL="0" lvl="0" indent="0">
              <a:buNone/>
            </a:pPr>
            <a:r>
              <a:t>From hunting and gathering to agriculture</a:t>
            </a:r>
          </a:p>
          <a:p>
            <a:pPr marL="0" lvl="0" indent="0">
              <a:buNone/>
            </a:pPr>
            <a:r>
              <a:t>How did this transform human society?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" y="342900"/>
            <a:ext cx="4579620" cy="128118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/>
              <a:t>Changes from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" y="1632246"/>
            <a:ext cx="4579620" cy="3047813"/>
          </a:xfrm>
        </p:spPr>
        <p:txBody>
          <a:bodyPr anchor="ctr"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/>
              <a:t>New Challenges, New Opportunities:</a:t>
            </a:r>
          </a:p>
          <a:p>
            <a:pPr lvl="0"/>
            <a:r>
              <a:rPr lang="en-US" b="1" dirty="0"/>
              <a:t>Population growth</a:t>
            </a:r>
            <a:r>
              <a:rPr lang="en-US" dirty="0"/>
              <a:t> and permanent settlement</a:t>
            </a:r>
          </a:p>
          <a:p>
            <a:pPr lvl="0"/>
            <a:r>
              <a:rPr lang="en-US" b="1" dirty="0"/>
              <a:t>Specialization of labor</a:t>
            </a:r>
            <a:r>
              <a:rPr lang="en-US" dirty="0"/>
              <a:t> - different skills and roles</a:t>
            </a:r>
          </a:p>
          <a:p>
            <a:pPr lvl="0"/>
            <a:r>
              <a:rPr lang="en-US" b="1" dirty="0"/>
              <a:t>Social stratification</a:t>
            </a:r>
            <a:r>
              <a:rPr lang="en-US" dirty="0"/>
              <a:t> - why did some gain more power?</a:t>
            </a:r>
          </a:p>
          <a:p>
            <a:pPr lvl="0"/>
            <a:r>
              <a:rPr lang="en-US" b="1" dirty="0"/>
              <a:t>Surplus production</a:t>
            </a:r>
            <a:r>
              <a:rPr lang="en-US" dirty="0"/>
              <a:t> - freeing people for other activities</a:t>
            </a:r>
          </a:p>
        </p:txBody>
      </p:sp>
      <p:pic>
        <p:nvPicPr>
          <p:cNvPr id="5" name="Picture 4" descr="Golden wheat against sky">
            <a:extLst>
              <a:ext uri="{FF2B5EF4-FFF2-40B4-BE49-F238E27FC236}">
                <a16:creationId xmlns:a16="http://schemas.microsoft.com/office/drawing/2014/main" id="{C8151C10-B83A-8E22-62C8-6E0760F1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42" r="29723" b="2"/>
          <a:stretch>
            <a:fillRect/>
          </a:stretch>
        </p:blipFill>
        <p:spPr>
          <a:xfrm>
            <a:off x="5143347" y="-8164"/>
            <a:ext cx="4000653" cy="5151664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First Civilizations: Mesopotamia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4000" b="1" dirty="0"/>
              <a:t>c. 3500 BCE - Writing, Cities, and States</a:t>
            </a:r>
          </a:p>
          <a:p>
            <a:pPr lvl="0"/>
            <a:r>
              <a:rPr sz="4000" b="1" dirty="0"/>
              <a:t>Sumer:</a:t>
            </a:r>
            <a:r>
              <a:rPr sz="4000" dirty="0"/>
              <a:t> City-states and cuneiform writing</a:t>
            </a:r>
          </a:p>
          <a:p>
            <a:pPr lvl="0"/>
            <a:r>
              <a:rPr sz="4000" b="1" dirty="0"/>
              <a:t>Babylon:</a:t>
            </a:r>
            <a:r>
              <a:rPr sz="4000" dirty="0"/>
              <a:t> Hammurabi’s law code</a:t>
            </a:r>
          </a:p>
          <a:p>
            <a:pPr lvl="0"/>
            <a:r>
              <a:rPr sz="4000" b="1" dirty="0"/>
              <a:t>Assyria:</a:t>
            </a:r>
            <a:r>
              <a:rPr sz="4000" dirty="0"/>
              <a:t> Military organization and empire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Questions About Early Civilization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4000" dirty="0"/>
              <a:t>What conditions allowed these first complex societies to emerge?</a:t>
            </a:r>
          </a:p>
          <a:p>
            <a:pPr lvl="0"/>
            <a:r>
              <a:rPr sz="4000" dirty="0"/>
              <a:t>How did writing systems change human civilization?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Defines “Civilization”?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Characteristics Historians Look For:</a:t>
            </a:r>
          </a:p>
          <a:p>
            <a:pPr marL="342900" lvl="0" indent="-342900">
              <a:buAutoNum type="arabicPeriod"/>
            </a:pPr>
            <a:r>
              <a:rPr sz="3200" b="1" dirty="0"/>
              <a:t>Urban centers</a:t>
            </a:r>
            <a:r>
              <a:rPr sz="3200" dirty="0"/>
              <a:t> - Cities as organizing hubs</a:t>
            </a:r>
          </a:p>
          <a:p>
            <a:pPr marL="342900" lvl="0" indent="-342900">
              <a:buAutoNum type="arabicPeriod"/>
            </a:pPr>
            <a:r>
              <a:rPr sz="3200" b="1" dirty="0"/>
              <a:t>Specialized workers</a:t>
            </a:r>
            <a:r>
              <a:rPr sz="3200" dirty="0"/>
              <a:t> - Beyond just farming</a:t>
            </a:r>
          </a:p>
          <a:p>
            <a:pPr marL="342900" lvl="0" indent="-342900">
              <a:buAutoNum type="arabicPeriod"/>
            </a:pPr>
            <a:r>
              <a:rPr sz="3200" b="1" dirty="0"/>
              <a:t>Complex institutions</a:t>
            </a:r>
            <a:r>
              <a:rPr sz="3200" dirty="0"/>
              <a:t> - Government, religion, military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Characteristics of Civilization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3600" b="1" dirty="0"/>
              <a:t>Additional Elements:</a:t>
            </a:r>
          </a:p>
          <a:p>
            <a:pPr marL="342900" lvl="0" indent="-342900">
              <a:buAutoNum type="arabicPeriod" startAt="4"/>
            </a:pPr>
            <a:r>
              <a:rPr sz="3600" b="1" dirty="0"/>
              <a:t>Record keeping</a:t>
            </a:r>
            <a:r>
              <a:rPr sz="3600" dirty="0"/>
              <a:t> - Writing systems</a:t>
            </a:r>
          </a:p>
          <a:p>
            <a:pPr marL="342900" lvl="0" indent="-342900">
              <a:buAutoNum type="arabicPeriod" startAt="4"/>
            </a:pPr>
            <a:r>
              <a:rPr sz="3600" b="1" dirty="0"/>
              <a:t>Advanced technology</a:t>
            </a:r>
            <a:r>
              <a:rPr sz="3600" dirty="0"/>
              <a:t> - Tools, buildings, transportation</a:t>
            </a:r>
          </a:p>
          <a:p>
            <a:pPr marL="342900" lvl="0" indent="-342900">
              <a:buAutoNum type="arabicPeriod" startAt="4"/>
            </a:pPr>
            <a:r>
              <a:rPr sz="3600" b="1" dirty="0"/>
              <a:t>Social hierarchy</a:t>
            </a:r>
            <a:r>
              <a:rPr sz="3600" dirty="0"/>
              <a:t> - Different classes and roles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Critical Thinking About “Civilization”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800" b="1" dirty="0"/>
              <a:t>Questions to Consider:</a:t>
            </a:r>
          </a:p>
          <a:p>
            <a:pPr lvl="0"/>
            <a:r>
              <a:rPr sz="2800" dirty="0"/>
              <a:t>Are </a:t>
            </a:r>
            <a:r>
              <a:rPr sz="2800" b="1" u="sng" dirty="0"/>
              <a:t>all</a:t>
            </a:r>
            <a:r>
              <a:rPr sz="2800" dirty="0"/>
              <a:t> of these elements necessary?</a:t>
            </a:r>
          </a:p>
          <a:p>
            <a:pPr lvl="0"/>
            <a:r>
              <a:rPr sz="2800" dirty="0"/>
              <a:t>Could a society be “civilized” without some of them?</a:t>
            </a:r>
          </a:p>
          <a:p>
            <a:pPr lvl="0"/>
            <a:r>
              <a:rPr sz="2800" dirty="0"/>
              <a:t>How might different societies prioritize these elements differently?</a:t>
            </a:r>
          </a:p>
          <a:p>
            <a:pPr lvl="0"/>
            <a:r>
              <a:rPr sz="2800" dirty="0"/>
              <a:t>What biases might exist in how we define “civilization”?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62647"/>
            <a:ext cx="4152900" cy="121839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/>
              <a:t>Egypt: Geographic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4038599" cy="2709861"/>
          </a:xfrm>
        </p:spPr>
        <p:txBody>
          <a:bodyPr anchor="ctr">
            <a:normAutofit fontScale="92500"/>
          </a:bodyPr>
          <a:lstStyle/>
          <a:p>
            <a:pPr marL="0" lvl="0" indent="0">
              <a:buNone/>
            </a:pPr>
            <a:r>
              <a:rPr lang="en-US" b="1" dirty="0"/>
              <a:t>The Nile’s Gift:</a:t>
            </a:r>
          </a:p>
          <a:p>
            <a:pPr lvl="0"/>
            <a:r>
              <a:rPr lang="en-US" b="1" dirty="0"/>
              <a:t>Predictable flooding</a:t>
            </a:r>
            <a:r>
              <a:rPr lang="en-US" dirty="0"/>
              <a:t> - How did this shape Egyptian society?</a:t>
            </a:r>
          </a:p>
          <a:p>
            <a:pPr lvl="0"/>
            <a:r>
              <a:rPr lang="en-US" b="1" dirty="0"/>
              <a:t>Natural borders</a:t>
            </a:r>
            <a:r>
              <a:rPr lang="en-US" dirty="0"/>
              <a:t> - Desert protection enabling stability</a:t>
            </a:r>
          </a:p>
          <a:p>
            <a:pPr lvl="0"/>
            <a:r>
              <a:rPr lang="en-US" b="1" dirty="0"/>
              <a:t>Agricultural surplus</a:t>
            </a:r>
            <a:r>
              <a:rPr lang="en-US" dirty="0"/>
              <a:t> - Freeing people for other activities</a:t>
            </a:r>
          </a:p>
        </p:txBody>
      </p:sp>
      <p:pic>
        <p:nvPicPr>
          <p:cNvPr id="5" name="Picture 4" descr="Sand dunes">
            <a:extLst>
              <a:ext uri="{FF2B5EF4-FFF2-40B4-BE49-F238E27FC236}">
                <a16:creationId xmlns:a16="http://schemas.microsoft.com/office/drawing/2014/main" id="{BC853B21-F35B-F429-CED9-9460E5C9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74" r="26547" b="372"/>
          <a:stretch>
            <a:fillRect/>
          </a:stretch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Key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3200" b="1" dirty="0"/>
              <a:t>What Made Egypt Distinctive:</a:t>
            </a:r>
          </a:p>
          <a:p>
            <a:pPr lvl="0"/>
            <a:r>
              <a:rPr sz="3200" b="1" dirty="0"/>
              <a:t>Pharaonic kingship:</a:t>
            </a:r>
            <a:r>
              <a:rPr sz="3200" dirty="0"/>
              <a:t> Concepts of divine rule</a:t>
            </a:r>
          </a:p>
          <a:p>
            <a:pPr lvl="0"/>
            <a:r>
              <a:rPr sz="3200" b="1" dirty="0"/>
              <a:t>Centralized administration:</a:t>
            </a:r>
            <a:r>
              <a:rPr sz="3200" dirty="0"/>
              <a:t> Managing a large territory</a:t>
            </a:r>
          </a:p>
          <a:p>
            <a:pPr lvl="0"/>
            <a:r>
              <a:rPr sz="3200" b="1" dirty="0"/>
              <a:t>Monumental architecture:</a:t>
            </a:r>
            <a:r>
              <a:rPr sz="3200" dirty="0"/>
              <a:t> Pyramids, temples, and tombs</a:t>
            </a:r>
          </a:p>
          <a:p>
            <a:pPr lvl="0"/>
            <a:r>
              <a:rPr sz="3200" b="1" dirty="0"/>
              <a:t>Cultural continuity:</a:t>
            </a:r>
            <a:r>
              <a:rPr sz="3200" dirty="0"/>
              <a:t> Why did it last so long?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EBF13D5-64BB-423E-9E4C-F3911447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BC7BED-6AA7-4C43-BEE8-A3CB5F8C1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51435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1C89947A-0D9D-4559-A1F6-5F6CD1970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E0255540-1F77-4262-B834-1ED14250F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9DEE5-2EE5-445A-B461-7D2879B05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448694"/>
            <a:ext cx="8167081" cy="42605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FCA5807F-F210-4970-A34F-3573405B4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E9A8BB80-30A6-41EC-BE13-1B088DC3E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8" y="681197"/>
            <a:ext cx="7619238" cy="1706247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n-US" sz="3600" dirty="0">
                <a:solidFill>
                  <a:schemeClr val="bg1"/>
                </a:solidFill>
              </a:rPr>
              <a:t>“What Makes a Civilization?”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38" y="2589728"/>
            <a:ext cx="7619238" cy="194767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1400" b="1">
                <a:solidFill>
                  <a:schemeClr val="bg1"/>
                </a:solidFill>
              </a:rPr>
              <a:t>Opening Question:</a:t>
            </a:r>
          </a:p>
          <a:p>
            <a:pPr marL="0" lvl="0" indent="0">
              <a:buNone/>
            </a:pPr>
            <a:r>
              <a:rPr lang="en-US" sz="1400">
                <a:solidFill>
                  <a:schemeClr val="bg1"/>
                </a:solidFill>
              </a:rPr>
              <a:t>Look at this progression of human societies. What do you think are the key elements that transform a group of people into what we call a “civilization”?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Questions: Egypt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How did geography influence Egyptian political and social development?</a:t>
            </a:r>
          </a:p>
          <a:p>
            <a:pPr lvl="0"/>
            <a:r>
              <a:t>What are the advantages and disadvantages of highly centralized government?</a:t>
            </a:r>
          </a:p>
          <a:p>
            <a:pPr lvl="0"/>
            <a:r>
              <a:t>How do societies balance resources between practical needs and monumental projects?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571500"/>
            <a:ext cx="4594860" cy="128118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/>
              <a:t>Greece: Geographic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852682"/>
            <a:ext cx="4663440" cy="2970777"/>
          </a:xfrm>
        </p:spPr>
        <p:txBody>
          <a:bodyPr anchor="ctr"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800" b="1" dirty="0"/>
              <a:t>Mountains and Sea:</a:t>
            </a:r>
          </a:p>
          <a:p>
            <a:pPr lvl="0"/>
            <a:r>
              <a:rPr lang="en-US" sz="2800" b="1" dirty="0"/>
              <a:t>Mountainous terrain</a:t>
            </a:r>
            <a:r>
              <a:rPr lang="en-US" sz="2800" dirty="0"/>
              <a:t> - Natural boundaries between communities</a:t>
            </a:r>
          </a:p>
          <a:p>
            <a:pPr lvl="0"/>
            <a:r>
              <a:rPr lang="en-US" sz="2800" b="1" dirty="0"/>
              <a:t>Maritime access</a:t>
            </a:r>
            <a:r>
              <a:rPr lang="en-US" sz="2800" dirty="0"/>
              <a:t> - Trade and cultural exchange</a:t>
            </a:r>
          </a:p>
          <a:p>
            <a:pPr lvl="0"/>
            <a:r>
              <a:rPr lang="en-US" sz="2800" b="1" dirty="0"/>
              <a:t>Limited agricultural land</a:t>
            </a:r>
            <a:r>
              <a:rPr lang="en-US" sz="2800" dirty="0"/>
              <a:t> - Competition and colonization</a:t>
            </a:r>
          </a:p>
        </p:txBody>
      </p:sp>
      <p:pic>
        <p:nvPicPr>
          <p:cNvPr id="5" name="Picture 4" descr="Mountains in the fog">
            <a:extLst>
              <a:ext uri="{FF2B5EF4-FFF2-40B4-BE49-F238E27FC236}">
                <a16:creationId xmlns:a16="http://schemas.microsoft.com/office/drawing/2014/main" id="{7469E2B1-135D-48D2-B64F-DDE1494707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60" r="20305" b="2"/>
          <a:stretch>
            <a:fillRect/>
          </a:stretch>
        </p:blipFill>
        <p:spPr>
          <a:xfrm>
            <a:off x="5143347" y="-8164"/>
            <a:ext cx="4000653" cy="5151664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Greek Key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sz="2800" b="1" dirty="0"/>
              <a:t>Innovation in Organization:</a:t>
            </a:r>
          </a:p>
          <a:p>
            <a:pPr lvl="0"/>
            <a:r>
              <a:rPr sz="2800" b="1" dirty="0"/>
              <a:t>Polis system:</a:t>
            </a:r>
            <a:r>
              <a:rPr sz="2800" dirty="0"/>
              <a:t> Independent city-states with different governments</a:t>
            </a:r>
          </a:p>
          <a:p>
            <a:pPr lvl="0"/>
            <a:r>
              <a:rPr sz="2800" b="1" dirty="0"/>
              <a:t>Democratic innovations:</a:t>
            </a:r>
            <a:r>
              <a:rPr sz="2800" dirty="0"/>
              <a:t> Citizen participation in Athens</a:t>
            </a:r>
          </a:p>
          <a:p>
            <a:pPr lvl="0"/>
            <a:r>
              <a:rPr sz="2800" b="1" dirty="0"/>
              <a:t>Philosophical inquiry:</a:t>
            </a:r>
            <a:r>
              <a:rPr sz="2800" dirty="0"/>
              <a:t> Questioning fundamental assumptions</a:t>
            </a:r>
          </a:p>
          <a:p>
            <a:pPr lvl="0"/>
            <a:r>
              <a:rPr sz="2800" b="1" dirty="0"/>
              <a:t>Cultural achievements:</a:t>
            </a:r>
            <a:r>
              <a:rPr sz="2800" dirty="0"/>
              <a:t> Art, literature, and athletics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Questions: Greece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3200" dirty="0"/>
              <a:t>How can small, independent communities coexist and compete?</a:t>
            </a:r>
          </a:p>
          <a:p>
            <a:pPr lvl="0"/>
            <a:r>
              <a:rPr sz="3200" dirty="0"/>
              <a:t>What are different ways to organize political participation?</a:t>
            </a:r>
          </a:p>
          <a:p>
            <a:pPr lvl="0"/>
            <a:r>
              <a:rPr sz="3200" dirty="0"/>
              <a:t>How do societies balance individual excellence with community needs?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571500"/>
            <a:ext cx="4465320" cy="128118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/>
              <a:t>Rome: Geographic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" y="1852682"/>
            <a:ext cx="4617720" cy="298601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b="1" dirty="0"/>
              <a:t>Central Mediterranean Position:</a:t>
            </a:r>
          </a:p>
          <a:p>
            <a:pPr lvl="0"/>
            <a:r>
              <a:rPr lang="en-US" b="1" dirty="0"/>
              <a:t>Strategic location</a:t>
            </a:r>
            <a:r>
              <a:rPr lang="en-US" dirty="0"/>
              <a:t> - Access to trade routes</a:t>
            </a:r>
          </a:p>
          <a:p>
            <a:pPr lvl="0"/>
            <a:r>
              <a:rPr lang="en-US" b="1" dirty="0"/>
              <a:t>Italian peninsula</a:t>
            </a:r>
            <a:r>
              <a:rPr lang="en-US" dirty="0"/>
              <a:t> - Defensible but not isolated</a:t>
            </a:r>
          </a:p>
          <a:p>
            <a:pPr lvl="0"/>
            <a:r>
              <a:rPr lang="en-US" b="1" dirty="0"/>
              <a:t>Agricultural potential</a:t>
            </a:r>
            <a:r>
              <a:rPr lang="en-US" dirty="0"/>
              <a:t> - Supporting large populations</a:t>
            </a:r>
          </a:p>
        </p:txBody>
      </p:sp>
      <p:pic>
        <p:nvPicPr>
          <p:cNvPr id="5" name="Picture 4" descr="Vineyard lines on slopes">
            <a:extLst>
              <a:ext uri="{FF2B5EF4-FFF2-40B4-BE49-F238E27FC236}">
                <a16:creationId xmlns:a16="http://schemas.microsoft.com/office/drawing/2014/main" id="{4692B33D-A997-D2B3-820E-7D2036F4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210" r="29955" b="2"/>
          <a:stretch>
            <a:fillRect/>
          </a:stretch>
        </p:blipFill>
        <p:spPr>
          <a:xfrm>
            <a:off x="5143347" y="-8164"/>
            <a:ext cx="4000653" cy="5151664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Roman Key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800" b="1" dirty="0"/>
              <a:t>Masters of Organization:</a:t>
            </a:r>
          </a:p>
          <a:p>
            <a:pPr lvl="0"/>
            <a:r>
              <a:rPr sz="2800" b="1" dirty="0"/>
              <a:t>Republican institutions:</a:t>
            </a:r>
            <a:r>
              <a:rPr sz="2800" dirty="0"/>
              <a:t> Checks, balances, and representation</a:t>
            </a:r>
          </a:p>
          <a:p>
            <a:pPr lvl="0"/>
            <a:r>
              <a:rPr sz="2800" b="1" dirty="0"/>
              <a:t>Military organization:</a:t>
            </a:r>
            <a:r>
              <a:rPr sz="2800" dirty="0"/>
              <a:t> Professional armies and tactics</a:t>
            </a:r>
          </a:p>
          <a:p>
            <a:pPr lvl="0"/>
            <a:r>
              <a:rPr sz="2800" b="1" dirty="0"/>
              <a:t>Legal development:</a:t>
            </a:r>
            <a:r>
              <a:rPr sz="2800" dirty="0"/>
              <a:t> Written laws and legal procedures</a:t>
            </a:r>
          </a:p>
          <a:p>
            <a:pPr lvl="0"/>
            <a:r>
              <a:rPr sz="2800" b="1" dirty="0"/>
              <a:t>Cultural integration:</a:t>
            </a:r>
            <a:r>
              <a:rPr sz="2800" dirty="0"/>
              <a:t> Managing diverse populations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Questions: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sz="3600" dirty="0"/>
              <a:t>How do societies govern large, diverse territories?</a:t>
            </a:r>
          </a:p>
          <a:p>
            <a:pPr lvl="0"/>
            <a:r>
              <a:rPr sz="3600" dirty="0"/>
              <a:t>What institutions help maintain stability during expansion?</a:t>
            </a:r>
          </a:p>
          <a:p>
            <a:pPr lvl="0"/>
            <a:r>
              <a:rPr sz="3600" dirty="0"/>
              <a:t>How do legal systems develop and adapt to new situations?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Societies Build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Prehistoric Foundations:</a:t>
            </a:r>
          </a:p>
          <a:p>
            <a:pPr lvl="0"/>
            <a:r>
              <a:rPr sz="3200" b="1" dirty="0"/>
              <a:t>Agriculture</a:t>
            </a:r>
            <a:r>
              <a:rPr sz="3200" dirty="0"/>
              <a:t> → Food security and population growth</a:t>
            </a:r>
          </a:p>
          <a:p>
            <a:pPr lvl="0"/>
            <a:r>
              <a:rPr sz="3200" b="1" dirty="0"/>
              <a:t>Settlement</a:t>
            </a:r>
            <a:r>
              <a:rPr sz="3200" dirty="0"/>
              <a:t> → Permanent communities and property concepts</a:t>
            </a:r>
          </a:p>
          <a:p>
            <a:pPr lvl="0"/>
            <a:r>
              <a:rPr sz="3200" b="1" dirty="0"/>
              <a:t>Specialization</a:t>
            </a:r>
            <a:r>
              <a:rPr sz="3200" dirty="0"/>
              <a:t> → Different roles and skills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Contributions to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Organizational Innovations:</a:t>
            </a:r>
          </a:p>
          <a:p>
            <a:pPr lvl="0"/>
            <a:r>
              <a:rPr sz="3200" b="1" dirty="0"/>
              <a:t>Centralized administration</a:t>
            </a:r>
            <a:r>
              <a:rPr sz="3200" dirty="0"/>
              <a:t> → Bureaucratic organization</a:t>
            </a:r>
          </a:p>
          <a:p>
            <a:pPr lvl="0"/>
            <a:r>
              <a:rPr sz="3200" b="1" dirty="0"/>
              <a:t>Divine kingship</a:t>
            </a:r>
            <a:r>
              <a:rPr sz="3200" dirty="0"/>
              <a:t> → Legitimacy and authority concepts</a:t>
            </a:r>
          </a:p>
          <a:p>
            <a:pPr lvl="0"/>
            <a:r>
              <a:rPr sz="3200" b="1" dirty="0"/>
              <a:t>Record keeping</a:t>
            </a:r>
            <a:r>
              <a:rPr sz="3200" dirty="0"/>
              <a:t> → Administrative continuity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Greek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New Ways of Thinking:</a:t>
            </a:r>
          </a:p>
          <a:p>
            <a:pPr lvl="0"/>
            <a:r>
              <a:rPr sz="3200" b="1" dirty="0"/>
              <a:t>Citizen participation</a:t>
            </a:r>
            <a:r>
              <a:rPr sz="3200" dirty="0"/>
              <a:t> → Democratic processes</a:t>
            </a:r>
          </a:p>
          <a:p>
            <a:pPr lvl="0"/>
            <a:r>
              <a:rPr sz="3200" b="1" dirty="0"/>
              <a:t>Rational inquiry</a:t>
            </a:r>
            <a:r>
              <a:rPr sz="3200" dirty="0"/>
              <a:t> → Systematic thinking methods</a:t>
            </a:r>
          </a:p>
          <a:p>
            <a:pPr lvl="0"/>
            <a:r>
              <a:rPr sz="3200" b="1" dirty="0"/>
              <a:t>Cultural expression</a:t>
            </a:r>
            <a:r>
              <a:rPr sz="3200" dirty="0"/>
              <a:t> → Artistic and intellectual achievement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" y="2057400"/>
            <a:ext cx="4091939" cy="27098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Before we explore Egypt, Greece, and Rome, we need to understand what came before and what makes these societies distinctive.</a:t>
            </a:r>
          </a:p>
        </p:txBody>
      </p:sp>
      <p:pic>
        <p:nvPicPr>
          <p:cNvPr id="5" name="Picture 4" descr="White pillars">
            <a:extLst>
              <a:ext uri="{FF2B5EF4-FFF2-40B4-BE49-F238E27FC236}">
                <a16:creationId xmlns:a16="http://schemas.microsoft.com/office/drawing/2014/main" id="{EBB12DB9-D304-B564-3F70-F27FB40E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32" r="16068"/>
          <a:stretch>
            <a:fillRect/>
          </a:stretch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Roman Systematization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sz="3200" b="1" dirty="0"/>
              <a:t>Practical Solutions:</a:t>
            </a:r>
          </a:p>
          <a:p>
            <a:pPr lvl="0"/>
            <a:r>
              <a:rPr sz="3200" b="1" dirty="0"/>
              <a:t>Legal frameworks</a:t>
            </a:r>
            <a:r>
              <a:rPr sz="3200" dirty="0"/>
              <a:t> → Rules for complex societies</a:t>
            </a:r>
          </a:p>
          <a:p>
            <a:pPr lvl="0"/>
            <a:r>
              <a:rPr sz="3200" b="1" dirty="0"/>
              <a:t>Administrative efficiency</a:t>
            </a:r>
            <a:r>
              <a:rPr sz="3200" dirty="0"/>
              <a:t> → Managing large territories</a:t>
            </a:r>
          </a:p>
          <a:p>
            <a:pPr lvl="0"/>
            <a:r>
              <a:rPr sz="3200" b="1" dirty="0"/>
              <a:t>Cultural integration</a:t>
            </a:r>
            <a:r>
              <a:rPr sz="3200" dirty="0"/>
              <a:t> → Incorporating diverse populations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Skills You’ll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Critical Analysis Skills:</a:t>
            </a:r>
          </a:p>
          <a:p>
            <a:pPr marL="342900" lvl="0" indent="-342900">
              <a:buAutoNum type="arabicPeriod"/>
            </a:pPr>
            <a:r>
              <a:rPr b="1" dirty="0"/>
              <a:t>Source evaluation:</a:t>
            </a:r>
            <a:r>
              <a:rPr dirty="0"/>
              <a:t> What can different types of evidence tell us?</a:t>
            </a:r>
          </a:p>
          <a:p>
            <a:pPr marL="342900" lvl="0" indent="-342900">
              <a:buAutoNum type="arabicPeriod"/>
            </a:pPr>
            <a:r>
              <a:rPr b="1" dirty="0"/>
              <a:t>Contextual understanding:</a:t>
            </a:r>
            <a:r>
              <a:rPr dirty="0"/>
              <a:t> How do time and place shape human behavior?</a:t>
            </a:r>
          </a:p>
          <a:p>
            <a:pPr marL="342900" lvl="0" indent="-342900">
              <a:buAutoNum type="arabicPeriod"/>
            </a:pPr>
            <a:r>
              <a:rPr b="1" dirty="0"/>
              <a:t>Perspective analysis:</a:t>
            </a:r>
            <a:r>
              <a:rPr dirty="0"/>
              <a:t> How do different groups experience the same events?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Skills You’ll Develop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Advanced Historical Thinking:</a:t>
            </a:r>
          </a:p>
          <a:p>
            <a:pPr marL="342900" lvl="0" indent="-342900">
              <a:buAutoNum type="arabicPeriod" startAt="4"/>
            </a:pPr>
            <a:r>
              <a:rPr b="1"/>
              <a:t>Cause and consequence:</a:t>
            </a:r>
            <a:r>
              <a:t> How do we trace connections across time?</a:t>
            </a:r>
          </a:p>
          <a:p>
            <a:pPr marL="342900" lvl="0" indent="-342900">
              <a:buAutoNum type="arabicPeriod" startAt="4"/>
            </a:pPr>
            <a:r>
              <a:rPr b="1"/>
              <a:t>Continuity and change:</a:t>
            </a:r>
            <a:r>
              <a:t> What persists and what transforms?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and Writing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Your Academic Growth:</a:t>
            </a:r>
          </a:p>
          <a:p>
            <a:pPr lvl="0"/>
            <a:r>
              <a:rPr b="1"/>
              <a:t>9th Grade Research Paper:</a:t>
            </a:r>
            <a:r>
              <a:t> Using primary and secondary sources effectively</a:t>
            </a:r>
          </a:p>
          <a:p>
            <a:pPr lvl="0"/>
            <a:r>
              <a:rPr b="1"/>
              <a:t>Argument construction:</a:t>
            </a:r>
            <a:r>
              <a:t> Building claims with appropriate evidence</a:t>
            </a:r>
          </a:p>
          <a:p>
            <a:pPr lvl="0"/>
            <a:r>
              <a:rPr b="1"/>
              <a:t>Historical empathy:</a:t>
            </a:r>
            <a:r>
              <a:t> Understanding past peoples on their own terms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Voices Across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Mesopotamian Wisdom (Epic of Gilgamesh):</a:t>
            </a:r>
          </a:p>
          <a:p>
            <a:pPr marL="0" lvl="0" indent="0">
              <a:buNone/>
            </a:pPr>
            <a:r>
              <a:rPr i="1"/>
              <a:t>“The life that you are seeking you will never find. When the gods created man they allotted to him death, but life they retained in their own keeping.”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Egyptian Instructions (Ptahhotep):</a:t>
            </a:r>
          </a:p>
          <a:p>
            <a:pPr marL="0" lvl="0" indent="0">
              <a:buNone/>
            </a:pPr>
            <a:r>
              <a:rPr i="1"/>
              <a:t>“How good is it for a son to take advice from his father; he will grow old through it.”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Greek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Greek Philosophy (Aristotle):</a:t>
            </a:r>
          </a:p>
          <a:p>
            <a:pPr marL="0" lvl="0" indent="0">
              <a:buNone/>
            </a:pPr>
            <a:r>
              <a:rPr i="1"/>
              <a:t>“Man is by nature a political animal.”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Roman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Roman Law (Twelve Tables):</a:t>
            </a:r>
          </a:p>
          <a:p>
            <a:pPr marL="0" lvl="0" indent="0">
              <a:buNone/>
            </a:pPr>
            <a:r>
              <a:rPr i="1"/>
              <a:t>“The law of the Twelve Tables should be learned by heart by every citizen.”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Reflection on Ancient Voices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Question:</a:t>
            </a:r>
          </a:p>
          <a:p>
            <a:pPr marL="0" lvl="0" indent="0">
              <a:buNone/>
            </a:pPr>
            <a:r>
              <a:t>How do these sources help us understand what each society valued?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Makes This Course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Moving Beyond Memorization:</a:t>
            </a:r>
          </a:p>
          <a:p>
            <a:pPr marL="0" lvl="0" indent="0">
              <a:buNone/>
            </a:pPr>
            <a:r>
              <a:t>We’ll analyze actual documents from ancient peoples, look for patterns across societies, and connect to modern relevance.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EBF13D5-64BB-423E-9E4C-F3911447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BC7BED-6AA7-4C43-BEE8-A3CB5F8C1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51435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1C89947A-0D9D-4559-A1F6-5F6CD1970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E0255540-1F77-4262-B834-1ED14250F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9DEE5-2EE5-445A-B461-7D2879B05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448694"/>
            <a:ext cx="8167081" cy="42605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FCA5807F-F210-4970-A34F-3573405B4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E9A8BB80-30A6-41EC-BE13-1B088DC3E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8" y="681197"/>
            <a:ext cx="7619238" cy="1284465"/>
          </a:xfrm>
        </p:spPr>
        <p:txBody>
          <a:bodyPr anchor="t">
            <a:normAutofit/>
          </a:bodyPr>
          <a:lstStyle/>
          <a:p>
            <a:pPr marL="0" lvl="0" indent="0" algn="l">
              <a:buNone/>
            </a:pPr>
            <a:r>
              <a:rPr lang="en-US" sz="3600" dirty="0">
                <a:solidFill>
                  <a:schemeClr val="bg1"/>
                </a:solidFill>
              </a:rPr>
              <a:t>Why Does Ancient History Matter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38" y="2128912"/>
            <a:ext cx="7619238" cy="2408487"/>
          </a:xfrm>
        </p:spPr>
        <p:txBody>
          <a:bodyPr anchor="t">
            <a:normAutofit fontScale="925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2800" b="1" dirty="0">
                <a:solidFill>
                  <a:schemeClr val="bg1"/>
                </a:solidFill>
              </a:rPr>
              <a:t>Modern Connections: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Democratic institutions</a:t>
            </a:r>
            <a:r>
              <a:rPr lang="en-US" sz="2800" dirty="0">
                <a:solidFill>
                  <a:schemeClr val="bg1"/>
                </a:solidFill>
              </a:rPr>
              <a:t> → Greek innovations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Legal systems</a:t>
            </a:r>
            <a:r>
              <a:rPr lang="en-US" sz="2800" dirty="0">
                <a:solidFill>
                  <a:schemeClr val="bg1"/>
                </a:solidFill>
              </a:rPr>
              <a:t> → Roman contributions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Monumental architecture</a:t>
            </a:r>
            <a:r>
              <a:rPr lang="en-US" sz="2800" dirty="0">
                <a:solidFill>
                  <a:schemeClr val="bg1"/>
                </a:solidFill>
              </a:rPr>
              <a:t> → Egyptian engineering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Agricultural foundations</a:t>
            </a:r>
            <a:r>
              <a:rPr lang="en-US" sz="2800" dirty="0">
                <a:solidFill>
                  <a:schemeClr val="bg1"/>
                </a:solidFill>
              </a:rPr>
              <a:t> → Neolithic revolution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Primary Source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Reading Actual Ancient Documents:</a:t>
            </a:r>
          </a:p>
          <a:p>
            <a:pPr lvl="0"/>
            <a:r>
              <a:t>Understanding how we know what we know about the past</a:t>
            </a:r>
          </a:p>
          <a:p>
            <a:pPr lvl="0"/>
            <a:r>
              <a:t>Recognizing different perspectives and biases</a:t>
            </a:r>
          </a:p>
          <a:p>
            <a:pPr lvl="0"/>
            <a:r>
              <a:t>Developing skills in evidence evaluation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1" dirty="0"/>
              <a:t>Looking for Patterns and Differences:</a:t>
            </a:r>
          </a:p>
          <a:p>
            <a:pPr lvl="0"/>
            <a:r>
              <a:rPr sz="2800" dirty="0"/>
              <a:t>How do different societies solve similar problems?</a:t>
            </a:r>
          </a:p>
          <a:p>
            <a:pPr lvl="0"/>
            <a:r>
              <a:rPr sz="2800" dirty="0"/>
              <a:t>What factors influence different approaches to governance, religion, and culture?</a:t>
            </a:r>
          </a:p>
          <a:p>
            <a:pPr lvl="0"/>
            <a:r>
              <a:rPr sz="2800" dirty="0"/>
              <a:t>How do geographic and temporal contexts shape development?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Modern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1" dirty="0"/>
              <a:t>Understanding Contemporary Relevance:</a:t>
            </a:r>
          </a:p>
          <a:p>
            <a:pPr lvl="0"/>
            <a:r>
              <a:rPr sz="2800" dirty="0"/>
              <a:t>How do ancient institutions influence modern ones?</a:t>
            </a:r>
          </a:p>
          <a:p>
            <a:pPr lvl="0"/>
            <a:r>
              <a:rPr sz="2800" dirty="0"/>
              <a:t>What can past societies teach us about current challenges?</a:t>
            </a:r>
          </a:p>
          <a:p>
            <a:pPr lvl="0"/>
            <a:r>
              <a:rPr sz="2800" dirty="0"/>
              <a:t>How do we balance learning from history with avoiding oversimplification?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Research Paper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Developing Historical Questions:</a:t>
            </a:r>
          </a:p>
          <a:p>
            <a:pPr marL="0" lvl="0" indent="0">
              <a:buNone/>
            </a:pPr>
            <a:r>
              <a:t>Moving from general curiosity to specific, answerable questions</a:t>
            </a:r>
          </a:p>
          <a:p>
            <a:pPr marL="0" lvl="0" indent="0">
              <a:buNone/>
            </a:pPr>
            <a:r>
              <a:t>Understanding what kinds of evidence can support different claims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1" dirty="0"/>
              <a:t>Two Types of Evidence:</a:t>
            </a:r>
          </a:p>
          <a:p>
            <a:pPr lvl="0"/>
            <a:r>
              <a:rPr sz="2800" b="1" dirty="0"/>
              <a:t>Primary sources:</a:t>
            </a:r>
            <a:r>
              <a:rPr sz="2800" dirty="0"/>
              <a:t> Documents, artifacts, and records from the time period</a:t>
            </a:r>
          </a:p>
          <a:p>
            <a:pPr lvl="0"/>
            <a:r>
              <a:rPr sz="2800" b="1" dirty="0"/>
              <a:t>Secondary sources:</a:t>
            </a:r>
            <a:r>
              <a:rPr sz="2800" dirty="0"/>
              <a:t> Modern historians’ interpretations and analyses</a:t>
            </a:r>
          </a:p>
          <a:p>
            <a:pPr marL="0" lvl="0" indent="0">
              <a:buNone/>
            </a:pPr>
            <a:r>
              <a:rPr sz="2800" b="1" dirty="0"/>
              <a:t>Key Skill:</a:t>
            </a:r>
            <a:r>
              <a:rPr sz="2800" dirty="0"/>
              <a:t> Assessing reliability, perspective, and usefulness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3600" b="1" dirty="0"/>
              <a:t>Constructing Historical Arguments:</a:t>
            </a:r>
          </a:p>
          <a:p>
            <a:pPr lvl="0"/>
            <a:r>
              <a:rPr sz="3600" dirty="0"/>
              <a:t>Crafting clear thesis statements</a:t>
            </a:r>
          </a:p>
          <a:p>
            <a:pPr lvl="0"/>
            <a:r>
              <a:rPr sz="3600" dirty="0"/>
              <a:t>Supporting claims with appropriate evidence</a:t>
            </a:r>
          </a:p>
          <a:p>
            <a:pPr lvl="0"/>
            <a:r>
              <a:rPr sz="3600" dirty="0"/>
              <a:t>Addressing counterarguments and alternative interpretations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Learning Will Be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Ongoing Development:</a:t>
            </a:r>
          </a:p>
          <a:p>
            <a:pPr lvl="0"/>
            <a:r>
              <a:rPr dirty="0"/>
              <a:t>Discussion and analysis during our sessions</a:t>
            </a:r>
          </a:p>
          <a:p>
            <a:pPr lvl="0"/>
            <a:r>
              <a:rPr dirty="0"/>
              <a:t>Primary source interpretation practice</a:t>
            </a:r>
          </a:p>
          <a:p>
            <a:pPr lvl="0"/>
            <a:r>
              <a:rPr dirty="0"/>
              <a:t>Writing development through multiple drafts</a:t>
            </a:r>
          </a:p>
          <a:p>
            <a:pPr lvl="0"/>
            <a:r>
              <a:rPr dirty="0"/>
              <a:t>Research skill building step by step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Major 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Showcasing Your Growth:</a:t>
            </a:r>
          </a:p>
          <a:p>
            <a:pPr lvl="0"/>
            <a:r>
              <a:rPr dirty="0"/>
              <a:t>Unit assessments combining factual knowledge with analytical thinking</a:t>
            </a:r>
          </a:p>
          <a:p>
            <a:pPr lvl="0"/>
            <a:r>
              <a:rPr dirty="0"/>
              <a:t>Research paper milestones showing progress toward final project</a:t>
            </a:r>
          </a:p>
          <a:p>
            <a:pPr lvl="0"/>
            <a:r>
              <a:rPr dirty="0"/>
              <a:t>Comparative analysis across civilizations</a:t>
            </a:r>
          </a:p>
          <a:p>
            <a:pPr lvl="0"/>
            <a:r>
              <a:rPr dirty="0"/>
              <a:t>Final research paper showcasing developed skills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Geography Shapes Civilization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600" b="1" dirty="0"/>
              <a:t>River Valleys (Mesopotamia, Egypt):</a:t>
            </a:r>
          </a:p>
          <a:p>
            <a:pPr lvl="0"/>
            <a:r>
              <a:rPr sz="3600" dirty="0"/>
              <a:t>Predictable flooding and agricultural surplus</a:t>
            </a:r>
          </a:p>
          <a:p>
            <a:pPr lvl="0"/>
            <a:r>
              <a:rPr sz="3600" dirty="0"/>
              <a:t>Natural boundaries and protection</a:t>
            </a:r>
          </a:p>
          <a:p>
            <a:pPr lvl="0"/>
            <a:r>
              <a:rPr sz="3600" dirty="0"/>
              <a:t>Trade routes and cultural exchange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Geography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Mountainous Regions (Greece):</a:t>
            </a:r>
          </a:p>
          <a:p>
            <a:pPr lvl="0"/>
            <a:r>
              <a:rPr dirty="0"/>
              <a:t>Isolated communities and political independence</a:t>
            </a:r>
          </a:p>
          <a:p>
            <a:pPr lvl="0"/>
            <a:r>
              <a:rPr dirty="0"/>
              <a:t>Limited resources and external expansion</a:t>
            </a:r>
          </a:p>
          <a:p>
            <a:pPr lvl="0"/>
            <a:r>
              <a:rPr dirty="0"/>
              <a:t>Maritime orientation and colonization</a:t>
            </a:r>
          </a:p>
          <a:p>
            <a:pPr marL="0" lvl="0" indent="0">
              <a:buNone/>
            </a:pPr>
            <a:r>
              <a:rPr b="1" dirty="0"/>
              <a:t>Central Locations (Rome):</a:t>
            </a:r>
          </a:p>
          <a:p>
            <a:pPr lvl="0"/>
            <a:r>
              <a:rPr dirty="0"/>
              <a:t>Access to multiple regions and trade</a:t>
            </a:r>
          </a:p>
          <a:p>
            <a:pPr lvl="0"/>
            <a:r>
              <a:rPr dirty="0"/>
              <a:t>Opportunities for expansion and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136B9F-FEAF-445D-88E4-7D69EDBF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51435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96886571-1553-4F14-B847-99BF7B625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301ACB83-6234-46D1-803C-5D5077727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287592"/>
            <a:ext cx="7619238" cy="720233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The Big Questions We’ll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8" y="1334062"/>
            <a:ext cx="7619238" cy="3374415"/>
          </a:xfrm>
        </p:spPr>
        <p:txBody>
          <a:bodyPr anchor="t">
            <a:normAutofit/>
          </a:bodyPr>
          <a:lstStyle/>
          <a:p>
            <a:pPr marL="342900" lvl="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do human societies develop complexity and organization?</a:t>
            </a:r>
          </a:p>
          <a:p>
            <a:pPr marL="342900" lvl="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different relationships can exist between individuals and governing structures?</a:t>
            </a:r>
          </a:p>
          <a:p>
            <a:pPr marL="342900" lvl="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do societies define and pursue what they consider a good life?</a:t>
            </a:r>
          </a:p>
          <a:p>
            <a:pPr marL="342900" lvl="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do civilizations influence those that come after them?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Geographic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600" b="1" dirty="0"/>
              <a:t>For Consideration:</a:t>
            </a:r>
          </a:p>
          <a:p>
            <a:pPr marL="0" lvl="0" indent="0">
              <a:buNone/>
            </a:pPr>
            <a:r>
              <a:rPr sz="3600" dirty="0"/>
              <a:t>How much does environment determine social development, and how much choice do societies have?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Individual and Governing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1" dirty="0"/>
              <a:t>Three Different Approaches:</a:t>
            </a:r>
          </a:p>
          <a:p>
            <a:pPr lvl="0"/>
            <a:r>
              <a:rPr sz="2800" b="1" dirty="0"/>
              <a:t>Egyptian divine kingship:</a:t>
            </a:r>
            <a:r>
              <a:rPr sz="2800" dirty="0"/>
              <a:t> What happens when rulers claim divine authority?</a:t>
            </a:r>
          </a:p>
          <a:p>
            <a:pPr lvl="0"/>
            <a:r>
              <a:rPr sz="2800" b="1" dirty="0"/>
              <a:t>Greek democracy:</a:t>
            </a:r>
            <a:r>
              <a:rPr sz="2800" dirty="0"/>
              <a:t> How can citizens participate meaningfully in governance?</a:t>
            </a:r>
          </a:p>
          <a:p>
            <a:pPr lvl="0"/>
            <a:r>
              <a:rPr sz="2800" b="1" dirty="0"/>
              <a:t>Roman republic:</a:t>
            </a:r>
            <a:r>
              <a:rPr sz="2800" dirty="0"/>
              <a:t> What institutions help balance different interests?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Concepts of Good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Three Different Answers:</a:t>
            </a:r>
          </a:p>
          <a:p>
            <a:pPr lvl="0"/>
            <a:r>
              <a:rPr b="1" dirty="0"/>
              <a:t>Egyptian afterlife focus:</a:t>
            </a:r>
            <a:r>
              <a:rPr dirty="0"/>
              <a:t> Preparing for eternity through proper behavior</a:t>
            </a:r>
          </a:p>
          <a:p>
            <a:pPr lvl="0"/>
            <a:r>
              <a:rPr b="1" dirty="0"/>
              <a:t>Greek excellence ideal:</a:t>
            </a:r>
            <a:r>
              <a:rPr dirty="0"/>
              <a:t> Developing human potential through reason and virtue</a:t>
            </a:r>
          </a:p>
          <a:p>
            <a:pPr lvl="0"/>
            <a:r>
              <a:rPr b="1" dirty="0"/>
              <a:t>Roman duty emphasis:</a:t>
            </a:r>
            <a:r>
              <a:rPr dirty="0"/>
              <a:t> Serving community and maintaining order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Civilizational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3200" b="1" dirty="0"/>
              <a:t>Big Picture Questions:</a:t>
            </a:r>
          </a:p>
          <a:p>
            <a:pPr lvl="0"/>
            <a:r>
              <a:rPr sz="3200" dirty="0"/>
              <a:t>How do societies develop complexity and maintain stability?</a:t>
            </a:r>
          </a:p>
          <a:p>
            <a:pPr lvl="0"/>
            <a:r>
              <a:rPr sz="3200" dirty="0"/>
              <a:t>What causes some civilizations to expand while others remain localized?</a:t>
            </a:r>
          </a:p>
          <a:p>
            <a:pPr lvl="0"/>
            <a:r>
              <a:rPr sz="3200" dirty="0"/>
              <a:t>How do societies adapt to changing circumstances?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Our Learning Partnership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What We’ll Bring to This Course:</a:t>
            </a:r>
          </a:p>
          <a:p>
            <a:pPr marL="0" lvl="0" indent="0">
              <a:buNone/>
            </a:pPr>
            <a:r>
              <a:rPr b="1" dirty="0"/>
              <a:t>Intellectual Curiosity:</a:t>
            </a:r>
            <a:r>
              <a:rPr dirty="0"/>
              <a:t> We’ll ask challenging questions without simple answers</a:t>
            </a:r>
          </a:p>
          <a:p>
            <a:pPr marL="0" lvl="0" indent="0">
              <a:buNone/>
            </a:pPr>
            <a:r>
              <a:rPr b="1" dirty="0"/>
              <a:t>Historical Empathy:</a:t>
            </a:r>
            <a:r>
              <a:rPr dirty="0"/>
              <a:t> We’ll work to understand past societies within their own contexts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Our Continued Commitment:</a:t>
            </a:r>
          </a:p>
          <a:p>
            <a:pPr marL="0" lvl="0" indent="0">
              <a:buNone/>
            </a:pPr>
            <a:r>
              <a:rPr b="1"/>
              <a:t>Critical Analysis:</a:t>
            </a:r>
            <a:r>
              <a:t> We’ll examine evidence carefully and consider multiple interpretations</a:t>
            </a:r>
          </a:p>
          <a:p>
            <a:pPr marL="0" lvl="0" indent="0">
              <a:buNone/>
            </a:pPr>
            <a:r>
              <a:rPr b="1"/>
              <a:t>Respectful Discussion:</a:t>
            </a:r>
            <a:r>
              <a:t> We’ll engage with difficult topics thoughtfully and maturely</a:t>
            </a:r>
          </a:p>
          <a:p>
            <a:pPr marL="0" lvl="0" indent="0">
              <a:buNone/>
            </a:pPr>
            <a:r>
              <a:rPr b="1"/>
              <a:t>Academic Growth:</a:t>
            </a:r>
            <a:r>
              <a:t> We’ll see challenges as opportunities to develop stronger thinking skills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Next Session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Session 1: “The Neolithic Revolution”</a:t>
            </a:r>
          </a:p>
          <a:p>
            <a:pPr marL="0" lvl="0" indent="0">
              <a:buNone/>
            </a:pPr>
            <a:r>
              <a:t>From hunting to farming - how agriculture changed everything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Coming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Session 2:</a:t>
            </a:r>
            <a:r>
              <a:t> “First Cities” - Mesopotamian innovations</a:t>
            </a:r>
          </a:p>
          <a:p>
            <a:pPr marL="0" lvl="0" indent="0">
              <a:buNone/>
            </a:pPr>
            <a:r>
              <a:rPr b="1"/>
              <a:t>Session 3:</a:t>
            </a:r>
            <a:r>
              <a:t> “The Invention of Writing” - Communication and record-keeping</a:t>
            </a:r>
          </a:p>
          <a:p>
            <a:pPr marL="0" lvl="0" indent="0">
              <a:buNone/>
            </a:pPr>
            <a:r>
              <a:rPr b="1"/>
              <a:t>Session 4:</a:t>
            </a:r>
            <a:r>
              <a:t> “Early States” - Sumerian and Babylonian organization</a:t>
            </a:r>
          </a:p>
          <a:p>
            <a:pPr marL="0" lvl="0" indent="0">
              <a:buNone/>
            </a:pPr>
            <a:r>
              <a:rPr b="1"/>
              <a:t>Session 5:</a:t>
            </a:r>
            <a:r>
              <a:t> “Setting the Stage” - Conditions for Egyptian, Greek, and Roman development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Begin Thinking About:</a:t>
            </a:r>
          </a:p>
          <a:p>
            <a:pPr marL="0" lvl="0" indent="0">
              <a:buNone/>
            </a:pPr>
            <a:r>
              <a:t>What factors allow complex societies to develop and thrive?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Questions and Curiosity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Open Discussion:</a:t>
            </a:r>
          </a:p>
          <a:p>
            <a:pPr marL="0" lvl="0" indent="0">
              <a:buNone/>
            </a:pPr>
            <a:r>
              <a:t>What aspects of this course are you most interested in exploring?</a:t>
            </a:r>
          </a:p>
          <a:p>
            <a:pPr marL="0" lvl="0" indent="0">
              <a:buNone/>
            </a:pPr>
            <a:r>
              <a:t>What questions do you have about how we’ll approach these topics?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/>
              <a:t>A Four-Part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2057400"/>
            <a:ext cx="4175759" cy="2709861"/>
          </a:xfrm>
        </p:spPr>
        <p:txBody>
          <a:bodyPr anchor="ctr">
            <a:normAutofit lnSpcReduction="10000"/>
          </a:bodyPr>
          <a:lstStyle/>
          <a:p>
            <a:pPr marL="0" lvl="0" indent="0">
              <a:buNone/>
            </a:pPr>
            <a:r>
              <a:rPr lang="en-US" sz="2800" b="1" dirty="0"/>
              <a:t>PREHISTORY &amp; EARLY CIVILIZATION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(10,000-3100 BCE)</a:t>
            </a:r>
          </a:p>
          <a:p>
            <a:pPr marL="0" lvl="0" indent="0">
              <a:buNone/>
            </a:pPr>
            <a:r>
              <a:rPr lang="en-US" sz="2800" b="1" dirty="0"/>
              <a:t>EGYPT</a:t>
            </a:r>
            <a:r>
              <a:rPr lang="en-US" sz="2800" dirty="0"/>
              <a:t> (3100-30 BCE)</a:t>
            </a:r>
          </a:p>
          <a:p>
            <a:pPr marL="0" lvl="0" indent="0">
              <a:buNone/>
            </a:pPr>
            <a:r>
              <a:rPr lang="en-US" sz="2800" b="1" dirty="0"/>
              <a:t>GREECE</a:t>
            </a:r>
            <a:r>
              <a:rPr lang="en-US" sz="2800" dirty="0"/>
              <a:t> (800-146 BCE)</a:t>
            </a:r>
          </a:p>
          <a:p>
            <a:pPr marL="0" lvl="0" indent="0">
              <a:buNone/>
            </a:pPr>
            <a:r>
              <a:rPr lang="en-US" sz="2800" b="1" dirty="0"/>
              <a:t>ROME</a:t>
            </a:r>
            <a:r>
              <a:rPr lang="en-US" sz="2800" dirty="0"/>
              <a:t> (753 BCE-476 CE)</a:t>
            </a:r>
          </a:p>
        </p:txBody>
      </p:sp>
      <p:pic>
        <p:nvPicPr>
          <p:cNvPr id="5" name="Picture 4" descr="Close-up of a pyramid">
            <a:extLst>
              <a:ext uri="{FF2B5EF4-FFF2-40B4-BE49-F238E27FC236}">
                <a16:creationId xmlns:a16="http://schemas.microsoft.com/office/drawing/2014/main" id="{CBD70607-E18B-B221-E3A4-1E655B64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73" r="16527"/>
          <a:stretch>
            <a:fillRect/>
          </a:stretch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Making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Reflection Questions:</a:t>
            </a:r>
          </a:p>
          <a:p>
            <a:pPr marL="0" lvl="0" indent="0">
              <a:buNone/>
            </a:pPr>
            <a:r>
              <a:t>What connections are you already seeing between past and present?</a:t>
            </a:r>
          </a:p>
          <a:p>
            <a:pPr marL="0" lvl="0" indent="0">
              <a:buNone/>
            </a:pPr>
            <a:r>
              <a:t>Are there particular themes or civilizations you’re especially curious about?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Historical thinking begins with good questions.</a:t>
            </a:r>
          </a:p>
          <a:p>
            <a:pPr marL="0" lvl="0" indent="0">
              <a:buNone/>
            </a:pPr>
            <a:r>
              <a:t>Your curiosity will shape our learning journey.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Western Civilization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Our Goal:</a:t>
            </a:r>
          </a:p>
          <a:p>
            <a:pPr marL="0" lvl="0" indent="0">
              <a:buNone/>
            </a:pPr>
            <a:r>
              <a:t>You’ll develop the skills to think historically, analyze evidence, and understand how the ancient world connects to our contemporary society.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From the first agricultural communities through the foundations of Western political, legal, and cultural traditions.</a:t>
            </a:r>
          </a:p>
          <a:p>
            <a:pPr marL="0" lvl="0" indent="0">
              <a:buNone/>
            </a:pPr>
            <a:r>
              <a:t>Understanding how human societies develop complexity and how past innovations continue to influence our world.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Ready to Begin?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Let’s start with the very beginning:</a:t>
            </a:r>
          </a:p>
          <a:p>
            <a:pPr marL="0" lvl="0" indent="0">
              <a:buNone/>
            </a:pPr>
            <a:r>
              <a:t>How humans first created the foundations for civilization itself.</a:t>
            </a:r>
          </a:p>
          <a:p>
            <a:pPr marL="0" lvl="0" indent="0">
              <a:buNone/>
            </a:pPr>
            <a:r>
              <a:rPr b="1"/>
              <a:t>The adventure begins now.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Prehistory &amp; Early Civilization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b="1" dirty="0"/>
              <a:t>The Foundation Period</a:t>
            </a:r>
            <a:r>
              <a:rPr lang="en-US" sz="3600" dirty="0"/>
              <a:t> 10,000-3100 BCE</a:t>
            </a:r>
          </a:p>
          <a:p>
            <a:pPr lvl="0"/>
            <a:r>
              <a:rPr lang="en-US" sz="3600" dirty="0"/>
              <a:t>Neolithic Revolution</a:t>
            </a:r>
          </a:p>
          <a:p>
            <a:pPr lvl="0"/>
            <a:r>
              <a:rPr lang="en-US" sz="3600" dirty="0"/>
              <a:t>First cities and states</a:t>
            </a:r>
          </a:p>
          <a:p>
            <a:pPr lvl="0"/>
            <a:r>
              <a:rPr lang="en-US" sz="3600" dirty="0"/>
              <a:t>Development of writing</a:t>
            </a:r>
          </a:p>
          <a:p>
            <a:pPr lvl="0"/>
            <a:r>
              <a:rPr lang="en-US" sz="3600" dirty="0"/>
              <a:t>Foundations of complex society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River Valley Innovation</a:t>
            </a:r>
            <a:r>
              <a:t> 3100-30 BCE</a:t>
            </a:r>
          </a:p>
          <a:p>
            <a:pPr lvl="0"/>
            <a:r>
              <a:t>Nile River civilization</a:t>
            </a:r>
          </a:p>
          <a:p>
            <a:pPr lvl="0"/>
            <a:r>
              <a:t>Divine kingship concepts</a:t>
            </a:r>
          </a:p>
          <a:p>
            <a:pPr lvl="0"/>
            <a:r>
              <a:t>Monumental architecture</a:t>
            </a:r>
          </a:p>
          <a:p>
            <a:pPr lvl="0"/>
            <a:r>
              <a:t>Hieroglyphic writing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Greece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City-State Experimentation</a:t>
            </a:r>
            <a:r>
              <a:t> 800-146 BCE</a:t>
            </a:r>
          </a:p>
          <a:p>
            <a:pPr lvl="0"/>
            <a:r>
              <a:t>City-state organization</a:t>
            </a:r>
          </a:p>
          <a:p>
            <a:pPr lvl="0"/>
            <a:r>
              <a:t>Democratic innovations</a:t>
            </a:r>
          </a:p>
          <a:p>
            <a:pPr lvl="0"/>
            <a:r>
              <a:t>Philosophical inquiry</a:t>
            </a:r>
          </a:p>
          <a:p>
            <a:pPr lvl="0"/>
            <a:r>
              <a:t>Cultural achievements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2386</Words>
  <Application>Microsoft Office PowerPoint</Application>
  <PresentationFormat>On-screen Show (16:9)</PresentationFormat>
  <Paragraphs>416</Paragraphs>
  <Slides>64</Slides>
  <Notes>63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Arial</vt:lpstr>
      <vt:lpstr>Calibri</vt:lpstr>
      <vt:lpstr>Office Theme</vt:lpstr>
      <vt:lpstr>Western Civilization I: Journey Through Ancient Worlds</vt:lpstr>
      <vt:lpstr>“What Makes a Civilization?”</vt:lpstr>
      <vt:lpstr>PowerPoint Presentation</vt:lpstr>
      <vt:lpstr>Why Does Ancient History Matter Today?</vt:lpstr>
      <vt:lpstr>The Big Questions We’ll Explore</vt:lpstr>
      <vt:lpstr>A Four-Part Journey</vt:lpstr>
      <vt:lpstr>Prehistory &amp; Early Civilization</vt:lpstr>
      <vt:lpstr>Egypt</vt:lpstr>
      <vt:lpstr>Greece</vt:lpstr>
      <vt:lpstr>Rome</vt:lpstr>
      <vt:lpstr>The Neolithic Revolution</vt:lpstr>
      <vt:lpstr>Changes from Agriculture</vt:lpstr>
      <vt:lpstr>First Civilizations: Mesopotamia</vt:lpstr>
      <vt:lpstr>Key Questions About Early Civilization</vt:lpstr>
      <vt:lpstr>What Defines “Civilization”?</vt:lpstr>
      <vt:lpstr>More Characteristics of Civilization</vt:lpstr>
      <vt:lpstr>Critical Thinking About “Civilization”</vt:lpstr>
      <vt:lpstr>Egypt: Geographic Foundation</vt:lpstr>
      <vt:lpstr>Egyptian Key Themes</vt:lpstr>
      <vt:lpstr>Essential Questions: Egypt</vt:lpstr>
      <vt:lpstr>Greece: Geographic Influence</vt:lpstr>
      <vt:lpstr>Greek Key Themes</vt:lpstr>
      <vt:lpstr>Essential Questions: Greece</vt:lpstr>
      <vt:lpstr>Rome: Geographic Advantages</vt:lpstr>
      <vt:lpstr>Roman Key Themes</vt:lpstr>
      <vt:lpstr>Essential Questions: Rome</vt:lpstr>
      <vt:lpstr>How Societies Build Complexity</vt:lpstr>
      <vt:lpstr>Egyptian Contributions to Complexity</vt:lpstr>
      <vt:lpstr>Greek Innovations</vt:lpstr>
      <vt:lpstr>Roman Systematization</vt:lpstr>
      <vt:lpstr>Skills You’ll Master</vt:lpstr>
      <vt:lpstr>More Skills You’ll Develop</vt:lpstr>
      <vt:lpstr>Research and Writing Development</vt:lpstr>
      <vt:lpstr>Voices Across Time</vt:lpstr>
      <vt:lpstr>Egyptian Wisdom</vt:lpstr>
      <vt:lpstr>Greek Philosophy</vt:lpstr>
      <vt:lpstr>Roman Law</vt:lpstr>
      <vt:lpstr>Reflection on Ancient Voices</vt:lpstr>
      <vt:lpstr>What Makes This Course Different</vt:lpstr>
      <vt:lpstr>Primary Source Analysis</vt:lpstr>
      <vt:lpstr>Comparative Analysis</vt:lpstr>
      <vt:lpstr>Modern Connections</vt:lpstr>
      <vt:lpstr>Your Research Paper Journey</vt:lpstr>
      <vt:lpstr>Working with Sources</vt:lpstr>
      <vt:lpstr>Building Arguments</vt:lpstr>
      <vt:lpstr>How Learning Will Be Evaluated</vt:lpstr>
      <vt:lpstr>Major Demonstrations</vt:lpstr>
      <vt:lpstr>How Geography Shapes Civilization</vt:lpstr>
      <vt:lpstr>Geography Continued</vt:lpstr>
      <vt:lpstr>Key Geographic Question</vt:lpstr>
      <vt:lpstr>Individual and Governing Structures</vt:lpstr>
      <vt:lpstr>Concepts of Good Life</vt:lpstr>
      <vt:lpstr>Civilizational Development</vt:lpstr>
      <vt:lpstr>Our Learning Partnership</vt:lpstr>
      <vt:lpstr>More Expectations</vt:lpstr>
      <vt:lpstr>Next Session Preview</vt:lpstr>
      <vt:lpstr>Coming Sessions</vt:lpstr>
      <vt:lpstr>Preparation</vt:lpstr>
      <vt:lpstr>Your Questions and Curiosity</vt:lpstr>
      <vt:lpstr>Making Connections</vt:lpstr>
      <vt:lpstr>Remember</vt:lpstr>
      <vt:lpstr>Welcome to Western Civilization I</vt:lpstr>
      <vt:lpstr>Your Journey</vt:lpstr>
      <vt:lpstr>Ready to Begin?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Civilization I: Journey Through Ancient Worlds</dc:title>
  <dc:creator>100-Minute 1:1 Tutoring Session</dc:creator>
  <cp:keywords/>
  <cp:lastModifiedBy>Richard Horton</cp:lastModifiedBy>
  <cp:revision>3</cp:revision>
  <dcterms:created xsi:type="dcterms:W3CDTF">2025-06-03T03:00:35Z</dcterms:created>
  <dcterms:modified xsi:type="dcterms:W3CDTF">2025-06-03T03:43:23Z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subtitle">
    <vt:lpwstr>An Introduction to Prehistory, Egypt, Greece, and Rome</vt:lpwstr>
  </property>
</Properties>
</file>