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2"/>
  </p:notesMasterIdLst>
  <p:sldIdLst>
    <p:sldId id="256" r:id="rId2"/>
    <p:sldId id="30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7341" autoAdjust="0"/>
  </p:normalViewPr>
  <p:slideViewPr>
    <p:cSldViewPr snapToGrid="0" snapToObjects="1">
      <p:cViewPr varScale="1">
        <p:scale>
          <a:sx n="131" d="100"/>
          <a:sy n="131" d="100"/>
        </p:scale>
        <p:origin x="966" y="11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6/14/2025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dirty="0"/>
              <a:t>Map showing overlapping Phoenician and Greek trade routes</a:t>
            </a:r>
          </a:p>
          <a:p>
            <a:pPr marL="0" lvl="0" indent="0">
              <a:buNone/>
            </a:pPr>
            <a:endParaRPr dirty="0"/>
          </a:p>
          <a:p>
            <a:pPr marL="0" lvl="0" indent="0">
              <a:buNone/>
            </a:pPr>
            <a:r>
              <a:rPr dirty="0"/>
              <a:t>Image showing typical Greek city-state layout with acropolis</a:t>
            </a:r>
          </a:p>
        </p:txBody>
      </p:sp>
      <p:sp>
        <p:nvSpPr>
          <p:cNvPr id="4" name="Slide Number Placeholder 3"/>
          <p:cNvSpPr>
            <a:spLocks noGrp="1"/>
          </p:cNvSpPr>
          <p:nvPr>
            <p:ph type="sldNum" sz="quarter" idx="10"/>
          </p:nvPr>
        </p:nvSpPr>
        <p:spPr/>
        <p:txBody>
          <a:bodyPr/>
          <a:lstStyle/>
          <a:p>
            <a:fld id="{18BDFEC3-8487-43E8-A154-7C12CBC1FFF2}"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Athenian Acropolis and surrounding city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Athenian assembly on Pnyx Hill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Pie chart showing Athenian population breakdown</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Spartan warriors in formation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Pyramid showing Spartan social hierarchy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Spartan women in physical training</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Map showing Greek colonies across Mediterranean and Black Sea</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Detailed map with specific colony locations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Persian Empire extent vs. Greek city-states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Map showing Persian landing at Marathon bay</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4E804-CA6B-12AE-6C0E-33368CE9D2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DB3600-5E06-2812-5DCC-6C305D1542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DE17E2-BDCD-2B46-2830-921834048F74}"/>
              </a:ext>
            </a:extLst>
          </p:cNvPr>
          <p:cNvSpPr>
            <a:spLocks noGrp="1"/>
          </p:cNvSpPr>
          <p:nvPr>
            <p:ph type="body" idx="1"/>
          </p:nvPr>
        </p:nvSpPr>
        <p:spPr/>
        <p:txBody>
          <a:bodyPr/>
          <a:lstStyle/>
          <a:p>
            <a:pPr marL="0" lvl="0" indent="0">
              <a:buNone/>
            </a:pPr>
            <a:r>
              <a:t>Map showing overlapping Phoenician and Greek trade routes</a:t>
            </a:r>
          </a:p>
          <a:p>
            <a:pPr marL="0" lvl="0" indent="0">
              <a:buNone/>
            </a:pPr>
            <a:endParaRPr/>
          </a:p>
          <a:p>
            <a:pPr marL="0" lvl="0" indent="0">
              <a:buNone/>
            </a:pPr>
            <a:r>
              <a:t>Image showing typical Greek city-state layout with acropolis</a:t>
            </a:r>
          </a:p>
        </p:txBody>
      </p:sp>
      <p:sp>
        <p:nvSpPr>
          <p:cNvPr id="4" name="Slide Number Placeholder 3">
            <a:extLst>
              <a:ext uri="{FF2B5EF4-FFF2-40B4-BE49-F238E27FC236}">
                <a16:creationId xmlns:a16="http://schemas.microsoft.com/office/drawing/2014/main" id="{62AE17E8-5C16-38E6-21CC-698868CA4072}"/>
              </a:ext>
            </a:extLst>
          </p:cNvPr>
          <p:cNvSpPr>
            <a:spLocks noGrp="1"/>
          </p:cNvSpPr>
          <p:nvPr>
            <p:ph type="sldNum" sz="quarter" idx="10"/>
          </p:nvPr>
        </p:nvSpPr>
        <p:spPr/>
        <p:txBody>
          <a:bodyPr/>
          <a:lstStyle/>
          <a:p>
            <a:fld id="{18BDFEC3-8487-43E8-A154-7C12CBC1FFF2}" type="slidenum">
              <a:rPr lang="en-US"/>
              <a:t>2</a:t>
            </a:fld>
            <a:endParaRPr lang="en-US"/>
          </a:p>
        </p:txBody>
      </p:sp>
    </p:spTree>
    <p:extLst>
      <p:ext uri="{BB962C8B-B14F-4D97-AF65-F5344CB8AC3E}">
        <p14:creationId xmlns:p14="http://schemas.microsoft.com/office/powerpoint/2010/main" val="1837276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narrow pass at Thermopylae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confident Greeks after victory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Map showing Delian League member states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Parthenon construction and Pericles portrait</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Map showing Athenian empire vs. Spartan alliance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Strategic map showing major campaigns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decline of Athens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Philosophers in discussion</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of Socrates teaching in marketplace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Academy of Athens with Plato teaching</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Map showing hundreds of small Greek city-states scattered across Mediterranean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Aristotle with scientific instruments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Ancient Greek theater with masks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Images of Parthenon, Greek sculpture, pottery</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Ancient Olympic events and ceremonies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Macedonian phalanx formation</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Alexander in battle or with world map showing conquests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Map showing Alexander’s successor kingdoms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Images showing Roman adoption of Greek elements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Comparison of Greek and Roman political concepts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Images of Greek mathematical and scientific achievements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Satellite view of Greek mainland showing mountains and islands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Text from Pericles’ Funeral Oration</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Discussion slide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Flow chart showing Greek influences on later civilizations</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Assignment prompt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Preview of Phoenician/Carthaginian lesson</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Discussion slide about how terrain shapes society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suggestion: Map showing Bronze Age Greece and Minoan/Mycenaean sites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showing destruction layers at Bronze Age sites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Image suggesting transition from Bronze Age to Iron Age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Chart showing different Greek government types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20101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1">
  <p:cSld name="Custom Layout 1">
    <p:spTree>
      <p:nvGrpSpPr>
        <p:cNvPr id="1" name="Shape 41"/>
        <p:cNvGrpSpPr/>
        <p:nvPr/>
      </p:nvGrpSpPr>
      <p:grpSpPr>
        <a:xfrm>
          <a:off x="0" y="0"/>
          <a:ext cx="0" cy="0"/>
          <a:chOff x="0" y="0"/>
          <a:chExt cx="0" cy="0"/>
        </a:xfrm>
      </p:grpSpPr>
      <p:pic>
        <p:nvPicPr>
          <p:cNvPr id="42" name="Google Shape;42;p11"/>
          <p:cNvPicPr preferRelativeResize="0"/>
          <p:nvPr/>
        </p:nvPicPr>
        <p:blipFill rotWithShape="1">
          <a:blip r:embed="rId2">
            <a:alphaModFix/>
          </a:blip>
          <a:srcRect/>
          <a:stretch/>
        </p:blipFill>
        <p:spPr>
          <a:xfrm>
            <a:off x="5131842" y="4162983"/>
            <a:ext cx="3657599" cy="1486568"/>
          </a:xfrm>
          <a:prstGeom prst="rect">
            <a:avLst/>
          </a:prstGeom>
          <a:noFill/>
          <a:ln>
            <a:noFill/>
          </a:ln>
        </p:spPr>
      </p:pic>
    </p:spTree>
    <p:extLst>
      <p:ext uri="{BB962C8B-B14F-4D97-AF65-F5344CB8AC3E}">
        <p14:creationId xmlns:p14="http://schemas.microsoft.com/office/powerpoint/2010/main" val="2368017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1 1">
  <p:cSld name="Custom Layout 1 1">
    <p:spTree>
      <p:nvGrpSpPr>
        <p:cNvPr id="1" name="Shape 43"/>
        <p:cNvGrpSpPr/>
        <p:nvPr/>
      </p:nvGrpSpPr>
      <p:grpSpPr>
        <a:xfrm>
          <a:off x="0" y="0"/>
          <a:ext cx="0" cy="0"/>
          <a:chOff x="0" y="0"/>
          <a:chExt cx="0" cy="0"/>
        </a:xfrm>
      </p:grpSpPr>
      <p:pic>
        <p:nvPicPr>
          <p:cNvPr id="44" name="Google Shape;44;p12"/>
          <p:cNvPicPr preferRelativeResize="0"/>
          <p:nvPr/>
        </p:nvPicPr>
        <p:blipFill rotWithShape="1">
          <a:blip r:embed="rId2">
            <a:alphaModFix/>
          </a:blip>
          <a:srcRect/>
          <a:stretch/>
        </p:blipFill>
        <p:spPr>
          <a:xfrm>
            <a:off x="-1342458" y="605308"/>
            <a:ext cx="3657599" cy="1486568"/>
          </a:xfrm>
          <a:prstGeom prst="rect">
            <a:avLst/>
          </a:prstGeom>
          <a:noFill/>
          <a:ln>
            <a:noFill/>
          </a:ln>
        </p:spPr>
      </p:pic>
      <p:pic>
        <p:nvPicPr>
          <p:cNvPr id="45" name="Google Shape;45;p12"/>
          <p:cNvPicPr preferRelativeResize="0"/>
          <p:nvPr/>
        </p:nvPicPr>
        <p:blipFill rotWithShape="1">
          <a:blip r:embed="rId2">
            <a:alphaModFix/>
          </a:blip>
          <a:srcRect/>
          <a:stretch/>
        </p:blipFill>
        <p:spPr>
          <a:xfrm>
            <a:off x="7706966" y="3327408"/>
            <a:ext cx="3657599" cy="1486568"/>
          </a:xfrm>
          <a:prstGeom prst="rect">
            <a:avLst/>
          </a:prstGeom>
          <a:noFill/>
          <a:ln>
            <a:noFill/>
          </a:ln>
        </p:spPr>
      </p:pic>
    </p:spTree>
    <p:extLst>
      <p:ext uri="{BB962C8B-B14F-4D97-AF65-F5344CB8AC3E}">
        <p14:creationId xmlns:p14="http://schemas.microsoft.com/office/powerpoint/2010/main" val="1744592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1 1 1">
  <p:cSld name="Custom Layout 1 1 1">
    <p:spTree>
      <p:nvGrpSpPr>
        <p:cNvPr id="1" name="Shape 46"/>
        <p:cNvGrpSpPr/>
        <p:nvPr/>
      </p:nvGrpSpPr>
      <p:grpSpPr>
        <a:xfrm>
          <a:off x="0" y="0"/>
          <a:ext cx="0" cy="0"/>
          <a:chOff x="0" y="0"/>
          <a:chExt cx="0" cy="0"/>
        </a:xfrm>
      </p:grpSpPr>
      <p:pic>
        <p:nvPicPr>
          <p:cNvPr id="47" name="Google Shape;47;p13"/>
          <p:cNvPicPr preferRelativeResize="0"/>
          <p:nvPr/>
        </p:nvPicPr>
        <p:blipFill rotWithShape="1">
          <a:blip r:embed="rId2">
            <a:alphaModFix/>
          </a:blip>
          <a:srcRect/>
          <a:stretch/>
        </p:blipFill>
        <p:spPr>
          <a:xfrm>
            <a:off x="-368486" y="2248860"/>
            <a:ext cx="983603" cy="3292392"/>
          </a:xfrm>
          <a:prstGeom prst="rect">
            <a:avLst/>
          </a:prstGeom>
          <a:noFill/>
          <a:ln>
            <a:noFill/>
          </a:ln>
        </p:spPr>
      </p:pic>
      <p:pic>
        <p:nvPicPr>
          <p:cNvPr id="48" name="Google Shape;48;p13"/>
          <p:cNvPicPr preferRelativeResize="0"/>
          <p:nvPr/>
        </p:nvPicPr>
        <p:blipFill rotWithShape="1">
          <a:blip r:embed="rId2">
            <a:alphaModFix/>
          </a:blip>
          <a:srcRect/>
          <a:stretch/>
        </p:blipFill>
        <p:spPr>
          <a:xfrm>
            <a:off x="7467972" y="0"/>
            <a:ext cx="1598654" cy="5351145"/>
          </a:xfrm>
          <a:prstGeom prst="rect">
            <a:avLst/>
          </a:prstGeom>
          <a:noFill/>
          <a:ln>
            <a:noFill/>
          </a:ln>
        </p:spPr>
      </p:pic>
    </p:spTree>
    <p:extLst>
      <p:ext uri="{BB962C8B-B14F-4D97-AF65-F5344CB8AC3E}">
        <p14:creationId xmlns:p14="http://schemas.microsoft.com/office/powerpoint/2010/main" val="2026615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1 1 1">
  <p:cSld name="Custom Layout 1 1 1 1">
    <p:spTree>
      <p:nvGrpSpPr>
        <p:cNvPr id="1" name="Shape 49"/>
        <p:cNvGrpSpPr/>
        <p:nvPr/>
      </p:nvGrpSpPr>
      <p:grpSpPr>
        <a:xfrm>
          <a:off x="0" y="0"/>
          <a:ext cx="0" cy="0"/>
          <a:chOff x="0" y="0"/>
          <a:chExt cx="0" cy="0"/>
        </a:xfrm>
      </p:grpSpPr>
      <p:pic>
        <p:nvPicPr>
          <p:cNvPr id="50" name="Google Shape;50;p14"/>
          <p:cNvPicPr preferRelativeResize="0"/>
          <p:nvPr/>
        </p:nvPicPr>
        <p:blipFill rotWithShape="1">
          <a:blip r:embed="rId2">
            <a:alphaModFix amt="86000"/>
          </a:blip>
          <a:srcRect/>
          <a:stretch/>
        </p:blipFill>
        <p:spPr>
          <a:xfrm>
            <a:off x="323374" y="3930161"/>
            <a:ext cx="5480967" cy="2227645"/>
          </a:xfrm>
          <a:prstGeom prst="rect">
            <a:avLst/>
          </a:prstGeom>
          <a:noFill/>
          <a:ln>
            <a:noFill/>
          </a:ln>
        </p:spPr>
      </p:pic>
      <p:pic>
        <p:nvPicPr>
          <p:cNvPr id="51" name="Google Shape;51;p14"/>
          <p:cNvPicPr preferRelativeResize="0"/>
          <p:nvPr/>
        </p:nvPicPr>
        <p:blipFill rotWithShape="1">
          <a:blip r:embed="rId3">
            <a:alphaModFix/>
          </a:blip>
          <a:srcRect/>
          <a:stretch/>
        </p:blipFill>
        <p:spPr>
          <a:xfrm rot="1279929">
            <a:off x="5674026" y="-382090"/>
            <a:ext cx="1609100" cy="2641805"/>
          </a:xfrm>
          <a:prstGeom prst="rect">
            <a:avLst/>
          </a:prstGeom>
          <a:noFill/>
          <a:ln>
            <a:noFill/>
          </a:ln>
        </p:spPr>
      </p:pic>
    </p:spTree>
    <p:extLst>
      <p:ext uri="{BB962C8B-B14F-4D97-AF65-F5344CB8AC3E}">
        <p14:creationId xmlns:p14="http://schemas.microsoft.com/office/powerpoint/2010/main" val="4124259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1 1 1 1">
  <p:cSld name="Custom Layout 1 1 1 1 1">
    <p:spTree>
      <p:nvGrpSpPr>
        <p:cNvPr id="1" name="Shape 52"/>
        <p:cNvGrpSpPr/>
        <p:nvPr/>
      </p:nvGrpSpPr>
      <p:grpSpPr>
        <a:xfrm>
          <a:off x="0" y="0"/>
          <a:ext cx="0" cy="0"/>
          <a:chOff x="0" y="0"/>
          <a:chExt cx="0" cy="0"/>
        </a:xfrm>
      </p:grpSpPr>
      <p:pic>
        <p:nvPicPr>
          <p:cNvPr id="53" name="Google Shape;53;p15"/>
          <p:cNvPicPr preferRelativeResize="0"/>
          <p:nvPr/>
        </p:nvPicPr>
        <p:blipFill rotWithShape="1">
          <a:blip r:embed="rId2">
            <a:alphaModFix amt="86000"/>
          </a:blip>
          <a:srcRect/>
          <a:stretch/>
        </p:blipFill>
        <p:spPr>
          <a:xfrm>
            <a:off x="-2037725" y="4138910"/>
            <a:ext cx="3657599" cy="1486568"/>
          </a:xfrm>
          <a:prstGeom prst="rect">
            <a:avLst/>
          </a:prstGeom>
          <a:noFill/>
          <a:ln>
            <a:noFill/>
          </a:ln>
        </p:spPr>
      </p:pic>
      <p:pic>
        <p:nvPicPr>
          <p:cNvPr id="54" name="Google Shape;54;p15"/>
          <p:cNvPicPr preferRelativeResize="0"/>
          <p:nvPr/>
        </p:nvPicPr>
        <p:blipFill rotWithShape="1">
          <a:blip r:embed="rId2">
            <a:alphaModFix amt="86000"/>
          </a:blip>
          <a:srcRect/>
          <a:stretch/>
        </p:blipFill>
        <p:spPr>
          <a:xfrm>
            <a:off x="2146274" y="-1003489"/>
            <a:ext cx="5480967" cy="2227645"/>
          </a:xfrm>
          <a:prstGeom prst="rect">
            <a:avLst/>
          </a:prstGeom>
          <a:noFill/>
          <a:ln>
            <a:noFill/>
          </a:ln>
        </p:spPr>
      </p:pic>
      <p:pic>
        <p:nvPicPr>
          <p:cNvPr id="55" name="Google Shape;55;p15"/>
          <p:cNvPicPr preferRelativeResize="0"/>
          <p:nvPr/>
        </p:nvPicPr>
        <p:blipFill rotWithShape="1">
          <a:blip r:embed="rId2">
            <a:alphaModFix amt="86000"/>
          </a:blip>
          <a:srcRect/>
          <a:stretch/>
        </p:blipFill>
        <p:spPr>
          <a:xfrm>
            <a:off x="7470374" y="4214885"/>
            <a:ext cx="3657599" cy="1486568"/>
          </a:xfrm>
          <a:prstGeom prst="rect">
            <a:avLst/>
          </a:prstGeom>
          <a:noFill/>
          <a:ln>
            <a:noFill/>
          </a:ln>
        </p:spPr>
      </p:pic>
    </p:spTree>
    <p:extLst>
      <p:ext uri="{BB962C8B-B14F-4D97-AF65-F5344CB8AC3E}">
        <p14:creationId xmlns:p14="http://schemas.microsoft.com/office/powerpoint/2010/main" val="3475803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1 1 1 1 1 1">
  <p:cSld name="Custom Layout 1 1 1 1 1 1">
    <p:spTree>
      <p:nvGrpSpPr>
        <p:cNvPr id="1" name="Shape 56"/>
        <p:cNvGrpSpPr/>
        <p:nvPr/>
      </p:nvGrpSpPr>
      <p:grpSpPr>
        <a:xfrm>
          <a:off x="0" y="0"/>
          <a:ext cx="0" cy="0"/>
          <a:chOff x="0" y="0"/>
          <a:chExt cx="0" cy="0"/>
        </a:xfrm>
      </p:grpSpPr>
      <p:pic>
        <p:nvPicPr>
          <p:cNvPr id="57" name="Google Shape;57;p16"/>
          <p:cNvPicPr preferRelativeResize="0"/>
          <p:nvPr/>
        </p:nvPicPr>
        <p:blipFill rotWithShape="1">
          <a:blip r:embed="rId2">
            <a:alphaModFix/>
          </a:blip>
          <a:srcRect/>
          <a:stretch/>
        </p:blipFill>
        <p:spPr>
          <a:xfrm>
            <a:off x="5608617" y="2612756"/>
            <a:ext cx="4596853" cy="3057057"/>
          </a:xfrm>
          <a:prstGeom prst="rect">
            <a:avLst/>
          </a:prstGeom>
          <a:noFill/>
          <a:ln>
            <a:noFill/>
          </a:ln>
        </p:spPr>
      </p:pic>
      <p:pic>
        <p:nvPicPr>
          <p:cNvPr id="58" name="Google Shape;58;p16"/>
          <p:cNvPicPr preferRelativeResize="0"/>
          <p:nvPr/>
        </p:nvPicPr>
        <p:blipFill rotWithShape="1">
          <a:blip r:embed="rId3">
            <a:alphaModFix amt="86000"/>
          </a:blip>
          <a:srcRect/>
          <a:stretch/>
        </p:blipFill>
        <p:spPr>
          <a:xfrm>
            <a:off x="-1649625" y="4215385"/>
            <a:ext cx="3657599" cy="1486568"/>
          </a:xfrm>
          <a:prstGeom prst="rect">
            <a:avLst/>
          </a:prstGeom>
          <a:noFill/>
          <a:ln>
            <a:noFill/>
          </a:ln>
        </p:spPr>
      </p:pic>
    </p:spTree>
    <p:extLst>
      <p:ext uri="{BB962C8B-B14F-4D97-AF65-F5344CB8AC3E}">
        <p14:creationId xmlns:p14="http://schemas.microsoft.com/office/powerpoint/2010/main" val="2573721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 1 1 1 1 1 1">
  <p:cSld name="Custom Layout 1 1 1 1 1 1 1">
    <p:spTree>
      <p:nvGrpSpPr>
        <p:cNvPr id="1" name="Shape 59"/>
        <p:cNvGrpSpPr/>
        <p:nvPr/>
      </p:nvGrpSpPr>
      <p:grpSpPr>
        <a:xfrm>
          <a:off x="0" y="0"/>
          <a:ext cx="0" cy="0"/>
          <a:chOff x="0" y="0"/>
          <a:chExt cx="0" cy="0"/>
        </a:xfrm>
      </p:grpSpPr>
      <p:pic>
        <p:nvPicPr>
          <p:cNvPr id="60" name="Google Shape;60;p17"/>
          <p:cNvPicPr preferRelativeResize="0"/>
          <p:nvPr/>
        </p:nvPicPr>
        <p:blipFill rotWithShape="1">
          <a:blip r:embed="rId2">
            <a:alphaModFix/>
          </a:blip>
          <a:srcRect/>
          <a:stretch/>
        </p:blipFill>
        <p:spPr>
          <a:xfrm>
            <a:off x="5571351" y="-667625"/>
            <a:ext cx="3417343" cy="1388921"/>
          </a:xfrm>
          <a:prstGeom prst="rect">
            <a:avLst/>
          </a:prstGeom>
          <a:noFill/>
          <a:ln>
            <a:noFill/>
          </a:ln>
        </p:spPr>
      </p:pic>
      <p:pic>
        <p:nvPicPr>
          <p:cNvPr id="61" name="Google Shape;61;p17"/>
          <p:cNvPicPr preferRelativeResize="0"/>
          <p:nvPr/>
        </p:nvPicPr>
        <p:blipFill rotWithShape="1">
          <a:blip r:embed="rId3">
            <a:alphaModFix/>
          </a:blip>
          <a:srcRect/>
          <a:stretch/>
        </p:blipFill>
        <p:spPr>
          <a:xfrm rot="-391326">
            <a:off x="-1054187" y="2711905"/>
            <a:ext cx="2679225" cy="2912200"/>
          </a:xfrm>
          <a:prstGeom prst="rect">
            <a:avLst/>
          </a:prstGeom>
          <a:noFill/>
          <a:ln>
            <a:noFill/>
          </a:ln>
        </p:spPr>
      </p:pic>
    </p:spTree>
    <p:extLst>
      <p:ext uri="{BB962C8B-B14F-4D97-AF65-F5344CB8AC3E}">
        <p14:creationId xmlns:p14="http://schemas.microsoft.com/office/powerpoint/2010/main" val="1493075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1 1 1 1 1 1 1 1">
  <p:cSld name="Custom Layout 1 1 1 1 1 1 1 1">
    <p:spTree>
      <p:nvGrpSpPr>
        <p:cNvPr id="1" name="Shape 62"/>
        <p:cNvGrpSpPr/>
        <p:nvPr/>
      </p:nvGrpSpPr>
      <p:grpSpPr>
        <a:xfrm>
          <a:off x="0" y="0"/>
          <a:ext cx="0" cy="0"/>
          <a:chOff x="0" y="0"/>
          <a:chExt cx="0" cy="0"/>
        </a:xfrm>
      </p:grpSpPr>
      <p:pic>
        <p:nvPicPr>
          <p:cNvPr id="63" name="Google Shape;63;p18"/>
          <p:cNvPicPr preferRelativeResize="0"/>
          <p:nvPr/>
        </p:nvPicPr>
        <p:blipFill rotWithShape="1">
          <a:blip r:embed="rId2">
            <a:alphaModFix/>
          </a:blip>
          <a:srcRect/>
          <a:stretch/>
        </p:blipFill>
        <p:spPr>
          <a:xfrm>
            <a:off x="148952" y="1032874"/>
            <a:ext cx="2394220" cy="4374821"/>
          </a:xfrm>
          <a:prstGeom prst="rect">
            <a:avLst/>
          </a:prstGeom>
          <a:noFill/>
          <a:ln>
            <a:noFill/>
          </a:ln>
        </p:spPr>
      </p:pic>
      <p:pic>
        <p:nvPicPr>
          <p:cNvPr id="64" name="Google Shape;64;p18"/>
          <p:cNvPicPr preferRelativeResize="0"/>
          <p:nvPr/>
        </p:nvPicPr>
        <p:blipFill rotWithShape="1">
          <a:blip r:embed="rId3">
            <a:alphaModFix/>
          </a:blip>
          <a:srcRect/>
          <a:stretch/>
        </p:blipFill>
        <p:spPr>
          <a:xfrm>
            <a:off x="4661417" y="-888267"/>
            <a:ext cx="3657599" cy="1486568"/>
          </a:xfrm>
          <a:prstGeom prst="rect">
            <a:avLst/>
          </a:prstGeom>
          <a:noFill/>
          <a:ln>
            <a:noFill/>
          </a:ln>
        </p:spPr>
      </p:pic>
    </p:spTree>
    <p:extLst>
      <p:ext uri="{BB962C8B-B14F-4D97-AF65-F5344CB8AC3E}">
        <p14:creationId xmlns:p14="http://schemas.microsoft.com/office/powerpoint/2010/main" val="861112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1 1 1 1 1 1 1 1 1">
  <p:cSld name="Custom Layout 1 1 1 1 1 1 1 1 1">
    <p:spTree>
      <p:nvGrpSpPr>
        <p:cNvPr id="1" name="Shape 65"/>
        <p:cNvGrpSpPr/>
        <p:nvPr/>
      </p:nvGrpSpPr>
      <p:grpSpPr>
        <a:xfrm>
          <a:off x="0" y="0"/>
          <a:ext cx="0" cy="0"/>
          <a:chOff x="0" y="0"/>
          <a:chExt cx="0" cy="0"/>
        </a:xfrm>
      </p:grpSpPr>
      <p:pic>
        <p:nvPicPr>
          <p:cNvPr id="66" name="Google Shape;66;p19"/>
          <p:cNvPicPr preferRelativeResize="0"/>
          <p:nvPr/>
        </p:nvPicPr>
        <p:blipFill rotWithShape="1">
          <a:blip r:embed="rId2">
            <a:alphaModFix amt="87000"/>
          </a:blip>
          <a:srcRect/>
          <a:stretch/>
        </p:blipFill>
        <p:spPr>
          <a:xfrm>
            <a:off x="7724520" y="-125681"/>
            <a:ext cx="1810259" cy="6059444"/>
          </a:xfrm>
          <a:prstGeom prst="rect">
            <a:avLst/>
          </a:prstGeom>
          <a:noFill/>
          <a:ln>
            <a:noFill/>
          </a:ln>
        </p:spPr>
      </p:pic>
      <p:pic>
        <p:nvPicPr>
          <p:cNvPr id="67" name="Google Shape;67;p19"/>
          <p:cNvPicPr preferRelativeResize="0"/>
          <p:nvPr/>
        </p:nvPicPr>
        <p:blipFill rotWithShape="1">
          <a:blip r:embed="rId3">
            <a:alphaModFix amt="25000"/>
          </a:blip>
          <a:srcRect/>
          <a:stretch/>
        </p:blipFill>
        <p:spPr>
          <a:xfrm>
            <a:off x="68533" y="-746829"/>
            <a:ext cx="1810259" cy="6059444"/>
          </a:xfrm>
          <a:prstGeom prst="rect">
            <a:avLst/>
          </a:prstGeom>
          <a:noFill/>
          <a:ln>
            <a:noFill/>
          </a:ln>
        </p:spPr>
      </p:pic>
    </p:spTree>
    <p:extLst>
      <p:ext uri="{BB962C8B-B14F-4D97-AF65-F5344CB8AC3E}">
        <p14:creationId xmlns:p14="http://schemas.microsoft.com/office/powerpoint/2010/main" val="978638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ustom Layout 1 1 1 1 1 1 1 1 1 1">
  <p:cSld name="Custom Layout 1 1 1 1 1 1 1 1 1 1">
    <p:spTree>
      <p:nvGrpSpPr>
        <p:cNvPr id="1" name="Shape 68"/>
        <p:cNvGrpSpPr/>
        <p:nvPr/>
      </p:nvGrpSpPr>
      <p:grpSpPr>
        <a:xfrm>
          <a:off x="0" y="0"/>
          <a:ext cx="0" cy="0"/>
          <a:chOff x="0" y="0"/>
          <a:chExt cx="0" cy="0"/>
        </a:xfrm>
      </p:grpSpPr>
      <p:pic>
        <p:nvPicPr>
          <p:cNvPr id="69" name="Google Shape;69;p20"/>
          <p:cNvPicPr preferRelativeResize="0"/>
          <p:nvPr/>
        </p:nvPicPr>
        <p:blipFill rotWithShape="1">
          <a:blip r:embed="rId2">
            <a:alphaModFix/>
          </a:blip>
          <a:srcRect/>
          <a:stretch/>
        </p:blipFill>
        <p:spPr>
          <a:xfrm>
            <a:off x="-1219463" y="-228934"/>
            <a:ext cx="3657599" cy="1486568"/>
          </a:xfrm>
          <a:prstGeom prst="rect">
            <a:avLst/>
          </a:prstGeom>
          <a:noFill/>
          <a:ln>
            <a:noFill/>
          </a:ln>
        </p:spPr>
      </p:pic>
      <p:pic>
        <p:nvPicPr>
          <p:cNvPr id="70" name="Google Shape;70;p20"/>
          <p:cNvPicPr preferRelativeResize="0"/>
          <p:nvPr/>
        </p:nvPicPr>
        <p:blipFill rotWithShape="1">
          <a:blip r:embed="rId2">
            <a:alphaModFix/>
          </a:blip>
          <a:srcRect/>
          <a:stretch/>
        </p:blipFill>
        <p:spPr>
          <a:xfrm>
            <a:off x="960195" y="4302473"/>
            <a:ext cx="3657599" cy="1486568"/>
          </a:xfrm>
          <a:prstGeom prst="rect">
            <a:avLst/>
          </a:prstGeom>
          <a:noFill/>
          <a:ln>
            <a:noFill/>
          </a:ln>
        </p:spPr>
      </p:pic>
      <p:pic>
        <p:nvPicPr>
          <p:cNvPr id="71" name="Google Shape;71;p20"/>
          <p:cNvPicPr preferRelativeResize="0"/>
          <p:nvPr/>
        </p:nvPicPr>
        <p:blipFill rotWithShape="1">
          <a:blip r:embed="rId3">
            <a:alphaModFix/>
          </a:blip>
          <a:srcRect/>
          <a:stretch/>
        </p:blipFill>
        <p:spPr>
          <a:xfrm>
            <a:off x="6425009" y="2958847"/>
            <a:ext cx="3082317" cy="5766239"/>
          </a:xfrm>
          <a:prstGeom prst="rect">
            <a:avLst/>
          </a:prstGeom>
          <a:noFill/>
          <a:ln>
            <a:noFill/>
          </a:ln>
        </p:spPr>
      </p:pic>
    </p:spTree>
    <p:extLst>
      <p:ext uri="{BB962C8B-B14F-4D97-AF65-F5344CB8AC3E}">
        <p14:creationId xmlns:p14="http://schemas.microsoft.com/office/powerpoint/2010/main" val="245782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3305481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718365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3849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4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4157806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4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4167689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25" name="Google Shape;25;p6"/>
          <p:cNvSpPr txBox="1">
            <a:spLocks noGrp="1"/>
          </p:cNvSpPr>
          <p:nvPr>
            <p:ph type="body" idx="1"/>
          </p:nvPr>
        </p:nvSpPr>
        <p:spPr>
          <a:xfrm>
            <a:off x="311700" y="1389600"/>
            <a:ext cx="77508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6" name="Google Shape;2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233477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29" name="Google Shape;2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104463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
        <p:cNvGrpSpPr/>
        <p:nvPr/>
      </p:nvGrpSpPr>
      <p:grpSpPr>
        <a:xfrm>
          <a:off x="0" y="0"/>
          <a:ext cx="0" cy="0"/>
          <a:chOff x="0" y="0"/>
          <a:chExt cx="0" cy="0"/>
        </a:xfrm>
      </p:grpSpPr>
      <p:sp>
        <p:nvSpPr>
          <p:cNvPr id="31" name="Google Shape;31;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3" name="Google Shape;33;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900"/>
              <a:buNone/>
              <a:defRPr sz="19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4" name="Google Shape;34;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75549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600"/>
              <a:buNone/>
              <a:defRPr/>
            </a:lvl1pPr>
          </a:lstStyle>
          <a:p>
            <a:pPr lvl="0"/>
            <a:r>
              <a:rPr lang="en-US"/>
              <a:t>Click to edit Master text styles</a:t>
            </a:r>
          </a:p>
        </p:txBody>
      </p:sp>
      <p:sp>
        <p:nvSpPr>
          <p:cNvPr id="38" name="Google Shape;3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39890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loud" type="blank">
  <p:cSld name="clou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993647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4500"/>
              <a:buFont typeface="GFS Didot"/>
              <a:buNone/>
              <a:defRPr sz="4500">
                <a:solidFill>
                  <a:schemeClr val="dk1"/>
                </a:solidFill>
                <a:latin typeface="GFS Didot"/>
                <a:ea typeface="GFS Didot"/>
                <a:cs typeface="GFS Didot"/>
                <a:sym typeface="GFS Dido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Merriweather"/>
              <a:buChar char="●"/>
              <a:defRPr sz="1600">
                <a:solidFill>
                  <a:schemeClr val="dk2"/>
                </a:solidFill>
                <a:latin typeface="Merriweather"/>
                <a:ea typeface="Merriweather"/>
                <a:cs typeface="Merriweather"/>
                <a:sym typeface="Merriweather"/>
              </a:defRPr>
            </a:lvl1pPr>
            <a:lvl2pPr marL="914400" lvl="1" indent="-330200">
              <a:lnSpc>
                <a:spcPct val="115000"/>
              </a:lnSpc>
              <a:spcBef>
                <a:spcPts val="0"/>
              </a:spcBef>
              <a:spcAft>
                <a:spcPts val="0"/>
              </a:spcAft>
              <a:buClr>
                <a:schemeClr val="dk2"/>
              </a:buClr>
              <a:buSzPts val="1600"/>
              <a:buFont typeface="Merriweather"/>
              <a:buChar char="○"/>
              <a:defRPr sz="1600">
                <a:solidFill>
                  <a:schemeClr val="dk2"/>
                </a:solidFill>
                <a:latin typeface="Merriweather"/>
                <a:ea typeface="Merriweather"/>
                <a:cs typeface="Merriweather"/>
                <a:sym typeface="Merriweather"/>
              </a:defRPr>
            </a:lvl2pPr>
            <a:lvl3pPr marL="1371600" lvl="2" indent="-317500">
              <a:lnSpc>
                <a:spcPct val="115000"/>
              </a:lnSpc>
              <a:spcBef>
                <a:spcPts val="0"/>
              </a:spcBef>
              <a:spcAft>
                <a:spcPts val="0"/>
              </a:spcAft>
              <a:buClr>
                <a:schemeClr val="dk2"/>
              </a:buClr>
              <a:buSzPts val="1400"/>
              <a:buFont typeface="Ovo"/>
              <a:buChar char="■"/>
              <a:defRPr>
                <a:solidFill>
                  <a:schemeClr val="dk2"/>
                </a:solidFill>
                <a:latin typeface="Ovo"/>
                <a:ea typeface="Ovo"/>
                <a:cs typeface="Ovo"/>
                <a:sym typeface="Ovo"/>
              </a:defRPr>
            </a:lvl3pPr>
            <a:lvl4pPr marL="1828800" lvl="3" indent="-317500">
              <a:lnSpc>
                <a:spcPct val="115000"/>
              </a:lnSpc>
              <a:spcBef>
                <a:spcPts val="0"/>
              </a:spcBef>
              <a:spcAft>
                <a:spcPts val="0"/>
              </a:spcAft>
              <a:buClr>
                <a:schemeClr val="dk2"/>
              </a:buClr>
              <a:buSzPts val="1400"/>
              <a:buFont typeface="Ovo"/>
              <a:buChar char="●"/>
              <a:defRPr>
                <a:solidFill>
                  <a:schemeClr val="dk2"/>
                </a:solidFill>
                <a:latin typeface="Ovo"/>
                <a:ea typeface="Ovo"/>
                <a:cs typeface="Ovo"/>
                <a:sym typeface="Ovo"/>
              </a:defRPr>
            </a:lvl4pPr>
            <a:lvl5pPr marL="2286000" lvl="4" indent="-317500">
              <a:lnSpc>
                <a:spcPct val="115000"/>
              </a:lnSpc>
              <a:spcBef>
                <a:spcPts val="0"/>
              </a:spcBef>
              <a:spcAft>
                <a:spcPts val="0"/>
              </a:spcAft>
              <a:buClr>
                <a:schemeClr val="dk2"/>
              </a:buClr>
              <a:buSzPts val="1400"/>
              <a:buFont typeface="Ovo"/>
              <a:buChar char="○"/>
              <a:defRPr>
                <a:solidFill>
                  <a:schemeClr val="dk2"/>
                </a:solidFill>
                <a:latin typeface="Ovo"/>
                <a:ea typeface="Ovo"/>
                <a:cs typeface="Ovo"/>
                <a:sym typeface="Ovo"/>
              </a:defRPr>
            </a:lvl5pPr>
            <a:lvl6pPr marL="2743200" lvl="5" indent="-317500">
              <a:lnSpc>
                <a:spcPct val="115000"/>
              </a:lnSpc>
              <a:spcBef>
                <a:spcPts val="0"/>
              </a:spcBef>
              <a:spcAft>
                <a:spcPts val="0"/>
              </a:spcAft>
              <a:buClr>
                <a:schemeClr val="dk2"/>
              </a:buClr>
              <a:buSzPts val="1400"/>
              <a:buFont typeface="Ovo"/>
              <a:buChar char="■"/>
              <a:defRPr>
                <a:solidFill>
                  <a:schemeClr val="dk2"/>
                </a:solidFill>
                <a:latin typeface="Ovo"/>
                <a:ea typeface="Ovo"/>
                <a:cs typeface="Ovo"/>
                <a:sym typeface="Ovo"/>
              </a:defRPr>
            </a:lvl6pPr>
            <a:lvl7pPr marL="3200400" lvl="6" indent="-317500">
              <a:lnSpc>
                <a:spcPct val="115000"/>
              </a:lnSpc>
              <a:spcBef>
                <a:spcPts val="0"/>
              </a:spcBef>
              <a:spcAft>
                <a:spcPts val="0"/>
              </a:spcAft>
              <a:buClr>
                <a:schemeClr val="dk2"/>
              </a:buClr>
              <a:buSzPts val="1400"/>
              <a:buFont typeface="Ovo"/>
              <a:buChar char="●"/>
              <a:defRPr>
                <a:solidFill>
                  <a:schemeClr val="dk2"/>
                </a:solidFill>
                <a:latin typeface="Ovo"/>
                <a:ea typeface="Ovo"/>
                <a:cs typeface="Ovo"/>
                <a:sym typeface="Ovo"/>
              </a:defRPr>
            </a:lvl7pPr>
            <a:lvl8pPr marL="3657600" lvl="7" indent="-317500">
              <a:lnSpc>
                <a:spcPct val="115000"/>
              </a:lnSpc>
              <a:spcBef>
                <a:spcPts val="0"/>
              </a:spcBef>
              <a:spcAft>
                <a:spcPts val="0"/>
              </a:spcAft>
              <a:buClr>
                <a:schemeClr val="dk2"/>
              </a:buClr>
              <a:buSzPts val="1400"/>
              <a:buFont typeface="Ovo"/>
              <a:buChar char="○"/>
              <a:defRPr>
                <a:solidFill>
                  <a:schemeClr val="dk2"/>
                </a:solidFill>
                <a:latin typeface="Ovo"/>
                <a:ea typeface="Ovo"/>
                <a:cs typeface="Ovo"/>
                <a:sym typeface="Ovo"/>
              </a:defRPr>
            </a:lvl8pPr>
            <a:lvl9pPr marL="4114800" lvl="8" indent="-317500">
              <a:lnSpc>
                <a:spcPct val="115000"/>
              </a:lnSpc>
              <a:spcBef>
                <a:spcPts val="0"/>
              </a:spcBef>
              <a:spcAft>
                <a:spcPts val="0"/>
              </a:spcAft>
              <a:buClr>
                <a:schemeClr val="dk2"/>
              </a:buClr>
              <a:buSzPts val="1400"/>
              <a:buFont typeface="Ovo"/>
              <a:buChar char="■"/>
              <a:defRPr>
                <a:solidFill>
                  <a:schemeClr val="dk2"/>
                </a:solidFill>
                <a:latin typeface="Ovo"/>
                <a:ea typeface="Ovo"/>
                <a:cs typeface="Ovo"/>
                <a:sym typeface="O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C5EF2332-01BF-834F-8236-50238282D533}" type="slidenum">
              <a:rPr lang="en-US" smtClean="0"/>
              <a:t>‹#›</a:t>
            </a:fld>
            <a:endParaRPr lang="en-US"/>
          </a:p>
        </p:txBody>
      </p:sp>
    </p:spTree>
    <p:extLst>
      <p:ext uri="{BB962C8B-B14F-4D97-AF65-F5344CB8AC3E}">
        <p14:creationId xmlns:p14="http://schemas.microsoft.com/office/powerpoint/2010/main" val="113249514"/>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42" y="0"/>
            <a:ext cx="7366406" cy="572700"/>
          </a:xfrm>
        </p:spPr>
        <p:txBody>
          <a:bodyPr>
            <a:normAutofit fontScale="90000"/>
          </a:bodyPr>
          <a:lstStyle/>
          <a:p>
            <a:pPr marL="0" lvl="0" indent="0">
              <a:buNone/>
            </a:pPr>
            <a:r>
              <a:rPr dirty="0"/>
              <a:t>Phoenician-Greek Interaction</a:t>
            </a:r>
          </a:p>
        </p:txBody>
      </p:sp>
      <p:sp>
        <p:nvSpPr>
          <p:cNvPr id="3" name="Content Placeholder 2"/>
          <p:cNvSpPr>
            <a:spLocks noGrp="1"/>
          </p:cNvSpPr>
          <p:nvPr>
            <p:ph idx="1"/>
          </p:nvPr>
        </p:nvSpPr>
        <p:spPr>
          <a:xfrm>
            <a:off x="187342" y="779398"/>
            <a:ext cx="8520600" cy="4231513"/>
          </a:xfrm>
        </p:spPr>
        <p:txBody>
          <a:bodyPr>
            <a:normAutofit fontScale="92500" lnSpcReduction="10000"/>
          </a:bodyPr>
          <a:lstStyle/>
          <a:p>
            <a:pPr marL="285750" indent="-285750"/>
            <a:r>
              <a:rPr sz="1800" b="1" dirty="0"/>
              <a:t>Cultural Exchange and Competition (900-600 BCE)</a:t>
            </a:r>
            <a:br>
              <a:rPr lang="en-US" sz="1800" b="1" dirty="0"/>
            </a:br>
            <a:endParaRPr sz="1800" b="1" dirty="0"/>
          </a:p>
          <a:p>
            <a:pPr marL="285750" indent="-285750"/>
            <a:r>
              <a:rPr sz="1800" b="1" dirty="0"/>
              <a:t>What Greeks Learned from Phoenicians:</a:t>
            </a:r>
            <a:r>
              <a:rPr sz="1800" dirty="0"/>
              <a:t> - </a:t>
            </a:r>
            <a:r>
              <a:rPr sz="1800" b="1" dirty="0"/>
              <a:t>Alphabetic writing</a:t>
            </a:r>
            <a:r>
              <a:rPr sz="1800" dirty="0"/>
              <a:t> - adapted Phoenician letters for Greek sounds - </a:t>
            </a:r>
            <a:r>
              <a:rPr sz="1800" b="1" dirty="0"/>
              <a:t>Maritime technology</a:t>
            </a:r>
            <a:r>
              <a:rPr sz="1800" dirty="0"/>
              <a:t> - improved shipbuilding and navigation - </a:t>
            </a:r>
            <a:r>
              <a:rPr sz="1800" b="1" dirty="0"/>
              <a:t>Trade practices</a:t>
            </a:r>
            <a:r>
              <a:rPr sz="1800" dirty="0"/>
              <a:t> - commercial law and banking methods - </a:t>
            </a:r>
            <a:r>
              <a:rPr sz="1800" b="1" dirty="0"/>
              <a:t>Artistic techniques</a:t>
            </a:r>
            <a:r>
              <a:rPr sz="1800" dirty="0"/>
              <a:t> - metalworking and pottery decoration</a:t>
            </a:r>
            <a:br>
              <a:rPr lang="en-US" sz="1800" dirty="0"/>
            </a:br>
            <a:endParaRPr sz="1800" dirty="0"/>
          </a:p>
          <a:p>
            <a:pPr marL="285750" indent="-285750"/>
            <a:r>
              <a:rPr sz="1800" b="1" dirty="0"/>
              <a:t>Areas of Competition:</a:t>
            </a:r>
            <a:r>
              <a:rPr sz="1800" dirty="0"/>
              <a:t> - </a:t>
            </a:r>
            <a:r>
              <a:rPr sz="1800" b="1" dirty="0"/>
              <a:t>Western Mediterranean</a:t>
            </a:r>
            <a:r>
              <a:rPr sz="1800" dirty="0"/>
              <a:t> - Sicily and Southern Italy - </a:t>
            </a:r>
            <a:r>
              <a:rPr sz="1800" b="1" dirty="0"/>
              <a:t>Trade routes</a:t>
            </a:r>
            <a:r>
              <a:rPr sz="1800" dirty="0"/>
              <a:t> - controlling access to metals and luxury goods - </a:t>
            </a:r>
            <a:r>
              <a:rPr sz="1800" b="1" dirty="0"/>
              <a:t>Colonial sites</a:t>
            </a:r>
            <a:r>
              <a:rPr sz="1800" dirty="0"/>
              <a:t> - best harbors and agricultural land</a:t>
            </a:r>
            <a:br>
              <a:rPr lang="en-US" sz="1800" dirty="0"/>
            </a:br>
            <a:endParaRPr sz="1800" dirty="0"/>
          </a:p>
          <a:p>
            <a:pPr marL="285750" indent="-285750"/>
            <a:r>
              <a:rPr sz="1800" b="1" dirty="0"/>
              <a:t>Result:</a:t>
            </a:r>
            <a:r>
              <a:rPr sz="1800" dirty="0"/>
              <a:t> Greeks became Mediterranean’s dominant cultural force while Phoenicians maintained commercial networks# The Polis System Emerges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sz="2400" dirty="0"/>
              <a:t>Variety in Government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0404047"/>
              </p:ext>
            </p:extLst>
          </p:nvPr>
        </p:nvGraphicFramePr>
        <p:xfrm>
          <a:off x="3651585" y="203199"/>
          <a:ext cx="4943642" cy="4555290"/>
        </p:xfrm>
        <a:graphic>
          <a:graphicData uri="http://schemas.openxmlformats.org/drawingml/2006/table">
            <a:tbl>
              <a:tblPr firstRow="1" bandRow="1">
                <a:tableStyleId>{5C22544A-7EE6-4342-B048-85BDC9FD1C3A}</a:tableStyleId>
              </a:tblPr>
              <a:tblGrid>
                <a:gridCol w="1438442">
                  <a:extLst>
                    <a:ext uri="{9D8B030D-6E8A-4147-A177-3AD203B41FA5}">
                      <a16:colId xmlns:a16="http://schemas.microsoft.com/office/drawing/2014/main" val="20000"/>
                    </a:ext>
                  </a:extLst>
                </a:gridCol>
                <a:gridCol w="1168400">
                  <a:extLst>
                    <a:ext uri="{9D8B030D-6E8A-4147-A177-3AD203B41FA5}">
                      <a16:colId xmlns:a16="http://schemas.microsoft.com/office/drawing/2014/main" val="20001"/>
                    </a:ext>
                  </a:extLst>
                </a:gridCol>
                <a:gridCol w="10033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tblGrid>
              <a:tr h="629593">
                <a:tc>
                  <a:txBody>
                    <a:bodyPr/>
                    <a:lstStyle/>
                    <a:p>
                      <a:pPr marL="0" lvl="0" indent="0">
                        <a:buNone/>
                      </a:pPr>
                      <a:r>
                        <a:rPr b="1" dirty="0">
                          <a:solidFill>
                            <a:schemeClr val="bg2"/>
                          </a:solidFill>
                        </a:rPr>
                        <a:t>Government Type</a:t>
                      </a:r>
                    </a:p>
                  </a:txBody>
                  <a:tcPr/>
                </a:tc>
                <a:tc>
                  <a:txBody>
                    <a:bodyPr/>
                    <a:lstStyle/>
                    <a:p>
                      <a:pPr marL="0" lvl="0" indent="0">
                        <a:buNone/>
                      </a:pPr>
                      <a:r>
                        <a:rPr b="1" dirty="0">
                          <a:solidFill>
                            <a:schemeClr val="bg2"/>
                          </a:solidFill>
                        </a:rPr>
                        <a:t>Definition</a:t>
                      </a:r>
                    </a:p>
                  </a:txBody>
                  <a:tcPr/>
                </a:tc>
                <a:tc>
                  <a:txBody>
                    <a:bodyPr/>
                    <a:lstStyle/>
                    <a:p>
                      <a:pPr marL="0" lvl="0" indent="0">
                        <a:buNone/>
                      </a:pPr>
                      <a:r>
                        <a:rPr b="1" dirty="0">
                          <a:solidFill>
                            <a:schemeClr val="bg2"/>
                          </a:solidFill>
                        </a:rPr>
                        <a:t>Examples</a:t>
                      </a:r>
                    </a:p>
                  </a:txBody>
                  <a:tcPr/>
                </a:tc>
                <a:tc>
                  <a:txBody>
                    <a:bodyPr/>
                    <a:lstStyle/>
                    <a:p>
                      <a:pPr marL="0" lvl="0" indent="0">
                        <a:buNone/>
                      </a:pPr>
                      <a:r>
                        <a:rPr b="1" dirty="0">
                          <a:solidFill>
                            <a:schemeClr val="bg2"/>
                          </a:solidFill>
                        </a:rPr>
                        <a:t>Time Period</a:t>
                      </a:r>
                    </a:p>
                  </a:txBody>
                  <a:tcPr/>
                </a:tc>
                <a:extLst>
                  <a:ext uri="{0D108BD9-81ED-4DB2-BD59-A6C34878D82A}">
                    <a16:rowId xmlns:a16="http://schemas.microsoft.com/office/drawing/2014/main" val="10000"/>
                  </a:ext>
                </a:extLst>
              </a:tr>
              <a:tr h="1148081">
                <a:tc>
                  <a:txBody>
                    <a:bodyPr/>
                    <a:lstStyle/>
                    <a:p>
                      <a:pPr marL="0" lvl="0" indent="0">
                        <a:buNone/>
                      </a:pPr>
                      <a:r>
                        <a:rPr b="1" dirty="0">
                          <a:solidFill>
                            <a:schemeClr val="bg1"/>
                          </a:solidFill>
                        </a:rPr>
                        <a:t>Monarchy</a:t>
                      </a:r>
                    </a:p>
                  </a:txBody>
                  <a:tcPr/>
                </a:tc>
                <a:tc>
                  <a:txBody>
                    <a:bodyPr/>
                    <a:lstStyle/>
                    <a:p>
                      <a:pPr marL="0" lvl="0" indent="0">
                        <a:buNone/>
                      </a:pPr>
                      <a:r>
                        <a:rPr dirty="0">
                          <a:solidFill>
                            <a:schemeClr val="bg1"/>
                          </a:solidFill>
                        </a:rPr>
                        <a:t>Rule by kings</a:t>
                      </a:r>
                    </a:p>
                  </a:txBody>
                  <a:tcPr/>
                </a:tc>
                <a:tc>
                  <a:txBody>
                    <a:bodyPr/>
                    <a:lstStyle/>
                    <a:p>
                      <a:pPr marL="0" lvl="0" indent="0">
                        <a:buNone/>
                      </a:pPr>
                      <a:r>
                        <a:rPr>
                          <a:solidFill>
                            <a:schemeClr val="bg1"/>
                          </a:solidFill>
                        </a:rPr>
                        <a:t>Early Athens, Sparta (dual)</a:t>
                      </a:r>
                    </a:p>
                  </a:txBody>
                  <a:tcPr/>
                </a:tc>
                <a:tc>
                  <a:txBody>
                    <a:bodyPr/>
                    <a:lstStyle/>
                    <a:p>
                      <a:pPr marL="0" lvl="0" indent="0">
                        <a:buNone/>
                      </a:pPr>
                      <a:r>
                        <a:rPr>
                          <a:solidFill>
                            <a:schemeClr val="bg1"/>
                          </a:solidFill>
                        </a:rPr>
                        <a:t>800-650 BCE</a:t>
                      </a:r>
                    </a:p>
                  </a:txBody>
                  <a:tcPr/>
                </a:tc>
                <a:extLst>
                  <a:ext uri="{0D108BD9-81ED-4DB2-BD59-A6C34878D82A}">
                    <a16:rowId xmlns:a16="http://schemas.microsoft.com/office/drawing/2014/main" val="10001"/>
                  </a:ext>
                </a:extLst>
              </a:tr>
              <a:tr h="888837">
                <a:tc>
                  <a:txBody>
                    <a:bodyPr/>
                    <a:lstStyle/>
                    <a:p>
                      <a:pPr marL="0" lvl="0" indent="0">
                        <a:buNone/>
                      </a:pPr>
                      <a:r>
                        <a:rPr b="1">
                          <a:solidFill>
                            <a:schemeClr val="bg1"/>
                          </a:solidFill>
                        </a:rPr>
                        <a:t>Aristocracy</a:t>
                      </a:r>
                    </a:p>
                  </a:txBody>
                  <a:tcPr/>
                </a:tc>
                <a:tc>
                  <a:txBody>
                    <a:bodyPr/>
                    <a:lstStyle/>
                    <a:p>
                      <a:pPr marL="0" lvl="0" indent="0">
                        <a:buNone/>
                      </a:pPr>
                      <a:r>
                        <a:rPr dirty="0">
                          <a:solidFill>
                            <a:schemeClr val="bg1"/>
                          </a:solidFill>
                        </a:rPr>
                        <a:t>Rule by noble families</a:t>
                      </a:r>
                    </a:p>
                  </a:txBody>
                  <a:tcPr/>
                </a:tc>
                <a:tc>
                  <a:txBody>
                    <a:bodyPr/>
                    <a:lstStyle/>
                    <a:p>
                      <a:pPr marL="0" lvl="0" indent="0">
                        <a:buNone/>
                      </a:pPr>
                      <a:r>
                        <a:rPr dirty="0">
                          <a:solidFill>
                            <a:schemeClr val="bg1"/>
                          </a:solidFill>
                        </a:rPr>
                        <a:t>Archaic Athens</a:t>
                      </a:r>
                    </a:p>
                  </a:txBody>
                  <a:tcPr/>
                </a:tc>
                <a:tc>
                  <a:txBody>
                    <a:bodyPr/>
                    <a:lstStyle/>
                    <a:p>
                      <a:pPr marL="0" lvl="0" indent="0">
                        <a:buNone/>
                      </a:pPr>
                      <a:r>
                        <a:rPr>
                          <a:solidFill>
                            <a:schemeClr val="bg1"/>
                          </a:solidFill>
                        </a:rPr>
                        <a:t>700-600 BCE</a:t>
                      </a:r>
                    </a:p>
                  </a:txBody>
                  <a:tcPr/>
                </a:tc>
                <a:extLst>
                  <a:ext uri="{0D108BD9-81ED-4DB2-BD59-A6C34878D82A}">
                    <a16:rowId xmlns:a16="http://schemas.microsoft.com/office/drawing/2014/main" val="10002"/>
                  </a:ext>
                </a:extLst>
              </a:tr>
              <a:tr h="629593">
                <a:tc>
                  <a:txBody>
                    <a:bodyPr/>
                    <a:lstStyle/>
                    <a:p>
                      <a:pPr marL="0" lvl="0" indent="0">
                        <a:buNone/>
                      </a:pPr>
                      <a:r>
                        <a:rPr b="1">
                          <a:solidFill>
                            <a:schemeClr val="bg1"/>
                          </a:solidFill>
                        </a:rPr>
                        <a:t>Tyranny</a:t>
                      </a:r>
                    </a:p>
                  </a:txBody>
                  <a:tcPr/>
                </a:tc>
                <a:tc>
                  <a:txBody>
                    <a:bodyPr/>
                    <a:lstStyle/>
                    <a:p>
                      <a:pPr marL="0" lvl="0" indent="0">
                        <a:buNone/>
                      </a:pPr>
                      <a:r>
                        <a:rPr>
                          <a:solidFill>
                            <a:schemeClr val="bg1"/>
                          </a:solidFill>
                        </a:rPr>
                        <a:t>Rule by strongmen</a:t>
                      </a:r>
                    </a:p>
                  </a:txBody>
                  <a:tcPr/>
                </a:tc>
                <a:tc>
                  <a:txBody>
                    <a:bodyPr/>
                    <a:lstStyle/>
                    <a:p>
                      <a:pPr marL="0" lvl="0" indent="0">
                        <a:buNone/>
                      </a:pPr>
                      <a:r>
                        <a:rPr dirty="0">
                          <a:solidFill>
                            <a:schemeClr val="bg1"/>
                          </a:solidFill>
                        </a:rPr>
                        <a:t>Pisistratus (Athens)</a:t>
                      </a:r>
                    </a:p>
                  </a:txBody>
                  <a:tcPr/>
                </a:tc>
                <a:tc>
                  <a:txBody>
                    <a:bodyPr/>
                    <a:lstStyle/>
                    <a:p>
                      <a:pPr marL="0" lvl="0" indent="0">
                        <a:buNone/>
                      </a:pPr>
                      <a:r>
                        <a:rPr dirty="0">
                          <a:solidFill>
                            <a:schemeClr val="bg1"/>
                          </a:solidFill>
                        </a:rPr>
                        <a:t>650-500 BCE</a:t>
                      </a:r>
                    </a:p>
                  </a:txBody>
                  <a:tcPr/>
                </a:tc>
                <a:extLst>
                  <a:ext uri="{0D108BD9-81ED-4DB2-BD59-A6C34878D82A}">
                    <a16:rowId xmlns:a16="http://schemas.microsoft.com/office/drawing/2014/main" val="10003"/>
                  </a:ext>
                </a:extLst>
              </a:tr>
              <a:tr h="629593">
                <a:tc>
                  <a:txBody>
                    <a:bodyPr/>
                    <a:lstStyle/>
                    <a:p>
                      <a:pPr marL="0" lvl="0" indent="0">
                        <a:buNone/>
                      </a:pPr>
                      <a:r>
                        <a:rPr b="1">
                          <a:solidFill>
                            <a:schemeClr val="bg1"/>
                          </a:solidFill>
                        </a:rPr>
                        <a:t>Oligarchy</a:t>
                      </a:r>
                    </a:p>
                  </a:txBody>
                  <a:tcPr/>
                </a:tc>
                <a:tc>
                  <a:txBody>
                    <a:bodyPr/>
                    <a:lstStyle/>
                    <a:p>
                      <a:pPr marL="0" lvl="0" indent="0">
                        <a:buNone/>
                      </a:pPr>
                      <a:r>
                        <a:rPr dirty="0">
                          <a:solidFill>
                            <a:schemeClr val="bg1"/>
                          </a:solidFill>
                        </a:rPr>
                        <a:t>Rule by wealthy few</a:t>
                      </a:r>
                    </a:p>
                  </a:txBody>
                  <a:tcPr/>
                </a:tc>
                <a:tc>
                  <a:txBody>
                    <a:bodyPr/>
                    <a:lstStyle/>
                    <a:p>
                      <a:pPr marL="0" lvl="0" indent="0">
                        <a:buNone/>
                      </a:pPr>
                      <a:r>
                        <a:rPr>
                          <a:solidFill>
                            <a:schemeClr val="bg1"/>
                          </a:solidFill>
                        </a:rPr>
                        <a:t>Classical Sparta</a:t>
                      </a:r>
                    </a:p>
                  </a:txBody>
                  <a:tcPr/>
                </a:tc>
                <a:tc>
                  <a:txBody>
                    <a:bodyPr/>
                    <a:lstStyle/>
                    <a:p>
                      <a:pPr marL="0" lvl="0" indent="0">
                        <a:buNone/>
                      </a:pPr>
                      <a:r>
                        <a:rPr dirty="0">
                          <a:solidFill>
                            <a:schemeClr val="bg1"/>
                          </a:solidFill>
                        </a:rPr>
                        <a:t>600-300 BCE</a:t>
                      </a:r>
                    </a:p>
                  </a:txBody>
                  <a:tcPr/>
                </a:tc>
                <a:extLst>
                  <a:ext uri="{0D108BD9-81ED-4DB2-BD59-A6C34878D82A}">
                    <a16:rowId xmlns:a16="http://schemas.microsoft.com/office/drawing/2014/main" val="10004"/>
                  </a:ext>
                </a:extLst>
              </a:tr>
              <a:tr h="629593">
                <a:tc>
                  <a:txBody>
                    <a:bodyPr/>
                    <a:lstStyle/>
                    <a:p>
                      <a:pPr marL="0" lvl="0" indent="0">
                        <a:buNone/>
                      </a:pPr>
                      <a:r>
                        <a:rPr b="1">
                          <a:solidFill>
                            <a:schemeClr val="bg1"/>
                          </a:solidFill>
                        </a:rPr>
                        <a:t>Democracy</a:t>
                      </a:r>
                    </a:p>
                  </a:txBody>
                  <a:tcPr/>
                </a:tc>
                <a:tc>
                  <a:txBody>
                    <a:bodyPr/>
                    <a:lstStyle/>
                    <a:p>
                      <a:pPr marL="0" lvl="0" indent="0">
                        <a:buNone/>
                      </a:pPr>
                      <a:r>
                        <a:rPr>
                          <a:solidFill>
                            <a:schemeClr val="bg1"/>
                          </a:solidFill>
                        </a:rPr>
                        <a:t>Rule by citizens</a:t>
                      </a:r>
                    </a:p>
                  </a:txBody>
                  <a:tcPr/>
                </a:tc>
                <a:tc>
                  <a:txBody>
                    <a:bodyPr/>
                    <a:lstStyle/>
                    <a:p>
                      <a:pPr marL="0" lvl="0" indent="0">
                        <a:buNone/>
                      </a:pPr>
                      <a:r>
                        <a:rPr>
                          <a:solidFill>
                            <a:schemeClr val="bg1"/>
                          </a:solidFill>
                        </a:rPr>
                        <a:t>Classical Athens</a:t>
                      </a:r>
                    </a:p>
                  </a:txBody>
                  <a:tcPr/>
                </a:tc>
                <a:tc>
                  <a:txBody>
                    <a:bodyPr/>
                    <a:lstStyle/>
                    <a:p>
                      <a:pPr marL="0" lvl="0" indent="0">
                        <a:buNone/>
                      </a:pPr>
                      <a:r>
                        <a:rPr dirty="0">
                          <a:solidFill>
                            <a:schemeClr val="bg1"/>
                          </a:solidFill>
                        </a:rPr>
                        <a:t>508-322 BCE</a:t>
                      </a:r>
                    </a:p>
                  </a:txBody>
                  <a:tcPr/>
                </a:tc>
                <a:extLst>
                  <a:ext uri="{0D108BD9-81ED-4DB2-BD59-A6C34878D82A}">
                    <a16:rowId xmlns:a16="http://schemas.microsoft.com/office/drawing/2014/main" val="10005"/>
                  </a:ext>
                </a:extLst>
              </a:tr>
            </a:tbl>
          </a:graphicData>
        </a:graphic>
      </p:graphicFrame>
      <p:sp>
        <p:nvSpPr>
          <p:cNvPr id="4" name="Text Placeholder 3"/>
          <p:cNvSpPr>
            <a:spLocks noGrp="1"/>
          </p:cNvSpPr>
          <p:nvPr>
            <p:ph type="body" sz="half" idx="2"/>
          </p:nvPr>
        </p:nvSpPr>
        <p:spPr/>
        <p:txBody>
          <a:bodyPr>
            <a:normAutofit/>
          </a:bodyPr>
          <a:lstStyle/>
          <a:p>
            <a:pPr marL="0" lvl="0" indent="0">
              <a:spcBef>
                <a:spcPts val="3000"/>
              </a:spcBef>
              <a:buNone/>
            </a:pPr>
            <a:r>
              <a:rPr sz="1600" b="1" dirty="0"/>
              <a:t>Political Experimentation (750-500 BCE)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sz="2800" b="1" dirty="0"/>
              <a:t>Key Innovation:</a:t>
            </a:r>
            <a:r>
              <a:rPr sz="2800" dirty="0"/>
              <a:t> </a:t>
            </a:r>
            <a:endParaRPr lang="en-US" sz="2800" dirty="0"/>
          </a:p>
          <a:p>
            <a:pPr marL="0" lvl="0" indent="0">
              <a:buNone/>
            </a:pPr>
            <a:r>
              <a:rPr sz="2800" dirty="0"/>
              <a:t>Greeks experimented with different forms of government, </a:t>
            </a:r>
            <a:r>
              <a:rPr lang="en-US" sz="2800" dirty="0"/>
              <a:t>and their philosophers spent a lot of time </a:t>
            </a:r>
            <a:r>
              <a:rPr sz="2800" dirty="0"/>
              <a:t>analyzing</a:t>
            </a:r>
            <a:r>
              <a:rPr lang="en-US" sz="2800" dirty="0"/>
              <a:t> and debating</a:t>
            </a:r>
            <a:r>
              <a:rPr sz="2800" dirty="0"/>
              <a:t> their strengths and weaknesses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34472"/>
            <a:ext cx="8520600" cy="572700"/>
          </a:xfrm>
        </p:spPr>
        <p:txBody>
          <a:bodyPr>
            <a:normAutofit fontScale="90000"/>
          </a:bodyPr>
          <a:lstStyle/>
          <a:p>
            <a:pPr marL="0" lvl="0" indent="0">
              <a:buNone/>
            </a:pPr>
            <a:r>
              <a:rPr b="1" dirty="0"/>
              <a:t>The Rise of Athens</a:t>
            </a:r>
          </a:p>
        </p:txBody>
      </p:sp>
      <p:sp>
        <p:nvSpPr>
          <p:cNvPr id="3" name="Content Placeholder 2"/>
          <p:cNvSpPr>
            <a:spLocks noGrp="1"/>
          </p:cNvSpPr>
          <p:nvPr>
            <p:ph idx="1"/>
          </p:nvPr>
        </p:nvSpPr>
        <p:spPr>
          <a:xfrm>
            <a:off x="311700" y="972001"/>
            <a:ext cx="8520600" cy="3864693"/>
          </a:xfrm>
        </p:spPr>
        <p:txBody>
          <a:bodyPr>
            <a:normAutofit/>
          </a:bodyPr>
          <a:lstStyle/>
          <a:p>
            <a:pPr marL="0" lvl="0" indent="0">
              <a:buNone/>
            </a:pPr>
            <a:r>
              <a:rPr sz="2400" b="1" dirty="0"/>
              <a:t>From Aristocracy to Democracy:</a:t>
            </a:r>
            <a:endParaRPr lang="en-US" sz="2400" b="1" dirty="0"/>
          </a:p>
          <a:p>
            <a:pPr marL="0" lvl="0" indent="0">
              <a:buNone/>
            </a:pPr>
            <a:endParaRPr sz="2400" b="1" dirty="0"/>
          </a:p>
          <a:p>
            <a:pPr lvl="0"/>
            <a:r>
              <a:rPr sz="2400" b="1" dirty="0"/>
              <a:t>Solon’s reforms</a:t>
            </a:r>
            <a:r>
              <a:rPr sz="2400" dirty="0"/>
              <a:t> (594 BCE) - reducing debt slavery</a:t>
            </a:r>
          </a:p>
          <a:p>
            <a:pPr lvl="0"/>
            <a:r>
              <a:rPr sz="2400" b="1" dirty="0"/>
              <a:t>Cleisthenes’ constitution</a:t>
            </a:r>
            <a:r>
              <a:rPr sz="2400" dirty="0"/>
              <a:t> (508 BCE) - “father of democracy”</a:t>
            </a:r>
          </a:p>
          <a:p>
            <a:pPr lvl="0"/>
            <a:r>
              <a:rPr sz="2400" b="1" dirty="0"/>
              <a:t>Persian War victories</a:t>
            </a:r>
            <a:r>
              <a:rPr sz="2400" dirty="0"/>
              <a:t> - boosting confidence and prestige</a:t>
            </a:r>
          </a:p>
          <a:p>
            <a:pPr lvl="0"/>
            <a:r>
              <a:rPr sz="2400" b="1" dirty="0"/>
              <a:t>Delian League leadership</a:t>
            </a:r>
            <a:r>
              <a:rPr sz="2400" dirty="0"/>
              <a:t> - Athenian naval empire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88275"/>
            <a:ext cx="8520600" cy="572700"/>
          </a:xfrm>
        </p:spPr>
        <p:txBody>
          <a:bodyPr>
            <a:normAutofit fontScale="90000"/>
          </a:bodyPr>
          <a:lstStyle/>
          <a:p>
            <a:pPr marL="0" lvl="0" indent="0">
              <a:buNone/>
            </a:pPr>
            <a:r>
              <a:rPr b="1" dirty="0"/>
              <a:t>Athenian Democracy in Action</a:t>
            </a:r>
          </a:p>
        </p:txBody>
      </p:sp>
      <p:sp>
        <p:nvSpPr>
          <p:cNvPr id="3" name="Content Placeholder 2"/>
          <p:cNvSpPr>
            <a:spLocks noGrp="1"/>
          </p:cNvSpPr>
          <p:nvPr>
            <p:ph idx="1"/>
          </p:nvPr>
        </p:nvSpPr>
        <p:spPr>
          <a:xfrm>
            <a:off x="311700" y="998621"/>
            <a:ext cx="8520600" cy="3952374"/>
          </a:xfrm>
        </p:spPr>
        <p:txBody>
          <a:bodyPr>
            <a:normAutofit fontScale="92500" lnSpcReduction="10000"/>
          </a:bodyPr>
          <a:lstStyle/>
          <a:p>
            <a:pPr marL="0" lvl="0" indent="0">
              <a:buNone/>
            </a:pPr>
            <a:r>
              <a:rPr sz="2800" b="1" dirty="0"/>
              <a:t>Direct Participation:</a:t>
            </a:r>
            <a:endParaRPr lang="en-US" sz="2800" b="1" dirty="0"/>
          </a:p>
          <a:p>
            <a:pPr marL="0" lvl="0" indent="0">
              <a:buNone/>
            </a:pPr>
            <a:endParaRPr sz="2800" b="1" dirty="0"/>
          </a:p>
          <a:p>
            <a:pPr lvl="0"/>
            <a:r>
              <a:rPr sz="2800" b="1" dirty="0"/>
              <a:t>Ecclesia</a:t>
            </a:r>
            <a:r>
              <a:rPr sz="2800" dirty="0"/>
              <a:t> - assembly of all male citizens</a:t>
            </a:r>
          </a:p>
          <a:p>
            <a:pPr lvl="0"/>
            <a:r>
              <a:rPr sz="2800" b="1" dirty="0"/>
              <a:t>Boule</a:t>
            </a:r>
            <a:r>
              <a:rPr sz="2800" dirty="0"/>
              <a:t> - council of 500 preparing business</a:t>
            </a:r>
          </a:p>
          <a:p>
            <a:pPr lvl="0"/>
            <a:r>
              <a:rPr sz="2800" b="1" dirty="0" err="1"/>
              <a:t>Dikasteria</a:t>
            </a:r>
            <a:r>
              <a:rPr sz="2800" dirty="0"/>
              <a:t> - citizen juries for legal cases</a:t>
            </a:r>
          </a:p>
          <a:p>
            <a:pPr lvl="0"/>
            <a:r>
              <a:rPr sz="2800" b="1" dirty="0"/>
              <a:t>Ostracism</a:t>
            </a:r>
            <a:r>
              <a:rPr sz="2800" dirty="0"/>
              <a:t> - voting problematic leaders into exile</a:t>
            </a:r>
          </a:p>
          <a:p>
            <a:pPr lvl="0"/>
            <a:r>
              <a:rPr sz="2800" b="1" dirty="0"/>
              <a:t>Rotation of offices</a:t>
            </a:r>
            <a:r>
              <a:rPr sz="2800" dirty="0"/>
              <a:t> - preventing concentration of power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33" y="548879"/>
            <a:ext cx="3008313" cy="527446"/>
          </a:xfrm>
        </p:spPr>
        <p:txBody>
          <a:bodyPr>
            <a:normAutofit fontScale="90000"/>
          </a:bodyPr>
          <a:lstStyle/>
          <a:p>
            <a:pPr marL="0" lvl="0" indent="0">
              <a:buNone/>
            </a:pPr>
            <a:r>
              <a:rPr sz="2400" dirty="0"/>
              <a:t>Who Could Participate?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82204115"/>
              </p:ext>
            </p:extLst>
          </p:nvPr>
        </p:nvGraphicFramePr>
        <p:xfrm>
          <a:off x="3182353" y="203199"/>
          <a:ext cx="5504448" cy="4391422"/>
        </p:xfrm>
        <a:graphic>
          <a:graphicData uri="http://schemas.openxmlformats.org/drawingml/2006/table">
            <a:tbl>
              <a:tblPr firstRow="1" bandRow="1">
                <a:tableStyleId>{5C22544A-7EE6-4342-B048-85BDC9FD1C3A}</a:tableStyleId>
              </a:tblPr>
              <a:tblGrid>
                <a:gridCol w="1065377">
                  <a:extLst>
                    <a:ext uri="{9D8B030D-6E8A-4147-A177-3AD203B41FA5}">
                      <a16:colId xmlns:a16="http://schemas.microsoft.com/office/drawing/2014/main" val="20000"/>
                    </a:ext>
                  </a:extLst>
                </a:gridCol>
                <a:gridCol w="1543431">
                  <a:extLst>
                    <a:ext uri="{9D8B030D-6E8A-4147-A177-3AD203B41FA5}">
                      <a16:colId xmlns:a16="http://schemas.microsoft.com/office/drawing/2014/main" val="20001"/>
                    </a:ext>
                  </a:extLst>
                </a:gridCol>
                <a:gridCol w="1065377">
                  <a:extLst>
                    <a:ext uri="{9D8B030D-6E8A-4147-A177-3AD203B41FA5}">
                      <a16:colId xmlns:a16="http://schemas.microsoft.com/office/drawing/2014/main" val="20002"/>
                    </a:ext>
                  </a:extLst>
                </a:gridCol>
                <a:gridCol w="1830263">
                  <a:extLst>
                    <a:ext uri="{9D8B030D-6E8A-4147-A177-3AD203B41FA5}">
                      <a16:colId xmlns:a16="http://schemas.microsoft.com/office/drawing/2014/main" val="20003"/>
                    </a:ext>
                  </a:extLst>
                </a:gridCol>
              </a:tblGrid>
              <a:tr h="345781">
                <a:tc>
                  <a:txBody>
                    <a:bodyPr/>
                    <a:lstStyle/>
                    <a:p>
                      <a:pPr marL="0" lvl="0" indent="0">
                        <a:buNone/>
                      </a:pPr>
                      <a:r>
                        <a:rPr b="1" dirty="0">
                          <a:solidFill>
                            <a:schemeClr val="bg2"/>
                          </a:solidFill>
                        </a:rPr>
                        <a:t>Group</a:t>
                      </a:r>
                    </a:p>
                  </a:txBody>
                  <a:tcPr/>
                </a:tc>
                <a:tc>
                  <a:txBody>
                    <a:bodyPr/>
                    <a:lstStyle/>
                    <a:p>
                      <a:pPr marL="0" lvl="0" indent="0">
                        <a:buNone/>
                      </a:pPr>
                      <a:r>
                        <a:rPr b="1" dirty="0">
                          <a:solidFill>
                            <a:schemeClr val="bg2"/>
                          </a:solidFill>
                        </a:rPr>
                        <a:t>Population</a:t>
                      </a:r>
                    </a:p>
                  </a:txBody>
                  <a:tcPr/>
                </a:tc>
                <a:tc>
                  <a:txBody>
                    <a:bodyPr/>
                    <a:lstStyle/>
                    <a:p>
                      <a:pPr marL="0" lvl="0" indent="0">
                        <a:buNone/>
                      </a:pPr>
                      <a:r>
                        <a:rPr b="1" dirty="0">
                          <a:solidFill>
                            <a:schemeClr val="bg2"/>
                          </a:solidFill>
                        </a:rPr>
                        <a:t>Rights</a:t>
                      </a:r>
                    </a:p>
                  </a:txBody>
                  <a:tcPr/>
                </a:tc>
                <a:tc>
                  <a:txBody>
                    <a:bodyPr/>
                    <a:lstStyle/>
                    <a:p>
                      <a:pPr marL="0" lvl="0" indent="0">
                        <a:buNone/>
                      </a:pPr>
                      <a:r>
                        <a:rPr b="1" dirty="0">
                          <a:solidFill>
                            <a:schemeClr val="bg2"/>
                          </a:solidFill>
                        </a:rPr>
                        <a:t>Role in Society</a:t>
                      </a:r>
                    </a:p>
                  </a:txBody>
                  <a:tcPr/>
                </a:tc>
                <a:extLst>
                  <a:ext uri="{0D108BD9-81ED-4DB2-BD59-A6C34878D82A}">
                    <a16:rowId xmlns:a16="http://schemas.microsoft.com/office/drawing/2014/main" val="10000"/>
                  </a:ext>
                </a:extLst>
              </a:tr>
              <a:tr h="1071922">
                <a:tc>
                  <a:txBody>
                    <a:bodyPr/>
                    <a:lstStyle/>
                    <a:p>
                      <a:pPr marL="0" lvl="0" indent="0">
                        <a:buNone/>
                      </a:pPr>
                      <a:r>
                        <a:rPr b="1" dirty="0">
                          <a:solidFill>
                            <a:schemeClr val="bg1"/>
                          </a:solidFill>
                        </a:rPr>
                        <a:t>Citizens</a:t>
                      </a:r>
                    </a:p>
                  </a:txBody>
                  <a:tcPr/>
                </a:tc>
                <a:tc>
                  <a:txBody>
                    <a:bodyPr/>
                    <a:lstStyle/>
                    <a:p>
                      <a:pPr marL="0" lvl="0" indent="0">
                        <a:buNone/>
                      </a:pPr>
                      <a:r>
                        <a:rPr dirty="0">
                          <a:solidFill>
                            <a:schemeClr val="bg1"/>
                          </a:solidFill>
                        </a:rPr>
                        <a:t>40,000 adult males</a:t>
                      </a:r>
                    </a:p>
                  </a:txBody>
                  <a:tcPr/>
                </a:tc>
                <a:tc>
                  <a:txBody>
                    <a:bodyPr/>
                    <a:lstStyle/>
                    <a:p>
                      <a:pPr marL="0" lvl="0" indent="0">
                        <a:buNone/>
                      </a:pPr>
                      <a:r>
                        <a:rPr>
                          <a:solidFill>
                            <a:schemeClr val="bg1"/>
                          </a:solidFill>
                        </a:rPr>
                        <a:t>Full political participation</a:t>
                      </a:r>
                    </a:p>
                  </a:txBody>
                  <a:tcPr/>
                </a:tc>
                <a:tc>
                  <a:txBody>
                    <a:bodyPr/>
                    <a:lstStyle/>
                    <a:p>
                      <a:pPr marL="0" lvl="0" indent="0">
                        <a:buNone/>
                      </a:pPr>
                      <a:r>
                        <a:rPr>
                          <a:solidFill>
                            <a:schemeClr val="bg1"/>
                          </a:solidFill>
                        </a:rPr>
                        <a:t>Military service, public office</a:t>
                      </a:r>
                    </a:p>
                  </a:txBody>
                  <a:tcPr/>
                </a:tc>
                <a:extLst>
                  <a:ext uri="{0D108BD9-81ED-4DB2-BD59-A6C34878D82A}">
                    <a16:rowId xmlns:a16="http://schemas.microsoft.com/office/drawing/2014/main" val="10001"/>
                  </a:ext>
                </a:extLst>
              </a:tr>
              <a:tr h="1071922">
                <a:tc>
                  <a:txBody>
                    <a:bodyPr/>
                    <a:lstStyle/>
                    <a:p>
                      <a:pPr marL="0" lvl="0" indent="0">
                        <a:buNone/>
                      </a:pPr>
                      <a:r>
                        <a:rPr b="1">
                          <a:solidFill>
                            <a:schemeClr val="bg1"/>
                          </a:solidFill>
                        </a:rPr>
                        <a:t>Metics</a:t>
                      </a:r>
                    </a:p>
                  </a:txBody>
                  <a:tcPr/>
                </a:tc>
                <a:tc>
                  <a:txBody>
                    <a:bodyPr/>
                    <a:lstStyle/>
                    <a:p>
                      <a:pPr marL="0" lvl="0" indent="0">
                        <a:buNone/>
                      </a:pPr>
                      <a:r>
                        <a:rPr>
                          <a:solidFill>
                            <a:schemeClr val="bg1"/>
                          </a:solidFill>
                        </a:rPr>
                        <a:t>35,000 foreigners</a:t>
                      </a:r>
                    </a:p>
                  </a:txBody>
                  <a:tcPr/>
                </a:tc>
                <a:tc>
                  <a:txBody>
                    <a:bodyPr/>
                    <a:lstStyle/>
                    <a:p>
                      <a:pPr marL="0" lvl="0" indent="0">
                        <a:buNone/>
                      </a:pPr>
                      <a:r>
                        <a:rPr>
                          <a:solidFill>
                            <a:schemeClr val="bg1"/>
                          </a:solidFill>
                        </a:rPr>
                        <a:t>Economic but no political rights</a:t>
                      </a:r>
                    </a:p>
                  </a:txBody>
                  <a:tcPr/>
                </a:tc>
                <a:tc>
                  <a:txBody>
                    <a:bodyPr/>
                    <a:lstStyle/>
                    <a:p>
                      <a:pPr marL="0" lvl="0" indent="0">
                        <a:buNone/>
                      </a:pPr>
                      <a:r>
                        <a:rPr dirty="0">
                          <a:solidFill>
                            <a:schemeClr val="bg1"/>
                          </a:solidFill>
                        </a:rPr>
                        <a:t>Craftsmen, traders, professionals</a:t>
                      </a:r>
                    </a:p>
                  </a:txBody>
                  <a:tcPr/>
                </a:tc>
                <a:extLst>
                  <a:ext uri="{0D108BD9-81ED-4DB2-BD59-A6C34878D82A}">
                    <a16:rowId xmlns:a16="http://schemas.microsoft.com/office/drawing/2014/main" val="10002"/>
                  </a:ext>
                </a:extLst>
              </a:tr>
              <a:tr h="829875">
                <a:tc>
                  <a:txBody>
                    <a:bodyPr/>
                    <a:lstStyle/>
                    <a:p>
                      <a:pPr marL="0" lvl="0" indent="0">
                        <a:buNone/>
                      </a:pPr>
                      <a:r>
                        <a:rPr b="1">
                          <a:solidFill>
                            <a:schemeClr val="bg1"/>
                          </a:solidFill>
                        </a:rPr>
                        <a:t>Slaves</a:t>
                      </a:r>
                    </a:p>
                  </a:txBody>
                  <a:tcPr/>
                </a:tc>
                <a:tc>
                  <a:txBody>
                    <a:bodyPr/>
                    <a:lstStyle/>
                    <a:p>
                      <a:pPr marL="0" lvl="0" indent="0">
                        <a:buNone/>
                      </a:pPr>
                      <a:r>
                        <a:rPr>
                          <a:solidFill>
                            <a:schemeClr val="bg1"/>
                          </a:solidFill>
                        </a:rPr>
                        <a:t>100,000 people</a:t>
                      </a:r>
                    </a:p>
                  </a:txBody>
                  <a:tcPr/>
                </a:tc>
                <a:tc>
                  <a:txBody>
                    <a:bodyPr/>
                    <a:lstStyle/>
                    <a:p>
                      <a:pPr marL="0" lvl="0" indent="0">
                        <a:buNone/>
                      </a:pPr>
                      <a:r>
                        <a:rPr>
                          <a:solidFill>
                            <a:schemeClr val="bg1"/>
                          </a:solidFill>
                        </a:rPr>
                        <a:t>No rights whatsoever</a:t>
                      </a:r>
                    </a:p>
                  </a:txBody>
                  <a:tcPr/>
                </a:tc>
                <a:tc>
                  <a:txBody>
                    <a:bodyPr/>
                    <a:lstStyle/>
                    <a:p>
                      <a:pPr marL="0" lvl="0" indent="0">
                        <a:buNone/>
                      </a:pPr>
                      <a:r>
                        <a:rPr>
                          <a:solidFill>
                            <a:schemeClr val="bg1"/>
                          </a:solidFill>
                        </a:rPr>
                        <a:t>Domestic, agricultural, industrial labor</a:t>
                      </a:r>
                    </a:p>
                  </a:txBody>
                  <a:tcPr/>
                </a:tc>
                <a:extLst>
                  <a:ext uri="{0D108BD9-81ED-4DB2-BD59-A6C34878D82A}">
                    <a16:rowId xmlns:a16="http://schemas.microsoft.com/office/drawing/2014/main" val="10003"/>
                  </a:ext>
                </a:extLst>
              </a:tr>
              <a:tr h="1071922">
                <a:tc>
                  <a:txBody>
                    <a:bodyPr/>
                    <a:lstStyle/>
                    <a:p>
                      <a:pPr marL="0" lvl="0" indent="0">
                        <a:buNone/>
                      </a:pPr>
                      <a:r>
                        <a:rPr b="1">
                          <a:solidFill>
                            <a:schemeClr val="bg1"/>
                          </a:solidFill>
                        </a:rPr>
                        <a:t>Women</a:t>
                      </a:r>
                    </a:p>
                  </a:txBody>
                  <a:tcPr/>
                </a:tc>
                <a:tc>
                  <a:txBody>
                    <a:bodyPr/>
                    <a:lstStyle/>
                    <a:p>
                      <a:pPr marL="0" lvl="0" indent="0">
                        <a:buNone/>
                      </a:pPr>
                      <a:r>
                        <a:rPr>
                          <a:solidFill>
                            <a:schemeClr val="bg1"/>
                          </a:solidFill>
                        </a:rPr>
                        <a:t>~100,000 adult</a:t>
                      </a:r>
                    </a:p>
                  </a:txBody>
                  <a:tcPr/>
                </a:tc>
                <a:tc>
                  <a:txBody>
                    <a:bodyPr/>
                    <a:lstStyle/>
                    <a:p>
                      <a:pPr marL="0" lvl="0" indent="0">
                        <a:buNone/>
                      </a:pPr>
                      <a:r>
                        <a:rPr>
                          <a:solidFill>
                            <a:schemeClr val="bg1"/>
                          </a:solidFill>
                        </a:rPr>
                        <a:t>No political participation</a:t>
                      </a:r>
                    </a:p>
                  </a:txBody>
                  <a:tcPr/>
                </a:tc>
                <a:tc>
                  <a:txBody>
                    <a:bodyPr/>
                    <a:lstStyle/>
                    <a:p>
                      <a:pPr marL="0" lvl="0" indent="0">
                        <a:buNone/>
                      </a:pPr>
                      <a:r>
                        <a:rPr dirty="0">
                          <a:solidFill>
                            <a:schemeClr val="bg1"/>
                          </a:solidFill>
                        </a:rPr>
                        <a:t>Household management, religious roles</a:t>
                      </a:r>
                    </a:p>
                  </a:txBody>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half" idx="2"/>
          </p:nvPr>
        </p:nvSpPr>
        <p:spPr>
          <a:xfrm>
            <a:off x="174040" y="1076324"/>
            <a:ext cx="3008313" cy="3518297"/>
          </a:xfrm>
        </p:spPr>
        <p:txBody>
          <a:bodyPr>
            <a:normAutofit/>
          </a:bodyPr>
          <a:lstStyle/>
          <a:p>
            <a:pPr marL="0" lvl="0" indent="0">
              <a:spcBef>
                <a:spcPts val="3000"/>
              </a:spcBef>
              <a:buNone/>
            </a:pPr>
            <a:r>
              <a:rPr sz="1400" b="1" dirty="0"/>
              <a:t>Limits of Athenian Democracy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sz="2800" b="1" dirty="0"/>
              <a:t>Critical Question:</a:t>
            </a:r>
            <a:r>
              <a:rPr sz="2800" dirty="0"/>
              <a:t> </a:t>
            </a:r>
            <a:br>
              <a:rPr lang="en-US" sz="2800" dirty="0"/>
            </a:br>
            <a:br>
              <a:rPr lang="en-US" sz="2800" dirty="0"/>
            </a:br>
            <a:r>
              <a:rPr sz="2800" dirty="0"/>
              <a:t>How does this limited participation affect our evaluation of Athenian democracy as a model for modern societies?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18693"/>
            <a:ext cx="8520600" cy="572700"/>
          </a:xfrm>
        </p:spPr>
        <p:txBody>
          <a:bodyPr>
            <a:normAutofit fontScale="90000"/>
          </a:bodyPr>
          <a:lstStyle/>
          <a:p>
            <a:pPr marL="0" lvl="0" indent="0">
              <a:buNone/>
            </a:pPr>
            <a:r>
              <a:rPr b="1" dirty="0"/>
              <a:t>The Spartan Alternative</a:t>
            </a:r>
          </a:p>
        </p:txBody>
      </p:sp>
      <p:sp>
        <p:nvSpPr>
          <p:cNvPr id="3" name="Content Placeholder 2"/>
          <p:cNvSpPr>
            <a:spLocks noGrp="1"/>
          </p:cNvSpPr>
          <p:nvPr>
            <p:ph idx="1"/>
          </p:nvPr>
        </p:nvSpPr>
        <p:spPr>
          <a:xfrm>
            <a:off x="311700" y="1152474"/>
            <a:ext cx="8520600" cy="3816567"/>
          </a:xfrm>
        </p:spPr>
        <p:txBody>
          <a:bodyPr>
            <a:normAutofit fontScale="92500" lnSpcReduction="10000"/>
          </a:bodyPr>
          <a:lstStyle/>
          <a:p>
            <a:pPr marL="0" lvl="0" indent="0">
              <a:buNone/>
            </a:pPr>
            <a:r>
              <a:rPr sz="2800" b="1" dirty="0"/>
              <a:t>Military Society:</a:t>
            </a:r>
            <a:br>
              <a:rPr lang="en-US" sz="2800" b="1" dirty="0"/>
            </a:br>
            <a:endParaRPr sz="2800" b="1" dirty="0"/>
          </a:p>
          <a:p>
            <a:pPr lvl="0"/>
            <a:r>
              <a:rPr sz="2800" b="1" dirty="0"/>
              <a:t>Dual kingship</a:t>
            </a:r>
            <a:r>
              <a:rPr sz="2800" dirty="0"/>
              <a:t> - two hereditary kings</a:t>
            </a:r>
          </a:p>
          <a:p>
            <a:pPr lvl="0"/>
            <a:r>
              <a:rPr sz="2800" b="1" dirty="0"/>
              <a:t>Gerousia</a:t>
            </a:r>
            <a:r>
              <a:rPr sz="2800" dirty="0"/>
              <a:t> - council of elders over 60</a:t>
            </a:r>
          </a:p>
          <a:p>
            <a:pPr lvl="0"/>
            <a:r>
              <a:rPr sz="2800" b="1" dirty="0"/>
              <a:t>Ephors</a:t>
            </a:r>
            <a:r>
              <a:rPr sz="2800" dirty="0"/>
              <a:t> - five elected overseers</a:t>
            </a:r>
          </a:p>
          <a:p>
            <a:pPr lvl="0"/>
            <a:r>
              <a:rPr sz="2800" b="1" dirty="0" err="1"/>
              <a:t>Apella</a:t>
            </a:r>
            <a:r>
              <a:rPr sz="2800" dirty="0"/>
              <a:t> - assembly with limited power</a:t>
            </a:r>
          </a:p>
          <a:p>
            <a:pPr lvl="0"/>
            <a:r>
              <a:rPr sz="2800" b="1" dirty="0"/>
              <a:t>Helot system</a:t>
            </a:r>
            <a:r>
              <a:rPr sz="2800" dirty="0"/>
              <a:t> - enslaved population supporting warriors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09466"/>
            <a:ext cx="3008313" cy="871538"/>
          </a:xfrm>
        </p:spPr>
        <p:txBody>
          <a:bodyPr>
            <a:normAutofit/>
          </a:bodyPr>
          <a:lstStyle/>
          <a:p>
            <a:pPr marL="0" lvl="0" indent="0">
              <a:buNone/>
            </a:pPr>
            <a:r>
              <a:rPr sz="2400" dirty="0"/>
              <a:t>Spartan Social System</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33244"/>
              </p:ext>
            </p:extLst>
          </p:nvPr>
        </p:nvGraphicFramePr>
        <p:xfrm>
          <a:off x="3182563" y="203199"/>
          <a:ext cx="5491538" cy="4116137"/>
        </p:xfrm>
        <a:graphic>
          <a:graphicData uri="http://schemas.openxmlformats.org/drawingml/2006/table">
            <a:tbl>
              <a:tblPr firstRow="1" bandRow="1">
                <a:tableStyleId>{5C22544A-7EE6-4342-B048-85BDC9FD1C3A}</a:tableStyleId>
              </a:tblPr>
              <a:tblGrid>
                <a:gridCol w="1278842">
                  <a:extLst>
                    <a:ext uri="{9D8B030D-6E8A-4147-A177-3AD203B41FA5}">
                      <a16:colId xmlns:a16="http://schemas.microsoft.com/office/drawing/2014/main" val="20000"/>
                    </a:ext>
                  </a:extLst>
                </a:gridCol>
                <a:gridCol w="1499876">
                  <a:extLst>
                    <a:ext uri="{9D8B030D-6E8A-4147-A177-3AD203B41FA5}">
                      <a16:colId xmlns:a16="http://schemas.microsoft.com/office/drawing/2014/main" val="20001"/>
                    </a:ext>
                  </a:extLst>
                </a:gridCol>
                <a:gridCol w="939053">
                  <a:extLst>
                    <a:ext uri="{9D8B030D-6E8A-4147-A177-3AD203B41FA5}">
                      <a16:colId xmlns:a16="http://schemas.microsoft.com/office/drawing/2014/main" val="20002"/>
                    </a:ext>
                  </a:extLst>
                </a:gridCol>
                <a:gridCol w="1773767">
                  <a:extLst>
                    <a:ext uri="{9D8B030D-6E8A-4147-A177-3AD203B41FA5}">
                      <a16:colId xmlns:a16="http://schemas.microsoft.com/office/drawing/2014/main" val="20003"/>
                    </a:ext>
                  </a:extLst>
                </a:gridCol>
              </a:tblGrid>
              <a:tr h="331947">
                <a:tc>
                  <a:txBody>
                    <a:bodyPr/>
                    <a:lstStyle/>
                    <a:p>
                      <a:pPr marL="0" lvl="0" indent="0">
                        <a:buNone/>
                      </a:pPr>
                      <a:r>
                        <a:rPr b="1" dirty="0">
                          <a:solidFill>
                            <a:schemeClr val="bg2"/>
                          </a:solidFill>
                        </a:rPr>
                        <a:t>Class</a:t>
                      </a:r>
                    </a:p>
                  </a:txBody>
                  <a:tcPr/>
                </a:tc>
                <a:tc>
                  <a:txBody>
                    <a:bodyPr/>
                    <a:lstStyle/>
                    <a:p>
                      <a:pPr marL="0" lvl="0" indent="0">
                        <a:buNone/>
                      </a:pPr>
                      <a:r>
                        <a:rPr b="1" dirty="0">
                          <a:solidFill>
                            <a:schemeClr val="bg2"/>
                          </a:solidFill>
                        </a:rPr>
                        <a:t>Population</a:t>
                      </a:r>
                    </a:p>
                  </a:txBody>
                  <a:tcPr/>
                </a:tc>
                <a:tc>
                  <a:txBody>
                    <a:bodyPr/>
                    <a:lstStyle/>
                    <a:p>
                      <a:pPr marL="0" lvl="0" indent="0">
                        <a:buNone/>
                      </a:pPr>
                      <a:r>
                        <a:rPr b="1" dirty="0">
                          <a:solidFill>
                            <a:schemeClr val="bg2"/>
                          </a:solidFill>
                        </a:rPr>
                        <a:t>Role</a:t>
                      </a:r>
                    </a:p>
                  </a:txBody>
                  <a:tcPr/>
                </a:tc>
                <a:tc>
                  <a:txBody>
                    <a:bodyPr/>
                    <a:lstStyle/>
                    <a:p>
                      <a:pPr marL="0" lvl="0" indent="0">
                        <a:buNone/>
                      </a:pPr>
                      <a:r>
                        <a:rPr b="1" dirty="0">
                          <a:solidFill>
                            <a:schemeClr val="bg2"/>
                          </a:solidFill>
                        </a:rPr>
                        <a:t>Rights &amp; Duties</a:t>
                      </a:r>
                    </a:p>
                  </a:txBody>
                  <a:tcPr/>
                </a:tc>
                <a:extLst>
                  <a:ext uri="{0D108BD9-81ED-4DB2-BD59-A6C34878D82A}">
                    <a16:rowId xmlns:a16="http://schemas.microsoft.com/office/drawing/2014/main" val="10000"/>
                  </a:ext>
                </a:extLst>
              </a:tr>
              <a:tr h="1493759">
                <a:tc>
                  <a:txBody>
                    <a:bodyPr/>
                    <a:lstStyle/>
                    <a:p>
                      <a:pPr marL="0" lvl="0" indent="0">
                        <a:buNone/>
                      </a:pPr>
                      <a:r>
                        <a:rPr b="1" dirty="0" err="1">
                          <a:solidFill>
                            <a:schemeClr val="bg1"/>
                          </a:solidFill>
                        </a:rPr>
                        <a:t>Spartiates</a:t>
                      </a:r>
                      <a:endParaRPr b="1" dirty="0">
                        <a:solidFill>
                          <a:schemeClr val="bg1"/>
                        </a:solidFill>
                      </a:endParaRPr>
                    </a:p>
                  </a:txBody>
                  <a:tcPr/>
                </a:tc>
                <a:tc>
                  <a:txBody>
                    <a:bodyPr/>
                    <a:lstStyle/>
                    <a:p>
                      <a:pPr marL="0" lvl="0" indent="0">
                        <a:buNone/>
                      </a:pPr>
                      <a:r>
                        <a:rPr>
                          <a:solidFill>
                            <a:schemeClr val="bg1"/>
                          </a:solidFill>
                        </a:rPr>
                        <a:t>8,000 warriors</a:t>
                      </a:r>
                    </a:p>
                  </a:txBody>
                  <a:tcPr/>
                </a:tc>
                <a:tc>
                  <a:txBody>
                    <a:bodyPr/>
                    <a:lstStyle/>
                    <a:p>
                      <a:pPr marL="0" lvl="0" indent="0">
                        <a:buNone/>
                      </a:pPr>
                      <a:r>
                        <a:rPr dirty="0">
                          <a:solidFill>
                            <a:schemeClr val="bg1"/>
                          </a:solidFill>
                        </a:rPr>
                        <a:t>Full citizens and professional soldiers</a:t>
                      </a:r>
                    </a:p>
                  </a:txBody>
                  <a:tcPr/>
                </a:tc>
                <a:tc>
                  <a:txBody>
                    <a:bodyPr/>
                    <a:lstStyle/>
                    <a:p>
                      <a:pPr marL="0" lvl="0" indent="0">
                        <a:buNone/>
                      </a:pPr>
                      <a:r>
                        <a:rPr>
                          <a:solidFill>
                            <a:schemeClr val="bg1"/>
                          </a:solidFill>
                        </a:rPr>
                        <a:t>Military training from age 7, political participation, no economic activity</a:t>
                      </a:r>
                    </a:p>
                  </a:txBody>
                  <a:tcPr/>
                </a:tc>
                <a:extLst>
                  <a:ext uri="{0D108BD9-81ED-4DB2-BD59-A6C34878D82A}">
                    <a16:rowId xmlns:a16="http://schemas.microsoft.com/office/drawing/2014/main" val="10001"/>
                  </a:ext>
                </a:extLst>
              </a:tr>
              <a:tr h="1029034">
                <a:tc>
                  <a:txBody>
                    <a:bodyPr/>
                    <a:lstStyle/>
                    <a:p>
                      <a:pPr marL="0" lvl="0" indent="0">
                        <a:buNone/>
                      </a:pPr>
                      <a:r>
                        <a:rPr b="1">
                          <a:solidFill>
                            <a:schemeClr val="bg1"/>
                          </a:solidFill>
                        </a:rPr>
                        <a:t>Perioeci</a:t>
                      </a:r>
                    </a:p>
                  </a:txBody>
                  <a:tcPr/>
                </a:tc>
                <a:tc>
                  <a:txBody>
                    <a:bodyPr/>
                    <a:lstStyle/>
                    <a:p>
                      <a:pPr marL="0" lvl="0" indent="0">
                        <a:buNone/>
                      </a:pPr>
                      <a:r>
                        <a:rPr>
                          <a:solidFill>
                            <a:schemeClr val="bg1"/>
                          </a:solidFill>
                        </a:rPr>
                        <a:t>30,000 people</a:t>
                      </a:r>
                    </a:p>
                  </a:txBody>
                  <a:tcPr/>
                </a:tc>
                <a:tc>
                  <a:txBody>
                    <a:bodyPr/>
                    <a:lstStyle/>
                    <a:p>
                      <a:pPr marL="0" lvl="0" indent="0">
                        <a:buNone/>
                      </a:pPr>
                      <a:r>
                        <a:rPr>
                          <a:solidFill>
                            <a:schemeClr val="bg1"/>
                          </a:solidFill>
                        </a:rPr>
                        <a:t>Free non-citizens</a:t>
                      </a:r>
                    </a:p>
                  </a:txBody>
                  <a:tcPr/>
                </a:tc>
                <a:tc>
                  <a:txBody>
                    <a:bodyPr/>
                    <a:lstStyle/>
                    <a:p>
                      <a:pPr marL="0" lvl="0" indent="0">
                        <a:buNone/>
                      </a:pPr>
                      <a:r>
                        <a:rPr dirty="0">
                          <a:solidFill>
                            <a:schemeClr val="bg1"/>
                          </a:solidFill>
                        </a:rPr>
                        <a:t>Craftsmen and traders, military service as hoplites, no political rights</a:t>
                      </a:r>
                    </a:p>
                  </a:txBody>
                  <a:tcPr/>
                </a:tc>
                <a:extLst>
                  <a:ext uri="{0D108BD9-81ED-4DB2-BD59-A6C34878D82A}">
                    <a16:rowId xmlns:a16="http://schemas.microsoft.com/office/drawing/2014/main" val="10002"/>
                  </a:ext>
                </a:extLst>
              </a:tr>
              <a:tr h="1261397">
                <a:tc>
                  <a:txBody>
                    <a:bodyPr/>
                    <a:lstStyle/>
                    <a:p>
                      <a:pPr marL="0" lvl="0" indent="0">
                        <a:buNone/>
                      </a:pPr>
                      <a:r>
                        <a:rPr b="1">
                          <a:solidFill>
                            <a:schemeClr val="bg1"/>
                          </a:solidFill>
                        </a:rPr>
                        <a:t>Helots</a:t>
                      </a:r>
                    </a:p>
                  </a:txBody>
                  <a:tcPr/>
                </a:tc>
                <a:tc>
                  <a:txBody>
                    <a:bodyPr/>
                    <a:lstStyle/>
                    <a:p>
                      <a:pPr marL="0" lvl="0" indent="0">
                        <a:buNone/>
                      </a:pPr>
                      <a:r>
                        <a:rPr>
                          <a:solidFill>
                            <a:schemeClr val="bg1"/>
                          </a:solidFill>
                        </a:rPr>
                        <a:t>200,000 people</a:t>
                      </a:r>
                    </a:p>
                  </a:txBody>
                  <a:tcPr/>
                </a:tc>
                <a:tc>
                  <a:txBody>
                    <a:bodyPr/>
                    <a:lstStyle/>
                    <a:p>
                      <a:pPr marL="0" lvl="0" indent="0">
                        <a:buNone/>
                      </a:pPr>
                      <a:r>
                        <a:rPr>
                          <a:solidFill>
                            <a:schemeClr val="bg1"/>
                          </a:solidFill>
                        </a:rPr>
                        <a:t>Enslaved agricultural workers</a:t>
                      </a:r>
                    </a:p>
                  </a:txBody>
                  <a:tcPr/>
                </a:tc>
                <a:tc>
                  <a:txBody>
                    <a:bodyPr/>
                    <a:lstStyle/>
                    <a:p>
                      <a:pPr marL="0" lvl="0" indent="0">
                        <a:buNone/>
                      </a:pPr>
                      <a:r>
                        <a:rPr dirty="0">
                          <a:solidFill>
                            <a:schemeClr val="bg1"/>
                          </a:solidFill>
                        </a:rPr>
                        <a:t>Farming Spartan land, providing food surplus, constant surveillance</a:t>
                      </a:r>
                    </a:p>
                  </a:txBody>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half" idx="2"/>
          </p:nvPr>
        </p:nvSpPr>
        <p:spPr>
          <a:xfrm>
            <a:off x="174250" y="1076326"/>
            <a:ext cx="3008313" cy="3518297"/>
          </a:xfrm>
        </p:spPr>
        <p:txBody>
          <a:bodyPr>
            <a:normAutofit/>
          </a:bodyPr>
          <a:lstStyle/>
          <a:p>
            <a:pPr marL="0" lvl="0" indent="0">
              <a:spcBef>
                <a:spcPts val="3000"/>
              </a:spcBef>
              <a:buNone/>
            </a:pPr>
            <a:r>
              <a:rPr sz="1600" b="1" dirty="0"/>
              <a:t>Rigid Military Hierarchy</a:t>
            </a:r>
          </a:p>
          <a:p>
            <a:pPr marL="0" lvl="0" indent="0">
              <a:buNone/>
            </a:pPr>
            <a:r>
              <a:rPr sz="1600" b="1" dirty="0"/>
              <a:t>The Three Classes: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sz="2400" b="1" dirty="0"/>
              <a:t>The Agoge System:</a:t>
            </a:r>
            <a:r>
              <a:rPr sz="2400" dirty="0"/>
              <a:t> </a:t>
            </a:r>
            <a:endParaRPr lang="en-US" sz="2400" dirty="0"/>
          </a:p>
          <a:p>
            <a:pPr marL="0" lvl="0" indent="0">
              <a:buNone/>
            </a:pPr>
            <a:endParaRPr lang="en-US" sz="2400" dirty="0"/>
          </a:p>
          <a:p>
            <a:pPr marL="0" lvl="0" indent="0">
              <a:buNone/>
            </a:pPr>
            <a:r>
              <a:rPr sz="2400" dirty="0"/>
              <a:t>Seven-year-old boys removed from families for lifelong military training, creating professional warrior class unmatched in Greece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88275"/>
            <a:ext cx="8520600" cy="572700"/>
          </a:xfrm>
        </p:spPr>
        <p:txBody>
          <a:bodyPr>
            <a:normAutofit fontScale="90000"/>
          </a:bodyPr>
          <a:lstStyle/>
          <a:p>
            <a:pPr marL="0" lvl="0" indent="0">
              <a:buNone/>
            </a:pPr>
            <a:r>
              <a:rPr b="1" dirty="0"/>
              <a:t>Spartan Women</a:t>
            </a:r>
          </a:p>
        </p:txBody>
      </p:sp>
      <p:sp>
        <p:nvSpPr>
          <p:cNvPr id="3" name="Content Placeholder 2"/>
          <p:cNvSpPr>
            <a:spLocks noGrp="1"/>
          </p:cNvSpPr>
          <p:nvPr>
            <p:ph idx="1"/>
          </p:nvPr>
        </p:nvSpPr>
        <p:spPr/>
        <p:txBody>
          <a:bodyPr>
            <a:normAutofit fontScale="92500" lnSpcReduction="10000"/>
          </a:bodyPr>
          <a:lstStyle/>
          <a:p>
            <a:pPr marL="0" lvl="0" indent="0">
              <a:buNone/>
            </a:pPr>
            <a:r>
              <a:rPr sz="2400" b="1" dirty="0"/>
              <a:t>Unique Status:</a:t>
            </a:r>
            <a:br>
              <a:rPr lang="en-US" sz="2400" b="1" dirty="0"/>
            </a:br>
            <a:endParaRPr sz="2400" b="1" dirty="0"/>
          </a:p>
          <a:p>
            <a:pPr lvl="0"/>
            <a:r>
              <a:rPr sz="2400" b="1" dirty="0"/>
              <a:t>Physical training</a:t>
            </a:r>
            <a:r>
              <a:rPr sz="2400" dirty="0"/>
              <a:t> - producing strong mothers</a:t>
            </a:r>
          </a:p>
          <a:p>
            <a:pPr lvl="0"/>
            <a:r>
              <a:rPr sz="2400" b="1" dirty="0"/>
              <a:t>Property ownership</a:t>
            </a:r>
            <a:r>
              <a:rPr sz="2400" dirty="0"/>
              <a:t> - controlling land and wealth</a:t>
            </a:r>
          </a:p>
          <a:p>
            <a:pPr lvl="0"/>
            <a:r>
              <a:rPr sz="2400" b="1" dirty="0"/>
              <a:t>Marriage freedom</a:t>
            </a:r>
            <a:r>
              <a:rPr sz="2400" dirty="0"/>
              <a:t> - later marriage, more independence</a:t>
            </a:r>
          </a:p>
          <a:p>
            <a:pPr lvl="0"/>
            <a:r>
              <a:rPr sz="2400" b="1" dirty="0"/>
              <a:t>Public presence</a:t>
            </a:r>
            <a:r>
              <a:rPr sz="2400" dirty="0"/>
              <a:t> - participating in festivals and competitions</a:t>
            </a:r>
          </a:p>
          <a:p>
            <a:pPr marL="0" lvl="0" indent="0">
              <a:buNone/>
            </a:pPr>
            <a:r>
              <a:rPr sz="2400" b="1" dirty="0"/>
              <a:t>Purpose:</a:t>
            </a:r>
            <a:r>
              <a:rPr sz="2400" dirty="0"/>
              <a:t> Supporting the military state through strong families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AF879-502F-8443-E799-1A30BF3DE1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D530F-8EF2-AAC6-0368-AA661BBE8C2D}"/>
              </a:ext>
            </a:extLst>
          </p:cNvPr>
          <p:cNvSpPr>
            <a:spLocks noGrp="1"/>
          </p:cNvSpPr>
          <p:nvPr>
            <p:ph type="title"/>
          </p:nvPr>
        </p:nvSpPr>
        <p:spPr>
          <a:xfrm>
            <a:off x="311700" y="71950"/>
            <a:ext cx="8520600" cy="572700"/>
          </a:xfrm>
        </p:spPr>
        <p:txBody>
          <a:bodyPr>
            <a:normAutofit fontScale="90000"/>
          </a:bodyPr>
          <a:lstStyle/>
          <a:p>
            <a:pPr marL="0" lvl="0" indent="0">
              <a:buNone/>
            </a:pPr>
            <a:r>
              <a:rPr dirty="0"/>
              <a:t>Phoenician-Greek Interaction</a:t>
            </a:r>
          </a:p>
        </p:txBody>
      </p:sp>
      <p:sp>
        <p:nvSpPr>
          <p:cNvPr id="3" name="Content Placeholder 2">
            <a:extLst>
              <a:ext uri="{FF2B5EF4-FFF2-40B4-BE49-F238E27FC236}">
                <a16:creationId xmlns:a16="http://schemas.microsoft.com/office/drawing/2014/main" id="{878B79C5-2BF7-447E-47D1-6B004B93DAC1}"/>
              </a:ext>
            </a:extLst>
          </p:cNvPr>
          <p:cNvSpPr>
            <a:spLocks noGrp="1"/>
          </p:cNvSpPr>
          <p:nvPr>
            <p:ph idx="1"/>
          </p:nvPr>
        </p:nvSpPr>
        <p:spPr>
          <a:xfrm>
            <a:off x="311700" y="753466"/>
            <a:ext cx="8520600" cy="4242816"/>
          </a:xfrm>
        </p:spPr>
        <p:txBody>
          <a:bodyPr>
            <a:normAutofit fontScale="92500" lnSpcReduction="20000"/>
          </a:bodyPr>
          <a:lstStyle/>
          <a:p>
            <a:pPr marL="285750" indent="-285750"/>
            <a:r>
              <a:rPr lang="en-US" sz="1800" b="1" dirty="0"/>
              <a:t>The City-State Model (750-500 BCE)</a:t>
            </a:r>
            <a:br>
              <a:rPr lang="en-US" sz="1800" b="1" dirty="0"/>
            </a:br>
            <a:endParaRPr lang="en-US" sz="1800" b="1" dirty="0"/>
          </a:p>
          <a:p>
            <a:pPr marL="285750" indent="-285750"/>
            <a:r>
              <a:rPr lang="en-US" sz="1800" b="1" dirty="0"/>
              <a:t>Physical Structure:</a:t>
            </a:r>
            <a:r>
              <a:rPr lang="en-US" sz="1800" dirty="0"/>
              <a:t> - </a:t>
            </a:r>
            <a:r>
              <a:rPr lang="en-US" sz="1800" b="1" dirty="0"/>
              <a:t>Acropolis</a:t>
            </a:r>
            <a:r>
              <a:rPr lang="en-US" sz="1800" dirty="0"/>
              <a:t> - fortified high ground with temples - </a:t>
            </a:r>
            <a:r>
              <a:rPr lang="en-US" sz="1800" b="1" dirty="0"/>
              <a:t>Agora</a:t>
            </a:r>
            <a:r>
              <a:rPr lang="en-US" sz="1800" dirty="0"/>
              <a:t> - marketplace and political center</a:t>
            </a:r>
            <a:br>
              <a:rPr lang="en-US" sz="1800" dirty="0"/>
            </a:br>
            <a:r>
              <a:rPr lang="en-US" sz="1800" dirty="0"/>
              <a:t>- </a:t>
            </a:r>
            <a:r>
              <a:rPr lang="en-US" sz="1800" b="1" dirty="0"/>
              <a:t>Urban center</a:t>
            </a:r>
            <a:r>
              <a:rPr lang="en-US" sz="1800" dirty="0"/>
              <a:t> with surrounding farmland - </a:t>
            </a:r>
            <a:r>
              <a:rPr lang="en-US" sz="1800" b="1" dirty="0"/>
              <a:t>Defensive walls</a:t>
            </a:r>
            <a:r>
              <a:rPr lang="en-US" sz="1800" dirty="0"/>
              <a:t> - protecting against neighbors</a:t>
            </a:r>
            <a:br>
              <a:rPr lang="en-US" sz="1800" dirty="0"/>
            </a:br>
            <a:endParaRPr lang="en-US" sz="1800" dirty="0"/>
          </a:p>
          <a:p>
            <a:pPr marL="285750" indent="-285750"/>
            <a:r>
              <a:rPr lang="en-US" sz="1800" b="1" dirty="0"/>
              <a:t>Political Organization:</a:t>
            </a:r>
            <a:r>
              <a:rPr lang="en-US" sz="1800" dirty="0"/>
              <a:t> - </a:t>
            </a:r>
            <a:r>
              <a:rPr lang="en-US" sz="1800" b="1" dirty="0"/>
              <a:t>Independent government</a:t>
            </a:r>
            <a:r>
              <a:rPr lang="en-US" sz="1800" dirty="0"/>
              <a:t> - each polis ruled itself - </a:t>
            </a:r>
            <a:r>
              <a:rPr lang="en-US" sz="1800" b="1" dirty="0"/>
              <a:t>Citizen body</a:t>
            </a:r>
            <a:r>
              <a:rPr lang="en-US" sz="1800" dirty="0"/>
              <a:t> - varying definitions of participation - </a:t>
            </a:r>
            <a:r>
              <a:rPr lang="en-US" sz="1800" b="1" dirty="0"/>
              <a:t>Shared culture</a:t>
            </a:r>
            <a:r>
              <a:rPr lang="en-US" sz="1800" dirty="0"/>
              <a:t> - common language, religion, customs - </a:t>
            </a:r>
            <a:r>
              <a:rPr lang="en-US" sz="1800" b="1" dirty="0"/>
              <a:t>Competitive identity</a:t>
            </a:r>
            <a:r>
              <a:rPr lang="en-US" sz="1800" dirty="0"/>
              <a:t> - pride in local achievements</a:t>
            </a:r>
            <a:br>
              <a:rPr lang="en-US" sz="1800" dirty="0"/>
            </a:br>
            <a:endParaRPr lang="en-US" sz="1800" dirty="0"/>
          </a:p>
          <a:p>
            <a:pPr marL="285750" indent="-285750"/>
            <a:r>
              <a:rPr lang="en-US" sz="1800" b="1" dirty="0"/>
              <a:t>Key Innovation:</a:t>
            </a:r>
            <a:r>
              <a:rPr lang="en-US" sz="1800" dirty="0"/>
              <a:t> Political participation replacing palace bureaucracy— title: “Ancient Greece: The Birth of Ideas” subtitle: “Democracy, Philosophy, and Cultural Achievement” author: “Core Lesson - 75 Minutes” date: “” —</a:t>
            </a:r>
          </a:p>
        </p:txBody>
      </p:sp>
    </p:spTree>
    <p:extLst>
      <p:ext uri="{BB962C8B-B14F-4D97-AF65-F5344CB8AC3E}">
        <p14:creationId xmlns:p14="http://schemas.microsoft.com/office/powerpoint/2010/main" val="1570779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28601"/>
            <a:ext cx="8520600" cy="572700"/>
          </a:xfrm>
        </p:spPr>
        <p:txBody>
          <a:bodyPr>
            <a:normAutofit fontScale="90000"/>
          </a:bodyPr>
          <a:lstStyle/>
          <a:p>
            <a:pPr marL="0" lvl="0" indent="0">
              <a:buNone/>
            </a:pPr>
            <a:r>
              <a:rPr b="1" dirty="0"/>
              <a:t>Greek Colonization</a:t>
            </a:r>
          </a:p>
        </p:txBody>
      </p:sp>
      <p:sp>
        <p:nvSpPr>
          <p:cNvPr id="3" name="Content Placeholder 2"/>
          <p:cNvSpPr>
            <a:spLocks noGrp="1"/>
          </p:cNvSpPr>
          <p:nvPr>
            <p:ph idx="1"/>
          </p:nvPr>
        </p:nvSpPr>
        <p:spPr>
          <a:xfrm>
            <a:off x="311700" y="932448"/>
            <a:ext cx="8520600" cy="3982452"/>
          </a:xfrm>
        </p:spPr>
        <p:txBody>
          <a:bodyPr>
            <a:normAutofit/>
          </a:bodyPr>
          <a:lstStyle/>
          <a:p>
            <a:pPr marL="285750" indent="-285750"/>
            <a:r>
              <a:rPr b="1" dirty="0"/>
              <a:t>The Great Expansion (750-550 BCE)</a:t>
            </a:r>
            <a:br>
              <a:rPr lang="en-US" b="1" dirty="0"/>
            </a:br>
            <a:endParaRPr b="1" dirty="0"/>
          </a:p>
          <a:p>
            <a:pPr marL="285750" indent="-285750"/>
            <a:r>
              <a:rPr b="1" dirty="0"/>
              <a:t>Push Factors (Why Leave?):</a:t>
            </a:r>
            <a:r>
              <a:rPr dirty="0"/>
              <a:t> - </a:t>
            </a:r>
            <a:r>
              <a:rPr b="1" dirty="0"/>
              <a:t>Population pressure</a:t>
            </a:r>
            <a:r>
              <a:rPr dirty="0"/>
              <a:t> - limited farmland in mountainous homeland - </a:t>
            </a:r>
            <a:r>
              <a:rPr b="1" dirty="0"/>
              <a:t>Political conflict</a:t>
            </a:r>
            <a:r>
              <a:rPr dirty="0"/>
              <a:t> - losers in factional struggles seeking new opportunities - </a:t>
            </a:r>
            <a:r>
              <a:rPr b="1" dirty="0"/>
              <a:t>Economic necessity</a:t>
            </a:r>
            <a:r>
              <a:rPr dirty="0"/>
              <a:t> - younger sons needing land and livelihood</a:t>
            </a:r>
            <a:br>
              <a:rPr lang="en-US" dirty="0"/>
            </a:br>
            <a:endParaRPr dirty="0"/>
          </a:p>
          <a:p>
            <a:pPr marL="285750" indent="-285750"/>
            <a:r>
              <a:rPr b="1" dirty="0"/>
              <a:t>Pull Factors (Why Specific Locations?):</a:t>
            </a:r>
            <a:r>
              <a:rPr dirty="0"/>
              <a:t> - </a:t>
            </a:r>
            <a:r>
              <a:rPr b="1" dirty="0"/>
              <a:t>Agricultural potential</a:t>
            </a:r>
            <a:r>
              <a:rPr dirty="0"/>
              <a:t> - fertile soil for grain production - </a:t>
            </a:r>
            <a:r>
              <a:rPr b="1" dirty="0"/>
              <a:t>Trade opportunities</a:t>
            </a:r>
            <a:r>
              <a:rPr dirty="0"/>
              <a:t> - strategic positions on commercial routes - </a:t>
            </a:r>
            <a:r>
              <a:rPr b="1" dirty="0"/>
              <a:t>Metal resources</a:t>
            </a:r>
            <a:r>
              <a:rPr dirty="0"/>
              <a:t> - access to silver, copper, and iron mines</a:t>
            </a:r>
            <a:br>
              <a:rPr lang="en-US" dirty="0"/>
            </a:br>
            <a:endParaRPr dirty="0"/>
          </a:p>
          <a:p>
            <a:pPr marL="285750" indent="-285750"/>
            <a:r>
              <a:rPr b="1" dirty="0"/>
              <a:t>Organization:</a:t>
            </a:r>
            <a:r>
              <a:rPr dirty="0"/>
              <a:t> </a:t>
            </a:r>
            <a:r>
              <a:rPr b="1" dirty="0" err="1"/>
              <a:t>Apoikia</a:t>
            </a:r>
            <a:r>
              <a:rPr dirty="0"/>
              <a:t> system - “home away from home” with independent government but cultural ties to mother city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sz="2800" dirty="0"/>
              <a:t>Major Greek Colonies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48455623"/>
              </p:ext>
            </p:extLst>
          </p:nvPr>
        </p:nvGraphicFramePr>
        <p:xfrm>
          <a:off x="3344779" y="376039"/>
          <a:ext cx="5618079" cy="4391421"/>
        </p:xfrm>
        <a:graphic>
          <a:graphicData uri="http://schemas.openxmlformats.org/drawingml/2006/table">
            <a:tbl>
              <a:tblPr firstRow="1" bandRow="1">
                <a:tableStyleId>{5C22544A-7EE6-4342-B048-85BDC9FD1C3A}</a:tableStyleId>
              </a:tblPr>
              <a:tblGrid>
                <a:gridCol w="1090075">
                  <a:extLst>
                    <a:ext uri="{9D8B030D-6E8A-4147-A177-3AD203B41FA5}">
                      <a16:colId xmlns:a16="http://schemas.microsoft.com/office/drawing/2014/main" val="20000"/>
                    </a:ext>
                  </a:extLst>
                </a:gridCol>
                <a:gridCol w="1635113">
                  <a:extLst>
                    <a:ext uri="{9D8B030D-6E8A-4147-A177-3AD203B41FA5}">
                      <a16:colId xmlns:a16="http://schemas.microsoft.com/office/drawing/2014/main" val="20001"/>
                    </a:ext>
                  </a:extLst>
                </a:gridCol>
                <a:gridCol w="1173927">
                  <a:extLst>
                    <a:ext uri="{9D8B030D-6E8A-4147-A177-3AD203B41FA5}">
                      <a16:colId xmlns:a16="http://schemas.microsoft.com/office/drawing/2014/main" val="20002"/>
                    </a:ext>
                  </a:extLst>
                </a:gridCol>
                <a:gridCol w="1718964">
                  <a:extLst>
                    <a:ext uri="{9D8B030D-6E8A-4147-A177-3AD203B41FA5}">
                      <a16:colId xmlns:a16="http://schemas.microsoft.com/office/drawing/2014/main" val="20003"/>
                    </a:ext>
                  </a:extLst>
                </a:gridCol>
              </a:tblGrid>
              <a:tr h="414285">
                <a:tc>
                  <a:txBody>
                    <a:bodyPr/>
                    <a:lstStyle/>
                    <a:p>
                      <a:pPr marL="0" lvl="0" indent="0">
                        <a:buNone/>
                      </a:pPr>
                      <a:r>
                        <a:rPr b="1"/>
                        <a:t>Region</a:t>
                      </a:r>
                    </a:p>
                  </a:txBody>
                  <a:tcPr/>
                </a:tc>
                <a:tc>
                  <a:txBody>
                    <a:bodyPr/>
                    <a:lstStyle/>
                    <a:p>
                      <a:pPr marL="0" lvl="0" indent="0">
                        <a:buNone/>
                      </a:pPr>
                      <a:r>
                        <a:rPr b="1"/>
                        <a:t>Major Colonies</a:t>
                      </a:r>
                    </a:p>
                  </a:txBody>
                  <a:tcPr/>
                </a:tc>
                <a:tc>
                  <a:txBody>
                    <a:bodyPr/>
                    <a:lstStyle/>
                    <a:p>
                      <a:pPr marL="0" lvl="0" indent="0">
                        <a:buNone/>
                      </a:pPr>
                      <a:r>
                        <a:rPr b="1" dirty="0"/>
                        <a:t>Founded</a:t>
                      </a:r>
                    </a:p>
                  </a:txBody>
                  <a:tcPr/>
                </a:tc>
                <a:tc>
                  <a:txBody>
                    <a:bodyPr/>
                    <a:lstStyle/>
                    <a:p>
                      <a:pPr marL="0" lvl="0" indent="0">
                        <a:buNone/>
                      </a:pPr>
                      <a:r>
                        <a:rPr b="1"/>
                        <a:t>Strategic Value</a:t>
                      </a:r>
                    </a:p>
                  </a:txBody>
                  <a:tcPr/>
                </a:tc>
                <a:extLst>
                  <a:ext uri="{0D108BD9-81ED-4DB2-BD59-A6C34878D82A}">
                    <a16:rowId xmlns:a16="http://schemas.microsoft.com/office/drawing/2014/main" val="10000"/>
                  </a:ext>
                </a:extLst>
              </a:tr>
              <a:tr h="994284">
                <a:tc>
                  <a:txBody>
                    <a:bodyPr/>
                    <a:lstStyle/>
                    <a:p>
                      <a:pPr marL="0" lvl="0" indent="0">
                        <a:buNone/>
                      </a:pPr>
                      <a:r>
                        <a:rPr b="1" dirty="0">
                          <a:solidFill>
                            <a:schemeClr val="bg1"/>
                          </a:solidFill>
                        </a:rPr>
                        <a:t>Sicily &amp; Italy</a:t>
                      </a:r>
                    </a:p>
                  </a:txBody>
                  <a:tcPr/>
                </a:tc>
                <a:tc>
                  <a:txBody>
                    <a:bodyPr/>
                    <a:lstStyle/>
                    <a:p>
                      <a:pPr marL="0" lvl="0" indent="0">
                        <a:buNone/>
                      </a:pPr>
                      <a:r>
                        <a:rPr dirty="0">
                          <a:solidFill>
                            <a:schemeClr val="bg1"/>
                          </a:solidFill>
                        </a:rPr>
                        <a:t>Syracuse, Tarentum, Cumae</a:t>
                      </a:r>
                    </a:p>
                  </a:txBody>
                  <a:tcPr/>
                </a:tc>
                <a:tc>
                  <a:txBody>
                    <a:bodyPr/>
                    <a:lstStyle/>
                    <a:p>
                      <a:pPr marL="0" lvl="0" indent="0">
                        <a:buNone/>
                      </a:pPr>
                      <a:r>
                        <a:rPr>
                          <a:solidFill>
                            <a:schemeClr val="bg1"/>
                          </a:solidFill>
                        </a:rPr>
                        <a:t>734-720 BCE</a:t>
                      </a:r>
                    </a:p>
                  </a:txBody>
                  <a:tcPr/>
                </a:tc>
                <a:tc>
                  <a:txBody>
                    <a:bodyPr/>
                    <a:lstStyle/>
                    <a:p>
                      <a:pPr marL="0" lvl="0" indent="0">
                        <a:buNone/>
                      </a:pPr>
                      <a:r>
                        <a:rPr>
                          <a:solidFill>
                            <a:schemeClr val="bg1"/>
                          </a:solidFill>
                        </a:rPr>
                        <a:t>Agricultural wealth, trade routes</a:t>
                      </a:r>
                    </a:p>
                  </a:txBody>
                  <a:tcPr/>
                </a:tc>
                <a:extLst>
                  <a:ext uri="{0D108BD9-81ED-4DB2-BD59-A6C34878D82A}">
                    <a16:rowId xmlns:a16="http://schemas.microsoft.com/office/drawing/2014/main" val="10001"/>
                  </a:ext>
                </a:extLst>
              </a:tr>
              <a:tr h="994284">
                <a:tc>
                  <a:txBody>
                    <a:bodyPr/>
                    <a:lstStyle/>
                    <a:p>
                      <a:pPr marL="0" lvl="0" indent="0">
                        <a:buNone/>
                      </a:pPr>
                      <a:r>
                        <a:rPr b="1">
                          <a:solidFill>
                            <a:schemeClr val="bg1"/>
                          </a:solidFill>
                        </a:rPr>
                        <a:t>Western Mediterranean</a:t>
                      </a:r>
                    </a:p>
                  </a:txBody>
                  <a:tcPr/>
                </a:tc>
                <a:tc>
                  <a:txBody>
                    <a:bodyPr/>
                    <a:lstStyle/>
                    <a:p>
                      <a:pPr marL="0" lvl="0" indent="0">
                        <a:buNone/>
                      </a:pPr>
                      <a:r>
                        <a:rPr>
                          <a:solidFill>
                            <a:schemeClr val="bg1"/>
                          </a:solidFill>
                        </a:rPr>
                        <a:t>Massalia (Marseilles), Emporion</a:t>
                      </a:r>
                    </a:p>
                  </a:txBody>
                  <a:tcPr/>
                </a:tc>
                <a:tc>
                  <a:txBody>
                    <a:bodyPr/>
                    <a:lstStyle/>
                    <a:p>
                      <a:pPr marL="0" lvl="0" indent="0">
                        <a:buNone/>
                      </a:pPr>
                      <a:r>
                        <a:rPr dirty="0">
                          <a:solidFill>
                            <a:schemeClr val="bg1"/>
                          </a:solidFill>
                        </a:rPr>
                        <a:t>600-575 BCE</a:t>
                      </a:r>
                    </a:p>
                  </a:txBody>
                  <a:tcPr/>
                </a:tc>
                <a:tc>
                  <a:txBody>
                    <a:bodyPr/>
                    <a:lstStyle/>
                    <a:p>
                      <a:pPr marL="0" lvl="0" indent="0">
                        <a:buNone/>
                      </a:pPr>
                      <a:r>
                        <a:rPr>
                          <a:solidFill>
                            <a:schemeClr val="bg1"/>
                          </a:solidFill>
                        </a:rPr>
                        <a:t>Access to Celtic Europe, Spanish metals</a:t>
                      </a:r>
                    </a:p>
                  </a:txBody>
                  <a:tcPr/>
                </a:tc>
                <a:extLst>
                  <a:ext uri="{0D108BD9-81ED-4DB2-BD59-A6C34878D82A}">
                    <a16:rowId xmlns:a16="http://schemas.microsoft.com/office/drawing/2014/main" val="10002"/>
                  </a:ext>
                </a:extLst>
              </a:tr>
              <a:tr h="994284">
                <a:tc>
                  <a:txBody>
                    <a:bodyPr/>
                    <a:lstStyle/>
                    <a:p>
                      <a:pPr marL="0" lvl="0" indent="0">
                        <a:buNone/>
                      </a:pPr>
                      <a:r>
                        <a:rPr b="1">
                          <a:solidFill>
                            <a:schemeClr val="bg1"/>
                          </a:solidFill>
                        </a:rPr>
                        <a:t>Black Sea</a:t>
                      </a:r>
                    </a:p>
                  </a:txBody>
                  <a:tcPr/>
                </a:tc>
                <a:tc>
                  <a:txBody>
                    <a:bodyPr/>
                    <a:lstStyle/>
                    <a:p>
                      <a:pPr marL="0" lvl="0" indent="0">
                        <a:buNone/>
                      </a:pPr>
                      <a:r>
                        <a:rPr>
                          <a:solidFill>
                            <a:schemeClr val="bg1"/>
                          </a:solidFill>
                        </a:rPr>
                        <a:t>Tanais, Chersonesos, Sinope</a:t>
                      </a:r>
                    </a:p>
                  </a:txBody>
                  <a:tcPr/>
                </a:tc>
                <a:tc>
                  <a:txBody>
                    <a:bodyPr/>
                    <a:lstStyle/>
                    <a:p>
                      <a:pPr marL="0" lvl="0" indent="0">
                        <a:buNone/>
                      </a:pPr>
                      <a:r>
                        <a:rPr>
                          <a:solidFill>
                            <a:schemeClr val="bg1"/>
                          </a:solidFill>
                        </a:rPr>
                        <a:t>650-550 BCE</a:t>
                      </a:r>
                    </a:p>
                  </a:txBody>
                  <a:tcPr/>
                </a:tc>
                <a:tc>
                  <a:txBody>
                    <a:bodyPr/>
                    <a:lstStyle/>
                    <a:p>
                      <a:pPr marL="0" lvl="0" indent="0">
                        <a:buNone/>
                      </a:pPr>
                      <a:r>
                        <a:rPr dirty="0">
                          <a:solidFill>
                            <a:schemeClr val="bg1"/>
                          </a:solidFill>
                        </a:rPr>
                        <a:t>Grain trade, fish, Scythian gold</a:t>
                      </a:r>
                    </a:p>
                  </a:txBody>
                  <a:tcPr/>
                </a:tc>
                <a:extLst>
                  <a:ext uri="{0D108BD9-81ED-4DB2-BD59-A6C34878D82A}">
                    <a16:rowId xmlns:a16="http://schemas.microsoft.com/office/drawing/2014/main" val="10003"/>
                  </a:ext>
                </a:extLst>
              </a:tr>
              <a:tr h="994284">
                <a:tc>
                  <a:txBody>
                    <a:bodyPr/>
                    <a:lstStyle/>
                    <a:p>
                      <a:pPr marL="0" lvl="0" indent="0">
                        <a:buNone/>
                      </a:pPr>
                      <a:r>
                        <a:rPr b="1">
                          <a:solidFill>
                            <a:schemeClr val="bg1"/>
                          </a:solidFill>
                        </a:rPr>
                        <a:t>North Africa</a:t>
                      </a:r>
                    </a:p>
                  </a:txBody>
                  <a:tcPr/>
                </a:tc>
                <a:tc>
                  <a:txBody>
                    <a:bodyPr/>
                    <a:lstStyle/>
                    <a:p>
                      <a:pPr marL="0" lvl="0" indent="0">
                        <a:buNone/>
                      </a:pPr>
                      <a:r>
                        <a:rPr>
                          <a:solidFill>
                            <a:schemeClr val="bg1"/>
                          </a:solidFill>
                        </a:rPr>
                        <a:t>Cyrenaica, Naucratis</a:t>
                      </a:r>
                    </a:p>
                  </a:txBody>
                  <a:tcPr/>
                </a:tc>
                <a:tc>
                  <a:txBody>
                    <a:bodyPr/>
                    <a:lstStyle/>
                    <a:p>
                      <a:pPr marL="0" lvl="0" indent="0">
                        <a:buNone/>
                      </a:pPr>
                      <a:r>
                        <a:rPr>
                          <a:solidFill>
                            <a:schemeClr val="bg1"/>
                          </a:solidFill>
                        </a:rPr>
                        <a:t>630-620 BCE</a:t>
                      </a:r>
                    </a:p>
                  </a:txBody>
                  <a:tcPr/>
                </a:tc>
                <a:tc>
                  <a:txBody>
                    <a:bodyPr/>
                    <a:lstStyle/>
                    <a:p>
                      <a:pPr marL="0" lvl="0" indent="0">
                        <a:buNone/>
                      </a:pPr>
                      <a:r>
                        <a:rPr dirty="0">
                          <a:solidFill>
                            <a:schemeClr val="bg1"/>
                          </a:solidFill>
                        </a:rPr>
                        <a:t>Agricultural surplus, Egyptian trade</a:t>
                      </a:r>
                    </a:p>
                  </a:txBody>
                  <a:tcPr/>
                </a:tc>
                <a:extLst>
                  <a:ext uri="{0D108BD9-81ED-4DB2-BD59-A6C34878D82A}">
                    <a16:rowId xmlns:a16="http://schemas.microsoft.com/office/drawing/2014/main" val="10004"/>
                  </a:ext>
                </a:extLst>
              </a:tr>
            </a:tbl>
          </a:graphicData>
        </a:graphic>
      </p:graphicFrame>
      <p:sp>
        <p:nvSpPr>
          <p:cNvPr id="4" name="Text Placeholder 3"/>
          <p:cNvSpPr>
            <a:spLocks noGrp="1"/>
          </p:cNvSpPr>
          <p:nvPr>
            <p:ph type="body" sz="half" idx="2"/>
          </p:nvPr>
        </p:nvSpPr>
        <p:spPr>
          <a:xfrm>
            <a:off x="457202" y="1076326"/>
            <a:ext cx="2646946" cy="3518297"/>
          </a:xfrm>
        </p:spPr>
        <p:txBody>
          <a:bodyPr>
            <a:normAutofit/>
          </a:bodyPr>
          <a:lstStyle/>
          <a:p>
            <a:pPr marL="0" lvl="0" indent="0">
              <a:spcBef>
                <a:spcPts val="3000"/>
              </a:spcBef>
              <a:buNone/>
            </a:pPr>
            <a:r>
              <a:rPr sz="2400" b="1" dirty="0"/>
              <a:t>Strategic Settlements Across the Mediterranean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sz="2800" b="1" dirty="0"/>
              <a:t>Competition with Phoenicians:</a:t>
            </a:r>
            <a:r>
              <a:rPr sz="2800" dirty="0"/>
              <a:t> </a:t>
            </a:r>
            <a:endParaRPr lang="en-US" sz="2800" dirty="0"/>
          </a:p>
          <a:p>
            <a:pPr marL="0" lvl="0" indent="0">
              <a:buNone/>
            </a:pPr>
            <a:endParaRPr lang="en-US" sz="2800" dirty="0"/>
          </a:p>
          <a:p>
            <a:pPr marL="0" lvl="0" indent="0">
              <a:buNone/>
            </a:pPr>
            <a:r>
              <a:rPr sz="2800" dirty="0"/>
              <a:t>Greeks and Phoenicians often established rival colonies in same regions, leading to</a:t>
            </a:r>
            <a:r>
              <a:rPr lang="en-US" sz="2800" dirty="0"/>
              <a:t> simmering</a:t>
            </a:r>
            <a:r>
              <a:rPr sz="2800" dirty="0"/>
              <a:t> commercial and military conflicts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68923"/>
            <a:ext cx="5113978" cy="394720"/>
          </a:xfrm>
        </p:spPr>
        <p:txBody>
          <a:bodyPr>
            <a:noAutofit/>
          </a:bodyPr>
          <a:lstStyle/>
          <a:p>
            <a:pPr marL="0" lvl="0" indent="0">
              <a:buNone/>
            </a:pPr>
            <a:r>
              <a:rPr sz="3600" dirty="0"/>
              <a:t>The Persian Wars Begin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48958639"/>
              </p:ext>
            </p:extLst>
          </p:nvPr>
        </p:nvGraphicFramePr>
        <p:xfrm>
          <a:off x="611619" y="1090014"/>
          <a:ext cx="8001915" cy="3833211"/>
        </p:xfrm>
        <a:graphic>
          <a:graphicData uri="http://schemas.openxmlformats.org/drawingml/2006/table">
            <a:tbl>
              <a:tblPr firstRow="1" bandRow="1">
                <a:tableStyleId>{5C22544A-7EE6-4342-B048-85BDC9FD1C3A}</a:tableStyleId>
              </a:tblPr>
              <a:tblGrid>
                <a:gridCol w="3812874">
                  <a:extLst>
                    <a:ext uri="{9D8B030D-6E8A-4147-A177-3AD203B41FA5}">
                      <a16:colId xmlns:a16="http://schemas.microsoft.com/office/drawing/2014/main" val="20000"/>
                    </a:ext>
                  </a:extLst>
                </a:gridCol>
                <a:gridCol w="4189041">
                  <a:extLst>
                    <a:ext uri="{9D8B030D-6E8A-4147-A177-3AD203B41FA5}">
                      <a16:colId xmlns:a16="http://schemas.microsoft.com/office/drawing/2014/main" val="20001"/>
                    </a:ext>
                  </a:extLst>
                </a:gridCol>
              </a:tblGrid>
              <a:tr h="403496">
                <a:tc>
                  <a:txBody>
                    <a:bodyPr/>
                    <a:lstStyle/>
                    <a:p>
                      <a:pPr marL="0" lvl="0" indent="0">
                        <a:buNone/>
                      </a:pPr>
                      <a:r>
                        <a:rPr b="1" dirty="0">
                          <a:solidFill>
                            <a:schemeClr val="bg2"/>
                          </a:solidFill>
                        </a:rPr>
                        <a:t>Persian Empire</a:t>
                      </a:r>
                    </a:p>
                  </a:txBody>
                  <a:tcPr/>
                </a:tc>
                <a:tc>
                  <a:txBody>
                    <a:bodyPr/>
                    <a:lstStyle/>
                    <a:p>
                      <a:pPr marL="0" lvl="0" indent="0">
                        <a:buNone/>
                      </a:pPr>
                      <a:r>
                        <a:rPr b="1" dirty="0">
                          <a:solidFill>
                            <a:schemeClr val="bg2"/>
                          </a:solidFill>
                        </a:rPr>
                        <a:t>Greek City-States</a:t>
                      </a:r>
                    </a:p>
                  </a:txBody>
                  <a:tcPr/>
                </a:tc>
                <a:extLst>
                  <a:ext uri="{0D108BD9-81ED-4DB2-BD59-A6C34878D82A}">
                    <a16:rowId xmlns:a16="http://schemas.microsoft.com/office/drawing/2014/main" val="10000"/>
                  </a:ext>
                </a:extLst>
              </a:tr>
              <a:tr h="685943">
                <a:tc>
                  <a:txBody>
                    <a:bodyPr/>
                    <a:lstStyle/>
                    <a:p>
                      <a:pPr marL="0" lvl="0" indent="0">
                        <a:buNone/>
                      </a:pPr>
                      <a:r>
                        <a:rPr b="1" dirty="0">
                          <a:solidFill>
                            <a:schemeClr val="bg1"/>
                          </a:solidFill>
                        </a:rPr>
                        <a:t>Size:</a:t>
                      </a:r>
                      <a:r>
                        <a:rPr dirty="0">
                          <a:solidFill>
                            <a:schemeClr val="bg1"/>
                          </a:solidFill>
                        </a:rPr>
                        <a:t> 2 million square miles</a:t>
                      </a:r>
                    </a:p>
                  </a:txBody>
                  <a:tcPr/>
                </a:tc>
                <a:tc>
                  <a:txBody>
                    <a:bodyPr/>
                    <a:lstStyle/>
                    <a:p>
                      <a:pPr marL="0" lvl="0" indent="0">
                        <a:buNone/>
                      </a:pPr>
                      <a:r>
                        <a:rPr b="1">
                          <a:solidFill>
                            <a:schemeClr val="bg1"/>
                          </a:solidFill>
                        </a:rPr>
                        <a:t>Size:</a:t>
                      </a:r>
                      <a:r>
                        <a:rPr>
                          <a:solidFill>
                            <a:schemeClr val="bg1"/>
                          </a:solidFill>
                        </a:rPr>
                        <a:t> Scattered poleis across Mediterranean</a:t>
                      </a:r>
                    </a:p>
                  </a:txBody>
                  <a:tcPr/>
                </a:tc>
                <a:extLst>
                  <a:ext uri="{0D108BD9-81ED-4DB2-BD59-A6C34878D82A}">
                    <a16:rowId xmlns:a16="http://schemas.microsoft.com/office/drawing/2014/main" val="10001"/>
                  </a:ext>
                </a:extLst>
              </a:tr>
              <a:tr h="685943">
                <a:tc>
                  <a:txBody>
                    <a:bodyPr/>
                    <a:lstStyle/>
                    <a:p>
                      <a:pPr marL="0" lvl="0" indent="0">
                        <a:buNone/>
                      </a:pPr>
                      <a:r>
                        <a:rPr b="1" dirty="0">
                          <a:solidFill>
                            <a:schemeClr val="bg1"/>
                          </a:solidFill>
                        </a:rPr>
                        <a:t>Population:</a:t>
                      </a:r>
                      <a:r>
                        <a:rPr dirty="0">
                          <a:solidFill>
                            <a:schemeClr val="bg1"/>
                          </a:solidFill>
                        </a:rPr>
                        <a:t> ~50 million people</a:t>
                      </a:r>
                    </a:p>
                  </a:txBody>
                  <a:tcPr/>
                </a:tc>
                <a:tc>
                  <a:txBody>
                    <a:bodyPr/>
                    <a:lstStyle/>
                    <a:p>
                      <a:pPr marL="0" lvl="0" indent="0">
                        <a:buNone/>
                      </a:pPr>
                      <a:r>
                        <a:rPr b="1">
                          <a:solidFill>
                            <a:schemeClr val="bg1"/>
                          </a:solidFill>
                        </a:rPr>
                        <a:t>Population:</a:t>
                      </a:r>
                      <a:r>
                        <a:rPr>
                          <a:solidFill>
                            <a:schemeClr val="bg1"/>
                          </a:solidFill>
                        </a:rPr>
                        <a:t> ~2 million Greeks total</a:t>
                      </a:r>
                    </a:p>
                  </a:txBody>
                  <a:tcPr/>
                </a:tc>
                <a:extLst>
                  <a:ext uri="{0D108BD9-81ED-4DB2-BD59-A6C34878D82A}">
                    <a16:rowId xmlns:a16="http://schemas.microsoft.com/office/drawing/2014/main" val="10002"/>
                  </a:ext>
                </a:extLst>
              </a:tr>
              <a:tr h="685943">
                <a:tc>
                  <a:txBody>
                    <a:bodyPr/>
                    <a:lstStyle/>
                    <a:p>
                      <a:pPr marL="0" lvl="0" indent="0">
                        <a:buNone/>
                      </a:pPr>
                      <a:r>
                        <a:rPr b="1" dirty="0">
                          <a:solidFill>
                            <a:schemeClr val="bg1"/>
                          </a:solidFill>
                        </a:rPr>
                        <a:t>Government:</a:t>
                      </a:r>
                      <a:r>
                        <a:rPr dirty="0">
                          <a:solidFill>
                            <a:schemeClr val="bg1"/>
                          </a:solidFill>
                        </a:rPr>
                        <a:t> Absolute monarchy, divine king</a:t>
                      </a:r>
                    </a:p>
                  </a:txBody>
                  <a:tcPr/>
                </a:tc>
                <a:tc>
                  <a:txBody>
                    <a:bodyPr/>
                    <a:lstStyle/>
                    <a:p>
                      <a:pPr marL="0" lvl="0" indent="0">
                        <a:buNone/>
                      </a:pPr>
                      <a:r>
                        <a:rPr b="1" dirty="0">
                          <a:solidFill>
                            <a:schemeClr val="bg1"/>
                          </a:solidFill>
                        </a:rPr>
                        <a:t>Government:</a:t>
                      </a:r>
                      <a:r>
                        <a:rPr dirty="0">
                          <a:solidFill>
                            <a:schemeClr val="bg1"/>
                          </a:solidFill>
                        </a:rPr>
                        <a:t> Various experiments in self-rule</a:t>
                      </a:r>
                    </a:p>
                  </a:txBody>
                  <a:tcPr/>
                </a:tc>
                <a:extLst>
                  <a:ext uri="{0D108BD9-81ED-4DB2-BD59-A6C34878D82A}">
                    <a16:rowId xmlns:a16="http://schemas.microsoft.com/office/drawing/2014/main" val="10003"/>
                  </a:ext>
                </a:extLst>
              </a:tr>
              <a:tr h="685943">
                <a:tc>
                  <a:txBody>
                    <a:bodyPr/>
                    <a:lstStyle/>
                    <a:p>
                      <a:pPr marL="0" lvl="0" indent="0">
                        <a:buNone/>
                      </a:pPr>
                      <a:r>
                        <a:rPr b="1">
                          <a:solidFill>
                            <a:schemeClr val="bg1"/>
                          </a:solidFill>
                        </a:rPr>
                        <a:t>Military:</a:t>
                      </a:r>
                      <a:r>
                        <a:rPr>
                          <a:solidFill>
                            <a:schemeClr val="bg1"/>
                          </a:solidFill>
                        </a:rPr>
                        <a:t> Professional armies, subject levies</a:t>
                      </a:r>
                    </a:p>
                  </a:txBody>
                  <a:tcPr/>
                </a:tc>
                <a:tc>
                  <a:txBody>
                    <a:bodyPr/>
                    <a:lstStyle/>
                    <a:p>
                      <a:pPr marL="0" lvl="0" indent="0">
                        <a:buNone/>
                      </a:pPr>
                      <a:r>
                        <a:rPr b="1" dirty="0">
                          <a:solidFill>
                            <a:schemeClr val="bg1"/>
                          </a:solidFill>
                        </a:rPr>
                        <a:t>Military:</a:t>
                      </a:r>
                      <a:r>
                        <a:rPr dirty="0">
                          <a:solidFill>
                            <a:schemeClr val="bg1"/>
                          </a:solidFill>
                        </a:rPr>
                        <a:t> Citizen-soldiers, militia system</a:t>
                      </a:r>
                    </a:p>
                  </a:txBody>
                  <a:tcPr/>
                </a:tc>
                <a:extLst>
                  <a:ext uri="{0D108BD9-81ED-4DB2-BD59-A6C34878D82A}">
                    <a16:rowId xmlns:a16="http://schemas.microsoft.com/office/drawing/2014/main" val="10004"/>
                  </a:ext>
                </a:extLst>
              </a:tr>
              <a:tr h="685943">
                <a:tc>
                  <a:txBody>
                    <a:bodyPr/>
                    <a:lstStyle/>
                    <a:p>
                      <a:pPr marL="0" lvl="0" indent="0">
                        <a:buNone/>
                      </a:pPr>
                      <a:r>
                        <a:rPr b="1" dirty="0">
                          <a:solidFill>
                            <a:schemeClr val="bg1"/>
                          </a:solidFill>
                        </a:rPr>
                        <a:t>Culture:</a:t>
                      </a:r>
                      <a:r>
                        <a:rPr dirty="0">
                          <a:solidFill>
                            <a:schemeClr val="bg1"/>
                          </a:solidFill>
                        </a:rPr>
                        <a:t> Oriental despotism, subject peoples</a:t>
                      </a:r>
                    </a:p>
                  </a:txBody>
                  <a:tcPr/>
                </a:tc>
                <a:tc>
                  <a:txBody>
                    <a:bodyPr/>
                    <a:lstStyle/>
                    <a:p>
                      <a:pPr marL="0" lvl="0" indent="0">
                        <a:buNone/>
                      </a:pPr>
                      <a:r>
                        <a:rPr b="1" dirty="0">
                          <a:solidFill>
                            <a:schemeClr val="bg1"/>
                          </a:solidFill>
                        </a:rPr>
                        <a:t>Culture:</a:t>
                      </a:r>
                      <a:r>
                        <a:rPr dirty="0">
                          <a:solidFill>
                            <a:schemeClr val="bg1"/>
                          </a:solidFill>
                        </a:rPr>
                        <a:t> Freedom, independence, competition</a:t>
                      </a:r>
                    </a:p>
                  </a:txBody>
                  <a:tcPr/>
                </a:tc>
                <a:extLst>
                  <a:ext uri="{0D108BD9-81ED-4DB2-BD59-A6C34878D82A}">
                    <a16:rowId xmlns:a16="http://schemas.microsoft.com/office/drawing/2014/main" val="10005"/>
                  </a:ext>
                </a:extLst>
              </a:tr>
            </a:tbl>
          </a:graphicData>
        </a:graphic>
      </p:graphicFrame>
      <p:sp>
        <p:nvSpPr>
          <p:cNvPr id="4" name="Text Placeholder 3"/>
          <p:cNvSpPr>
            <a:spLocks noGrp="1"/>
          </p:cNvSpPr>
          <p:nvPr>
            <p:ph type="body" sz="half" idx="2"/>
          </p:nvPr>
        </p:nvSpPr>
        <p:spPr>
          <a:xfrm>
            <a:off x="530466" y="520784"/>
            <a:ext cx="7390297" cy="569230"/>
          </a:xfrm>
        </p:spPr>
        <p:txBody>
          <a:bodyPr>
            <a:noAutofit/>
          </a:bodyPr>
          <a:lstStyle/>
          <a:p>
            <a:pPr marL="0" lvl="0" indent="0">
              <a:buNone/>
            </a:pPr>
            <a:r>
              <a:rPr sz="2000" b="1" dirty="0"/>
              <a:t>The Cultural Clash (499-449 BCE)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sz="3200" b="1" dirty="0"/>
              <a:t>The Spark:</a:t>
            </a:r>
            <a:r>
              <a:rPr sz="3200" dirty="0"/>
              <a:t> Ionian Revolt (499-494 BCE) - Greek cities in Asia Minor rebel against Persian rule, Athens provides support, provoking Darius I’s retaliation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Marathon Campaign</a:t>
            </a:r>
          </a:p>
        </p:txBody>
      </p:sp>
      <p:sp>
        <p:nvSpPr>
          <p:cNvPr id="3" name="Content Placeholder 2"/>
          <p:cNvSpPr>
            <a:spLocks noGrp="1"/>
          </p:cNvSpPr>
          <p:nvPr>
            <p:ph idx="1"/>
          </p:nvPr>
        </p:nvSpPr>
        <p:spPr/>
        <p:txBody>
          <a:bodyPr/>
          <a:lstStyle/>
          <a:p>
            <a:pPr marL="0" lvl="0" indent="0">
              <a:spcBef>
                <a:spcPts val="3000"/>
              </a:spcBef>
              <a:buNone/>
            </a:pPr>
            <a:r>
              <a:rPr b="1" dirty="0"/>
              <a:t>490 BCE - First Persian Invasion: The Impossible Victory</a:t>
            </a:r>
          </a:p>
          <a:p>
            <a:pPr marL="0" lvl="0" indent="0">
              <a:buNone/>
            </a:pPr>
            <a:r>
              <a:rPr b="1" dirty="0"/>
              <a:t>The Setup:</a:t>
            </a:r>
            <a:r>
              <a:rPr dirty="0"/>
              <a:t> - </a:t>
            </a:r>
            <a:r>
              <a:rPr b="1" dirty="0"/>
              <a:t>25,000 Persian troops</a:t>
            </a:r>
            <a:r>
              <a:rPr dirty="0"/>
              <a:t> land at Marathon bay, 26 miles northeast of Athens - </a:t>
            </a:r>
            <a:r>
              <a:rPr b="1" dirty="0"/>
              <a:t>11,000 Athenian hoplites</a:t>
            </a:r>
            <a:r>
              <a:rPr dirty="0"/>
              <a:t> march to meet them (Spartans delayed by religious festival) - </a:t>
            </a:r>
            <a:r>
              <a:rPr b="1" dirty="0"/>
              <a:t>Artaphernes and Datis</a:t>
            </a:r>
            <a:r>
              <a:rPr dirty="0"/>
              <a:t> leading Persian expedition to punish Athens</a:t>
            </a:r>
          </a:p>
          <a:p>
            <a:pPr marL="0" lvl="0" indent="0">
              <a:buNone/>
            </a:pPr>
            <a:r>
              <a:rPr b="1" dirty="0"/>
              <a:t>Miltiades’ Tactical Genius:</a:t>
            </a:r>
            <a:r>
              <a:rPr dirty="0"/>
              <a:t> - </a:t>
            </a:r>
            <a:r>
              <a:rPr b="1" dirty="0"/>
              <a:t>Thin center, strong wings</a:t>
            </a:r>
            <a:r>
              <a:rPr dirty="0"/>
              <a:t> - allowing Persian breakthrough in middle - </a:t>
            </a:r>
            <a:r>
              <a:rPr b="1" dirty="0"/>
              <a:t>Double envelopment</a:t>
            </a:r>
            <a:r>
              <a:rPr dirty="0"/>
              <a:t> - Greek wings converge behind Persian army - </a:t>
            </a:r>
            <a:r>
              <a:rPr b="1" dirty="0"/>
              <a:t>Shock and pursuit</a:t>
            </a:r>
            <a:r>
              <a:rPr dirty="0"/>
              <a:t> - complete rout of Persian forces</a:t>
            </a:r>
          </a:p>
          <a:p>
            <a:pPr marL="0" lvl="0" indent="0">
              <a:buNone/>
            </a:pPr>
            <a:r>
              <a:rPr b="1" dirty="0"/>
              <a:t>The Result:</a:t>
            </a:r>
            <a:r>
              <a:rPr dirty="0"/>
              <a:t> 6,400 Persian casualties vs. 192 Greek deaths - David defeats Goliath through superior tactics and motivation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Thermopylae and Salamis</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dirty="0"/>
              <a:t>480 BCE - Xerxes’ Great Invasion: Heroism and Naval Victory</a:t>
            </a:r>
          </a:p>
          <a:p>
            <a:pPr marL="0" lvl="0" indent="0">
              <a:buNone/>
            </a:pPr>
            <a:r>
              <a:rPr b="1" dirty="0"/>
              <a:t>The Land Campaign:</a:t>
            </a:r>
            <a:r>
              <a:rPr dirty="0"/>
              <a:t> - </a:t>
            </a:r>
            <a:r>
              <a:rPr b="1" dirty="0"/>
              <a:t>Thermopylae Pass</a:t>
            </a:r>
            <a:r>
              <a:rPr dirty="0"/>
              <a:t> - 300 Spartans plus allies delay 100,000+ Persian army - </a:t>
            </a:r>
            <a:r>
              <a:rPr b="1" dirty="0"/>
              <a:t>Leonidas’ sacrifice</a:t>
            </a:r>
            <a:r>
              <a:rPr dirty="0"/>
              <a:t> - knowing defeat, fighting to buy time for Greek preparation - </a:t>
            </a:r>
            <a:r>
              <a:rPr b="1" dirty="0"/>
              <a:t>Strategic delay</a:t>
            </a:r>
            <a:r>
              <a:rPr dirty="0"/>
              <a:t> - allowing Greek fleet to prepare for decisive battle</a:t>
            </a:r>
          </a:p>
          <a:p>
            <a:pPr marL="0" lvl="0" indent="0">
              <a:buNone/>
            </a:pPr>
            <a:r>
              <a:rPr b="1" dirty="0"/>
              <a:t>The Naval Campaign:</a:t>
            </a:r>
            <a:r>
              <a:rPr dirty="0"/>
              <a:t> - </a:t>
            </a:r>
            <a:r>
              <a:rPr b="1" dirty="0" err="1"/>
              <a:t>Artemisium</a:t>
            </a:r>
            <a:r>
              <a:rPr dirty="0"/>
              <a:t> - Greek fleet fights holding action against Persian navy - </a:t>
            </a:r>
            <a:r>
              <a:rPr b="1" dirty="0"/>
              <a:t>Salamis Bay</a:t>
            </a:r>
            <a:r>
              <a:rPr dirty="0"/>
              <a:t> - Themistocles tricks Xerxes into narrow waters favoring Greek triremes - </a:t>
            </a:r>
            <a:r>
              <a:rPr b="1" dirty="0"/>
              <a:t>Naval superiority</a:t>
            </a:r>
            <a:r>
              <a:rPr dirty="0"/>
              <a:t> - Greek victory destroys Persian fleet, forcing army withdrawal</a:t>
            </a:r>
          </a:p>
          <a:p>
            <a:pPr marL="0" lvl="0" indent="0">
              <a:buNone/>
            </a:pPr>
            <a:r>
              <a:rPr b="1" dirty="0"/>
              <a:t>Plataea Follow-up (479 BCE):</a:t>
            </a:r>
            <a:r>
              <a:rPr dirty="0"/>
              <a:t> Combined Greek army under Spartan leadership destroys remaining Persian land forces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Consequences of Persian Wars</a:t>
            </a:r>
          </a:p>
        </p:txBody>
      </p:sp>
      <p:sp>
        <p:nvSpPr>
          <p:cNvPr id="3" name="Content Placeholder 2"/>
          <p:cNvSpPr>
            <a:spLocks noGrp="1"/>
          </p:cNvSpPr>
          <p:nvPr>
            <p:ph idx="1"/>
          </p:nvPr>
        </p:nvSpPr>
        <p:spPr/>
        <p:txBody>
          <a:bodyPr>
            <a:normAutofit lnSpcReduction="10000"/>
          </a:bodyPr>
          <a:lstStyle/>
          <a:p>
            <a:pPr marL="0" lvl="0" indent="0">
              <a:spcBef>
                <a:spcPts val="3000"/>
              </a:spcBef>
              <a:buNone/>
            </a:pPr>
            <a:r>
              <a:rPr b="1"/>
              <a:t>Greek Transformation: From Defense to Confidence</a:t>
            </a:r>
          </a:p>
          <a:p>
            <a:pPr marL="0" lvl="0" indent="0">
              <a:buNone/>
            </a:pPr>
            <a:r>
              <a:rPr b="1"/>
              <a:t>Immediate Effects:</a:t>
            </a:r>
            <a:r>
              <a:t> - </a:t>
            </a:r>
            <a:r>
              <a:rPr b="1"/>
              <a:t>Confidence revolution</a:t>
            </a:r>
            <a:r>
              <a:t> - small, free states defeating vast empire - </a:t>
            </a:r>
            <a:r>
              <a:rPr b="1"/>
              <a:t>Athenian naval dominance</a:t>
            </a:r>
            <a:r>
              <a:t> - Salamis victory establishes maritime leadership - </a:t>
            </a:r>
            <a:r>
              <a:rPr b="1"/>
              <a:t>Spartan land supremacy</a:t>
            </a:r>
            <a:r>
              <a:t> - Plataea confirms hoplite superiority</a:t>
            </a:r>
          </a:p>
          <a:p>
            <a:pPr marL="0" lvl="0" indent="0">
              <a:buNone/>
            </a:pPr>
            <a:r>
              <a:rPr b="1"/>
              <a:t>Long-term Consequences:</a:t>
            </a:r>
            <a:r>
              <a:t> - </a:t>
            </a:r>
            <a:r>
              <a:rPr b="1"/>
              <a:t>Democratic expansion</a:t>
            </a:r>
            <a:r>
              <a:t> - military service = political rights for more citizens - </a:t>
            </a:r>
            <a:r>
              <a:rPr b="1"/>
              <a:t>Cultural flowering</a:t>
            </a:r>
            <a:r>
              <a:t> - pride and wealth fueling artistic achievement (Golden Age) - </a:t>
            </a:r>
            <a:r>
              <a:rPr b="1"/>
              <a:t>Pan-Hellenic identity</a:t>
            </a:r>
            <a:r>
              <a:t> - Greeks vs. barbarians consciousness emerges - </a:t>
            </a:r>
            <a:r>
              <a:rPr b="1"/>
              <a:t>Imperial ambition</a:t>
            </a:r>
            <a:r>
              <a:t> - victory breeds Athenian desire for dominance</a:t>
            </a:r>
          </a:p>
          <a:p>
            <a:pPr marL="0" lvl="0" indent="0">
              <a:buNone/>
            </a:pPr>
            <a:r>
              <a:rPr b="1"/>
              <a:t>Historical Significance:</a:t>
            </a:r>
            <a:r>
              <a:t> Small, divided Greece proves that freedom and citizen-soldiers can defeat autocracy and professional armies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dirty="0"/>
              <a:t>The Delian League</a:t>
            </a:r>
          </a:p>
        </p:txBody>
      </p:sp>
      <p:sp>
        <p:nvSpPr>
          <p:cNvPr id="3" name="Content Placeholder 2"/>
          <p:cNvSpPr>
            <a:spLocks noGrp="1"/>
          </p:cNvSpPr>
          <p:nvPr>
            <p:ph idx="1"/>
          </p:nvPr>
        </p:nvSpPr>
        <p:spPr/>
        <p:txBody>
          <a:bodyPr>
            <a:normAutofit fontScale="92500" lnSpcReduction="20000"/>
          </a:bodyPr>
          <a:lstStyle/>
          <a:p>
            <a:pPr marL="0" lvl="0" indent="0">
              <a:buNone/>
            </a:pPr>
            <a:r>
              <a:rPr sz="2800" b="1" dirty="0"/>
              <a:t>Athenian Naval Empire (478-404 BCE):</a:t>
            </a:r>
          </a:p>
          <a:p>
            <a:pPr lvl="0"/>
            <a:r>
              <a:rPr sz="2800" b="1" dirty="0"/>
              <a:t>Anti-Persian alliance</a:t>
            </a:r>
            <a:r>
              <a:rPr sz="2800" dirty="0"/>
              <a:t> - protecting Greek cities</a:t>
            </a:r>
          </a:p>
          <a:p>
            <a:pPr lvl="0"/>
            <a:r>
              <a:rPr sz="2800" b="1" dirty="0"/>
              <a:t>Athenian leadership</a:t>
            </a:r>
            <a:r>
              <a:rPr sz="2800" dirty="0"/>
              <a:t> - controlling league treasury</a:t>
            </a:r>
          </a:p>
          <a:p>
            <a:pPr lvl="0"/>
            <a:r>
              <a:rPr sz="2800" b="1" dirty="0"/>
              <a:t>Tribute payments</a:t>
            </a:r>
            <a:r>
              <a:rPr sz="2800" dirty="0"/>
              <a:t> - financing Athenian power</a:t>
            </a:r>
          </a:p>
          <a:p>
            <a:pPr lvl="0"/>
            <a:r>
              <a:rPr sz="2800" b="1" dirty="0"/>
              <a:t>Gradual transformation</a:t>
            </a:r>
            <a:r>
              <a:rPr sz="2800" dirty="0"/>
              <a:t> - from alliance to empire</a:t>
            </a:r>
          </a:p>
          <a:p>
            <a:pPr lvl="0"/>
            <a:r>
              <a:rPr sz="2800" b="1" dirty="0"/>
              <a:t>Member revolts</a:t>
            </a:r>
            <a:r>
              <a:rPr sz="2800" dirty="0"/>
              <a:t> - harsh Athenian suppression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dirty="0"/>
              <a:t>Pericles’ Golden Age</a:t>
            </a:r>
          </a:p>
        </p:txBody>
      </p:sp>
      <p:sp>
        <p:nvSpPr>
          <p:cNvPr id="3" name="Content Placeholder 2"/>
          <p:cNvSpPr>
            <a:spLocks noGrp="1"/>
          </p:cNvSpPr>
          <p:nvPr>
            <p:ph idx="1"/>
          </p:nvPr>
        </p:nvSpPr>
        <p:spPr/>
        <p:txBody>
          <a:bodyPr>
            <a:normAutofit/>
          </a:bodyPr>
          <a:lstStyle/>
          <a:p>
            <a:pPr marL="0" lvl="0" indent="0">
              <a:buNone/>
            </a:pPr>
            <a:r>
              <a:rPr sz="2400" b="1" dirty="0"/>
              <a:t>Democratic High Point (461-429 BCE):</a:t>
            </a:r>
          </a:p>
          <a:p>
            <a:pPr lvl="0"/>
            <a:r>
              <a:rPr sz="2400" b="1" dirty="0"/>
              <a:t>Full democracy</a:t>
            </a:r>
            <a:r>
              <a:rPr sz="2400" dirty="0"/>
              <a:t> - payment for public service</a:t>
            </a:r>
          </a:p>
          <a:p>
            <a:pPr lvl="0"/>
            <a:r>
              <a:rPr sz="2400" b="1" dirty="0"/>
              <a:t>Building program</a:t>
            </a:r>
            <a:r>
              <a:rPr sz="2400" dirty="0"/>
              <a:t> - Parthenon and Acropolis monuments</a:t>
            </a:r>
          </a:p>
          <a:p>
            <a:pPr lvl="0"/>
            <a:r>
              <a:rPr sz="2400" b="1" dirty="0"/>
              <a:t>Cultural patronage</a:t>
            </a:r>
            <a:r>
              <a:rPr sz="2400" dirty="0"/>
              <a:t> - supporting artists and philosophers</a:t>
            </a:r>
          </a:p>
          <a:p>
            <a:pPr lvl="0"/>
            <a:r>
              <a:rPr sz="2400" b="1" dirty="0"/>
              <a:t>Imperial confidence</a:t>
            </a:r>
            <a:r>
              <a:rPr sz="2400" dirty="0"/>
              <a:t> - Athens as “school of Greece”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8675"/>
            <a:ext cx="8520600" cy="572700"/>
          </a:xfrm>
        </p:spPr>
        <p:txBody>
          <a:bodyPr>
            <a:normAutofit fontScale="90000"/>
          </a:bodyPr>
          <a:lstStyle/>
          <a:p>
            <a:pPr marL="0" lvl="0" indent="0">
              <a:buNone/>
            </a:pPr>
            <a:r>
              <a:rPr dirty="0"/>
              <a:t>The Greek Paradox</a:t>
            </a:r>
          </a:p>
        </p:txBody>
      </p:sp>
      <p:sp>
        <p:nvSpPr>
          <p:cNvPr id="3" name="Content Placeholder 2"/>
          <p:cNvSpPr>
            <a:spLocks noGrp="1"/>
          </p:cNvSpPr>
          <p:nvPr>
            <p:ph idx="1"/>
          </p:nvPr>
        </p:nvSpPr>
        <p:spPr>
          <a:xfrm>
            <a:off x="311700" y="1004637"/>
            <a:ext cx="8520600" cy="3564238"/>
          </a:xfrm>
        </p:spPr>
        <p:txBody>
          <a:bodyPr>
            <a:normAutofit fontScale="92500" lnSpcReduction="20000"/>
          </a:bodyPr>
          <a:lstStyle/>
          <a:p>
            <a:pPr marL="0" lvl="0" indent="0">
              <a:buNone/>
            </a:pPr>
            <a:r>
              <a:rPr sz="3600" b="1" dirty="0"/>
              <a:t>Opening Question:</a:t>
            </a:r>
            <a:br>
              <a:rPr lang="en-US" sz="3600" b="1" dirty="0"/>
            </a:br>
            <a:endParaRPr sz="3600" b="1" dirty="0"/>
          </a:p>
          <a:p>
            <a:pPr marL="0" lvl="0" indent="0">
              <a:buNone/>
            </a:pPr>
            <a:r>
              <a:rPr sz="3600" dirty="0"/>
              <a:t>How did a collection of small, often warring city-states that never unified into a single </a:t>
            </a:r>
            <a:r>
              <a:rPr lang="en-US" sz="3600" dirty="0"/>
              <a:t>political body</a:t>
            </a:r>
            <a:r>
              <a:rPr sz="3600" dirty="0"/>
              <a:t> create </a:t>
            </a:r>
            <a:r>
              <a:rPr lang="en-US" sz="3600" dirty="0"/>
              <a:t>technological and cultural </a:t>
            </a:r>
            <a:r>
              <a:rPr sz="3600" dirty="0"/>
              <a:t>innovations that still shape our world today?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dirty="0"/>
              <a:t>The Peloponnesian War Begins</a:t>
            </a:r>
          </a:p>
        </p:txBody>
      </p:sp>
      <p:sp>
        <p:nvSpPr>
          <p:cNvPr id="3" name="Content Placeholder 2"/>
          <p:cNvSpPr>
            <a:spLocks noGrp="1"/>
          </p:cNvSpPr>
          <p:nvPr>
            <p:ph idx="1"/>
          </p:nvPr>
        </p:nvSpPr>
        <p:spPr/>
        <p:txBody>
          <a:bodyPr>
            <a:normAutofit lnSpcReduction="10000"/>
          </a:bodyPr>
          <a:lstStyle/>
          <a:p>
            <a:pPr marL="0" lvl="0" indent="0">
              <a:buNone/>
            </a:pPr>
            <a:r>
              <a:rPr sz="2800" b="1" dirty="0"/>
              <a:t>431-404 BCE - Greek Civil War:</a:t>
            </a:r>
          </a:p>
          <a:p>
            <a:pPr lvl="0"/>
            <a:r>
              <a:rPr sz="2800" b="1" dirty="0"/>
              <a:t>Athenian empire</a:t>
            </a:r>
            <a:r>
              <a:rPr sz="2800" dirty="0"/>
              <a:t> vs. </a:t>
            </a:r>
            <a:r>
              <a:rPr sz="2800" b="1" dirty="0"/>
              <a:t>Spartan-led Peloponnesian League</a:t>
            </a:r>
          </a:p>
          <a:p>
            <a:pPr lvl="0"/>
            <a:r>
              <a:rPr sz="2800" b="1" dirty="0"/>
              <a:t>Land power</a:t>
            </a:r>
            <a:r>
              <a:rPr sz="2800" dirty="0"/>
              <a:t> (Sparta) vs. </a:t>
            </a:r>
            <a:r>
              <a:rPr sz="2800" b="1" dirty="0"/>
              <a:t>sea power</a:t>
            </a:r>
            <a:r>
              <a:rPr sz="2800" dirty="0"/>
              <a:t> (Athens)</a:t>
            </a:r>
          </a:p>
          <a:p>
            <a:pPr lvl="0"/>
            <a:r>
              <a:rPr sz="2800" b="1" dirty="0"/>
              <a:t>Democratic ideals</a:t>
            </a:r>
            <a:r>
              <a:rPr sz="2800" dirty="0"/>
              <a:t> vs. </a:t>
            </a:r>
            <a:r>
              <a:rPr sz="2800" b="1" dirty="0"/>
              <a:t>oligarchic traditions</a:t>
            </a:r>
          </a:p>
          <a:p>
            <a:pPr lvl="0"/>
            <a:r>
              <a:rPr sz="2800" b="1" dirty="0"/>
              <a:t>Economic rivalry</a:t>
            </a:r>
            <a:r>
              <a:rPr sz="2800" dirty="0"/>
              <a:t> - trade routes and resources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Key Battles of Peloponnesian War</a:t>
            </a:r>
          </a:p>
        </p:txBody>
      </p:sp>
      <p:sp>
        <p:nvSpPr>
          <p:cNvPr id="3" name="Content Placeholder 2"/>
          <p:cNvSpPr>
            <a:spLocks noGrp="1"/>
          </p:cNvSpPr>
          <p:nvPr>
            <p:ph idx="1"/>
          </p:nvPr>
        </p:nvSpPr>
        <p:spPr/>
        <p:txBody>
          <a:bodyPr/>
          <a:lstStyle/>
          <a:p>
            <a:pPr marL="0" lvl="0" indent="0">
              <a:buNone/>
            </a:pPr>
            <a:r>
              <a:rPr b="1"/>
              <a:t>Decisive Engagements:</a:t>
            </a:r>
          </a:p>
          <a:p>
            <a:pPr lvl="0"/>
            <a:r>
              <a:rPr b="1"/>
              <a:t>Plague in Athens</a:t>
            </a:r>
            <a:r>
              <a:t> (430-426 BCE) - killing Pericles and weakening morale</a:t>
            </a:r>
          </a:p>
          <a:p>
            <a:pPr lvl="0"/>
            <a:r>
              <a:rPr b="1"/>
              <a:t>Pylos campaign</a:t>
            </a:r>
            <a:r>
              <a:t> (425 BCE) - Athenian capture of Spartan hoplites</a:t>
            </a:r>
          </a:p>
          <a:p>
            <a:pPr lvl="0"/>
            <a:r>
              <a:rPr b="1"/>
              <a:t>Syracuse expedition</a:t>
            </a:r>
            <a:r>
              <a:t> (415-413 BCE) - disastrous Athenian defeat</a:t>
            </a:r>
          </a:p>
          <a:p>
            <a:pPr lvl="0"/>
            <a:r>
              <a:rPr b="1"/>
              <a:t>Aegospotami</a:t>
            </a:r>
            <a:r>
              <a:t> (405 BCE) - Spartan naval victory ends war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Consequences of Greek Defeat</a:t>
            </a:r>
          </a:p>
        </p:txBody>
      </p:sp>
      <p:sp>
        <p:nvSpPr>
          <p:cNvPr id="3" name="Content Placeholder 2"/>
          <p:cNvSpPr>
            <a:spLocks noGrp="1"/>
          </p:cNvSpPr>
          <p:nvPr>
            <p:ph idx="1"/>
          </p:nvPr>
        </p:nvSpPr>
        <p:spPr/>
        <p:txBody>
          <a:bodyPr/>
          <a:lstStyle/>
          <a:p>
            <a:pPr marL="0" lvl="0" indent="0">
              <a:buNone/>
            </a:pPr>
            <a:r>
              <a:rPr b="1"/>
              <a:t>End of Classical Period:</a:t>
            </a:r>
          </a:p>
          <a:p>
            <a:pPr lvl="0"/>
            <a:r>
              <a:rPr b="1"/>
              <a:t>Athenian surrender</a:t>
            </a:r>
            <a:r>
              <a:t> (404 BCE) - walls torn down, democracy ended</a:t>
            </a:r>
          </a:p>
          <a:p>
            <a:pPr lvl="0"/>
            <a:r>
              <a:rPr b="1"/>
              <a:t>Spartan hegemony</a:t>
            </a:r>
            <a:r>
              <a:t> - brief period of Greek leadership</a:t>
            </a:r>
          </a:p>
          <a:p>
            <a:pPr lvl="0"/>
            <a:r>
              <a:rPr b="1"/>
              <a:t>Constant warfare</a:t>
            </a:r>
            <a:r>
              <a:t> - Theban, then Macedonian intervention</a:t>
            </a:r>
          </a:p>
          <a:p>
            <a:pPr lvl="0"/>
            <a:r>
              <a:rPr b="1"/>
              <a:t>Political exhaustion</a:t>
            </a:r>
            <a:r>
              <a:t> - city-states weakened and divided</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Greek Philosophy Emerges</a:t>
            </a:r>
          </a:p>
        </p:txBody>
      </p:sp>
      <p:sp>
        <p:nvSpPr>
          <p:cNvPr id="3" name="Content Placeholder 2"/>
          <p:cNvSpPr>
            <a:spLocks noGrp="1"/>
          </p:cNvSpPr>
          <p:nvPr>
            <p:ph idx="1"/>
          </p:nvPr>
        </p:nvSpPr>
        <p:spPr/>
        <p:txBody>
          <a:bodyPr/>
          <a:lstStyle/>
          <a:p>
            <a:pPr marL="0" lvl="0" indent="0">
              <a:buNone/>
            </a:pPr>
            <a:r>
              <a:rPr b="1"/>
              <a:t>Rational Inquiry:</a:t>
            </a:r>
          </a:p>
          <a:p>
            <a:pPr lvl="0"/>
            <a:r>
              <a:rPr b="1"/>
              <a:t>Moving beyond mythology</a:t>
            </a:r>
            <a:r>
              <a:t> - natural rather than supernatural explanations</a:t>
            </a:r>
          </a:p>
          <a:p>
            <a:pPr lvl="0"/>
            <a:r>
              <a:rPr b="1"/>
              <a:t>Socratic method</a:t>
            </a:r>
            <a:r>
              <a:t> - questioning assumptions through dialogue</a:t>
            </a:r>
          </a:p>
          <a:p>
            <a:pPr lvl="0"/>
            <a:r>
              <a:rPr b="1"/>
              <a:t>Systematic thinking</a:t>
            </a:r>
            <a:r>
              <a:t> - logic and evidence-based reasoning</a:t>
            </a:r>
          </a:p>
          <a:p>
            <a:pPr lvl="0"/>
            <a:r>
              <a:rPr b="1"/>
              <a:t>Ethical focus</a:t>
            </a:r>
            <a:r>
              <a:t> - how should humans live?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Socrates: The Questioner</a:t>
            </a:r>
          </a:p>
        </p:txBody>
      </p:sp>
      <p:sp>
        <p:nvSpPr>
          <p:cNvPr id="3" name="Content Placeholder 2"/>
          <p:cNvSpPr>
            <a:spLocks noGrp="1"/>
          </p:cNvSpPr>
          <p:nvPr>
            <p:ph idx="1"/>
          </p:nvPr>
        </p:nvSpPr>
        <p:spPr/>
        <p:txBody>
          <a:bodyPr/>
          <a:lstStyle/>
          <a:p>
            <a:pPr marL="0" lvl="0" indent="0">
              <a:buNone/>
            </a:pPr>
            <a:r>
              <a:rPr b="1"/>
              <a:t>469-399 BCE - The Gadfly of Athens:</a:t>
            </a:r>
          </a:p>
          <a:p>
            <a:pPr lvl="0"/>
            <a:r>
              <a:rPr b="1"/>
              <a:t>“Know thyself”</a:t>
            </a:r>
            <a:r>
              <a:t> - understanding human ignorance</a:t>
            </a:r>
          </a:p>
          <a:p>
            <a:pPr lvl="0"/>
            <a:r>
              <a:rPr b="1"/>
              <a:t>Moral philosophy</a:t>
            </a:r>
            <a:r>
              <a:t> - virtue through knowledge</a:t>
            </a:r>
          </a:p>
          <a:p>
            <a:pPr lvl="0"/>
            <a:r>
              <a:rPr b="1"/>
              <a:t>Teaching method</a:t>
            </a:r>
            <a:r>
              <a:t> - questions rather than answers</a:t>
            </a:r>
          </a:p>
          <a:p>
            <a:pPr lvl="0"/>
            <a:r>
              <a:rPr b="1"/>
              <a:t>Political criticism</a:t>
            </a:r>
            <a:r>
              <a:t> - challenging democratic assumptions</a:t>
            </a:r>
          </a:p>
          <a:p>
            <a:pPr lvl="0"/>
            <a:r>
              <a:rPr b="1"/>
              <a:t>Execution</a:t>
            </a:r>
            <a:r>
              <a:t> - condemned for “corrupting youth”</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Plato: The Idealist</a:t>
            </a:r>
          </a:p>
        </p:txBody>
      </p:sp>
      <p:sp>
        <p:nvSpPr>
          <p:cNvPr id="3" name="Content Placeholder 2"/>
          <p:cNvSpPr>
            <a:spLocks noGrp="1"/>
          </p:cNvSpPr>
          <p:nvPr>
            <p:ph idx="1"/>
          </p:nvPr>
        </p:nvSpPr>
        <p:spPr/>
        <p:txBody>
          <a:bodyPr/>
          <a:lstStyle/>
          <a:p>
            <a:pPr marL="0" lvl="0" indent="0">
              <a:buNone/>
            </a:pPr>
            <a:r>
              <a:rPr b="1"/>
              <a:t>428-348 BCE - Student of Socrates:</a:t>
            </a:r>
          </a:p>
          <a:p>
            <a:pPr lvl="0"/>
            <a:r>
              <a:rPr b="1"/>
              <a:t>Theory of Forms</a:t>
            </a:r>
            <a:r>
              <a:t> - perfect ideals behind imperfect reality</a:t>
            </a:r>
          </a:p>
          <a:p>
            <a:pPr lvl="0"/>
            <a:r>
              <a:rPr b="1"/>
              <a:t>The Republic</a:t>
            </a:r>
            <a:r>
              <a:t> - blueprint for ideal state</a:t>
            </a:r>
          </a:p>
          <a:p>
            <a:pPr lvl="0"/>
            <a:r>
              <a:rPr b="1"/>
              <a:t>Philosopher kings</a:t>
            </a:r>
            <a:r>
              <a:t> - wisdom should rule, not democracy</a:t>
            </a:r>
          </a:p>
          <a:p>
            <a:pPr lvl="0"/>
            <a:r>
              <a:rPr b="1"/>
              <a:t>Academy</a:t>
            </a:r>
            <a:r>
              <a:t> - first university-like institution</a:t>
            </a:r>
          </a:p>
          <a:p>
            <a:pPr lvl="0"/>
            <a:r>
              <a:rPr b="1"/>
              <a:t>Influence</a:t>
            </a:r>
            <a:r>
              <a:t> - shaping Western thought for millennia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Aristotle: The Systematizer</a:t>
            </a:r>
          </a:p>
        </p:txBody>
      </p:sp>
      <p:sp>
        <p:nvSpPr>
          <p:cNvPr id="3" name="Content Placeholder 2"/>
          <p:cNvSpPr>
            <a:spLocks noGrp="1"/>
          </p:cNvSpPr>
          <p:nvPr>
            <p:ph idx="1"/>
          </p:nvPr>
        </p:nvSpPr>
        <p:spPr/>
        <p:txBody>
          <a:bodyPr/>
          <a:lstStyle/>
          <a:p>
            <a:pPr marL="0" lvl="0" indent="0">
              <a:buNone/>
            </a:pPr>
            <a:r>
              <a:rPr b="1"/>
              <a:t>384-322 BCE - Student of Plato:</a:t>
            </a:r>
          </a:p>
          <a:p>
            <a:pPr lvl="0"/>
            <a:r>
              <a:rPr b="1"/>
              <a:t>Empirical observation</a:t>
            </a:r>
            <a:r>
              <a:t> - studying the natural world</a:t>
            </a:r>
          </a:p>
          <a:p>
            <a:pPr lvl="0"/>
            <a:r>
              <a:rPr b="1"/>
              <a:t>Classification systems</a:t>
            </a:r>
            <a:r>
              <a:t> - organizing knowledge systematically</a:t>
            </a:r>
          </a:p>
          <a:p>
            <a:pPr lvl="0"/>
            <a:r>
              <a:rPr b="1"/>
              <a:t>Political analysis</a:t>
            </a:r>
            <a:r>
              <a:t> - comparing different government types</a:t>
            </a:r>
          </a:p>
          <a:p>
            <a:pPr lvl="0"/>
            <a:r>
              <a:rPr b="1"/>
              <a:t>Ethics</a:t>
            </a:r>
            <a:r>
              <a:t> - virtue as balance between extremes</a:t>
            </a:r>
          </a:p>
          <a:p>
            <a:pPr lvl="0"/>
            <a:r>
              <a:rPr b="1"/>
              <a:t>Tutor to Alexander</a:t>
            </a:r>
            <a:r>
              <a:t> - spreading Greek ideas globally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Greek Literature and Drama</a:t>
            </a:r>
          </a:p>
        </p:txBody>
      </p:sp>
      <p:sp>
        <p:nvSpPr>
          <p:cNvPr id="3" name="Content Placeholder 2"/>
          <p:cNvSpPr>
            <a:spLocks noGrp="1"/>
          </p:cNvSpPr>
          <p:nvPr>
            <p:ph idx="1"/>
          </p:nvPr>
        </p:nvSpPr>
        <p:spPr/>
        <p:txBody>
          <a:bodyPr/>
          <a:lstStyle/>
          <a:p>
            <a:pPr marL="0" lvl="0" indent="0">
              <a:buNone/>
            </a:pPr>
            <a:r>
              <a:rPr b="1"/>
              <a:t>Cultural Expression:</a:t>
            </a:r>
          </a:p>
          <a:p>
            <a:pPr lvl="0"/>
            <a:r>
              <a:rPr b="1"/>
              <a:t>Epic poetry</a:t>
            </a:r>
            <a:r>
              <a:t> - Homer’s Iliad and Odyssey</a:t>
            </a:r>
          </a:p>
          <a:p>
            <a:pPr lvl="0"/>
            <a:r>
              <a:rPr b="1"/>
              <a:t>Tragic drama</a:t>
            </a:r>
            <a:r>
              <a:t> - Aeschylus, Sophocles, Euripides exploring human fate</a:t>
            </a:r>
          </a:p>
          <a:p>
            <a:pPr lvl="0"/>
            <a:r>
              <a:rPr b="1"/>
              <a:t>Comedy</a:t>
            </a:r>
            <a:r>
              <a:t> - Aristophanes satirizing contemporary politics</a:t>
            </a:r>
          </a:p>
          <a:p>
            <a:pPr lvl="0"/>
            <a:r>
              <a:rPr b="1"/>
              <a:t>Historical writing</a:t>
            </a:r>
            <a:r>
              <a:t> - Herodotus and Thucydides recording events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Greek Art and Architecture</a:t>
            </a:r>
          </a:p>
        </p:txBody>
      </p:sp>
      <p:sp>
        <p:nvSpPr>
          <p:cNvPr id="3" name="Content Placeholder 2"/>
          <p:cNvSpPr>
            <a:spLocks noGrp="1"/>
          </p:cNvSpPr>
          <p:nvPr>
            <p:ph idx="1"/>
          </p:nvPr>
        </p:nvSpPr>
        <p:spPr/>
        <p:txBody>
          <a:bodyPr/>
          <a:lstStyle/>
          <a:p>
            <a:pPr marL="0" lvl="0" indent="0">
              <a:buNone/>
            </a:pPr>
            <a:r>
              <a:rPr b="1"/>
              <a:t>Aesthetic Innovations:</a:t>
            </a:r>
          </a:p>
          <a:p>
            <a:pPr lvl="0"/>
            <a:r>
              <a:rPr b="1"/>
              <a:t>Architectural orders</a:t>
            </a:r>
            <a:r>
              <a:t> - Doric, Ionic, Corinthian columns</a:t>
            </a:r>
          </a:p>
          <a:p>
            <a:pPr lvl="0"/>
            <a:r>
              <a:rPr b="1"/>
              <a:t>Realistic sculpture</a:t>
            </a:r>
            <a:r>
              <a:t> - human form in bronze and marble</a:t>
            </a:r>
          </a:p>
          <a:p>
            <a:pPr lvl="0"/>
            <a:r>
              <a:rPr b="1"/>
              <a:t>Red and black pottery</a:t>
            </a:r>
            <a:r>
              <a:t> - depicting mythology and daily life</a:t>
            </a:r>
          </a:p>
          <a:p>
            <a:pPr lvl="0"/>
            <a:r>
              <a:rPr b="1"/>
              <a:t>Mathematical proportions</a:t>
            </a:r>
            <a:r>
              <a:t> - golden ratio in design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Olympic Games and Competition</a:t>
            </a:r>
          </a:p>
        </p:txBody>
      </p:sp>
      <p:sp>
        <p:nvSpPr>
          <p:cNvPr id="3" name="Content Placeholder 2"/>
          <p:cNvSpPr>
            <a:spLocks noGrp="1"/>
          </p:cNvSpPr>
          <p:nvPr>
            <p:ph idx="1"/>
          </p:nvPr>
        </p:nvSpPr>
        <p:spPr/>
        <p:txBody>
          <a:bodyPr/>
          <a:lstStyle/>
          <a:p>
            <a:pPr marL="0" lvl="0" indent="0">
              <a:buNone/>
            </a:pPr>
            <a:r>
              <a:rPr b="1"/>
              <a:t>Competitive Culture:</a:t>
            </a:r>
          </a:p>
          <a:p>
            <a:pPr lvl="0"/>
            <a:r>
              <a:rPr b="1"/>
              <a:t>Athletic competition</a:t>
            </a:r>
            <a:r>
              <a:t> - every four years at Olympia (776 BCE-393 CE)</a:t>
            </a:r>
          </a:p>
          <a:p>
            <a:pPr lvl="0"/>
            <a:r>
              <a:rPr b="1"/>
              <a:t>Pan-Hellenic gathering</a:t>
            </a:r>
            <a:r>
              <a:t> - temporary truces for games</a:t>
            </a:r>
          </a:p>
          <a:p>
            <a:pPr lvl="0"/>
            <a:r>
              <a:rPr b="1"/>
              <a:t>Individual excellence</a:t>
            </a:r>
            <a:r>
              <a:t> - arete (virtue/excellence) ideal</a:t>
            </a:r>
          </a:p>
          <a:p>
            <a:pPr lvl="0"/>
            <a:r>
              <a:rPr b="1"/>
              <a:t>Religious context</a:t>
            </a:r>
            <a:r>
              <a:t> - honoring Zeus through competition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Geographic Foundation</a:t>
            </a:r>
          </a:p>
        </p:txBody>
      </p:sp>
      <p:sp>
        <p:nvSpPr>
          <p:cNvPr id="3" name="Content Placeholder 2"/>
          <p:cNvSpPr>
            <a:spLocks noGrp="1"/>
          </p:cNvSpPr>
          <p:nvPr>
            <p:ph idx="1"/>
          </p:nvPr>
        </p:nvSpPr>
        <p:spPr/>
        <p:txBody>
          <a:bodyPr>
            <a:normAutofit fontScale="85000" lnSpcReduction="10000"/>
          </a:bodyPr>
          <a:lstStyle/>
          <a:p>
            <a:pPr marL="0" lvl="0" indent="0">
              <a:buNone/>
            </a:pPr>
            <a:r>
              <a:rPr sz="2800" b="1" dirty="0"/>
              <a:t>Mountains and Sea:</a:t>
            </a:r>
          </a:p>
          <a:p>
            <a:pPr lvl="0"/>
            <a:r>
              <a:rPr sz="2800" b="1" dirty="0"/>
              <a:t>80% mountainous terrain</a:t>
            </a:r>
            <a:r>
              <a:rPr sz="2800" dirty="0"/>
              <a:t> - natural barriers between communities</a:t>
            </a:r>
          </a:p>
          <a:p>
            <a:pPr lvl="0"/>
            <a:r>
              <a:rPr sz="2800" b="1" dirty="0"/>
              <a:t>Extensive coastline</a:t>
            </a:r>
            <a:r>
              <a:rPr sz="2800" dirty="0"/>
              <a:t> - 2,000 islands and peninsulas</a:t>
            </a:r>
          </a:p>
          <a:p>
            <a:pPr lvl="0"/>
            <a:r>
              <a:rPr sz="2800" b="1" dirty="0"/>
              <a:t>Limited agricultural land</a:t>
            </a:r>
            <a:r>
              <a:rPr sz="2800" dirty="0"/>
              <a:t> - forcing innovation and trade</a:t>
            </a:r>
          </a:p>
          <a:p>
            <a:pPr lvl="0"/>
            <a:r>
              <a:rPr sz="2800" b="1" dirty="0"/>
              <a:t>Mediterranean climate</a:t>
            </a:r>
            <a:r>
              <a:rPr sz="2800" dirty="0"/>
              <a:t> - outdoor political and cultural life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Philip II of Macedon</a:t>
            </a:r>
          </a:p>
        </p:txBody>
      </p:sp>
      <p:sp>
        <p:nvSpPr>
          <p:cNvPr id="3" name="Content Placeholder 2"/>
          <p:cNvSpPr>
            <a:spLocks noGrp="1"/>
          </p:cNvSpPr>
          <p:nvPr>
            <p:ph idx="1"/>
          </p:nvPr>
        </p:nvSpPr>
        <p:spPr/>
        <p:txBody>
          <a:bodyPr/>
          <a:lstStyle/>
          <a:p>
            <a:pPr marL="0" lvl="0" indent="0">
              <a:buNone/>
            </a:pPr>
            <a:r>
              <a:rPr b="1"/>
              <a:t>The Northern Threat (359-336 BCE):</a:t>
            </a:r>
          </a:p>
          <a:p>
            <a:pPr lvl="0"/>
            <a:r>
              <a:rPr b="1"/>
              <a:t>Military innovation</a:t>
            </a:r>
            <a:r>
              <a:t> - longer spears, combined arms tactics</a:t>
            </a:r>
          </a:p>
          <a:p>
            <a:pPr lvl="0"/>
            <a:r>
              <a:rPr b="1"/>
              <a:t>Political diplomacy</a:t>
            </a:r>
            <a:r>
              <a:t> - bribes and marriages alongside force</a:t>
            </a:r>
          </a:p>
          <a:p>
            <a:pPr lvl="0"/>
            <a:r>
              <a:rPr b="1"/>
              <a:t>Greek disunity</a:t>
            </a:r>
            <a:r>
              <a:t> - exploiting city-state rivalries</a:t>
            </a:r>
          </a:p>
          <a:p>
            <a:pPr lvl="0"/>
            <a:r>
              <a:rPr b="1"/>
              <a:t>Battle of Chaeronea</a:t>
            </a:r>
            <a:r>
              <a:t> (338 BCE) - Macedonian victory ends Greek independence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Alexander the Great</a:t>
            </a:r>
          </a:p>
        </p:txBody>
      </p:sp>
      <p:sp>
        <p:nvSpPr>
          <p:cNvPr id="3" name="Content Placeholder 2"/>
          <p:cNvSpPr>
            <a:spLocks noGrp="1"/>
          </p:cNvSpPr>
          <p:nvPr>
            <p:ph idx="1"/>
          </p:nvPr>
        </p:nvSpPr>
        <p:spPr/>
        <p:txBody>
          <a:bodyPr/>
          <a:lstStyle/>
          <a:p>
            <a:pPr marL="0" lvl="0" indent="0">
              <a:buNone/>
            </a:pPr>
            <a:r>
              <a:rPr b="1"/>
              <a:t>336-323 BCE - World Conqueror:</a:t>
            </a:r>
          </a:p>
          <a:p>
            <a:pPr lvl="0"/>
            <a:r>
              <a:rPr b="1"/>
              <a:t>Inherited united Greece</a:t>
            </a:r>
            <a:r>
              <a:t> - from Philip’s conquest</a:t>
            </a:r>
          </a:p>
          <a:p>
            <a:pPr lvl="0"/>
            <a:r>
              <a:rPr b="1"/>
              <a:t>Persian Empire destruction</a:t>
            </a:r>
            <a:r>
              <a:t> - revenge for Persian Wars</a:t>
            </a:r>
          </a:p>
          <a:p>
            <a:pPr lvl="0"/>
            <a:r>
              <a:rPr b="1"/>
              <a:t>Eastern expansion</a:t>
            </a:r>
            <a:r>
              <a:t> - to India and Central Asia</a:t>
            </a:r>
          </a:p>
          <a:p>
            <a:pPr lvl="0"/>
            <a:r>
              <a:rPr b="1"/>
              <a:t>Cultural fusion</a:t>
            </a:r>
            <a:r>
              <a:t> - Greek ideas meeting Eastern traditions</a:t>
            </a:r>
          </a:p>
          <a:p>
            <a:pPr lvl="0"/>
            <a:r>
              <a:rPr b="1"/>
              <a:t>Early death</a:t>
            </a:r>
            <a:r>
              <a:t> - empire fragmenting without succession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Hellenistic World</a:t>
            </a:r>
          </a:p>
        </p:txBody>
      </p:sp>
      <p:sp>
        <p:nvSpPr>
          <p:cNvPr id="3" name="Content Placeholder 2"/>
          <p:cNvSpPr>
            <a:spLocks noGrp="1"/>
          </p:cNvSpPr>
          <p:nvPr>
            <p:ph idx="1"/>
          </p:nvPr>
        </p:nvSpPr>
        <p:spPr/>
        <p:txBody>
          <a:bodyPr/>
          <a:lstStyle/>
          <a:p>
            <a:pPr marL="0" lvl="0" indent="0">
              <a:buNone/>
            </a:pPr>
            <a:r>
              <a:rPr b="1"/>
              <a:t>Greek Culture Spread:</a:t>
            </a:r>
          </a:p>
          <a:p>
            <a:pPr lvl="0"/>
            <a:r>
              <a:rPr b="1"/>
              <a:t>Successor kingdoms</a:t>
            </a:r>
            <a:r>
              <a:t> - Ptolemaic Egypt, Seleucid Asia, Antigonid Macedonia</a:t>
            </a:r>
          </a:p>
          <a:p>
            <a:pPr lvl="0"/>
            <a:r>
              <a:rPr b="1"/>
              <a:t>Greek cities</a:t>
            </a:r>
            <a:r>
              <a:t> - from Spain to Afghanistan</a:t>
            </a:r>
          </a:p>
          <a:p>
            <a:pPr lvl="0"/>
            <a:r>
              <a:rPr b="1"/>
              <a:t>Cultural synthesis</a:t>
            </a:r>
            <a:r>
              <a:t> - Greek, Persian, Egyptian, and local traditions</a:t>
            </a:r>
          </a:p>
          <a:p>
            <a:pPr lvl="0"/>
            <a:r>
              <a:rPr b="1"/>
              <a:t>Trade networks</a:t>
            </a:r>
            <a:r>
              <a:t> - connecting Mediterranean to India</a:t>
            </a:r>
          </a:p>
          <a:p>
            <a:pPr lvl="0"/>
            <a:r>
              <a:rPr b="1"/>
              <a:t>Intellectual centers</a:t>
            </a:r>
            <a:r>
              <a:t> - Alexandria, Pergamon, Rhodes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Greek Influence on Rome</a:t>
            </a:r>
          </a:p>
        </p:txBody>
      </p:sp>
      <p:sp>
        <p:nvSpPr>
          <p:cNvPr id="3" name="Content Placeholder 2"/>
          <p:cNvSpPr>
            <a:spLocks noGrp="1"/>
          </p:cNvSpPr>
          <p:nvPr>
            <p:ph idx="1"/>
          </p:nvPr>
        </p:nvSpPr>
        <p:spPr/>
        <p:txBody>
          <a:bodyPr/>
          <a:lstStyle/>
          <a:p>
            <a:pPr marL="0" lvl="0" indent="0">
              <a:buNone/>
            </a:pPr>
            <a:r>
              <a:rPr b="1"/>
              <a:t>Cultural Transmission:</a:t>
            </a:r>
          </a:p>
          <a:p>
            <a:pPr lvl="0"/>
            <a:r>
              <a:rPr b="1"/>
              <a:t>Captured Greece capturing Rome</a:t>
            </a:r>
            <a:r>
              <a:t> - Horace’s observation</a:t>
            </a:r>
          </a:p>
          <a:p>
            <a:pPr lvl="0"/>
            <a:r>
              <a:rPr b="1"/>
              <a:t>Greek tutors</a:t>
            </a:r>
            <a:r>
              <a:t> - educating Roman elite</a:t>
            </a:r>
          </a:p>
          <a:p>
            <a:pPr lvl="0"/>
            <a:r>
              <a:rPr b="1"/>
              <a:t>Architectural adoption</a:t>
            </a:r>
            <a:r>
              <a:t> - columns, temples, theater design</a:t>
            </a:r>
          </a:p>
          <a:p>
            <a:pPr lvl="0"/>
            <a:r>
              <a:rPr b="1"/>
              <a:t>Philosophical schools</a:t>
            </a:r>
            <a:r>
              <a:t> - Stoicism especially influential</a:t>
            </a:r>
          </a:p>
          <a:p>
            <a:pPr lvl="0"/>
            <a:r>
              <a:rPr b="1"/>
              <a:t>Literary models</a:t>
            </a:r>
            <a:r>
              <a:t> - epic, drama, and historical writing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Greek Political Influence on Rome</a:t>
            </a:r>
          </a:p>
        </p:txBody>
      </p:sp>
      <p:sp>
        <p:nvSpPr>
          <p:cNvPr id="3" name="Content Placeholder 2"/>
          <p:cNvSpPr>
            <a:spLocks noGrp="1"/>
          </p:cNvSpPr>
          <p:nvPr>
            <p:ph idx="1"/>
          </p:nvPr>
        </p:nvSpPr>
        <p:spPr/>
        <p:txBody>
          <a:bodyPr/>
          <a:lstStyle/>
          <a:p>
            <a:pPr marL="0" lvl="0" indent="0">
              <a:buNone/>
            </a:pPr>
            <a:r>
              <a:rPr b="1"/>
              <a:t>Constitutional Ideas:</a:t>
            </a:r>
          </a:p>
          <a:p>
            <a:pPr lvl="0"/>
            <a:r>
              <a:rPr b="1"/>
              <a:t>Mixed government</a:t>
            </a:r>
            <a:r>
              <a:t> - Aristotle’s analysis inspiring Roman constitution</a:t>
            </a:r>
          </a:p>
          <a:p>
            <a:pPr lvl="0"/>
            <a:r>
              <a:rPr b="1"/>
              <a:t>Citizenship concepts</a:t>
            </a:r>
            <a:r>
              <a:t> - participation and civic duty</a:t>
            </a:r>
          </a:p>
          <a:p>
            <a:pPr lvl="0"/>
            <a:r>
              <a:rPr b="1"/>
              <a:t>Federal leagues</a:t>
            </a:r>
            <a:r>
              <a:t> - models for Roman provincial organization</a:t>
            </a:r>
          </a:p>
          <a:p>
            <a:pPr lvl="0"/>
            <a:r>
              <a:rPr b="1"/>
              <a:t>Legal procedures</a:t>
            </a:r>
            <a:r>
              <a:t> - trial by jury and evidence-based justice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Greek Scientific Legacy</a:t>
            </a:r>
          </a:p>
        </p:txBody>
      </p:sp>
      <p:sp>
        <p:nvSpPr>
          <p:cNvPr id="3" name="Content Placeholder 2"/>
          <p:cNvSpPr>
            <a:spLocks noGrp="1"/>
          </p:cNvSpPr>
          <p:nvPr>
            <p:ph idx="1"/>
          </p:nvPr>
        </p:nvSpPr>
        <p:spPr/>
        <p:txBody>
          <a:bodyPr/>
          <a:lstStyle/>
          <a:p>
            <a:pPr marL="0" lvl="0" indent="0">
              <a:buNone/>
            </a:pPr>
            <a:r>
              <a:rPr b="1"/>
              <a:t>Intellectual Foundations:</a:t>
            </a:r>
          </a:p>
          <a:p>
            <a:pPr lvl="0"/>
            <a:r>
              <a:rPr b="1"/>
              <a:t>Mathematical principles</a:t>
            </a:r>
            <a:r>
              <a:t> - geometry, astronomy, engineering</a:t>
            </a:r>
          </a:p>
          <a:p>
            <a:pPr lvl="0"/>
            <a:r>
              <a:rPr b="1"/>
              <a:t>Scientific method</a:t>
            </a:r>
            <a:r>
              <a:t> - observation, hypothesis, verification</a:t>
            </a:r>
          </a:p>
          <a:p>
            <a:pPr lvl="0"/>
            <a:r>
              <a:rPr b="1"/>
              <a:t>Medical knowledge</a:t>
            </a:r>
            <a:r>
              <a:t> - Hippocratic oath and diagnostic methods</a:t>
            </a:r>
          </a:p>
          <a:p>
            <a:pPr lvl="0"/>
            <a:r>
              <a:rPr b="1"/>
              <a:t>Geographic understanding</a:t>
            </a:r>
            <a:r>
              <a:t> - mapping and measurement of earth</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Primary Source Analysis</a:t>
            </a:r>
          </a:p>
        </p:txBody>
      </p:sp>
      <p:sp>
        <p:nvSpPr>
          <p:cNvPr id="3" name="Content Placeholder 2"/>
          <p:cNvSpPr>
            <a:spLocks noGrp="1"/>
          </p:cNvSpPr>
          <p:nvPr>
            <p:ph idx="1"/>
          </p:nvPr>
        </p:nvSpPr>
        <p:spPr/>
        <p:txBody>
          <a:bodyPr/>
          <a:lstStyle/>
          <a:p>
            <a:pPr marL="0" lvl="0" indent="0">
              <a:buNone/>
            </a:pPr>
            <a:r>
              <a:rPr b="1"/>
              <a:t>From Pericles’ Funeral Oration (431 BCE):</a:t>
            </a:r>
          </a:p>
          <a:p>
            <a:pPr marL="0" lvl="0" indent="0">
              <a:buNone/>
            </a:pPr>
            <a:r>
              <a:rPr i="1"/>
              <a:t>“We have a form of government which does not emulate the laws of our neighbors; on the contrary, we are ourselves a model which some follow, rather than the imitators of other peoples. It is true that our government is called a democracy, because its administration is in the hands, not of the few, but of the many.”</a:t>
            </a:r>
          </a:p>
          <a:p>
            <a:pPr marL="0" lvl="0" indent="0">
              <a:buNone/>
            </a:pPr>
            <a:r>
              <a:rPr b="1"/>
              <a:t>Analysis:</a:t>
            </a:r>
            <a:r>
              <a:t> How does Pericles define Athenian democracy and its significance?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Essential Questions Revisited</a:t>
            </a:r>
          </a:p>
        </p:txBody>
      </p:sp>
      <p:sp>
        <p:nvSpPr>
          <p:cNvPr id="3" name="Content Placeholder 2"/>
          <p:cNvSpPr>
            <a:spLocks noGrp="1"/>
          </p:cNvSpPr>
          <p:nvPr>
            <p:ph idx="1"/>
          </p:nvPr>
        </p:nvSpPr>
        <p:spPr/>
        <p:txBody>
          <a:bodyPr/>
          <a:lstStyle/>
          <a:p>
            <a:pPr marL="0" lvl="0" indent="0">
              <a:buNone/>
            </a:pPr>
            <a:r>
              <a:rPr b="1"/>
              <a:t>For Reflection:</a:t>
            </a:r>
          </a:p>
          <a:p>
            <a:pPr lvl="0"/>
            <a:r>
              <a:t>How did geographic fragmentation lead to political innovation?</a:t>
            </a:r>
          </a:p>
          <a:p>
            <a:pPr lvl="0"/>
            <a:r>
              <a:t>What are the strengths and weaknesses of direct democracy?</a:t>
            </a:r>
          </a:p>
          <a:p>
            <a:pPr lvl="0"/>
            <a:r>
              <a:t>How did military conflict drive cultural achievement?</a:t>
            </a:r>
          </a:p>
          <a:p>
            <a:pPr lvl="0"/>
            <a:r>
              <a:t>What made Greek ideas so influential across different civilizations?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Greece’s Contribution to Western Civilization</a:t>
            </a:r>
          </a:p>
        </p:txBody>
      </p:sp>
      <p:sp>
        <p:nvSpPr>
          <p:cNvPr id="3" name="Content Placeholder 2"/>
          <p:cNvSpPr>
            <a:spLocks noGrp="1"/>
          </p:cNvSpPr>
          <p:nvPr>
            <p:ph idx="1"/>
          </p:nvPr>
        </p:nvSpPr>
        <p:spPr/>
        <p:txBody>
          <a:bodyPr/>
          <a:lstStyle/>
          <a:p>
            <a:pPr marL="0" lvl="0" indent="0">
              <a:buNone/>
            </a:pPr>
            <a:r>
              <a:rPr b="1"/>
              <a:t>To Rome:</a:t>
            </a:r>
            <a:r>
              <a:t> - </a:t>
            </a:r>
            <a:r>
              <a:rPr b="1"/>
              <a:t>Constitutional principles</a:t>
            </a:r>
            <a:r>
              <a:t> - mixed government and citizenship concepts - </a:t>
            </a:r>
            <a:r>
              <a:rPr b="1"/>
              <a:t>Cultural models</a:t>
            </a:r>
            <a:r>
              <a:t> - literature, philosophy, and artistic standards - </a:t>
            </a:r>
            <a:r>
              <a:rPr b="1"/>
              <a:t>Educational systems</a:t>
            </a:r>
            <a:r>
              <a:t> - rhetoric and philosophical training</a:t>
            </a:r>
          </a:p>
          <a:p>
            <a:pPr marL="0" lvl="0" indent="0">
              <a:buNone/>
            </a:pPr>
            <a:r>
              <a:rPr b="1"/>
              <a:t>To Modern World:</a:t>
            </a:r>
            <a:r>
              <a:t> - </a:t>
            </a:r>
            <a:r>
              <a:rPr b="1"/>
              <a:t>Democratic ideals</a:t>
            </a:r>
            <a:r>
              <a:t> - citizen participation and political equality - </a:t>
            </a:r>
            <a:r>
              <a:rPr b="1"/>
              <a:t>Rational thinking</a:t>
            </a:r>
            <a:r>
              <a:t> - scientific method and logical analysis - </a:t>
            </a:r>
            <a:r>
              <a:rPr b="1"/>
              <a:t>Competitive culture</a:t>
            </a:r>
            <a:r>
              <a:t> - merit-based achievement and individual excellence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Your Reflection Task</a:t>
            </a:r>
          </a:p>
        </p:txBody>
      </p:sp>
      <p:sp>
        <p:nvSpPr>
          <p:cNvPr id="3" name="Content Placeholder 2"/>
          <p:cNvSpPr>
            <a:spLocks noGrp="1"/>
          </p:cNvSpPr>
          <p:nvPr>
            <p:ph idx="1"/>
          </p:nvPr>
        </p:nvSpPr>
        <p:spPr/>
        <p:txBody>
          <a:bodyPr/>
          <a:lstStyle/>
          <a:p>
            <a:pPr marL="0" lvl="0" indent="0">
              <a:buNone/>
            </a:pPr>
            <a:r>
              <a:rPr b="1"/>
              <a:t>Analysis Question:</a:t>
            </a:r>
          </a:p>
          <a:p>
            <a:pPr marL="0" lvl="0" indent="0">
              <a:buNone/>
            </a:pPr>
            <a:r>
              <a:t>How did the Greek concepts of citizenship and rational inquiry challenge the Egyptian model of divine kingship? Use specific examples to explain how these Greek innovations influenced Roman political and intellectual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343" y="180223"/>
            <a:ext cx="6112042" cy="342650"/>
          </a:xfrm>
        </p:spPr>
        <p:txBody>
          <a:bodyPr>
            <a:noAutofit/>
          </a:bodyPr>
          <a:lstStyle/>
          <a:p>
            <a:pPr marL="0" lvl="0" indent="0">
              <a:buNone/>
            </a:pPr>
            <a:r>
              <a:rPr sz="2800" dirty="0"/>
              <a:t>Geographic Consequences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4807023"/>
              </p:ext>
            </p:extLst>
          </p:nvPr>
        </p:nvGraphicFramePr>
        <p:xfrm>
          <a:off x="145716" y="1245268"/>
          <a:ext cx="8649368" cy="3693445"/>
        </p:xfrm>
        <a:graphic>
          <a:graphicData uri="http://schemas.openxmlformats.org/drawingml/2006/table">
            <a:tbl>
              <a:tblPr firstRow="1" bandRow="1">
                <a:tableStyleId>{5C22544A-7EE6-4342-B048-85BDC9FD1C3A}</a:tableStyleId>
              </a:tblPr>
              <a:tblGrid>
                <a:gridCol w="2969186">
                  <a:extLst>
                    <a:ext uri="{9D8B030D-6E8A-4147-A177-3AD203B41FA5}">
                      <a16:colId xmlns:a16="http://schemas.microsoft.com/office/drawing/2014/main" val="20000"/>
                    </a:ext>
                  </a:extLst>
                </a:gridCol>
                <a:gridCol w="2840091">
                  <a:extLst>
                    <a:ext uri="{9D8B030D-6E8A-4147-A177-3AD203B41FA5}">
                      <a16:colId xmlns:a16="http://schemas.microsoft.com/office/drawing/2014/main" val="20001"/>
                    </a:ext>
                  </a:extLst>
                </a:gridCol>
                <a:gridCol w="2840091">
                  <a:extLst>
                    <a:ext uri="{9D8B030D-6E8A-4147-A177-3AD203B41FA5}">
                      <a16:colId xmlns:a16="http://schemas.microsoft.com/office/drawing/2014/main" val="20002"/>
                    </a:ext>
                  </a:extLst>
                </a:gridCol>
              </a:tblGrid>
              <a:tr h="494998">
                <a:tc>
                  <a:txBody>
                    <a:bodyPr/>
                    <a:lstStyle/>
                    <a:p>
                      <a:pPr marL="0" lvl="0" indent="0">
                        <a:buNone/>
                      </a:pPr>
                      <a:r>
                        <a:rPr sz="2000" b="1" dirty="0">
                          <a:solidFill>
                            <a:schemeClr val="bg2"/>
                          </a:solidFill>
                        </a:rPr>
                        <a:t>Political Effects</a:t>
                      </a:r>
                    </a:p>
                  </a:txBody>
                  <a:tcPr/>
                </a:tc>
                <a:tc>
                  <a:txBody>
                    <a:bodyPr/>
                    <a:lstStyle/>
                    <a:p>
                      <a:pPr marL="0" lvl="0" indent="0">
                        <a:buNone/>
                      </a:pPr>
                      <a:r>
                        <a:rPr sz="2000" b="1">
                          <a:solidFill>
                            <a:schemeClr val="bg2"/>
                          </a:solidFill>
                        </a:rPr>
                        <a:t>Economic Effects</a:t>
                      </a:r>
                    </a:p>
                  </a:txBody>
                  <a:tcPr/>
                </a:tc>
                <a:tc>
                  <a:txBody>
                    <a:bodyPr/>
                    <a:lstStyle/>
                    <a:p>
                      <a:pPr marL="0" lvl="0" indent="0">
                        <a:buNone/>
                      </a:pPr>
                      <a:r>
                        <a:rPr sz="2000" b="1" dirty="0">
                          <a:solidFill>
                            <a:schemeClr val="bg2"/>
                          </a:solidFill>
                        </a:rPr>
                        <a:t>Cultural Effects</a:t>
                      </a:r>
                    </a:p>
                  </a:txBody>
                  <a:tcPr/>
                </a:tc>
                <a:extLst>
                  <a:ext uri="{0D108BD9-81ED-4DB2-BD59-A6C34878D82A}">
                    <a16:rowId xmlns:a16="http://schemas.microsoft.com/office/drawing/2014/main" val="10000"/>
                  </a:ext>
                </a:extLst>
              </a:tr>
              <a:tr h="1180379">
                <a:tc>
                  <a:txBody>
                    <a:bodyPr/>
                    <a:lstStyle/>
                    <a:p>
                      <a:pPr marL="0" lvl="0" indent="0">
                        <a:buNone/>
                      </a:pPr>
                      <a:r>
                        <a:rPr sz="2000" dirty="0">
                          <a:solidFill>
                            <a:schemeClr val="bg1"/>
                          </a:solidFill>
                        </a:rPr>
                        <a:t>Independent city-states (poleis)</a:t>
                      </a:r>
                    </a:p>
                  </a:txBody>
                  <a:tcPr/>
                </a:tc>
                <a:tc>
                  <a:txBody>
                    <a:bodyPr/>
                    <a:lstStyle/>
                    <a:p>
                      <a:pPr marL="0" lvl="0" indent="0">
                        <a:buNone/>
                      </a:pPr>
                      <a:r>
                        <a:rPr sz="2000" dirty="0">
                          <a:solidFill>
                            <a:schemeClr val="bg1"/>
                          </a:solidFill>
                        </a:rPr>
                        <a:t>Maritime trade orientation</a:t>
                      </a:r>
                    </a:p>
                  </a:txBody>
                  <a:tcPr/>
                </a:tc>
                <a:tc>
                  <a:txBody>
                    <a:bodyPr/>
                    <a:lstStyle/>
                    <a:p>
                      <a:pPr marL="0" lvl="0" indent="0">
                        <a:buNone/>
                      </a:pPr>
                      <a:r>
                        <a:rPr sz="2000">
                          <a:solidFill>
                            <a:schemeClr val="bg1"/>
                          </a:solidFill>
                        </a:rPr>
                        <a:t>Competitive spirit between communities</a:t>
                      </a:r>
                    </a:p>
                  </a:txBody>
                  <a:tcPr/>
                </a:tc>
                <a:extLst>
                  <a:ext uri="{0D108BD9-81ED-4DB2-BD59-A6C34878D82A}">
                    <a16:rowId xmlns:a16="http://schemas.microsoft.com/office/drawing/2014/main" val="10001"/>
                  </a:ext>
                </a:extLst>
              </a:tr>
              <a:tr h="837689">
                <a:tc>
                  <a:txBody>
                    <a:bodyPr/>
                    <a:lstStyle/>
                    <a:p>
                      <a:pPr marL="0" lvl="0" indent="0">
                        <a:buNone/>
                      </a:pPr>
                      <a:r>
                        <a:rPr sz="2000" dirty="0">
                          <a:solidFill>
                            <a:schemeClr val="bg1"/>
                          </a:solidFill>
                        </a:rPr>
                        <a:t>Political fragmentation</a:t>
                      </a:r>
                    </a:p>
                  </a:txBody>
                  <a:tcPr/>
                </a:tc>
                <a:tc>
                  <a:txBody>
                    <a:bodyPr/>
                    <a:lstStyle/>
                    <a:p>
                      <a:pPr marL="0" lvl="0" indent="0">
                        <a:buNone/>
                      </a:pPr>
                      <a:r>
                        <a:rPr sz="2000" dirty="0">
                          <a:solidFill>
                            <a:schemeClr val="bg1"/>
                          </a:solidFill>
                        </a:rPr>
                        <a:t>Limited agricultural resources</a:t>
                      </a:r>
                    </a:p>
                  </a:txBody>
                  <a:tcPr/>
                </a:tc>
                <a:tc>
                  <a:txBody>
                    <a:bodyPr/>
                    <a:lstStyle/>
                    <a:p>
                      <a:pPr marL="0" lvl="0" indent="0">
                        <a:buNone/>
                      </a:pPr>
                      <a:r>
                        <a:rPr sz="2000">
                          <a:solidFill>
                            <a:schemeClr val="bg1"/>
                          </a:solidFill>
                        </a:rPr>
                        <a:t>Outdoor public life and politics</a:t>
                      </a:r>
                    </a:p>
                  </a:txBody>
                  <a:tcPr/>
                </a:tc>
                <a:extLst>
                  <a:ext uri="{0D108BD9-81ED-4DB2-BD59-A6C34878D82A}">
                    <a16:rowId xmlns:a16="http://schemas.microsoft.com/office/drawing/2014/main" val="10002"/>
                  </a:ext>
                </a:extLst>
              </a:tr>
              <a:tr h="1180379">
                <a:tc>
                  <a:txBody>
                    <a:bodyPr/>
                    <a:lstStyle/>
                    <a:p>
                      <a:pPr marL="0" lvl="0" indent="0">
                        <a:buNone/>
                      </a:pPr>
                      <a:r>
                        <a:rPr sz="2000">
                          <a:solidFill>
                            <a:schemeClr val="bg1"/>
                          </a:solidFill>
                        </a:rPr>
                        <a:t>Defensive advantages</a:t>
                      </a:r>
                    </a:p>
                  </a:txBody>
                  <a:tcPr/>
                </a:tc>
                <a:tc>
                  <a:txBody>
                    <a:bodyPr/>
                    <a:lstStyle/>
                    <a:p>
                      <a:pPr marL="0" lvl="0" indent="0">
                        <a:buNone/>
                      </a:pPr>
                      <a:r>
                        <a:rPr sz="2000" dirty="0">
                          <a:solidFill>
                            <a:schemeClr val="bg1"/>
                          </a:solidFill>
                        </a:rPr>
                        <a:t>Colonization necessity</a:t>
                      </a:r>
                    </a:p>
                  </a:txBody>
                  <a:tcPr/>
                </a:tc>
                <a:tc>
                  <a:txBody>
                    <a:bodyPr/>
                    <a:lstStyle/>
                    <a:p>
                      <a:pPr marL="0" lvl="0" indent="0">
                        <a:buNone/>
                      </a:pPr>
                      <a:r>
                        <a:rPr sz="2000" dirty="0">
                          <a:solidFill>
                            <a:schemeClr val="bg1"/>
                          </a:solidFill>
                        </a:rPr>
                        <a:t>Shared Hellenic identity despite division</a:t>
                      </a:r>
                    </a:p>
                  </a:txBody>
                  <a:tcPr/>
                </a:tc>
                <a:extLst>
                  <a:ext uri="{0D108BD9-81ED-4DB2-BD59-A6C34878D82A}">
                    <a16:rowId xmlns:a16="http://schemas.microsoft.com/office/drawing/2014/main" val="10003"/>
                  </a:ext>
                </a:extLst>
              </a:tr>
            </a:tbl>
          </a:graphicData>
        </a:graphic>
      </p:graphicFrame>
      <p:sp>
        <p:nvSpPr>
          <p:cNvPr id="4" name="Text Placeholder 3"/>
          <p:cNvSpPr>
            <a:spLocks noGrp="1"/>
          </p:cNvSpPr>
          <p:nvPr>
            <p:ph type="body" sz="half" idx="2"/>
          </p:nvPr>
        </p:nvSpPr>
        <p:spPr>
          <a:xfrm>
            <a:off x="192505" y="522873"/>
            <a:ext cx="8602579" cy="565985"/>
          </a:xfrm>
        </p:spPr>
        <p:txBody>
          <a:bodyPr>
            <a:normAutofit/>
          </a:bodyPr>
          <a:lstStyle/>
          <a:p>
            <a:pPr marL="0" lvl="0" indent="0">
              <a:buNone/>
            </a:pPr>
            <a:r>
              <a:rPr sz="1800" b="1" dirty="0"/>
              <a:t>How Geography Shaped Greek Civilization: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t>Next Time</a:t>
            </a:r>
          </a:p>
        </p:txBody>
      </p:sp>
      <p:sp>
        <p:nvSpPr>
          <p:cNvPr id="3" name="Content Placeholder 2"/>
          <p:cNvSpPr>
            <a:spLocks noGrp="1"/>
          </p:cNvSpPr>
          <p:nvPr>
            <p:ph idx="1"/>
          </p:nvPr>
        </p:nvSpPr>
        <p:spPr/>
        <p:txBody>
          <a:bodyPr/>
          <a:lstStyle/>
          <a:p>
            <a:pPr marL="0" lvl="0" indent="0">
              <a:buNone/>
            </a:pPr>
            <a:r>
              <a:rPr b="1"/>
              <a:t>Coming Up: Phoenicia and Carthage</a:t>
            </a:r>
          </a:p>
          <a:p>
            <a:pPr marL="0" lvl="0" indent="0">
              <a:buNone/>
            </a:pPr>
            <a:r>
              <a:t>How did these maritime trading peoples create commercial networks that connected the Mediterranean world and eventually challenged Roman expansion?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700" y="487279"/>
            <a:ext cx="8520600" cy="4081596"/>
          </a:xfrm>
        </p:spPr>
        <p:txBody>
          <a:bodyPr>
            <a:normAutofit/>
          </a:bodyPr>
          <a:lstStyle/>
          <a:p>
            <a:pPr marL="0" lvl="0" indent="0">
              <a:buNone/>
            </a:pPr>
            <a:r>
              <a:rPr sz="3200" b="1" dirty="0"/>
              <a:t>Key Question:</a:t>
            </a:r>
            <a:r>
              <a:rPr sz="3200" dirty="0"/>
              <a:t> How does geography both unite and divide a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8675"/>
            <a:ext cx="8520600" cy="572700"/>
          </a:xfrm>
        </p:spPr>
        <p:txBody>
          <a:bodyPr>
            <a:normAutofit fontScale="90000"/>
          </a:bodyPr>
          <a:lstStyle/>
          <a:p>
            <a:pPr marL="0" lvl="0" indent="0">
              <a:buNone/>
            </a:pPr>
            <a:r>
              <a:rPr dirty="0"/>
              <a:t>Early Greek Origins</a:t>
            </a:r>
          </a:p>
        </p:txBody>
      </p:sp>
      <p:sp>
        <p:nvSpPr>
          <p:cNvPr id="3" name="Content Placeholder 2"/>
          <p:cNvSpPr>
            <a:spLocks noGrp="1"/>
          </p:cNvSpPr>
          <p:nvPr>
            <p:ph idx="1"/>
          </p:nvPr>
        </p:nvSpPr>
        <p:spPr>
          <a:xfrm>
            <a:off x="191384" y="1027497"/>
            <a:ext cx="8520600" cy="3747835"/>
          </a:xfrm>
        </p:spPr>
        <p:txBody>
          <a:bodyPr wrap="square" lIns="91440" tIns="0" anchor="t">
            <a:noAutofit/>
          </a:bodyPr>
          <a:lstStyle/>
          <a:p>
            <a:pPr marL="285750" indent="-285750">
              <a:lnSpc>
                <a:spcPct val="114000"/>
              </a:lnSpc>
            </a:pPr>
            <a:r>
              <a:rPr sz="1800" b="1" dirty="0"/>
              <a:t>Before Classical Greece: The Bronze Age (3000-1100 BCE)</a:t>
            </a:r>
            <a:br>
              <a:rPr lang="en-US" sz="1800" b="1" dirty="0"/>
            </a:br>
            <a:endParaRPr lang="en-US" sz="1800" b="1" dirty="0"/>
          </a:p>
          <a:p>
            <a:pPr marL="285750" indent="-285750">
              <a:lnSpc>
                <a:spcPct val="114000"/>
              </a:lnSpc>
            </a:pPr>
            <a:r>
              <a:rPr sz="1800" b="1" dirty="0"/>
              <a:t>Minoan Civilization (Crete, 2700-1100 BCE):</a:t>
            </a:r>
            <a:r>
              <a:rPr sz="1800" dirty="0"/>
              <a:t> - </a:t>
            </a:r>
            <a:r>
              <a:rPr sz="1800" b="1" dirty="0"/>
              <a:t>Palace complexes</a:t>
            </a:r>
            <a:r>
              <a:rPr sz="1800" dirty="0"/>
              <a:t> - Knossos, Phaistos, Mallia - </a:t>
            </a:r>
            <a:r>
              <a:rPr sz="1800" b="1" dirty="0"/>
              <a:t>Maritime trade network</a:t>
            </a:r>
            <a:r>
              <a:rPr sz="1800" dirty="0"/>
              <a:t> - connecting Egypt, Anatolia, mainland Greece - </a:t>
            </a:r>
            <a:r>
              <a:rPr sz="1800" b="1" dirty="0"/>
              <a:t>Linear A script</a:t>
            </a:r>
            <a:r>
              <a:rPr sz="1800" dirty="0"/>
              <a:t> - undeciphered writing system - </a:t>
            </a:r>
            <a:r>
              <a:rPr sz="1800" b="1" dirty="0"/>
              <a:t>Peaceful society</a:t>
            </a:r>
            <a:r>
              <a:rPr sz="1800" dirty="0"/>
              <a:t> - no fortifications, emphasis on art and commerce</a:t>
            </a:r>
            <a:br>
              <a:rPr lang="en-US" sz="1800" dirty="0"/>
            </a:br>
            <a:endParaRPr sz="1800" dirty="0"/>
          </a:p>
          <a:p>
            <a:pPr marL="285750" indent="-285750">
              <a:lnSpc>
                <a:spcPct val="114000"/>
              </a:lnSpc>
            </a:pPr>
            <a:r>
              <a:rPr sz="1800" b="1" dirty="0"/>
              <a:t>Mycenaean Civilization (Mainland, 1600-1100 BCE):</a:t>
            </a:r>
            <a:r>
              <a:rPr sz="1800" dirty="0"/>
              <a:t> - </a:t>
            </a:r>
            <a:r>
              <a:rPr sz="1800" b="1" dirty="0"/>
              <a:t>Warrior culture</a:t>
            </a:r>
            <a:r>
              <a:rPr sz="1800" dirty="0"/>
              <a:t> - heavily fortified palace-citadels - </a:t>
            </a:r>
            <a:r>
              <a:rPr sz="1800" b="1" dirty="0"/>
              <a:t>Linear B script</a:t>
            </a:r>
            <a:r>
              <a:rPr sz="1800" dirty="0"/>
              <a:t> - early form of Greek language - </a:t>
            </a:r>
            <a:r>
              <a:rPr sz="1800" b="1" dirty="0"/>
              <a:t>Trade and conquest</a:t>
            </a:r>
            <a:r>
              <a:rPr sz="1800" dirty="0"/>
              <a:t> - controlling Aegean Sea routes - </a:t>
            </a:r>
            <a:r>
              <a:rPr sz="1800" b="1" dirty="0"/>
              <a:t>Trojan War legends</a:t>
            </a:r>
            <a:r>
              <a:rPr sz="1800" dirty="0"/>
              <a:t> - possibly based on Mycenaean campaigns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8675"/>
            <a:ext cx="8520600" cy="572700"/>
          </a:xfrm>
        </p:spPr>
        <p:txBody>
          <a:bodyPr>
            <a:normAutofit fontScale="90000"/>
          </a:bodyPr>
          <a:lstStyle/>
          <a:p>
            <a:pPr marL="0" lvl="0" indent="0">
              <a:buNone/>
            </a:pPr>
            <a:r>
              <a:rPr dirty="0"/>
              <a:t>The Bronze Age Collapse</a:t>
            </a:r>
          </a:p>
        </p:txBody>
      </p:sp>
      <p:sp>
        <p:nvSpPr>
          <p:cNvPr id="3" name="Content Placeholder 2"/>
          <p:cNvSpPr>
            <a:spLocks noGrp="1"/>
          </p:cNvSpPr>
          <p:nvPr>
            <p:ph idx="1"/>
          </p:nvPr>
        </p:nvSpPr>
        <p:spPr/>
        <p:txBody>
          <a:bodyPr>
            <a:normAutofit fontScale="85000" lnSpcReduction="10000"/>
          </a:bodyPr>
          <a:lstStyle/>
          <a:p>
            <a:pPr marL="285750" indent="-285750"/>
            <a:r>
              <a:rPr sz="2000" b="1" dirty="0"/>
              <a:t>Civilizational Catastrophe (c. 1200-1150 BCE)</a:t>
            </a:r>
            <a:br>
              <a:rPr lang="en-US" sz="2000" b="1" dirty="0"/>
            </a:br>
            <a:endParaRPr sz="2000" b="1" dirty="0"/>
          </a:p>
          <a:p>
            <a:pPr marL="285750" indent="-285750"/>
            <a:r>
              <a:rPr sz="2000" b="1" dirty="0"/>
              <a:t>What Happened:</a:t>
            </a:r>
            <a:r>
              <a:rPr sz="2000" dirty="0"/>
              <a:t> - </a:t>
            </a:r>
            <a:r>
              <a:rPr sz="2000" b="1" dirty="0"/>
              <a:t>Palace destruction</a:t>
            </a:r>
            <a:r>
              <a:rPr sz="2000" dirty="0"/>
              <a:t> - Mycenaean centers burned and abandoned - </a:t>
            </a:r>
            <a:r>
              <a:rPr sz="2000" b="1" dirty="0"/>
              <a:t>Population decline</a:t>
            </a:r>
            <a:r>
              <a:rPr sz="2000" dirty="0"/>
              <a:t> - massive demographic collapse - </a:t>
            </a:r>
            <a:r>
              <a:rPr sz="2000" b="1" dirty="0"/>
              <a:t>Trade collapse</a:t>
            </a:r>
            <a:r>
              <a:rPr sz="2000" dirty="0"/>
              <a:t> - Mediterranean commercial networks destroyed - </a:t>
            </a:r>
            <a:r>
              <a:rPr sz="2000" b="1" dirty="0"/>
              <a:t>Technology loss</a:t>
            </a:r>
            <a:r>
              <a:rPr sz="2000" dirty="0"/>
              <a:t> - literacy disappears, metalworking declines</a:t>
            </a:r>
            <a:br>
              <a:rPr lang="en-US" sz="2000" dirty="0"/>
            </a:br>
            <a:endParaRPr sz="2000" dirty="0"/>
          </a:p>
          <a:p>
            <a:pPr marL="285750" indent="-285750"/>
            <a:r>
              <a:rPr sz="2000" b="1" dirty="0"/>
              <a:t>Possible Causes:</a:t>
            </a:r>
            <a:r>
              <a:rPr sz="2000" dirty="0"/>
              <a:t> - </a:t>
            </a:r>
            <a:r>
              <a:rPr sz="2000" b="1" dirty="0"/>
              <a:t>Sea Peoples invasions</a:t>
            </a:r>
            <a:r>
              <a:rPr sz="2000" dirty="0"/>
              <a:t> - mysterious raiders from north/west - </a:t>
            </a:r>
            <a:r>
              <a:rPr sz="2000" b="1" dirty="0"/>
              <a:t>Internal warfare</a:t>
            </a:r>
            <a:r>
              <a:rPr sz="2000" dirty="0"/>
              <a:t> - civil conflicts weakening states - </a:t>
            </a:r>
            <a:r>
              <a:rPr sz="2000" b="1" dirty="0"/>
              <a:t>Climate change</a:t>
            </a:r>
            <a:r>
              <a:rPr sz="2000" dirty="0"/>
              <a:t> - drought affecting agriculture - </a:t>
            </a:r>
            <a:r>
              <a:rPr sz="2000" b="1" dirty="0"/>
              <a:t>System collapse</a:t>
            </a:r>
            <a:r>
              <a:rPr sz="2000" dirty="0"/>
              <a:t> - complex societies becoming unsustainable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88275"/>
            <a:ext cx="8520600" cy="572700"/>
          </a:xfrm>
        </p:spPr>
        <p:txBody>
          <a:bodyPr>
            <a:normAutofit fontScale="90000"/>
          </a:bodyPr>
          <a:lstStyle/>
          <a:p>
            <a:pPr marL="0" lvl="0" indent="0">
              <a:buNone/>
            </a:pPr>
            <a:r>
              <a:rPr dirty="0"/>
              <a:t>The Greek Dark Age</a:t>
            </a:r>
          </a:p>
        </p:txBody>
      </p:sp>
      <p:sp>
        <p:nvSpPr>
          <p:cNvPr id="3" name="Content Placeholder 2"/>
          <p:cNvSpPr>
            <a:spLocks noGrp="1"/>
          </p:cNvSpPr>
          <p:nvPr>
            <p:ph idx="1"/>
          </p:nvPr>
        </p:nvSpPr>
        <p:spPr/>
        <p:txBody>
          <a:bodyPr>
            <a:normAutofit fontScale="92500" lnSpcReduction="20000"/>
          </a:bodyPr>
          <a:lstStyle/>
          <a:p>
            <a:pPr marL="285750" indent="-285750"/>
            <a:r>
              <a:rPr sz="2000" b="1" dirty="0"/>
              <a:t>Recovery and Transformation (1100-750 BCE)</a:t>
            </a:r>
            <a:br>
              <a:rPr lang="en-US" sz="2000" b="1" dirty="0"/>
            </a:br>
            <a:endParaRPr sz="2000" b="1" dirty="0"/>
          </a:p>
          <a:p>
            <a:pPr marL="285750" indent="-285750"/>
            <a:r>
              <a:rPr sz="2000" b="1" dirty="0"/>
              <a:t>What Was Lost:</a:t>
            </a:r>
            <a:r>
              <a:rPr sz="2000" dirty="0"/>
              <a:t> - </a:t>
            </a:r>
            <a:r>
              <a:rPr sz="2000" b="1" dirty="0"/>
              <a:t>Monumental architecture</a:t>
            </a:r>
            <a:r>
              <a:rPr sz="2000" dirty="0"/>
              <a:t> - no more palace complexes - </a:t>
            </a:r>
            <a:r>
              <a:rPr sz="2000" b="1" dirty="0"/>
              <a:t>Literacy</a:t>
            </a:r>
            <a:r>
              <a:rPr sz="2000" dirty="0"/>
              <a:t> - Linear B writing system forgotten - </a:t>
            </a:r>
            <a:r>
              <a:rPr sz="2000" b="1" dirty="0"/>
              <a:t>Centralized government</a:t>
            </a:r>
            <a:r>
              <a:rPr sz="2000" dirty="0"/>
              <a:t> - collapse of palace bureaucracies - </a:t>
            </a:r>
            <a:r>
              <a:rPr sz="2000" b="1" dirty="0"/>
              <a:t>Long-distance trade</a:t>
            </a:r>
            <a:r>
              <a:rPr sz="2000" dirty="0"/>
              <a:t> - Mediterranean networks disrupted</a:t>
            </a:r>
            <a:br>
              <a:rPr lang="en-US" sz="2000" dirty="0"/>
            </a:br>
            <a:endParaRPr sz="2000" dirty="0"/>
          </a:p>
          <a:p>
            <a:pPr marL="285750" indent="-285750"/>
            <a:r>
              <a:rPr sz="2000" b="1" dirty="0"/>
              <a:t>What Emerged:</a:t>
            </a:r>
            <a:r>
              <a:rPr sz="2000" dirty="0"/>
              <a:t> - </a:t>
            </a:r>
            <a:r>
              <a:rPr sz="2000" b="1" dirty="0"/>
              <a:t>Iron technology</a:t>
            </a:r>
            <a:r>
              <a:rPr sz="2000" dirty="0"/>
              <a:t> - superior tools and weapons - </a:t>
            </a:r>
            <a:r>
              <a:rPr sz="2000" b="1" dirty="0"/>
              <a:t>Small communities</a:t>
            </a:r>
            <a:r>
              <a:rPr sz="2000" dirty="0"/>
              <a:t> - village-based organization - </a:t>
            </a:r>
            <a:r>
              <a:rPr sz="2000" b="1" dirty="0"/>
              <a:t>Oral tradition</a:t>
            </a:r>
            <a:r>
              <a:rPr sz="2000" dirty="0"/>
              <a:t> - Homer’s epics preserving Bronze Age memories - </a:t>
            </a:r>
            <a:r>
              <a:rPr sz="2000" b="1" dirty="0"/>
              <a:t>Cultural continuity</a:t>
            </a:r>
            <a:r>
              <a:rPr sz="2000" dirty="0"/>
              <a:t> - Greek language and religious traditions survive</a:t>
            </a:r>
          </a:p>
        </p:txBody>
      </p:sp>
    </p:spTree>
  </p:cSld>
  <p:clrMapOvr>
    <a:masterClrMapping/>
  </p:clrMapOvr>
</p:sld>
</file>

<file path=ppt/theme/theme1.xml><?xml version="1.0" encoding="utf-8"?>
<a:theme xmlns:a="http://schemas.openxmlformats.org/drawingml/2006/main" name="Simple Light">
  <a:themeElements>
    <a:clrScheme name="Simple Light">
      <a:dk1>
        <a:srgbClr val="F8D738"/>
      </a:dk1>
      <a:lt1>
        <a:srgbClr val="0B468E"/>
      </a:lt1>
      <a:dk2>
        <a:srgbClr val="FFFFFF"/>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43436C"/>
      </a:dk1>
      <a:lt1>
        <a:sysClr val="window" lastClr="F2ECBC"/>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History Subject for Middle School Ancient Greece Blue and White Illustrative Educational Presentation</Template>
  <TotalTime>36</TotalTime>
  <Words>3171</Words>
  <Application>Microsoft Office PowerPoint</Application>
  <PresentationFormat>On-screen Show (16:9)</PresentationFormat>
  <Paragraphs>434</Paragraphs>
  <Slides>50</Slides>
  <Notes>44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GFS Didot</vt:lpstr>
      <vt:lpstr>Arial</vt:lpstr>
      <vt:lpstr>Calibri</vt:lpstr>
      <vt:lpstr>Merriweather</vt:lpstr>
      <vt:lpstr>Simple Light</vt:lpstr>
      <vt:lpstr>Phoenician-Greek Interaction</vt:lpstr>
      <vt:lpstr>Phoenician-Greek Interaction</vt:lpstr>
      <vt:lpstr>The Greek Paradox</vt:lpstr>
      <vt:lpstr>Geographic Foundation</vt:lpstr>
      <vt:lpstr>Geographic Consequences</vt:lpstr>
      <vt:lpstr>PowerPoint Presentation</vt:lpstr>
      <vt:lpstr>Early Greek Origins</vt:lpstr>
      <vt:lpstr>The Bronze Age Collapse</vt:lpstr>
      <vt:lpstr>The Greek Dark Age</vt:lpstr>
      <vt:lpstr>Variety in Government</vt:lpstr>
      <vt:lpstr>PowerPoint Presentation</vt:lpstr>
      <vt:lpstr>The Rise of Athens</vt:lpstr>
      <vt:lpstr>Athenian Democracy in Action</vt:lpstr>
      <vt:lpstr>Who Could Participate?</vt:lpstr>
      <vt:lpstr>PowerPoint Presentation</vt:lpstr>
      <vt:lpstr>The Spartan Alternative</vt:lpstr>
      <vt:lpstr>Spartan Social System</vt:lpstr>
      <vt:lpstr>PowerPoint Presentation</vt:lpstr>
      <vt:lpstr>Spartan Women</vt:lpstr>
      <vt:lpstr>Greek Colonization</vt:lpstr>
      <vt:lpstr>Major Greek Colonies</vt:lpstr>
      <vt:lpstr>PowerPoint Presentation</vt:lpstr>
      <vt:lpstr>The Persian Wars Begin</vt:lpstr>
      <vt:lpstr>PowerPoint Presentation</vt:lpstr>
      <vt:lpstr>Marathon Campaign</vt:lpstr>
      <vt:lpstr>Thermopylae and Salamis</vt:lpstr>
      <vt:lpstr>Consequences of Persian Wars</vt:lpstr>
      <vt:lpstr>The Delian League</vt:lpstr>
      <vt:lpstr>Pericles’ Golden Age</vt:lpstr>
      <vt:lpstr>The Peloponnesian War Begins</vt:lpstr>
      <vt:lpstr>Key Battles of Peloponnesian War</vt:lpstr>
      <vt:lpstr>Consequences of Greek Defeat</vt:lpstr>
      <vt:lpstr>Greek Philosophy Emerges</vt:lpstr>
      <vt:lpstr>Socrates: The Questioner</vt:lpstr>
      <vt:lpstr>Plato: The Idealist</vt:lpstr>
      <vt:lpstr>Aristotle: The Systematizer</vt:lpstr>
      <vt:lpstr>Greek Literature and Drama</vt:lpstr>
      <vt:lpstr>Greek Art and Architecture</vt:lpstr>
      <vt:lpstr>Olympic Games and Competition</vt:lpstr>
      <vt:lpstr>Philip II of Macedon</vt:lpstr>
      <vt:lpstr>Alexander the Great</vt:lpstr>
      <vt:lpstr>Hellenistic World</vt:lpstr>
      <vt:lpstr>Greek Influence on Rome</vt:lpstr>
      <vt:lpstr>Greek Political Influence on Rome</vt:lpstr>
      <vt:lpstr>Greek Scientific Legacy</vt:lpstr>
      <vt:lpstr>Primary Source Analysis</vt:lpstr>
      <vt:lpstr>Essential Questions Revisited</vt:lpstr>
      <vt:lpstr>Greece’s Contribution to Western Civilization</vt:lpstr>
      <vt:lpstr>Your Reflection Task</vt:lpstr>
      <vt:lpstr>Next Time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Richard Horton</cp:lastModifiedBy>
  <cp:revision>4</cp:revision>
  <dcterms:created xsi:type="dcterms:W3CDTF">2025-06-14T03:08:28Z</dcterms:created>
  <dcterms:modified xsi:type="dcterms:W3CDTF">2025-06-14T07:35:05Z</dcterms:modified>
</cp:coreProperties>
</file>