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6" Type="http://schemas.openxmlformats.org/officeDocument/2006/relationships/viewProps" Target="viewProps.xml" /><Relationship Id="rId5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Alexander the Great: The 13-Year Conquest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Step-by-Step Analysis of History’s Greatest Military Campaign</a:t>
            </a:r>
            <a:br/>
            <a:br/>
            <a:r>
              <a:rPr/>
              <a:t>Ancient History - Lesson 2B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Blood: The Battle of Granicus River (May 334 BCE)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Opening Gambit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Persian Defensive Position:</a:t>
            </a:r>
          </a:p>
          <a:p>
            <a:pPr lvl="0"/>
            <a:r>
              <a:rPr b="1"/>
              <a:t>20,000 infantry, 20,000 cavalry</a:t>
            </a:r>
            <a:r>
              <a:rPr/>
              <a:t> positioned on steep eastern bank</a:t>
            </a:r>
          </a:p>
          <a:p>
            <a:pPr lvl="0"/>
            <a:r>
              <a:rPr b="1"/>
              <a:t>Strategy:</a:t>
            </a:r>
            <a:r>
              <a:rPr/>
              <a:t> Force difficult river crossing under missile fire</a:t>
            </a:r>
          </a:p>
          <a:p>
            <a:pPr lvl="0"/>
            <a:r>
              <a:rPr b="1"/>
              <a:t>Commanders:</a:t>
            </a:r>
            <a:r>
              <a:rPr/>
              <a:t> Arsites, Spithridates, Mithridates (Persian nobles)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Alexander’s Battle Plan:</a:t>
            </a:r>
          </a:p>
          <a:p>
            <a:pPr lvl="0"/>
            <a:r>
              <a:rPr b="1"/>
              <a:t>Time:</a:t>
            </a:r>
            <a:r>
              <a:rPr/>
              <a:t> Late afternoon attack (rejected Parmenion’s advice to wait)</a:t>
            </a:r>
          </a:p>
          <a:p>
            <a:pPr lvl="0"/>
            <a:r>
              <a:rPr b="1"/>
              <a:t>Formation:</a:t>
            </a:r>
            <a:r>
              <a:rPr/>
              <a:t> Companion cavalry on right, phalanx center, Thessalian cavalry left</a:t>
            </a:r>
          </a:p>
          <a:p>
            <a:pPr lvl="0"/>
            <a:r>
              <a:rPr b="1"/>
              <a:t>Personal role:</a:t>
            </a:r>
            <a:r>
              <a:rPr/>
              <a:t> Led right wing charge across river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Granicus: The Crossing Under Fire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Phase-by-Phase Battle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Phase 1: Initial Assault</a:t>
            </a:r>
          </a:p>
          <a:p>
            <a:pPr lvl="0"/>
            <a:r>
              <a:rPr/>
              <a:t>Scouts test crossing points</a:t>
            </a:r>
          </a:p>
          <a:p>
            <a:pPr lvl="0"/>
            <a:r>
              <a:rPr/>
              <a:t>Light casualties, gather intelligence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Phase 2: Cavalry Charge</a:t>
            </a:r>
          </a:p>
          <a:p>
            <a:pPr lvl="0"/>
            <a:r>
              <a:rPr/>
              <a:t>Alexander leads Companions across river</a:t>
            </a:r>
          </a:p>
          <a:p>
            <a:pPr lvl="0"/>
            <a:r>
              <a:rPr/>
              <a:t>Establishes beachhead on east bank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Phase 3: Hand-to-Hand Combat</a:t>
            </a:r>
          </a:p>
          <a:p>
            <a:pPr lvl="0"/>
            <a:r>
              <a:rPr/>
              <a:t>Persian nobles target Alexander personally</a:t>
            </a:r>
          </a:p>
          <a:p>
            <a:pPr lvl="0"/>
            <a:r>
              <a:rPr/>
              <a:t>Cleitus saves Alexander from Spithridates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Phase 4: Phalanx Advance</a:t>
            </a:r>
          </a:p>
          <a:p>
            <a:pPr lvl="0"/>
            <a:r>
              <a:rPr/>
              <a:t>Infantry crosses, deploys sarissas</a:t>
            </a:r>
          </a:p>
          <a:p>
            <a:pPr lvl="0"/>
            <a:r>
              <a:rPr/>
              <a:t>Persian line breaks, retreat begins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Casualties:</a:t>
            </a:r>
            <a:r>
              <a:rPr/>
              <a:t> 400 Macedonian vs. 4,000 Persian dead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Coastal Campaign: Securing the Mediterranean (334-333 BCE)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3: Eliminating the Persian Navy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Strategic Logic:</a:t>
            </a:r>
          </a:p>
          <a:p>
            <a:pPr lvl="0"/>
            <a:r>
              <a:rPr/>
              <a:t>Persian fleet controlled Aegean Sea (400 ships vs. 160 Macedonian)</a:t>
            </a:r>
          </a:p>
          <a:p>
            <a:pPr lvl="0"/>
            <a:r>
              <a:rPr b="1"/>
              <a:t>Alexander’s solution:</a:t>
            </a:r>
            <a:r>
              <a:rPr/>
              <a:t> Capture all naval bases, strand fleet</a:t>
            </a:r>
          </a:p>
          <a:p>
            <a:pPr lvl="0"/>
            <a:r>
              <a:rPr b="1"/>
              <a:t>“I will defeat your navy on land”</a:t>
            </a:r>
            <a:r>
              <a:rPr/>
              <a:t> - Alexander’s famous declaration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City-by-City Conquest:</a:t>
            </a:r>
          </a:p>
          <a:p>
            <a:pPr lvl="0" indent="0" marL="0">
              <a:buNone/>
            </a:pPr>
            <a:r>
              <a:rPr b="1"/>
              <a:t>Sardis:</a:t>
            </a:r>
            <a:r>
              <a:rPr/>
              <a:t> Surrenders without siege, treasury of 500 talents captured</a:t>
            </a:r>
          </a:p>
          <a:p>
            <a:pPr lvl="0" indent="0" marL="0">
              <a:buNone/>
            </a:pPr>
            <a:r>
              <a:rPr b="1"/>
              <a:t>Ephesus:</a:t>
            </a:r>
            <a:r>
              <a:rPr/>
              <a:t> Welcomes Alexander, democracy restored</a:t>
            </a:r>
          </a:p>
          <a:p>
            <a:pPr lvl="0" indent="0" marL="0">
              <a:buNone/>
            </a:pPr>
            <a:r>
              <a:rPr b="1"/>
              <a:t>Miletus:</a:t>
            </a:r>
            <a:r>
              <a:rPr/>
              <a:t> Resists, requires formal siege with engines</a:t>
            </a:r>
          </a:p>
          <a:p>
            <a:pPr lvl="0" indent="0" marL="0">
              <a:buNone/>
            </a:pPr>
            <a:r>
              <a:rPr b="1"/>
              <a:t>Halicarnassus:</a:t>
            </a:r>
            <a:r>
              <a:rPr/>
              <a:t> Major fortress, several months of siege warfare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Narrow Victory: Battle of Issus (November 333 BCE)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4: Confronting the Great 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Darius III’s Strategic Error:</a:t>
            </a:r>
          </a:p>
          <a:p>
            <a:pPr lvl="0"/>
            <a:r>
              <a:rPr b="1"/>
              <a:t>Assembled 600,000 troops</a:t>
            </a:r>
            <a:r>
              <a:rPr/>
              <a:t> (ancient estimate, likely 100,000+ actual)</a:t>
            </a:r>
          </a:p>
          <a:p>
            <a:pPr lvl="0"/>
            <a:r>
              <a:rPr b="1"/>
              <a:t>Chose battlefield:</a:t>
            </a:r>
            <a:r>
              <a:rPr/>
              <a:t> Narrow plain near Issus</a:t>
            </a:r>
          </a:p>
          <a:p>
            <a:pPr lvl="0"/>
            <a:r>
              <a:rPr b="1"/>
              <a:t>Tactical mistake:</a:t>
            </a:r>
            <a:r>
              <a:rPr/>
              <a:t> Negated numerical advantage with restricted space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Alexander’s March South:</a:t>
            </a:r>
          </a:p>
          <a:p>
            <a:pPr lvl="0"/>
            <a:r>
              <a:rPr b="1"/>
              <a:t>Objective:</a:t>
            </a:r>
            <a:r>
              <a:rPr/>
              <a:t> Advance through Cilician Gates toward Syria</a:t>
            </a:r>
          </a:p>
          <a:p>
            <a:pPr lvl="0"/>
            <a:r>
              <a:rPr b="1"/>
              <a:t>Surprise:</a:t>
            </a:r>
            <a:r>
              <a:rPr/>
              <a:t> Darius moves north, cuts Macedonian supply lines</a:t>
            </a:r>
          </a:p>
          <a:p>
            <a:pPr lvl="0"/>
            <a:r>
              <a:rPr b="1"/>
              <a:t>Alexander’s response:</a:t>
            </a:r>
            <a:r>
              <a:rPr/>
              <a:t> Immediate about-face, forced battle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Issus: Hour-by-Hour Battle Analysis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Confrontation with the Great 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Phase 1: The Advance (Dawn)</a:t>
            </a:r>
          </a:p>
          <a:p>
            <a:pPr lvl="0"/>
            <a:r>
              <a:rPr/>
              <a:t>Alexander delays for perfect formation alignment</a:t>
            </a:r>
          </a:p>
          <a:p>
            <a:pPr lvl="0"/>
            <a:r>
              <a:rPr/>
              <a:t>Persian arrows begin falling at 400-yard range</a:t>
            </a:r>
          </a:p>
          <a:p>
            <a:pPr lvl="0"/>
            <a:r>
              <a:rPr/>
              <a:t>Macedonian phalanx advances in perfect order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Phase 2: The Charge (Mid-morning)</a:t>
            </a:r>
          </a:p>
          <a:p>
            <a:pPr lvl="0"/>
            <a:r>
              <a:rPr b="1"/>
              <a:t>Alexander’s move:</a:t>
            </a:r>
            <a:r>
              <a:rPr/>
              <a:t> Leads Companion cavalry charge at angle</a:t>
            </a:r>
          </a:p>
          <a:p>
            <a:pPr lvl="0"/>
            <a:r>
              <a:rPr b="1"/>
              <a:t>Target:</a:t>
            </a:r>
            <a:r>
              <a:rPr/>
              <a:t> Weak point between Persian center and left</a:t>
            </a:r>
          </a:p>
          <a:p>
            <a:pPr lvl="0"/>
            <a:r>
              <a:rPr b="1"/>
              <a:t>Darius’s response:</a:t>
            </a:r>
            <a:r>
              <a:rPr/>
              <a:t> Moves to counter, creates gap in center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Phase 3: Crisis on the Left (Late morning)</a:t>
            </a:r>
          </a:p>
          <a:p>
            <a:pPr lvl="0"/>
            <a:r>
              <a:rPr/>
              <a:t>Thessalian cavalry under severe pressure</a:t>
            </a:r>
          </a:p>
          <a:p>
            <a:pPr lvl="0"/>
            <a:r>
              <a:rPr/>
              <a:t>Persian right wing begins to envelop Macedonian left</a:t>
            </a:r>
          </a:p>
          <a:p>
            <a:pPr lvl="0"/>
            <a:r>
              <a:rPr b="1"/>
              <a:t>Critical moment:</a:t>
            </a:r>
            <a:r>
              <a:rPr/>
              <a:t> Phalanx center struggling against Greek mercenaries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Young Man Who Feared Success</a:t>
            </a:r>
          </a:p>
          <a:p>
            <a:pPr lvl="0" indent="0" marL="0">
              <a:buNone/>
            </a:pPr>
            <a:r>
              <a:rPr/>
              <a:t>“Boys, my father will anticipate everything, and leave him and them no opportunities of performing great and illustrious actions.” — Alexander, as reported by Plutarch</a:t>
            </a:r>
          </a:p>
          <a:p>
            <a:pPr lvl="0" indent="0" marL="0">
              <a:buNone/>
            </a:pPr>
            <a:r>
              <a:rPr/>
              <a:t>The Ambition: According to ancient sources, Alexander worried his father’s successes would leave him no opportunities for his own achievements.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Issus: The Breakthrough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Moment of Victory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Phase 4: The Breakthrough (Noon)</a:t>
            </a:r>
          </a:p>
          <a:p>
            <a:pPr lvl="0"/>
            <a:r>
              <a:rPr/>
              <a:t>Alexander’s cavalry penetrates Persian line</a:t>
            </a:r>
          </a:p>
          <a:p>
            <a:pPr lvl="0"/>
            <a:r>
              <a:rPr b="1"/>
              <a:t>Direct attack on Darius:</a:t>
            </a:r>
            <a:r>
              <a:rPr/>
              <a:t> Gets within javelin range of Great King</a:t>
            </a:r>
          </a:p>
          <a:p>
            <a:pPr lvl="0"/>
            <a:r>
              <a:rPr b="1"/>
              <a:t>Persian collapse:</a:t>
            </a:r>
            <a:r>
              <a:rPr/>
              <a:t> Darius flees in his chariot</a:t>
            </a:r>
          </a:p>
          <a:p>
            <a:pPr lvl="0"/>
            <a:r>
              <a:rPr b="1"/>
              <a:t>Psychological victory:</a:t>
            </a:r>
            <a:r>
              <a:rPr/>
              <a:t> “King of Kings” abandons his army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Trophies Captured:</a:t>
            </a:r>
          </a:p>
          <a:p>
            <a:pPr lvl="0"/>
            <a:r>
              <a:rPr/>
              <a:t>Darius’s mother, wife, and daughters</a:t>
            </a:r>
          </a:p>
          <a:p>
            <a:pPr lvl="0"/>
            <a:r>
              <a:rPr/>
              <a:t>Royal treasury and baggage train</a:t>
            </a:r>
          </a:p>
          <a:p>
            <a:pPr lvl="0"/>
            <a:r>
              <a:rPr b="1"/>
              <a:t>2,500 talents</a:t>
            </a:r>
            <a:r>
              <a:rPr/>
              <a:t> in gold and silver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Siege of Tyre: Engineering Masterpiece (332 BCE)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5: The Impossible Siege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Tyre’s Strategic Importance:</a:t>
            </a:r>
          </a:p>
          <a:p>
            <a:pPr lvl="0"/>
            <a:r>
              <a:rPr b="1"/>
              <a:t>Last major Persian naval base</a:t>
            </a:r>
            <a:r>
              <a:rPr/>
              <a:t> in eastern Mediterranean</a:t>
            </a:r>
          </a:p>
          <a:p>
            <a:pPr lvl="0"/>
            <a:r>
              <a:rPr b="1"/>
              <a:t>Island fortress</a:t>
            </a:r>
            <a:r>
              <a:rPr/>
              <a:t> 800 meters offshore</a:t>
            </a:r>
          </a:p>
          <a:p>
            <a:pPr lvl="0"/>
            <a:r>
              <a:rPr b="1"/>
              <a:t>Walls 50 meters high</a:t>
            </a:r>
            <a:r>
              <a:rPr/>
              <a:t> rising directly from sea</a:t>
            </a:r>
          </a:p>
          <a:p>
            <a:pPr lvl="0"/>
            <a:r>
              <a:rPr b="1"/>
              <a:t>Previous siege:</a:t>
            </a:r>
            <a:r>
              <a:rPr/>
              <a:t> Nebuchadnezzar failed after 13 years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Alexander’s Engineering Solution:</a:t>
            </a:r>
          </a:p>
          <a:p>
            <a:pPr lvl="0" indent="0" marL="0">
              <a:buNone/>
            </a:pPr>
            <a:r>
              <a:rPr b="1"/>
              <a:t>Phase 1: The Causeway (Months 1-3)</a:t>
            </a:r>
          </a:p>
          <a:p>
            <a:pPr lvl="0"/>
            <a:r>
              <a:rPr b="1"/>
              <a:t>Demolish Old Tyre</a:t>
            </a:r>
            <a:r>
              <a:rPr/>
              <a:t> on mainland for building materials</a:t>
            </a:r>
          </a:p>
          <a:p>
            <a:pPr lvl="0"/>
            <a:r>
              <a:rPr b="1"/>
              <a:t>Construct mole</a:t>
            </a:r>
            <a:r>
              <a:rPr/>
              <a:t> 60 meters wide across channel</a:t>
            </a:r>
          </a:p>
          <a:p>
            <a:pPr lvl="0"/>
            <a:r>
              <a:rPr b="1"/>
              <a:t>Innovation:</a:t>
            </a:r>
            <a:r>
              <a:rPr/>
              <a:t> Use of rubble, timber, and driven piles</a:t>
            </a:r>
          </a:p>
          <a:p>
            <a:pPr lvl="0"/>
            <a:r>
              <a:rPr b="1"/>
              <a:t>Tyrian response:</a:t>
            </a:r>
            <a:r>
              <a:rPr/>
              <a:t> Fire ships attack construction crews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Tyre: The Revolutionary Siege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Engineering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Phase 2: Mobile Siege Towers (Months 4-5)</a:t>
            </a:r>
          </a:p>
          <a:p>
            <a:pPr lvl="0"/>
            <a:r>
              <a:rPr b="1"/>
              <a:t>Tower height:</a:t>
            </a:r>
            <a:r>
              <a:rPr/>
              <a:t> 50+ meters, matching Tyre’s walls</a:t>
            </a:r>
          </a:p>
          <a:p>
            <a:pPr lvl="0"/>
            <a:r>
              <a:rPr b="1"/>
              <a:t>Armament:</a:t>
            </a:r>
            <a:r>
              <a:rPr/>
              <a:t> Catapults, ballistae, boarding bridges</a:t>
            </a:r>
          </a:p>
          <a:p>
            <a:pPr lvl="0"/>
            <a:r>
              <a:rPr b="1"/>
              <a:t>Protection:</a:t>
            </a:r>
            <a:r>
              <a:rPr/>
              <a:t> Leather hides against incendiary arrows</a:t>
            </a:r>
          </a:p>
          <a:p>
            <a:pPr lvl="0"/>
            <a:r>
              <a:rPr b="1"/>
              <a:t>Tyrian countermeasures:</a:t>
            </a:r>
            <a:r>
              <a:rPr/>
              <a:t> Heated sand poured on attackers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Phase 3: Naval Assault (Months 6-7)</a:t>
            </a:r>
          </a:p>
          <a:p>
            <a:pPr lvl="0"/>
            <a:r>
              <a:rPr b="1"/>
              <a:t>Fleet assembly:</a:t>
            </a:r>
            <a:r>
              <a:rPr/>
              <a:t> 223 ships from Cyprus, Phoenician cities</a:t>
            </a:r>
          </a:p>
          <a:p>
            <a:pPr lvl="0"/>
            <a:r>
              <a:rPr b="1"/>
              <a:t>Innovation:</a:t>
            </a:r>
            <a:r>
              <a:rPr/>
              <a:t> Ship-mounted siege engines</a:t>
            </a:r>
          </a:p>
          <a:p>
            <a:pPr lvl="0"/>
            <a:r>
              <a:rPr b="1"/>
              <a:t>Coordinated attack:</a:t>
            </a:r>
            <a:r>
              <a:rPr/>
              <a:t> Simultaneous land and sea assault</a:t>
            </a:r>
          </a:p>
          <a:p>
            <a:pPr lvl="0"/>
            <a:r>
              <a:rPr b="1"/>
              <a:t>Breakthrough:</a:t>
            </a:r>
            <a:r>
              <a:rPr/>
              <a:t> Breach created in southern wall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The Final Assault:</a:t>
            </a:r>
          </a:p>
          <a:p>
            <a:pPr lvl="0"/>
            <a:r>
              <a:rPr b="1"/>
              <a:t>Duration:</a:t>
            </a:r>
            <a:r>
              <a:rPr/>
              <a:t> Single day of intense fighting</a:t>
            </a:r>
          </a:p>
          <a:p>
            <a:pPr lvl="0"/>
            <a:r>
              <a:rPr b="1"/>
              <a:t>Casualties:</a:t>
            </a:r>
            <a:r>
              <a:rPr/>
              <a:t> 8,000 Tyrian defenders killed</a:t>
            </a:r>
          </a:p>
          <a:p>
            <a:pPr lvl="0"/>
            <a:r>
              <a:rPr b="1"/>
              <a:t>Strategic result:</a:t>
            </a:r>
            <a:r>
              <a:rPr/>
              <a:t> Persian naval power permanently broken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Egyptian Interlude: Divine Confirmation (332-331 BCE)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6: Securing the South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March to Egypt:</a:t>
            </a:r>
          </a:p>
          <a:p>
            <a:pPr lvl="0"/>
            <a:r>
              <a:rPr b="1"/>
              <a:t>Gaza siege:</a:t>
            </a:r>
            <a:r>
              <a:rPr/>
              <a:t> 5-month resistance, Alexander wounded</a:t>
            </a:r>
          </a:p>
          <a:p>
            <a:pPr lvl="0"/>
            <a:r>
              <a:rPr b="1"/>
              <a:t>Egyptian welcome:</a:t>
            </a:r>
            <a:r>
              <a:rPr/>
              <a:t> Persians abandoned without fight</a:t>
            </a:r>
          </a:p>
          <a:p>
            <a:pPr lvl="0"/>
            <a:r>
              <a:rPr b="1"/>
              <a:t>Strategic importance:</a:t>
            </a:r>
            <a:r>
              <a:rPr/>
              <a:t> Grain supply, Red Sea access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Foundation of Alexandria:</a:t>
            </a:r>
          </a:p>
          <a:p>
            <a:pPr lvl="0"/>
            <a:r>
              <a:rPr b="1"/>
              <a:t>Location:</a:t>
            </a:r>
            <a:r>
              <a:rPr/>
              <a:t> Between Lake Mareotis and Mediterranean</a:t>
            </a:r>
          </a:p>
          <a:p>
            <a:pPr lvl="0"/>
            <a:r>
              <a:rPr b="1"/>
              <a:t>Design:</a:t>
            </a:r>
            <a:r>
              <a:rPr/>
              <a:t> Alexander personally marks city boundaries</a:t>
            </a:r>
          </a:p>
          <a:p>
            <a:pPr lvl="0"/>
            <a:r>
              <a:rPr b="1"/>
              <a:t>Features:</a:t>
            </a:r>
            <a:r>
              <a:rPr/>
              <a:t> Two harbors, lighthouse site, grid street plan</a:t>
            </a:r>
          </a:p>
          <a:p>
            <a:pPr lvl="0"/>
            <a:r>
              <a:rPr b="1"/>
              <a:t>Significance:</a:t>
            </a:r>
            <a:r>
              <a:rPr/>
              <a:t> Becomes largest city in Mediterranean world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The Oracle of Ammon:</a:t>
            </a:r>
          </a:p>
          <a:p>
            <a:pPr lvl="0"/>
            <a:r>
              <a:rPr b="1"/>
              <a:t>Journey:</a:t>
            </a:r>
            <a:r>
              <a:rPr/>
              <a:t> 500-kilometer trek across Libyan desert</a:t>
            </a:r>
          </a:p>
          <a:p>
            <a:pPr lvl="0"/>
            <a:r>
              <a:rPr b="1"/>
              <a:t>Political effect:</a:t>
            </a:r>
            <a:r>
              <a:rPr/>
              <a:t> Legitimizes rule over Egyptians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Gaugamela: The Decisive Battle (October 1, 331 BCE)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7: The End of Persia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Darius’s Final Gambit:</a:t>
            </a:r>
          </a:p>
          <a:p>
            <a:pPr lvl="0"/>
            <a:r>
              <a:rPr b="1"/>
              <a:t>Army size:</a:t>
            </a:r>
            <a:r>
              <a:rPr/>
              <a:t> 250,000+ troops (ancient sources, likely 100,000+ actual)</a:t>
            </a:r>
          </a:p>
          <a:p>
            <a:pPr lvl="0"/>
            <a:r>
              <a:rPr b="1"/>
              <a:t>Special weapons:</a:t>
            </a:r>
            <a:r>
              <a:rPr/>
              <a:t> 200 scythed chariots, 15 war elephants</a:t>
            </a:r>
          </a:p>
          <a:p>
            <a:pPr lvl="0"/>
            <a:r>
              <a:rPr b="1"/>
              <a:t>Battlefield preparation:</a:t>
            </a:r>
            <a:r>
              <a:rPr/>
              <a:t> Plains leveled for chariot charges</a:t>
            </a:r>
          </a:p>
          <a:p>
            <a:pPr lvl="0"/>
            <a:r>
              <a:rPr b="1"/>
              <a:t>Strategic objective:</a:t>
            </a:r>
            <a:r>
              <a:rPr/>
              <a:t> Use overwhelming numbers to crush Macedonia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Alexander’s Approach:</a:t>
            </a:r>
          </a:p>
          <a:p>
            <a:pPr lvl="0"/>
            <a:r>
              <a:rPr b="1"/>
              <a:t>Reconnaissance:</a:t>
            </a:r>
            <a:r>
              <a:rPr/>
              <a:t> Personal night scouting of Persian positions</a:t>
            </a:r>
          </a:p>
          <a:p>
            <a:pPr lvl="0"/>
            <a:r>
              <a:rPr b="1"/>
              <a:t>Formation adjustment:</a:t>
            </a:r>
            <a:r>
              <a:rPr/>
              <a:t> Wider line to prevent envelopment</a:t>
            </a:r>
          </a:p>
          <a:p>
            <a:pPr lvl="0"/>
            <a:r>
              <a:rPr b="1"/>
              <a:t>Innovation:</a:t>
            </a:r>
            <a:r>
              <a:rPr/>
              <a:t> Reserve formations behind main line</a:t>
            </a:r>
          </a:p>
          <a:p>
            <a:pPr lvl="0"/>
            <a:r>
              <a:rPr b="1"/>
              <a:t>Psychological preparation:</a:t>
            </a:r>
            <a:r>
              <a:rPr/>
              <a:t> Troops sleep while Alexander plans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Destiny Shaped by Extraordinary Parents Philip II of Macedon</a:t>
            </a:r>
          </a:p>
          <a:p>
            <a:pPr lvl="0" indent="0" marL="0">
              <a:buNone/>
            </a:pPr>
            <a:r>
              <a:rPr/>
              <a:t>Military Revolutionary - Created the world’s most advanced army Political Genius - United Greece through force and diplomacy Strategic Vision - Planned the Persian invasion Alexander would execute</a:t>
            </a:r>
          </a:p>
          <a:p>
            <a:pPr lvl="0" indent="0" marL="0">
              <a:buNone/>
            </a:pPr>
            <a:r>
              <a:rPr/>
              <a:t>Olympias of Epirus</a:t>
            </a:r>
          </a:p>
          <a:p>
            <a:pPr lvl="0" indent="0" marL="0">
              <a:buNone/>
            </a:pPr>
            <a:r>
              <a:rPr/>
              <a:t>Religious Practices - Active in Dionysiac mystery cults Political Ambitions - Made grand claims about Alexander’s divine parentage Strong Influence - Constantly promoted Alexander’s interests</a:t>
            </a:r>
          </a:p>
          <a:p>
            <a:pPr lvl="0" indent="0" marL="0">
              <a:buNone/>
            </a:pPr>
            <a:r>
              <a:rPr/>
              <a:t>Result: A prince raised with exceptionally high expectations and political training.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Gaugamela: The Battle Deployment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Forces Arrayed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Macedonian Right Wing:</a:t>
            </a:r>
          </a:p>
          <a:p>
            <a:pPr lvl="0"/>
            <a:r>
              <a:rPr b="1"/>
              <a:t>Companion Cavalry</a:t>
            </a:r>
            <a:r>
              <a:rPr/>
              <a:t> - 1,800 men under Alexander</a:t>
            </a:r>
          </a:p>
          <a:p>
            <a:pPr lvl="0"/>
            <a:r>
              <a:rPr b="1"/>
              <a:t>Hypaspists</a:t>
            </a:r>
            <a:r>
              <a:rPr/>
              <a:t> - 3,000 elite infantry under Nicanor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Macedonian Center:</a:t>
            </a:r>
          </a:p>
          <a:p>
            <a:pPr lvl="0"/>
            <a:r>
              <a:rPr b="1"/>
              <a:t>Phalanx Battalions</a:t>
            </a:r>
            <a:r>
              <a:rPr/>
              <a:t> - 18,000 men under six commanders</a:t>
            </a:r>
          </a:p>
          <a:p>
            <a:pPr lvl="0"/>
            <a:r>
              <a:rPr b="1"/>
              <a:t>Reserve Phalanx</a:t>
            </a:r>
            <a:r>
              <a:rPr/>
              <a:t> - 3,000 men in second line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Macedonian Left Wing:</a:t>
            </a:r>
          </a:p>
          <a:p>
            <a:pPr lvl="0"/>
            <a:r>
              <a:rPr b="1"/>
              <a:t>Thessalian Cavalry</a:t>
            </a:r>
            <a:r>
              <a:rPr/>
              <a:t> - 1,500 men under Parmenion</a:t>
            </a:r>
          </a:p>
          <a:p>
            <a:pPr lvl="0"/>
            <a:r>
              <a:rPr b="1"/>
              <a:t>Allied Infantry</a:t>
            </a:r>
            <a:r>
              <a:rPr/>
              <a:t> - 7,000 Greeks and Thracians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Gaugamela: Minute-by-Minute Analysis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Crushing Victory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Hour 1: The Setup</a:t>
            </a:r>
          </a:p>
          <a:p>
            <a:pPr lvl="0"/>
            <a:r>
              <a:rPr b="1"/>
              <a:t>Persian chariots charge</a:t>
            </a:r>
            <a:r>
              <a:rPr/>
              <a:t> - Neutralized by javelin-armed light troops</a:t>
            </a:r>
          </a:p>
          <a:p>
            <a:pPr lvl="0"/>
            <a:r>
              <a:rPr b="1"/>
              <a:t>Alexander’s diagonal advance</a:t>
            </a:r>
            <a:r>
              <a:rPr/>
              <a:t> - Refusing left, extending right</a:t>
            </a:r>
          </a:p>
          <a:p>
            <a:pPr lvl="0"/>
            <a:r>
              <a:rPr b="1"/>
              <a:t>Darius’s response</a:t>
            </a:r>
            <a:r>
              <a:rPr/>
              <a:t> - Extends left wing, creating dangerous gap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Hour 2: The Crisis</a:t>
            </a:r>
          </a:p>
          <a:p>
            <a:pPr lvl="0"/>
            <a:r>
              <a:rPr b="1"/>
              <a:t>Persian left attacks</a:t>
            </a:r>
            <a:r>
              <a:rPr/>
              <a:t> - Pushes back Macedonian right</a:t>
            </a:r>
          </a:p>
          <a:p>
            <a:pPr lvl="0"/>
            <a:r>
              <a:rPr b="1"/>
              <a:t>Center under pressure</a:t>
            </a:r>
            <a:r>
              <a:rPr/>
              <a:t> - Greek mercenaries advancing</a:t>
            </a:r>
          </a:p>
          <a:p>
            <a:pPr lvl="0"/>
            <a:r>
              <a:rPr b="1"/>
              <a:t>Critical moment</a:t>
            </a:r>
            <a:r>
              <a:rPr/>
              <a:t> - Gap opens between Persian center and left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Hour 3: The Breakthrough</a:t>
            </a:r>
          </a:p>
          <a:p>
            <a:pPr lvl="0"/>
            <a:r>
              <a:rPr b="1"/>
              <a:t>Alexander’s charge</a:t>
            </a:r>
            <a:r>
              <a:rPr/>
              <a:t> - Companion cavalry hits gap at full gallop</a:t>
            </a:r>
          </a:p>
          <a:p>
            <a:pPr lvl="0"/>
            <a:r>
              <a:rPr b="1"/>
              <a:t>Wedge formation</a:t>
            </a:r>
            <a:r>
              <a:rPr/>
              <a:t> - Drives deep into Persian center</a:t>
            </a:r>
          </a:p>
          <a:p>
            <a:pPr lvl="0"/>
            <a:r>
              <a:rPr b="1"/>
              <a:t>Target acquired</a:t>
            </a:r>
            <a:r>
              <a:rPr/>
              <a:t> - Direct assault on Darius’s position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Gaugamela: The Final Hour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Empire’s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Hour 4: Collapse</a:t>
            </a:r>
          </a:p>
          <a:p>
            <a:pPr lvl="0"/>
            <a:r>
              <a:rPr b="1"/>
              <a:t>Darius flees</a:t>
            </a:r>
            <a:r>
              <a:rPr/>
              <a:t> - Abandons chariot, escapes on horseback</a:t>
            </a:r>
          </a:p>
          <a:p>
            <a:pPr lvl="0"/>
            <a:r>
              <a:rPr b="1"/>
              <a:t>Persian rout</a:t>
            </a:r>
            <a:r>
              <a:rPr/>
              <a:t> - Center and left wing disintegrate</a:t>
            </a:r>
          </a:p>
          <a:p>
            <a:pPr lvl="0"/>
            <a:r>
              <a:rPr b="1"/>
              <a:t>Macedonian pursuit</a:t>
            </a:r>
            <a:r>
              <a:rPr/>
              <a:t> - Limited by need to rescue left wing</a:t>
            </a:r>
          </a:p>
          <a:p>
            <a:pPr lvl="0"/>
            <a:r>
              <a:rPr b="1"/>
              <a:t>Final toll</a:t>
            </a:r>
            <a:r>
              <a:rPr/>
              <a:t> - 300 Macedonian vs. 30,000+ Persian casualties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Strategic Consequences:</a:t>
            </a:r>
          </a:p>
          <a:p>
            <a:pPr lvl="0"/>
            <a:r>
              <a:rPr/>
              <a:t>Persian Empire effectively destroyed</a:t>
            </a:r>
          </a:p>
          <a:p>
            <a:pPr lvl="0"/>
            <a:r>
              <a:rPr/>
              <a:t>Road to Babylon and Persepolis open</a:t>
            </a:r>
          </a:p>
          <a:p>
            <a:pPr lvl="0"/>
            <a:r>
              <a:rPr/>
              <a:t>Darius III reduced to fugitive status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Heart of Empire: Babylon and Persepolis (331-330 BCE)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8: Capturing the Persian Heartland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March to Babylon:</a:t>
            </a:r>
          </a:p>
          <a:p>
            <a:pPr lvl="0"/>
            <a:r>
              <a:rPr b="1"/>
              <a:t>Distance:</a:t>
            </a:r>
            <a:r>
              <a:rPr/>
              <a:t> 500 kilometers from Gaugamela</a:t>
            </a:r>
          </a:p>
          <a:p>
            <a:pPr lvl="0"/>
            <a:r>
              <a:rPr b="1"/>
              <a:t>Reception:</a:t>
            </a:r>
            <a:r>
              <a:rPr/>
              <a:t> Babylonians welcome Alexander as liberator</a:t>
            </a:r>
          </a:p>
          <a:p>
            <a:pPr lvl="0"/>
            <a:r>
              <a:rPr b="1"/>
              <a:t>Treasures:</a:t>
            </a:r>
            <a:r>
              <a:rPr/>
              <a:t> 50,000 talents captured (largest haul yet)</a:t>
            </a:r>
          </a:p>
          <a:p>
            <a:pPr lvl="0"/>
            <a:r>
              <a:rPr b="1"/>
              <a:t>Administration:</a:t>
            </a:r>
            <a:r>
              <a:rPr/>
              <a:t> Mazaeus (Persian) retained as satrap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Persepolis: The Symbolic Victory:</a:t>
            </a:r>
          </a:p>
          <a:p>
            <a:pPr lvl="0"/>
            <a:r>
              <a:rPr b="1"/>
              <a:t>Approach:</a:t>
            </a:r>
            <a:r>
              <a:rPr/>
              <a:t> Through Zagros Mountains in winter</a:t>
            </a:r>
          </a:p>
          <a:p>
            <a:pPr lvl="0"/>
            <a:r>
              <a:rPr b="1"/>
              <a:t>Persian Gates:</a:t>
            </a:r>
            <a:r>
              <a:rPr/>
              <a:t> Fortified pass defended by Ariobarzanes</a:t>
            </a:r>
          </a:p>
          <a:p>
            <a:pPr lvl="0"/>
            <a:r>
              <a:rPr b="1"/>
              <a:t>Tactical solution:</a:t>
            </a:r>
            <a:r>
              <a:rPr/>
              <a:t> Flanking movement through mountain trails</a:t>
            </a:r>
          </a:p>
          <a:p>
            <a:pPr lvl="0"/>
            <a:r>
              <a:rPr b="1"/>
              <a:t>Treasure:</a:t>
            </a:r>
            <a:r>
              <a:rPr/>
              <a:t> 120,000 talents seized (vast wealth of empire)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Pursuit of Darius (330 BCE):</a:t>
            </a:r>
          </a:p>
          <a:p>
            <a:pPr lvl="0"/>
            <a:r>
              <a:rPr b="1"/>
              <a:t>The chase:</a:t>
            </a:r>
            <a:r>
              <a:rPr/>
              <a:t> 1,000-kilometer pursuit into Central Asia</a:t>
            </a:r>
          </a:p>
          <a:p>
            <a:pPr lvl="0"/>
            <a:r>
              <a:rPr b="1"/>
              <a:t>Darius’s murder:</a:t>
            </a:r>
            <a:r>
              <a:rPr/>
              <a:t> Killed by Bessus, satrap of Bactria</a:t>
            </a:r>
          </a:p>
          <a:p>
            <a:pPr lvl="0"/>
            <a:r>
              <a:rPr b="1"/>
              <a:t>Political effect:</a:t>
            </a:r>
            <a:r>
              <a:rPr/>
              <a:t> Claims legitimate succession to Persian throne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Eastern Campaigns: Beyond the Known World (330-326 BCE)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9: The Endless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Bactrian Campaign (330-328 BCE):</a:t>
            </a:r>
          </a:p>
          <a:p>
            <a:pPr lvl="0" indent="0" marL="0">
              <a:buNone/>
            </a:pPr>
            <a:r>
              <a:rPr b="1"/>
              <a:t>Bessus’s Resistance:</a:t>
            </a:r>
          </a:p>
          <a:p>
            <a:pPr lvl="0"/>
            <a:r>
              <a:rPr b="1"/>
              <a:t>Strategy:</a:t>
            </a:r>
            <a:r>
              <a:rPr/>
              <a:t> Guerrilla warfare in mountainous terrain</a:t>
            </a:r>
          </a:p>
          <a:p>
            <a:pPr lvl="0"/>
            <a:r>
              <a:rPr b="1"/>
              <a:t>Scorched earth:</a:t>
            </a:r>
            <a:r>
              <a:rPr/>
              <a:t> Destroys supplies, forces Macedonians to forage</a:t>
            </a:r>
          </a:p>
          <a:p>
            <a:pPr lvl="0"/>
            <a:r>
              <a:rPr b="1"/>
              <a:t>Coalition building:</a:t>
            </a:r>
            <a:r>
              <a:rPr/>
              <a:t> Unites Sogdian and Bactrian tribes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Alexander’s Response:</a:t>
            </a:r>
          </a:p>
          <a:p>
            <a:pPr lvl="0"/>
            <a:r>
              <a:rPr b="1"/>
              <a:t>Systematic conquest:</a:t>
            </a:r>
            <a:r>
              <a:rPr/>
              <a:t> Fortified cities built to control territory</a:t>
            </a:r>
          </a:p>
          <a:p>
            <a:pPr lvl="0"/>
            <a:r>
              <a:rPr b="1"/>
              <a:t>Winter campaigning:</a:t>
            </a:r>
            <a:r>
              <a:rPr/>
              <a:t> Unusual for ancient armies</a:t>
            </a:r>
          </a:p>
          <a:p>
            <a:pPr lvl="0"/>
            <a:r>
              <a:rPr b="1"/>
              <a:t>Local recruitment:</a:t>
            </a:r>
            <a:r>
              <a:rPr/>
              <a:t> Incorporates Persian and Central Asian cavalry</a:t>
            </a:r>
          </a:p>
          <a:p>
            <a:pPr lvl="0"/>
            <a:r>
              <a:rPr b="1"/>
              <a:t>Diplomatic marriages:</a:t>
            </a:r>
            <a:r>
              <a:rPr/>
              <a:t> Marries Roxana of Bactria (327 BCE)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The Sogdian Rock (327 BCE):</a:t>
            </a:r>
          </a:p>
          <a:p>
            <a:pPr lvl="0"/>
            <a:r>
              <a:rPr b="1"/>
              <a:t>Challenge:</a:t>
            </a:r>
            <a:r>
              <a:rPr/>
              <a:t> Fortress on “unclimbable” cliff</a:t>
            </a:r>
          </a:p>
          <a:p>
            <a:pPr lvl="0"/>
            <a:r>
              <a:rPr b="1"/>
              <a:t>Persian taunt:</a:t>
            </a:r>
            <a:r>
              <a:rPr/>
              <a:t> “Find soldiers with wings”</a:t>
            </a:r>
          </a:p>
          <a:p>
            <a:pPr lvl="0"/>
            <a:r>
              <a:rPr b="1"/>
              <a:t>Alexander’s solution:</a:t>
            </a:r>
            <a:r>
              <a:rPr/>
              <a:t> 300 climbers scale cliff at night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Inheritance: Macedonia 336 BCE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Indian Adventure: Crossing the Hindu Kush (326 BCE)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10: Into the Unknown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Advance to India:</a:t>
            </a:r>
          </a:p>
          <a:p>
            <a:pPr lvl="0"/>
            <a:r>
              <a:rPr b="1"/>
              <a:t>Route:</a:t>
            </a:r>
            <a:r>
              <a:rPr/>
              <a:t> Through Khyber Pass into Gandhara</a:t>
            </a:r>
          </a:p>
          <a:p>
            <a:pPr lvl="0"/>
            <a:r>
              <a:rPr b="1"/>
              <a:t>Local resistance:</a:t>
            </a:r>
            <a:r>
              <a:rPr/>
              <a:t> Tribal warfare in mountain valleys</a:t>
            </a:r>
          </a:p>
          <a:p>
            <a:pPr lvl="0"/>
            <a:r>
              <a:rPr b="1"/>
              <a:t>Strategic objective:</a:t>
            </a:r>
            <a:r>
              <a:rPr/>
              <a:t> Reach “Ocean” (believed to be nearby)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King Porus’s Challenge:</a:t>
            </a:r>
          </a:p>
          <a:p>
            <a:pPr lvl="0"/>
            <a:r>
              <a:rPr b="1"/>
              <a:t>Army:</a:t>
            </a:r>
            <a:r>
              <a:rPr/>
              <a:t> 30,000 infantry, 4,000 cavalry, 200 war elephants</a:t>
            </a:r>
          </a:p>
          <a:p>
            <a:pPr lvl="0"/>
            <a:r>
              <a:rPr b="1"/>
              <a:t>Position:</a:t>
            </a:r>
            <a:r>
              <a:rPr/>
              <a:t> Eastern bank of swollen Hydaspes River</a:t>
            </a:r>
          </a:p>
          <a:p>
            <a:pPr lvl="0"/>
            <a:r>
              <a:rPr b="1"/>
              <a:t>Strategy:</a:t>
            </a:r>
            <a:r>
              <a:rPr/>
              <a:t> Prevent Macedonian crossing during monsoon season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Alexander’s River Crossing:</a:t>
            </a:r>
          </a:p>
          <a:p>
            <a:pPr lvl="0"/>
            <a:r>
              <a:rPr b="1"/>
              <a:t>Deception:</a:t>
            </a:r>
            <a:r>
              <a:rPr/>
              <a:t> Multiple false crossings to confuse Porus</a:t>
            </a:r>
          </a:p>
          <a:p>
            <a:pPr lvl="0"/>
            <a:r>
              <a:rPr b="1"/>
              <a:t>Night assault:</a:t>
            </a:r>
            <a:r>
              <a:rPr/>
              <a:t> Crosses 27 kilometers upstream during storm</a:t>
            </a:r>
          </a:p>
          <a:p>
            <a:pPr lvl="0"/>
            <a:r>
              <a:rPr b="1"/>
              <a:t>Force:</a:t>
            </a:r>
            <a:r>
              <a:rPr/>
              <a:t> 6,000 infantry, 5,000 cavalry, elite units only</a:t>
            </a:r>
          </a:p>
          <a:p>
            <a:pPr lvl="0"/>
            <a:r>
              <a:rPr b="1"/>
              <a:t>Surprise:</a:t>
            </a:r>
            <a:r>
              <a:rPr/>
              <a:t> Appears behind Porus’s flank guard at dawn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Hydaspes: The Battle Against Elephants (326 BCE)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Tactical Masterpiece Against New Weapons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Elephant Problem:</a:t>
            </a:r>
          </a:p>
          <a:p>
            <a:pPr lvl="0"/>
            <a:r>
              <a:rPr b="1"/>
              <a:t>200 war elephants</a:t>
            </a:r>
            <a:r>
              <a:rPr/>
              <a:t> - unprecedented challenge for Macedonians</a:t>
            </a:r>
          </a:p>
          <a:p>
            <a:pPr lvl="0"/>
            <a:r>
              <a:rPr b="1"/>
              <a:t>Tactical effects:</a:t>
            </a:r>
            <a:r>
              <a:rPr/>
              <a:t> Horses terrified, phalanx disrupted</a:t>
            </a:r>
          </a:p>
          <a:p>
            <a:pPr lvl="0"/>
            <a:r>
              <a:rPr b="1"/>
              <a:t>Alexander’s solution:</a:t>
            </a:r>
            <a:r>
              <a:rPr/>
              <a:t> Combined arms approach using ranged weapons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Phase 1: The River Crossing Battle</a:t>
            </a:r>
          </a:p>
          <a:p>
            <a:pPr lvl="0"/>
            <a:r>
              <a:rPr b="1"/>
              <a:t>Porus’s son</a:t>
            </a:r>
            <a:r>
              <a:rPr/>
              <a:t> arrives with advance force</a:t>
            </a:r>
          </a:p>
          <a:p>
            <a:pPr lvl="0"/>
            <a:r>
              <a:rPr b="1"/>
              <a:t>Cavalry engagement</a:t>
            </a:r>
            <a:r>
              <a:rPr/>
              <a:t> - Macedonians use superior training</a:t>
            </a:r>
          </a:p>
          <a:p>
            <a:pPr lvl="0"/>
            <a:r>
              <a:rPr b="1"/>
              <a:t>Indian defeat</a:t>
            </a:r>
            <a:r>
              <a:rPr/>
              <a:t> - 400 casualties including Porus’s son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Phase 2: The Main Battle</a:t>
            </a:r>
          </a:p>
          <a:p>
            <a:pPr lvl="0"/>
            <a:r>
              <a:rPr b="1"/>
              <a:t>Porus’s deployment:</a:t>
            </a:r>
            <a:r>
              <a:rPr/>
              <a:t> Elephants in front, cavalry on flanks</a:t>
            </a:r>
          </a:p>
          <a:p>
            <a:pPr lvl="0"/>
            <a:r>
              <a:rPr b="1"/>
              <a:t>Alexander’s formation:</a:t>
            </a:r>
            <a:r>
              <a:rPr/>
              <a:t> Cavalry concentrated on right wing</a:t>
            </a:r>
          </a:p>
          <a:p>
            <a:pPr lvl="0"/>
            <a:r>
              <a:rPr b="1"/>
              <a:t>Opening move:</a:t>
            </a:r>
            <a:r>
              <a:rPr/>
              <a:t> Coenus leads flanking cavalry around Indian left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Hydaspes: Victory Over the Elephants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Final Indian Battle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Phase 3: The Elephant Charge</a:t>
            </a:r>
          </a:p>
          <a:p>
            <a:pPr lvl="0"/>
            <a:r>
              <a:rPr b="1"/>
              <a:t>Indian advance:</a:t>
            </a:r>
            <a:r>
              <a:rPr/>
              <a:t> Elephants charge Macedonian phalanx</a:t>
            </a:r>
          </a:p>
          <a:p>
            <a:pPr lvl="0"/>
            <a:r>
              <a:rPr b="1"/>
              <a:t>Macedonian response:</a:t>
            </a:r>
            <a:r>
              <a:rPr/>
              <a:t> Javelins and sarissas target elephant crews</a:t>
            </a:r>
          </a:p>
          <a:p>
            <a:pPr lvl="0"/>
            <a:r>
              <a:rPr b="1"/>
              <a:t>Turning point:</a:t>
            </a:r>
            <a:r>
              <a:rPr/>
              <a:t> Wounded elephants turn on own troops</a:t>
            </a:r>
          </a:p>
          <a:p>
            <a:pPr lvl="0"/>
            <a:r>
              <a:rPr b="1"/>
              <a:t>Cavalry assault:</a:t>
            </a:r>
            <a:r>
              <a:rPr/>
              <a:t> Alexander hits exposed Indian flanks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The Outcome:</a:t>
            </a:r>
          </a:p>
          <a:p>
            <a:pPr lvl="0"/>
            <a:r>
              <a:rPr b="1"/>
              <a:t>Indian casualties:</a:t>
            </a:r>
            <a:r>
              <a:rPr/>
              <a:t> 23,000 killed including most of army</a:t>
            </a:r>
          </a:p>
          <a:p>
            <a:pPr lvl="0"/>
            <a:r>
              <a:rPr b="1"/>
              <a:t>Macedonian losses:</a:t>
            </a:r>
            <a:r>
              <a:rPr/>
              <a:t> 1,000 killed, relatively light</a:t>
            </a:r>
          </a:p>
          <a:p>
            <a:pPr lvl="0"/>
            <a:r>
              <a:rPr b="1"/>
              <a:t>Porus captured:</a:t>
            </a:r>
            <a:r>
              <a:rPr/>
              <a:t> Treated with honor, restored to throne</a:t>
            </a:r>
          </a:p>
          <a:p>
            <a:pPr lvl="0"/>
            <a:r>
              <a:rPr b="1"/>
              <a:t>Strategic result:</a:t>
            </a:r>
            <a:r>
              <a:rPr/>
              <a:t> Northern India open to Macedonian advance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Army Mutiny: The End of Conquest (326 BCE)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11: When Soldiers Say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Hyphasis River Confrontation:</a:t>
            </a:r>
          </a:p>
          <a:p>
            <a:pPr lvl="0"/>
            <a:r>
              <a:rPr b="1"/>
              <a:t>Distance marched:</a:t>
            </a:r>
            <a:r>
              <a:rPr/>
              <a:t> 22,000 kilometers from Macedonia</a:t>
            </a:r>
          </a:p>
          <a:p>
            <a:pPr lvl="0"/>
            <a:r>
              <a:rPr b="1"/>
              <a:t>Time campaigning:</a:t>
            </a:r>
            <a:r>
              <a:rPr/>
              <a:t> 8 years of continuous warfare</a:t>
            </a:r>
          </a:p>
          <a:p>
            <a:pPr lvl="0"/>
            <a:r>
              <a:rPr b="1"/>
              <a:t>Army condition:</a:t>
            </a:r>
            <a:r>
              <a:rPr/>
              <a:t> Exhausted, homesick, monsoon-battered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The Soldiers’ Grievances:</a:t>
            </a:r>
          </a:p>
          <a:p>
            <a:pPr lvl="0"/>
            <a:r>
              <a:rPr b="1"/>
              <a:t>Endless warfare</a:t>
            </a:r>
            <a:r>
              <a:rPr/>
              <a:t> - No end to campaigns in sight</a:t>
            </a:r>
          </a:p>
          <a:p>
            <a:pPr lvl="0"/>
            <a:r>
              <a:rPr b="1"/>
              <a:t>Unknown enemies</a:t>
            </a:r>
            <a:r>
              <a:rPr/>
              <a:t> - Reports of vast Indian armies ahead</a:t>
            </a:r>
          </a:p>
          <a:p>
            <a:pPr lvl="0"/>
            <a:r>
              <a:rPr b="1"/>
              <a:t>Equipment deterioration</a:t>
            </a:r>
            <a:r>
              <a:rPr/>
              <a:t> - Weapons and armor worn out</a:t>
            </a:r>
          </a:p>
          <a:p>
            <a:pPr lvl="0"/>
            <a:r>
              <a:rPr b="1"/>
              <a:t>Casualties</a:t>
            </a:r>
            <a:r>
              <a:rPr/>
              <a:t> - Many original companions dead or disabled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The Army’s Response:</a:t>
            </a:r>
          </a:p>
          <a:p>
            <a:pPr lvl="0"/>
            <a:r>
              <a:rPr b="1"/>
              <a:t>Coenus speaks</a:t>
            </a:r>
            <a:r>
              <a:rPr/>
              <a:t> - Senior general voices army’s position</a:t>
            </a:r>
          </a:p>
          <a:p>
            <a:pPr lvl="0"/>
            <a:r>
              <a:rPr b="1"/>
              <a:t>Unanimous refusal</a:t>
            </a:r>
            <a:r>
              <a:rPr/>
              <a:t> - No soldier will cross river</a:t>
            </a:r>
          </a:p>
          <a:p>
            <a:pPr lvl="0"/>
            <a:r>
              <a:rPr b="1"/>
              <a:t>Silent protest</a:t>
            </a:r>
            <a:r>
              <a:rPr/>
              <a:t> - Men simply will not move forward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Return: Conquest to Administration (326-323 BCE)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12: Managing the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Indus River Campaign:</a:t>
            </a:r>
          </a:p>
          <a:p>
            <a:pPr lvl="0"/>
            <a:r>
              <a:rPr b="1"/>
              <a:t>Naval construction:</a:t>
            </a:r>
            <a:r>
              <a:rPr/>
              <a:t> 1,000 ships built in 6 months</a:t>
            </a:r>
          </a:p>
          <a:p>
            <a:pPr lvl="0"/>
            <a:r>
              <a:rPr b="1"/>
              <a:t>Combined operations:</a:t>
            </a:r>
            <a:r>
              <a:rPr/>
              <a:t> Fleet and land armies coordinate</a:t>
            </a:r>
          </a:p>
          <a:p>
            <a:pPr lvl="0"/>
            <a:r>
              <a:rPr b="1"/>
              <a:t>The Malli attack:</a:t>
            </a:r>
            <a:r>
              <a:rPr/>
              <a:t> Alexander nearly killed storming city walls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The Gedrosian Desert March (325 BCE):</a:t>
            </a:r>
          </a:p>
          <a:p>
            <a:pPr lvl="0"/>
            <a:r>
              <a:rPr b="1"/>
              <a:t>Route choice:</a:t>
            </a:r>
            <a:r>
              <a:rPr/>
              <a:t> Dangerous desert crossing to connect with fleet</a:t>
            </a:r>
          </a:p>
          <a:p>
            <a:pPr lvl="0"/>
            <a:r>
              <a:rPr b="1"/>
              <a:t>Casualties:</a:t>
            </a:r>
            <a:r>
              <a:rPr/>
              <a:t> Heavy losses from heat, thirst, sandstorms</a:t>
            </a:r>
          </a:p>
          <a:p>
            <a:pPr lvl="0"/>
            <a:r>
              <a:rPr b="1"/>
              <a:t>Leadership test:</a:t>
            </a:r>
            <a:r>
              <a:rPr/>
              <a:t> Alexander’s water gesture maintains morale</a:t>
            </a:r>
          </a:p>
          <a:p>
            <a:pPr lvl="0"/>
            <a:r>
              <a:rPr b="1"/>
              <a:t>Strategic success:</a:t>
            </a:r>
            <a:r>
              <a:rPr/>
              <a:t> Army emerges intact despite hardships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Administrative Challenges:</a:t>
            </a:r>
          </a:p>
          <a:p>
            <a:pPr lvl="0"/>
            <a:r>
              <a:rPr b="1"/>
              <a:t>Satrapal revolts:</a:t>
            </a:r>
            <a:r>
              <a:rPr/>
              <a:t> Regional governors assuming independence</a:t>
            </a:r>
          </a:p>
          <a:p>
            <a:pPr lvl="0"/>
            <a:r>
              <a:rPr b="1"/>
              <a:t>Military integration:</a:t>
            </a:r>
            <a:r>
              <a:rPr/>
              <a:t> Persian and Macedonian units combined</a:t>
            </a:r>
          </a:p>
          <a:p>
            <a:pPr lvl="0"/>
            <a:r>
              <a:rPr b="1"/>
              <a:t>Cultural tensions:</a:t>
            </a:r>
            <a:r>
              <a:rPr/>
              <a:t> Traditional Macedonians resist “Persianization”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Alexander Inherited at Age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Military Assets:</a:t>
            </a:r>
          </a:p>
          <a:p>
            <a:pPr lvl="0"/>
            <a:r>
              <a:rPr b="1"/>
              <a:t>48,000 professional soldiers</a:t>
            </a:r>
            <a:r>
              <a:rPr/>
              <a:t> - Best-trained army in the Mediterranean</a:t>
            </a:r>
          </a:p>
          <a:p>
            <a:pPr lvl="0"/>
            <a:r>
              <a:rPr b="1"/>
              <a:t>21-foot sarissa pikes</a:t>
            </a:r>
            <a:r>
              <a:rPr/>
              <a:t> - Revolutionary weapon giving 5-rank spear advantage</a:t>
            </a:r>
          </a:p>
          <a:p>
            <a:pPr lvl="0"/>
            <a:r>
              <a:rPr b="1"/>
              <a:t>1,800 Companion cavalry</a:t>
            </a:r>
            <a:r>
              <a:rPr/>
              <a:t> - Elite heavy cavalry from Macedonian nobility</a:t>
            </a:r>
          </a:p>
          <a:p>
            <a:pPr lvl="0"/>
            <a:r>
              <a:rPr b="1"/>
              <a:t>Advanced siege engines</a:t>
            </a:r>
            <a:r>
              <a:rPr/>
              <a:t> - Catapults, battering rams, siege towers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Strategic Situation:</a:t>
            </a:r>
          </a:p>
          <a:p>
            <a:pPr lvl="0"/>
            <a:r>
              <a:rPr b="1"/>
              <a:t>Greek city-states subdued</a:t>
            </a:r>
            <a:r>
              <a:rPr/>
              <a:t> - Philip’s victory at Chaeronea (338 BCE)</a:t>
            </a:r>
          </a:p>
          <a:p>
            <a:pPr lvl="0"/>
            <a:r>
              <a:rPr b="1"/>
              <a:t>Persian invasion planned</a:t>
            </a:r>
            <a:r>
              <a:rPr/>
              <a:t> - 10,000 Macedonians already in Asia Minor</a:t>
            </a:r>
          </a:p>
          <a:p>
            <a:pPr lvl="0"/>
            <a:r>
              <a:rPr b="1"/>
              <a:t>Massive debt</a:t>
            </a:r>
            <a:r>
              <a:rPr/>
              <a:t> - 200 talents owed, 60 days’ provisions in treasury</a:t>
            </a:r>
          </a:p>
          <a:p>
            <a:pPr lvl="0"/>
            <a:r>
              <a:rPr b="1"/>
              <a:t>Unstable succession</a:t>
            </a:r>
            <a:r>
              <a:rPr/>
              <a:t> - Multiple claimants and rebellious subjects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Final Year: Death in Babylon (323 BCE)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13: The Unfinished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Return to Babylon:</a:t>
            </a:r>
          </a:p>
          <a:p>
            <a:pPr lvl="0"/>
            <a:r>
              <a:rPr b="1"/>
              <a:t>New campaigns planned:</a:t>
            </a:r>
            <a:r>
              <a:rPr/>
              <a:t> Arabia, Western Mediterranean</a:t>
            </a:r>
          </a:p>
          <a:p>
            <a:pPr lvl="0"/>
            <a:r>
              <a:rPr b="1"/>
              <a:t>Administrative reforms:</a:t>
            </a:r>
            <a:r>
              <a:rPr/>
              <a:t> Integration of Persian and Macedonian systems</a:t>
            </a:r>
          </a:p>
          <a:p>
            <a:pPr lvl="0"/>
            <a:r>
              <a:rPr b="1"/>
              <a:t>Infrastructure projects:</a:t>
            </a:r>
            <a:r>
              <a:rPr/>
              <a:t> Harbor construction, canal digging</a:t>
            </a:r>
          </a:p>
          <a:p>
            <a:pPr lvl="0"/>
            <a:r>
              <a:rPr b="1"/>
              <a:t>Military preparations:</a:t>
            </a:r>
            <a:r>
              <a:rPr/>
              <a:t> 1,000-ship fleet for Arabian expedition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Final Illness (June 323 BCE):</a:t>
            </a:r>
          </a:p>
          <a:p>
            <a:pPr lvl="0"/>
            <a:r>
              <a:rPr b="1"/>
              <a:t>Symptoms:</a:t>
            </a:r>
            <a:r>
              <a:rPr/>
              <a:t> High fever, loss of speech, gradual paralysis</a:t>
            </a:r>
          </a:p>
          <a:p>
            <a:pPr lvl="0"/>
            <a:r>
              <a:rPr b="1"/>
              <a:t>Duration:</a:t>
            </a:r>
            <a:r>
              <a:rPr/>
              <a:t> 12 days from onset to death</a:t>
            </a:r>
          </a:p>
          <a:p>
            <a:pPr lvl="0"/>
            <a:r>
              <a:rPr b="1"/>
              <a:t>Possible causes:</a:t>
            </a:r>
            <a:r>
              <a:rPr/>
              <a:t> Malaria, typhoid, poisoning, or alcoholism</a:t>
            </a:r>
          </a:p>
          <a:p>
            <a:pPr lvl="0"/>
            <a:r>
              <a:rPr b="1"/>
              <a:t>Last acts:</a:t>
            </a:r>
            <a:r>
              <a:rPr/>
              <a:t> Gives ring to Perdiccas, unable to name successor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The Succession Crisis:</a:t>
            </a:r>
          </a:p>
          <a:p>
            <a:pPr lvl="0"/>
            <a:r>
              <a:rPr b="1"/>
              <a:t>No designated heir:</a:t>
            </a:r>
            <a:r>
              <a:rPr/>
              <a:t> Infant son and disabled half-brother</a:t>
            </a:r>
          </a:p>
          <a:p>
            <a:pPr lvl="0"/>
            <a:r>
              <a:rPr b="1"/>
              <a:t>Military division:</a:t>
            </a:r>
            <a:r>
              <a:rPr/>
              <a:t> Generals divide empire among themselves</a:t>
            </a:r>
          </a:p>
          <a:p>
            <a:pPr lvl="0"/>
            <a:r>
              <a:rPr b="1"/>
              <a:t>Immediate fragmentation:</a:t>
            </a:r>
            <a:r>
              <a:rPr/>
              <a:t> 40 years of warfare among successors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Measuring the Achievement: 13 Years That Changed History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Scope of Conquest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Territorial Extent:</a:t>
            </a:r>
          </a:p>
          <a:p>
            <a:pPr lvl="0"/>
            <a:r>
              <a:rPr b="1"/>
              <a:t>Distance:</a:t>
            </a:r>
            <a:r>
              <a:rPr/>
              <a:t> 3,000 miles from Macedonia to India</a:t>
            </a:r>
          </a:p>
          <a:p>
            <a:pPr lvl="0"/>
            <a:r>
              <a:rPr b="1"/>
              <a:t>Area:</a:t>
            </a:r>
            <a:r>
              <a:rPr/>
              <a:t> Approximately 5 million square kilometers</a:t>
            </a:r>
          </a:p>
          <a:p>
            <a:pPr lvl="0"/>
            <a:r>
              <a:rPr b="1"/>
              <a:t>Populations:</a:t>
            </a:r>
            <a:r>
              <a:rPr/>
              <a:t> Millions of diverse peoples incorporated</a:t>
            </a:r>
          </a:p>
          <a:p>
            <a:pPr lvl="0"/>
            <a:r>
              <a:rPr b="1"/>
              <a:t>Geographic diversity:</a:t>
            </a:r>
            <a:r>
              <a:rPr/>
              <a:t> Mediterranean, desert, mountains, rivers, monsoon regions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Military Record:</a:t>
            </a:r>
          </a:p>
          <a:p>
            <a:pPr lvl="0"/>
            <a:r>
              <a:rPr b="1"/>
              <a:t>Major battles:</a:t>
            </a:r>
            <a:r>
              <a:rPr/>
              <a:t> Never lost a single engagement</a:t>
            </a:r>
          </a:p>
          <a:p>
            <a:pPr lvl="0"/>
            <a:r>
              <a:rPr b="1"/>
              <a:t>Siege warfare:</a:t>
            </a:r>
            <a:r>
              <a:rPr/>
              <a:t> Revolutionized urban assault techniques</a:t>
            </a:r>
          </a:p>
          <a:p>
            <a:pPr lvl="0"/>
            <a:r>
              <a:rPr b="1"/>
              <a:t>Tactical innovation:</a:t>
            </a:r>
            <a:r>
              <a:rPr/>
              <a:t> Combined arms warfare perfected</a:t>
            </a:r>
          </a:p>
          <a:p>
            <a:pPr lvl="0"/>
            <a:r>
              <a:rPr b="1"/>
              <a:t>Strategic vision:</a:t>
            </a:r>
            <a:r>
              <a:rPr/>
              <a:t> First truly intercontinental military campaign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Historical Assessment:</a:t>
            </a:r>
          </a:p>
          <a:p>
            <a:pPr lvl="0"/>
            <a:r>
              <a:rPr b="1"/>
              <a:t>Immediate impact:</a:t>
            </a:r>
            <a:r>
              <a:rPr/>
              <a:t> Destruction of Persian Empire, Greek cultural expansion</a:t>
            </a:r>
          </a:p>
          <a:p>
            <a:pPr lvl="0"/>
            <a:r>
              <a:rPr b="1"/>
              <a:t>Long-term consequences:</a:t>
            </a:r>
            <a:r>
              <a:rPr/>
              <a:t> Foundation for Roman expansion, preservation of Greek learning</a:t>
            </a:r>
          </a:p>
          <a:p>
            <a:pPr lvl="0"/>
            <a:r>
              <a:rPr b="1"/>
              <a:t>Modern evaluation:</a:t>
            </a:r>
            <a:r>
              <a:rPr/>
              <a:t> Greatest military achievement in ancient history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Securing the Base: The Greek Rebellions (336-335 BCE)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1: Establishing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Illyrian Campaign (335 BCE):</a:t>
            </a:r>
          </a:p>
          <a:p>
            <a:pPr lvl="0"/>
            <a:r>
              <a:rPr/>
              <a:t>Tribes threaten Macedonia’s northern border</a:t>
            </a:r>
          </a:p>
          <a:p>
            <a:pPr lvl="0"/>
            <a:r>
              <a:rPr/>
              <a:t>Alexander uses feigned retreat to draw enemies into trap</a:t>
            </a:r>
          </a:p>
          <a:p>
            <a:pPr lvl="0"/>
            <a:r>
              <a:rPr b="1"/>
              <a:t>Tactical innovation:</a:t>
            </a:r>
            <a:r>
              <a:rPr/>
              <a:t> Soldiers lock shields overhead, cavalry charges over human bridge</a:t>
            </a:r>
          </a:p>
          <a:p>
            <a:pPr lvl="0"/>
            <a:r>
              <a:rPr b="1"/>
              <a:t>Result:</a:t>
            </a:r>
            <a:r>
              <a:rPr/>
              <a:t> Complete victory, northern frontier secured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The Theban Revolt:</a:t>
            </a:r>
          </a:p>
          <a:p>
            <a:pPr lvl="0"/>
            <a:r>
              <a:rPr/>
              <a:t>Thebans kill Macedonian garrison, declare independence</a:t>
            </a:r>
          </a:p>
          <a:p>
            <a:pPr lvl="0"/>
            <a:r>
              <a:rPr/>
              <a:t>Alexander marches 300 miles in 13 days</a:t>
            </a:r>
          </a:p>
          <a:p>
            <a:pPr lvl="0"/>
            <a:r>
              <a:rPr b="1"/>
              <a:t>Duration:</a:t>
            </a:r>
            <a:r>
              <a:rPr/>
              <a:t> 3 days of intense fighting</a:t>
            </a:r>
          </a:p>
          <a:p>
            <a:pPr lvl="0"/>
            <a:r>
              <a:rPr b="1"/>
              <a:t>Aftermath:</a:t>
            </a:r>
            <a:r>
              <a:rPr/>
              <a:t> City destroyed, 30,000 inhabitants sold into slavery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Crossing the Hellespont: The Asian Campaign Begins (334 BCE)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2: The Point of No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Crossing (Spring 334 BCE):</a:t>
            </a:r>
          </a:p>
          <a:p>
            <a:pPr lvl="0"/>
            <a:r>
              <a:rPr b="1"/>
              <a:t>Force:</a:t>
            </a:r>
            <a:r>
              <a:rPr/>
              <a:t> 32,000 infantry, 5,100 cavalry, 160 ships</a:t>
            </a:r>
          </a:p>
          <a:p>
            <a:pPr lvl="0"/>
            <a:r>
              <a:rPr b="1"/>
              <a:t>Logistics:</a:t>
            </a:r>
            <a:r>
              <a:rPr/>
              <a:t> 30 days’ supplies, massive financial gamble</a:t>
            </a:r>
          </a:p>
          <a:p>
            <a:pPr lvl="0"/>
            <a:r>
              <a:rPr b="1"/>
              <a:t>Symbolic act:</a:t>
            </a:r>
            <a:r>
              <a:rPr/>
              <a:t> Alexander first to leap ashore</a:t>
            </a:r>
          </a:p>
          <a:p>
            <a:pPr lvl="0"/>
            <a:r>
              <a:rPr b="1"/>
              <a:t>Visit to Troy:</a:t>
            </a:r>
            <a:r>
              <a:rPr/>
              <a:t> Honors Achilles, exchanges armor at hero’s tomb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First Strategic Decision:</a:t>
            </a:r>
          </a:p>
          <a:p>
            <a:pPr lvl="0"/>
            <a:r>
              <a:rPr b="1"/>
              <a:t>Persian Strategy:</a:t>
            </a:r>
            <a:r>
              <a:rPr/>
              <a:t> Scorched earth, avoid battle, bankrupt Alexander</a:t>
            </a:r>
          </a:p>
          <a:p>
            <a:pPr lvl="0"/>
            <a:r>
              <a:rPr b="1"/>
              <a:t>Alexander’s Response:</a:t>
            </a:r>
            <a:r>
              <a:rPr/>
              <a:t> Must win quick victory to maintain momentum</a:t>
            </a:r>
          </a:p>
          <a:p>
            <a:pPr lvl="0"/>
            <a:r>
              <a:rPr b="1"/>
              <a:t>Stakes:</a:t>
            </a:r>
            <a:r>
              <a:rPr/>
              <a:t> No reinforcements possible, must live off conquered territory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the Great: The 13-Year Conquest</dc:title>
  <dc:creator>Ancient History - Lesson 2B</dc:creator>
  <cp:keywords/>
  <dcterms:created xsi:type="dcterms:W3CDTF">2025-06-25T01:09:21Z</dcterms:created>
  <dcterms:modified xsi:type="dcterms:W3CDTF">2025-06-25T01:09:21Z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subtitle">
    <vt:lpwstr>A Step-by-Step Analysis of History’s Greatest Military Campaign</vt:lpwstr>
  </property>
  <property fmtid="{D5CDD505-2E9C-101B-9397-08002B2CF9AE}" pid="4" name="theme">
    <vt:lpwstr>default</vt:lpwstr>
  </property>
</Properties>
</file>