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59" d="100"/>
          <a:sy n="159" d="100"/>
        </p:scale>
        <p:origin x="156" y="17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Preview both language and content - emphasize language is primary focus.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Formative assessment. Listen for grammar accuracy and vocabulary 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Build excitement. Clarify homework with example if needed.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3 minutes. Model first response. Focus on engagement, not accuracy yet.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Connect to lesson focus. List student responses for later reference.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Practice pronunciation. Build example sentences together using word families.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Use timeline visual. Student creates 2-3 examples with teacher guidance.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Connect to student predictions. Practice target grammar in context.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Teach “lenient” vs “strict.” Student practices comparative structures.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Explain “malice” and “charity.” Practice conditional sentences.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8 minutes. Model academic register. Note language use for assessment.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Rebuilding a Nation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r>
              <a:t>Post-Civil War America and Reconstruction</a:t>
            </a:r>
            <a:br/>
            <a:br/>
            <a:r>
              <a:t>Lesson 1 - US History II ESL Course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60 minutes | 1:1 ESL Instruction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Three Reconstruction Plans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1092987"/>
              </p:ext>
            </p:extLst>
          </p:nvPr>
        </p:nvGraphicFramePr>
        <p:xfrm>
          <a:off x="457200" y="1193800"/>
          <a:ext cx="8229600" cy="2766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Leader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Key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400" b="1"/>
                        <a:t>Lincoln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400"/>
                        <a:t>Lenient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400"/>
                        <a:t>10% oath, quick readmission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400" b="1"/>
                        <a:t>Johnson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400"/>
                        <a:t>Also lenient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400"/>
                        <a:t>Pardons for wealthy, state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400" b="1"/>
                        <a:t>Radical Republicans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400"/>
                        <a:t>Strict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400" dirty="0"/>
                        <a:t>Military control, protect freed slaves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4000" b="1" dirty="0"/>
              <a:t>Compare using:</a:t>
            </a:r>
            <a:r>
              <a:rPr sz="4000" dirty="0"/>
              <a:t> </a:t>
            </a:r>
            <a:br>
              <a:rPr lang="en-US" sz="4000" dirty="0"/>
            </a:br>
            <a:r>
              <a:rPr sz="4000" dirty="0"/>
              <a:t>“______’s plan was more ______ than ______’s because…”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sz="2800" dirty="0"/>
              <a:t>Primary Source Analysis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600" b="1" dirty="0"/>
              <a:t>Lincoln’s Second Inaugural (1865)</a:t>
            </a:r>
          </a:p>
          <a:p>
            <a:pPr marL="0" lvl="0" indent="0">
              <a:buNone/>
            </a:pPr>
            <a:r>
              <a:rPr sz="1600" i="1" dirty="0"/>
              <a:t>“With malice toward none, with charity for all…”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9010165"/>
              </p:ext>
            </p:extLst>
          </p:nvPr>
        </p:nvGraphicFramePr>
        <p:xfrm>
          <a:off x="3568700" y="203200"/>
          <a:ext cx="51054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 b="1"/>
                        <a:t>Analysis 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 b="1"/>
                        <a:t>Response Frames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/>
                        <a:t>What was Lincoln’s attitude?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/>
                        <a:t>Lincoln believed that…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/>
                        <a:t>How would this affect his plan?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/>
                        <a:t>This suggests…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/>
                        <a:t>What if he had lived?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 dirty="0"/>
                        <a:t>If Lincoln had lived…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2387599" cy="871538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sz="2800" dirty="0"/>
              <a:t>Academic Discussion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800" b="1" dirty="0"/>
              <a:t>Discussion Questions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5690285"/>
              </p:ext>
            </p:extLst>
          </p:nvPr>
        </p:nvGraphicFramePr>
        <p:xfrm>
          <a:off x="3244427" y="203200"/>
          <a:ext cx="5429673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0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 b="1" dirty="0"/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 b="1"/>
                        <a:t>Academic Response Frame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/>
                        <a:t>Why did leaders have different plans?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 dirty="0"/>
                        <a:t>I believe… because…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/>
                        <a:t>What would make reconstruction difficult?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 dirty="0"/>
                        <a:t>One challenge would be… since…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/>
                        <a:t>What would you have done?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 dirty="0"/>
                        <a:t>If I had been a leader, I would have…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Challenge:</a:t>
            </a:r>
            <a:r>
              <a:t> Use all 4 vocabulary words in your responses!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sz="2800" dirty="0"/>
              <a:t>Synthesis &amp; Assessment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8501839"/>
              </p:ext>
            </p:extLst>
          </p:nvPr>
        </p:nvGraphicFramePr>
        <p:xfrm>
          <a:off x="3568700" y="203200"/>
          <a:ext cx="5105400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 b="1" dirty="0"/>
                        <a:t>Sentence 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 b="1"/>
                        <a:t>Target 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 dirty="0"/>
                        <a:t>After the Civil War had ended…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/>
                        <a:t>Past perfect + 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/>
                        <a:t>Lincoln’s plan differed from others because…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/>
                        <a:t>Comparison + academic 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/>
                        <a:t>Ratification was important because…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 dirty="0"/>
                        <a:t>Causation + 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Next Class Preview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Coming Up: “Constitutional Changes”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3369131"/>
              </p:ext>
            </p:extLst>
          </p:nvPr>
        </p:nvGraphicFramePr>
        <p:xfrm>
          <a:off x="3568700" y="203200"/>
          <a:ext cx="51054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400" b="1"/>
                        <a:t>Content Focus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400" b="1"/>
                        <a:t>Language Focus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400"/>
                        <a:t>13th, 14th, 15th Amendments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400"/>
                        <a:t>Modal verbs (should, must, could)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400"/>
                        <a:t>Constitutional 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400"/>
                        <a:t>Persuasive 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400"/>
                        <a:t>Amendment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400" dirty="0"/>
                        <a:t>Summarizing complex texts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4000" b="1" dirty="0"/>
              <a:t>Homework:</a:t>
            </a:r>
            <a:r>
              <a:rPr sz="4000" dirty="0"/>
              <a:t> </a:t>
            </a:r>
            <a:br>
              <a:rPr lang="en-US" sz="4000" dirty="0"/>
            </a:br>
            <a:r>
              <a:rPr sz="4000" dirty="0"/>
              <a:t>4 sentences using today’s vocabulary + past perfect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Teacher Prep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Required Images:</a:t>
            </a:r>
          </a:p>
          <a:p>
            <a:pPr lvl="0"/>
            <a:r>
              <a:rPr b="1"/>
              <a:t>Slide 2:</a:t>
            </a:r>
            <a:r>
              <a:t> Civil War destruction photos (3)</a:t>
            </a:r>
          </a:p>
          <a:p>
            <a:pPr lvl="0"/>
            <a:r>
              <a:rPr b="1"/>
              <a:t>Slide 5:</a:t>
            </a:r>
            <a:r>
              <a:t> Timeline graphic 1861-1877</a:t>
            </a:r>
          </a:p>
          <a:p>
            <a:pPr lvl="0"/>
            <a:r>
              <a:rPr b="1"/>
              <a:t>All slides:</a:t>
            </a:r>
            <a:r>
              <a:t> Keep text large, minimum 24pt font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Key Teaching Points:</a:t>
            </a:r>
          </a:p>
          <a:p>
            <a:pPr lvl="0"/>
            <a:r>
              <a:rPr b="1"/>
              <a:t>Primary focus:</a:t>
            </a:r>
            <a:r>
              <a:t> Language acquisition through content</a:t>
            </a:r>
          </a:p>
          <a:p>
            <a:pPr lvl="0"/>
            <a:r>
              <a:rPr b="1"/>
              <a:t>Grammar emphasis:</a:t>
            </a:r>
            <a:r>
              <a:t> Past perfect for sequencing historical events</a:t>
            </a:r>
          </a:p>
          <a:p>
            <a:pPr lvl="0"/>
            <a:r>
              <a:rPr b="1"/>
              <a:t>Vocabulary goal:</a:t>
            </a:r>
            <a:r>
              <a:t> Active use of 4 terms in academic discussion</a:t>
            </a:r>
          </a:p>
          <a:p>
            <a:pPr lvl="0"/>
            <a:r>
              <a:rPr b="1"/>
              <a:t>Assessment:</a:t>
            </a:r>
            <a:r>
              <a:t> Listen for attempts at target structures, not perfection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Timing Guide:</a:t>
            </a:r>
          </a:p>
          <a:p>
            <a:pPr lvl="0"/>
            <a:r>
              <a:t>Slides 1-3: 10 minutes (warm-up)</a:t>
            </a:r>
          </a:p>
          <a:p>
            <a:pPr lvl="0"/>
            <a:r>
              <a:t>Slides 4-5: 12 minutes (language instruction)</a:t>
            </a:r>
          </a:p>
          <a:p>
            <a:pPr lvl="0"/>
            <a:r>
              <a:t>Slides 6-8: 25 minutes (content + practice)</a:t>
            </a:r>
          </a:p>
          <a:p>
            <a:pPr lvl="0"/>
            <a:r>
              <a:t>Slides 9-10: 10 minutes (discussion + assessment)</a:t>
            </a:r>
          </a:p>
          <a:p>
            <a:pPr lvl="0"/>
            <a:r>
              <a:t>Slide 11: 3 minutes (closure)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Backup Activities:</a:t>
            </a:r>
          </a:p>
          <a:p>
            <a:pPr lvl="0"/>
            <a:r>
              <a:t>Extra vocabulary practice with word families</a:t>
            </a:r>
          </a:p>
          <a:p>
            <a:pPr lvl="0"/>
            <a:r>
              <a:t>Additional timeline events for grammar practice</a:t>
            </a:r>
          </a:p>
          <a:p>
            <a:pPr lvl="0"/>
            <a:r>
              <a:t>Simplified discussion questions if needed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Learning Objectives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3750260"/>
              </p:ext>
            </p:extLst>
          </p:nvPr>
        </p:nvGraphicFramePr>
        <p:xfrm>
          <a:off x="457200" y="1193800"/>
          <a:ext cx="8229600" cy="350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0024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 b="1" dirty="0"/>
                        <a:t>Language Goals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 b="1"/>
                        <a:t>Content Vehicle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024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 dirty="0"/>
                        <a:t>• Past perfect vs. simple past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/>
                        <a:t>• Post-Civil War challenges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0024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/>
                        <a:t>• Academic vocabulary (4 words)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/>
                        <a:t>• Reconstruction plans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0024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/>
                        <a:t>• Complex sentence structures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/>
                        <a:t>• Historical causation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0024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/>
                        <a:t>• Academic discussion frames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 dirty="0"/>
                        <a:t>• Timeline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400" dirty="0"/>
              <a:t>Warm-up: Photo Analysis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What happened here?</a:t>
            </a:r>
          </a:p>
          <a:p>
            <a:pPr marL="0" lvl="0" indent="0">
              <a:buNone/>
            </a:pPr>
            <a:r>
              <a:rPr i="1" dirty="0"/>
              <a:t>[3 IMAGES: Destroyed Southern city, freed slaves, returning soldiers]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634284"/>
              </p:ext>
            </p:extLst>
          </p:nvPr>
        </p:nvGraphicFramePr>
        <p:xfrm>
          <a:off x="3568700" y="203199"/>
          <a:ext cx="5105400" cy="3102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75547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 b="1"/>
                        <a:t>Sentence Frames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5547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/>
                        <a:t>I notice…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5547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/>
                        <a:t>This suggests…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5547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 dirty="0"/>
                        <a:t>The people look…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800" dirty="0"/>
              <a:t>Prediction Activity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600" b="1" dirty="0"/>
              <a:t>Scenario: Your country just finished a civil war. What problems would you face?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1149783"/>
              </p:ext>
            </p:extLst>
          </p:nvPr>
        </p:nvGraphicFramePr>
        <p:xfrm>
          <a:off x="3568700" y="203199"/>
          <a:ext cx="5105400" cy="2912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8133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 b="1"/>
                        <a:t>Student Response Frames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8133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/>
                        <a:t>People would need…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8133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/>
                        <a:t>The government would have to…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8133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 dirty="0"/>
                        <a:t>One big problem would be…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Target Vocabulary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5789888"/>
              </p:ext>
            </p:extLst>
          </p:nvPr>
        </p:nvGraphicFramePr>
        <p:xfrm>
          <a:off x="457200" y="1193800"/>
          <a:ext cx="82296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 b="1" dirty="0"/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 b="1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 b="1"/>
                        <a:t>Word Family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 b="1" dirty="0"/>
                        <a:t>Reconstruction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 dirty="0"/>
                        <a:t>Rebuilding after war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/>
                        <a:t>construct, reconstruct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 b="1"/>
                        <a:t>Abolition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/>
                        <a:t>Ending slavery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 dirty="0"/>
                        <a:t>abolish, abolitionist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 b="1"/>
                        <a:t>Amendment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/>
                        <a:t>Constitutional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 dirty="0"/>
                        <a:t>amend, amended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 b="1"/>
                        <a:t>Ratification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/>
                        <a:t>Official approval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 dirty="0"/>
                        <a:t>ratify, ratified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sz="2800" dirty="0"/>
              <a:t>Grammar Focus: Timeline Practice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600" b="1" dirty="0"/>
              <a:t>Past Perfect for Earlier Actions</a:t>
            </a:r>
          </a:p>
          <a:p>
            <a:pPr marL="0" lvl="0" indent="0">
              <a:buNone/>
            </a:pPr>
            <a:r>
              <a:rPr sz="1600" i="1" dirty="0"/>
              <a:t>[TIMELINE IMAGE: 1861-1877]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8321635"/>
              </p:ext>
            </p:extLst>
          </p:nvPr>
        </p:nvGraphicFramePr>
        <p:xfrm>
          <a:off x="3568700" y="203200"/>
          <a:ext cx="51054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 b="1" dirty="0"/>
                        <a:t>Earlier Action (Past Perfect)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 b="1"/>
                        <a:t>Later Action (Simple Past)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 dirty="0"/>
                        <a:t>After the war </a:t>
                      </a:r>
                      <a:r>
                        <a:rPr sz="2000" b="1" dirty="0"/>
                        <a:t>had ended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/>
                        <a:t>Lincoln was assassinated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/>
                        <a:t>By the time Johnson became president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 dirty="0"/>
                        <a:t>Lincoln </a:t>
                      </a:r>
                      <a:r>
                        <a:rPr sz="2000" b="1" dirty="0"/>
                        <a:t>had already died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4000" b="1" dirty="0"/>
              <a:t>Practice Frame:</a:t>
            </a:r>
            <a:r>
              <a:rPr sz="4000" dirty="0"/>
              <a:t> </a:t>
            </a:r>
            <a:br>
              <a:rPr lang="en-US" sz="4000" dirty="0"/>
            </a:br>
            <a:r>
              <a:rPr sz="4000" dirty="0"/>
              <a:t>After _______ </a:t>
            </a:r>
            <a:r>
              <a:rPr lang="en-US" sz="4000" dirty="0">
                <a:solidFill>
                  <a:schemeClr val="bg1"/>
                </a:solidFill>
              </a:rPr>
              <a:t>`</a:t>
            </a:r>
            <a:r>
              <a:rPr sz="4000" dirty="0"/>
              <a:t> _______, _______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400" dirty="0"/>
              <a:t>Historical Context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600" b="1" dirty="0"/>
              <a:t>1865: The Challenge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9897755"/>
              </p:ext>
            </p:extLst>
          </p:nvPr>
        </p:nvGraphicFramePr>
        <p:xfrm>
          <a:off x="3568700" y="203200"/>
          <a:ext cx="51054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400" b="1" dirty="0"/>
                        <a:t>Problem Areas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400" b="1"/>
                        <a:t>Specific Challenges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400" b="1" dirty="0"/>
                        <a:t>Physical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400"/>
                        <a:t>Cities destroyed, farms ruined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400" b="1"/>
                        <a:t>Political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400" dirty="0"/>
                        <a:t>How to reunite states?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400" b="1"/>
                        <a:t>Social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400" dirty="0"/>
                        <a:t>What about freed slaves?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400" b="1"/>
                        <a:t>Economic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400" dirty="0"/>
                        <a:t>How to rebuild?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4000" b="1" dirty="0"/>
              <a:t>Discussion:</a:t>
            </a:r>
            <a:r>
              <a:rPr sz="4000" dirty="0"/>
              <a:t> </a:t>
            </a:r>
            <a:br>
              <a:rPr lang="en-US" sz="4000" dirty="0"/>
            </a:br>
            <a:r>
              <a:rPr sz="4000" dirty="0"/>
              <a:t>- “Because</a:t>
            </a:r>
            <a:r>
              <a:rPr lang="en-US" sz="4000" dirty="0"/>
              <a:t>____, _______.</a:t>
            </a:r>
          </a:p>
          <a:p>
            <a:pPr marL="0" lvl="0" indent="0">
              <a:buNone/>
            </a:pPr>
            <a:r>
              <a:rPr lang="en-US" sz="4000" dirty="0"/>
              <a:t>- When ______, then _______.</a:t>
            </a:r>
            <a:endParaRPr sz="4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43436C"/>
      </a:dk1>
      <a:lt1>
        <a:sysClr val="window" lastClr="F2ECB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43436C"/>
      </a:dk1>
      <a:lt1>
        <a:sysClr val="window" lastClr="F2ECB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802</Words>
  <Application>Microsoft Office PowerPoint</Application>
  <PresentationFormat>On-screen Show (16:9)</PresentationFormat>
  <Paragraphs>165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Rebuilding a Nation</vt:lpstr>
      <vt:lpstr>Learning Objectives</vt:lpstr>
      <vt:lpstr>Warm-up: Photo Analysis</vt:lpstr>
      <vt:lpstr>Prediction Activity</vt:lpstr>
      <vt:lpstr>Target Vocabulary</vt:lpstr>
      <vt:lpstr>Grammar Focus: Timeline Practice</vt:lpstr>
      <vt:lpstr>PowerPoint Presentation</vt:lpstr>
      <vt:lpstr>Historical Context</vt:lpstr>
      <vt:lpstr>PowerPoint Presentation</vt:lpstr>
      <vt:lpstr>Three Reconstruction Plans</vt:lpstr>
      <vt:lpstr>PowerPoint Presentation</vt:lpstr>
      <vt:lpstr>Primary Source Analysis</vt:lpstr>
      <vt:lpstr>Academic Discussion</vt:lpstr>
      <vt:lpstr>PowerPoint Presentation</vt:lpstr>
      <vt:lpstr>Synthesis &amp; Assessment</vt:lpstr>
      <vt:lpstr>Next Class Preview</vt:lpstr>
      <vt:lpstr>PowerPoint Presentation</vt:lpstr>
      <vt:lpstr>Teacher Prep Notes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Rebuilding a Nation</dc:title>
  <dc:creator>Lesson 1 - US History II ESL Course</dc:creator>
  <cp:keywords/>
  <cp:lastModifiedBy>Richard Horton</cp:lastModifiedBy>
  <cp:revision>2</cp:revision>
  <dcterms:created xsi:type="dcterms:W3CDTF">2025-06-15T09:31:54Z</dcterms:created>
  <dcterms:modified xsi:type="dcterms:W3CDTF">2025-06-16T09:50:57Z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60 minutes | 1:1 ESL Instruction</vt:lpwstr>
  </property>
  <property fmtid="{D5CDD505-2E9C-101B-9397-08002B2CF9AE}" pid="3" name="subtitle">
    <vt:lpwstr>Post-Civil War America and Reconstruction</vt:lpwstr>
  </property>
</Properties>
</file>