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59" d="100"/>
          <a:sy n="159" d="100"/>
        </p:scale>
        <p:origin x="156" y="17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662B6-5FDC-4923-8338-74E21E4C67BE}"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88EA5-814A-4957-A5DA-0FC1D01E240E}" type="slidenum">
              <a:rPr lang="en-US" smtClean="0"/>
              <a:t>‹#›</a:t>
            </a:fld>
            <a:endParaRPr lang="en-US"/>
          </a:p>
        </p:txBody>
      </p:sp>
    </p:spTree>
    <p:extLst>
      <p:ext uri="{BB962C8B-B14F-4D97-AF65-F5344CB8AC3E}">
        <p14:creationId xmlns:p14="http://schemas.microsoft.com/office/powerpoint/2010/main" val="237583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3000"/>
              </a:spcBef>
              <a:buNone/>
            </a:pPr>
            <a:r>
              <a:rPr lang="en-US" b="1" dirty="0"/>
              <a:t>Synthesis: Physical vs. Chemical Weathering Comparison</a:t>
            </a:r>
          </a:p>
          <a:p>
            <a:pPr marL="0" lvl="0" indent="0">
              <a:spcBef>
                <a:spcPts val="3000"/>
              </a:spcBef>
              <a:buNone/>
            </a:pPr>
            <a:r>
              <a:rPr lang="en-US" b="1" dirty="0"/>
              <a:t>Your comprehensive explanation task:</a:t>
            </a:r>
          </a:p>
          <a:p>
            <a:pPr marL="0" lvl="0" indent="0">
              <a:buNone/>
            </a:pPr>
            <a:r>
              <a:rPr lang="en-US" b="1" dirty="0"/>
              <a:t>“Explain the difference between physical and chemical weathering, give examples of each, and describe how they often work together to break down rocks.”</a:t>
            </a:r>
          </a:p>
          <a:p>
            <a:pPr marL="0" lvl="0" indent="0">
              <a:spcBef>
                <a:spcPts val="3000"/>
              </a:spcBef>
              <a:buNone/>
            </a:pPr>
            <a:r>
              <a:rPr lang="en-US" b="1" dirty="0"/>
              <a:t>Include in your explanation:</a:t>
            </a:r>
          </a:p>
          <a:p>
            <a:endParaRPr lang="en-US" dirty="0"/>
          </a:p>
        </p:txBody>
      </p:sp>
      <p:sp>
        <p:nvSpPr>
          <p:cNvPr id="4" name="Slide Number Placeholder 3"/>
          <p:cNvSpPr>
            <a:spLocks noGrp="1"/>
          </p:cNvSpPr>
          <p:nvPr>
            <p:ph type="sldNum" sz="quarter" idx="5"/>
          </p:nvPr>
        </p:nvSpPr>
        <p:spPr/>
        <p:txBody>
          <a:bodyPr/>
          <a:lstStyle/>
          <a:p>
            <a:fld id="{62788EA5-814A-4957-A5DA-0FC1D01E240E}" type="slidenum">
              <a:rPr lang="en-US" smtClean="0"/>
              <a:t>9</a:t>
            </a:fld>
            <a:endParaRPr lang="en-US"/>
          </a:p>
        </p:txBody>
      </p:sp>
    </p:spTree>
    <p:extLst>
      <p:ext uri="{BB962C8B-B14F-4D97-AF65-F5344CB8AC3E}">
        <p14:creationId xmlns:p14="http://schemas.microsoft.com/office/powerpoint/2010/main" val="301181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6/18/2025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16531"/>
            <a:ext cx="8229600" cy="857250"/>
          </a:xfrm>
        </p:spPr>
        <p:txBody>
          <a:bodyPr>
            <a:normAutofit fontScale="90000"/>
          </a:bodyPr>
          <a:lstStyle/>
          <a:p>
            <a:pPr marL="0" lvl="0" indent="0">
              <a:buNone/>
            </a:pPr>
            <a:r>
              <a:rPr dirty="0"/>
              <a:t>Supplemental Lesson: How Forces and Chemical Reactions Break Down Rock Over Time</a:t>
            </a:r>
          </a:p>
        </p:txBody>
      </p:sp>
      <p:sp>
        <p:nvSpPr>
          <p:cNvPr id="3" name="Content Placeholder 2"/>
          <p:cNvSpPr>
            <a:spLocks noGrp="1"/>
          </p:cNvSpPr>
          <p:nvPr>
            <p:ph idx="1"/>
          </p:nvPr>
        </p:nvSpPr>
        <p:spPr>
          <a:xfrm>
            <a:off x="457200" y="1618247"/>
            <a:ext cx="8229600" cy="2976376"/>
          </a:xfrm>
        </p:spPr>
        <p:txBody>
          <a:bodyPr/>
          <a:lstStyle/>
          <a:p>
            <a:pPr marL="0" lvl="0" indent="0">
              <a:buNone/>
            </a:pPr>
            <a:r>
              <a:rPr b="1" dirty="0"/>
              <a:t>Duration:</a:t>
            </a:r>
            <a:r>
              <a:rPr dirty="0"/>
              <a:t> 30 minutes</a:t>
            </a:r>
            <a:br>
              <a:rPr dirty="0"/>
            </a:br>
            <a:r>
              <a:rPr b="1" dirty="0"/>
              <a:t>Content Area:</a:t>
            </a:r>
            <a:r>
              <a:rPr dirty="0"/>
              <a:t> Physical Science - Forces, Chemical Changes, States of Matter</a:t>
            </a:r>
            <a:br>
              <a:rPr dirty="0"/>
            </a:br>
            <a:r>
              <a:rPr b="1" dirty="0"/>
              <a:t>Explanatory Fluency Focus:</a:t>
            </a:r>
            <a:r>
              <a:rPr dirty="0"/>
              <a:t> Process explanation with cause-and-effect reasoning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8" y="231609"/>
            <a:ext cx="8229600" cy="4701338"/>
          </a:xfrm>
        </p:spPr>
        <p:txBody>
          <a:bodyPr>
            <a:normAutofit lnSpcReduction="10000"/>
          </a:bodyPr>
          <a:lstStyle/>
          <a:p>
            <a:pPr marL="0" lvl="0" indent="0">
              <a:spcBef>
                <a:spcPts val="3000"/>
              </a:spcBef>
              <a:buNone/>
            </a:pPr>
            <a:r>
              <a:rPr b="1" dirty="0"/>
              <a:t>Real-World Applications</a:t>
            </a:r>
          </a:p>
          <a:p>
            <a:pPr marL="0" lvl="0" indent="0">
              <a:spcBef>
                <a:spcPts val="3000"/>
              </a:spcBef>
              <a:buNone/>
            </a:pPr>
            <a:r>
              <a:rPr b="1" dirty="0"/>
              <a:t>Practice explaining these everyday examples:</a:t>
            </a:r>
          </a:p>
          <a:p>
            <a:pPr marL="0" lvl="0" indent="0">
              <a:buNone/>
            </a:pPr>
            <a:r>
              <a:rPr b="1" dirty="0"/>
              <a:t>Sidewalk cracks:</a:t>
            </a:r>
            <a:r>
              <a:rPr dirty="0"/>
              <a:t> - Plant roots (physical force) + acid from decomposing leaves (chemical) - Water freezing in cracks (physical) + salt used for de-icing (chemical)</a:t>
            </a:r>
            <a:br>
              <a:rPr lang="en-US" dirty="0"/>
            </a:br>
            <a:endParaRPr dirty="0"/>
          </a:p>
          <a:p>
            <a:pPr marL="0" lvl="0" indent="0">
              <a:buNone/>
            </a:pPr>
            <a:r>
              <a:rPr b="1" dirty="0"/>
              <a:t>Building deterioration:</a:t>
            </a:r>
            <a:r>
              <a:rPr dirty="0"/>
              <a:t> - Thermal expansion/contraction (physical) + acid rain (chemical) - Wind and rain (physical forces) + pollution reactions (chemical)</a:t>
            </a:r>
            <a:br>
              <a:rPr lang="en-US" dirty="0"/>
            </a:br>
            <a:endParaRPr dirty="0"/>
          </a:p>
          <a:p>
            <a:pPr marL="0" lvl="0" indent="0">
              <a:buNone/>
            </a:pPr>
            <a:r>
              <a:rPr b="1" dirty="0"/>
              <a:t>Use this structure:</a:t>
            </a:r>
            <a:r>
              <a:rPr dirty="0"/>
              <a:t> “In this example, _____ [physical process] and _____ [chemical process] work together because…”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742" y="249655"/>
            <a:ext cx="8229600" cy="4532897"/>
          </a:xfrm>
        </p:spPr>
        <p:txBody>
          <a:bodyPr>
            <a:normAutofit/>
          </a:bodyPr>
          <a:lstStyle/>
          <a:p>
            <a:pPr marL="0" lvl="0" indent="0">
              <a:spcBef>
                <a:spcPts val="3000"/>
              </a:spcBef>
              <a:buNone/>
            </a:pPr>
            <a:r>
              <a:rPr sz="1800" b="1" dirty="0"/>
              <a:t>Assessment: Complete Process Explanation</a:t>
            </a:r>
          </a:p>
          <a:p>
            <a:pPr marL="0" lvl="0" indent="0">
              <a:spcBef>
                <a:spcPts val="3000"/>
              </a:spcBef>
              <a:buNone/>
            </a:pPr>
            <a:r>
              <a:rPr sz="1800" b="1" dirty="0"/>
              <a:t>Final challenge (5-minute explanation):</a:t>
            </a:r>
          </a:p>
          <a:p>
            <a:pPr marL="0" lvl="0" indent="0">
              <a:buNone/>
            </a:pPr>
            <a:r>
              <a:rPr sz="1800" b="1" dirty="0"/>
              <a:t>“Imagine you’re teaching a younger student. Explain how a large, solid rock can eventually turn into sand and soil. Include both the physical forces and chemical reactions involved, and explain why this process takes such a long time.”</a:t>
            </a:r>
          </a:p>
          <a:p>
            <a:pPr marL="0" lvl="0" indent="0">
              <a:spcBef>
                <a:spcPts val="3000"/>
              </a:spcBef>
              <a:buNone/>
            </a:pPr>
            <a:r>
              <a:rPr sz="1800" b="1" dirty="0"/>
              <a:t>Success indicators:</a:t>
            </a:r>
          </a:p>
          <a:p>
            <a:pPr lvl="0"/>
            <a:r>
              <a:rPr sz="1800" dirty="0"/>
              <a:t>Clear distinction between physical and chemical processes</a:t>
            </a:r>
          </a:p>
          <a:p>
            <a:pPr lvl="0"/>
            <a:r>
              <a:rPr sz="1800" dirty="0"/>
              <a:t>Specific examples with correct scientific vocabulary</a:t>
            </a:r>
          </a:p>
          <a:p>
            <a:pPr lvl="0"/>
            <a:r>
              <a:rPr sz="1800" dirty="0"/>
              <a:t>Explanation of how processes interact and accelerate each other</a:t>
            </a:r>
          </a:p>
          <a:p>
            <a:pPr lvl="0"/>
            <a:r>
              <a:rPr sz="1800" dirty="0"/>
              <a:t>Understanding of time scale and why changes are gradual</a:t>
            </a:r>
          </a:p>
          <a:p>
            <a:pPr lvl="0"/>
            <a:r>
              <a:rPr sz="1800" dirty="0"/>
              <a:t>Sustained, coherent speech with appropriate sequence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027" y="273719"/>
            <a:ext cx="8229600" cy="3394472"/>
          </a:xfrm>
        </p:spPr>
        <p:txBody>
          <a:bodyPr>
            <a:normAutofit fontScale="77500" lnSpcReduction="20000"/>
          </a:bodyPr>
          <a:lstStyle/>
          <a:p>
            <a:pPr marL="0" lvl="0" indent="0">
              <a:spcBef>
                <a:spcPts val="3000"/>
              </a:spcBef>
              <a:buNone/>
            </a:pPr>
            <a:r>
              <a:rPr b="1" dirty="0"/>
              <a:t>Connection to Previous Learning</a:t>
            </a:r>
          </a:p>
          <a:p>
            <a:pPr marL="0" lvl="0" indent="0">
              <a:spcBef>
                <a:spcPts val="3000"/>
              </a:spcBef>
              <a:buNone/>
            </a:pPr>
            <a:r>
              <a:rPr b="1" dirty="0"/>
              <a:t>This lesson builds on:</a:t>
            </a:r>
          </a:p>
          <a:p>
            <a:pPr lvl="0"/>
            <a:r>
              <a:rPr b="1" dirty="0"/>
              <a:t>Class 2 vocabulary:</a:t>
            </a:r>
            <a:r>
              <a:rPr dirty="0"/>
              <a:t> Physical vs. chemical changes in matter</a:t>
            </a:r>
          </a:p>
          <a:p>
            <a:pPr lvl="0"/>
            <a:r>
              <a:rPr b="1" dirty="0"/>
              <a:t>Explanation skills:</a:t>
            </a:r>
            <a:r>
              <a:rPr dirty="0"/>
              <a:t> Process description, cause-and-effect reasoning</a:t>
            </a:r>
          </a:p>
          <a:p>
            <a:pPr lvl="0"/>
            <a:r>
              <a:rPr b="1" dirty="0"/>
              <a:t>Academic language:</a:t>
            </a:r>
            <a:r>
              <a:rPr dirty="0"/>
              <a:t> Scientific vocabulary in explanatory contexts</a:t>
            </a:r>
          </a:p>
          <a:p>
            <a:pPr marL="0" lvl="0" indent="0">
              <a:spcBef>
                <a:spcPts val="3000"/>
              </a:spcBef>
              <a:buNone/>
            </a:pPr>
            <a:r>
              <a:rPr b="1" dirty="0"/>
              <a:t>Prepares for future learning:</a:t>
            </a:r>
          </a:p>
          <a:p>
            <a:pPr lvl="0"/>
            <a:r>
              <a:rPr dirty="0"/>
              <a:t>More complex chemical reaction explanations</a:t>
            </a:r>
          </a:p>
          <a:p>
            <a:pPr lvl="0"/>
            <a:r>
              <a:rPr dirty="0"/>
              <a:t>Understanding of long-term processes in science</a:t>
            </a:r>
          </a:p>
          <a:p>
            <a:pPr lvl="0"/>
            <a:r>
              <a:rPr dirty="0"/>
              <a:t>Transfer of explanation skills to other scientific phenomena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647" y="315829"/>
            <a:ext cx="8229600" cy="4520865"/>
          </a:xfrm>
        </p:spPr>
        <p:txBody>
          <a:bodyPr>
            <a:normAutofit/>
          </a:bodyPr>
          <a:lstStyle/>
          <a:p>
            <a:pPr marL="0" lvl="0" indent="0">
              <a:spcBef>
                <a:spcPts val="3000"/>
              </a:spcBef>
              <a:buNone/>
            </a:pPr>
            <a:r>
              <a:rPr b="1" dirty="0"/>
              <a:t>Extension Activity</a:t>
            </a:r>
          </a:p>
          <a:p>
            <a:pPr marL="0" lvl="0" indent="0">
              <a:spcBef>
                <a:spcPts val="3000"/>
              </a:spcBef>
              <a:buNone/>
            </a:pPr>
            <a:r>
              <a:rPr b="1" dirty="0"/>
              <a:t>Home observation challenge:</a:t>
            </a:r>
          </a:p>
          <a:p>
            <a:pPr marL="0" lvl="0" indent="0">
              <a:buNone/>
            </a:pPr>
            <a:r>
              <a:rPr dirty="0"/>
              <a:t>Find examples of weathering around your home or neighborhood and practice explaining what type of weathering is occurring and why.</a:t>
            </a:r>
          </a:p>
          <a:p>
            <a:pPr marL="0" lvl="0" indent="0">
              <a:buNone/>
            </a:pPr>
            <a:r>
              <a:rPr b="1" dirty="0"/>
              <a:t>Examples to look for:</a:t>
            </a:r>
            <a:r>
              <a:rPr dirty="0"/>
              <a:t> - Cracked concrete or sidewalks - Rusty metal objects - Weathered stone or brick buildings - Tree roots growing through pavement</a:t>
            </a:r>
          </a:p>
          <a:p>
            <a:pPr marL="0" lvl="0" indent="0">
              <a:buNone/>
            </a:pPr>
            <a:r>
              <a:rPr b="1" dirty="0"/>
              <a:t>Practice explaining:</a:t>
            </a:r>
            <a:r>
              <a:rPr dirty="0"/>
              <a:t> “This is an example of _____ weathering because…”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Learning Objectives</a:t>
            </a:r>
          </a:p>
          <a:p>
            <a:pPr marL="0" lvl="0" indent="0">
              <a:spcBef>
                <a:spcPts val="3000"/>
              </a:spcBef>
              <a:buNone/>
            </a:pPr>
            <a:r>
              <a:rPr b="1"/>
              <a:t>Physical Science Standards Addressed:</a:t>
            </a:r>
          </a:p>
          <a:p>
            <a:pPr lvl="0"/>
            <a:r>
              <a:rPr b="1"/>
              <a:t>MS-PS1-2:</a:t>
            </a:r>
            <a:r>
              <a:t> Analyze properties of materials to determine physical vs. chemical changes</a:t>
            </a:r>
          </a:p>
          <a:p>
            <a:pPr lvl="0"/>
            <a:r>
              <a:rPr b="1"/>
              <a:t>MS-PS2-2:</a:t>
            </a:r>
            <a:r>
              <a:t> Plan investigations of forces and their effects on objects</a:t>
            </a:r>
          </a:p>
          <a:p>
            <a:pPr lvl="0"/>
            <a:r>
              <a:rPr b="1"/>
              <a:t>MS-ETS1-4:</a:t>
            </a:r>
            <a:r>
              <a:t> Develop models to generate data for iterative testing and modification</a:t>
            </a:r>
          </a:p>
          <a:p>
            <a:pPr marL="0" lvl="0" indent="0">
              <a:spcBef>
                <a:spcPts val="3000"/>
              </a:spcBef>
              <a:buNone/>
            </a:pPr>
            <a:r>
              <a:rPr b="1"/>
              <a:t>Explanatory Fluency Objectives:</a:t>
            </a:r>
          </a:p>
          <a:p>
            <a:pPr lvl="0"/>
            <a:r>
              <a:t>Explain a multi-step scientific process using sequence language</a:t>
            </a:r>
          </a:p>
          <a:p>
            <a:pPr lvl="0"/>
            <a:r>
              <a:t>Describe cause-and-effect relationships in natural phenomena</a:t>
            </a:r>
          </a:p>
          <a:p>
            <a:pPr lvl="0"/>
            <a:r>
              <a:t>Use scientific vocabulary to explain how forces cause changes in matter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963" y="255671"/>
            <a:ext cx="8229600" cy="4520865"/>
          </a:xfrm>
        </p:spPr>
        <p:txBody>
          <a:bodyPr>
            <a:normAutofit/>
          </a:bodyPr>
          <a:lstStyle/>
          <a:p>
            <a:pPr marL="0" lvl="0" indent="0">
              <a:spcBef>
                <a:spcPts val="3000"/>
              </a:spcBef>
              <a:buNone/>
            </a:pPr>
            <a:r>
              <a:rPr b="1" dirty="0"/>
              <a:t>Core Explanation Challenge</a:t>
            </a:r>
          </a:p>
          <a:p>
            <a:pPr marL="0" lvl="0" indent="0">
              <a:buNone/>
            </a:pPr>
            <a:r>
              <a:rPr b="1" dirty="0"/>
              <a:t>“Explain to someone how solid rock can be broken down into tiny pieces over time, and what forces and chemical reactions make this happen.”</a:t>
            </a:r>
          </a:p>
          <a:p>
            <a:pPr marL="0" lvl="0" indent="0">
              <a:spcBef>
                <a:spcPts val="3000"/>
              </a:spcBef>
              <a:buNone/>
            </a:pPr>
            <a:r>
              <a:rPr b="1" dirty="0"/>
              <a:t>Success Criteria:</a:t>
            </a:r>
          </a:p>
          <a:p>
            <a:pPr lvl="0"/>
            <a:r>
              <a:rPr dirty="0"/>
              <a:t>Explain both physical and chemical weathering processes</a:t>
            </a:r>
          </a:p>
          <a:p>
            <a:pPr lvl="0"/>
            <a:r>
              <a:rPr dirty="0"/>
              <a:t>Use scientific vocabulary (force, chemical reaction, physical change)</a:t>
            </a:r>
          </a:p>
          <a:p>
            <a:pPr lvl="0"/>
            <a:r>
              <a:rPr dirty="0"/>
              <a:t>Give specific examples of each type of breakdown</a:t>
            </a:r>
          </a:p>
          <a:p>
            <a:pPr lvl="0"/>
            <a:r>
              <a:rPr dirty="0"/>
              <a:t>Speak for 3-4 minutes with clear sequence and causation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40973830"/>
              </p:ext>
            </p:extLst>
          </p:nvPr>
        </p:nvGraphicFramePr>
        <p:xfrm>
          <a:off x="294774" y="203200"/>
          <a:ext cx="8379326" cy="4585370"/>
        </p:xfrm>
        <a:graphic>
          <a:graphicData uri="http://schemas.openxmlformats.org/drawingml/2006/table">
            <a:tbl>
              <a:tblPr firstRow="1" bandRow="1">
                <a:tableStyleId>{5C22544A-7EE6-4342-B048-85BDC9FD1C3A}</a:tableStyleId>
              </a:tblPr>
              <a:tblGrid>
                <a:gridCol w="2793109">
                  <a:extLst>
                    <a:ext uri="{9D8B030D-6E8A-4147-A177-3AD203B41FA5}">
                      <a16:colId xmlns:a16="http://schemas.microsoft.com/office/drawing/2014/main" val="20000"/>
                    </a:ext>
                  </a:extLst>
                </a:gridCol>
                <a:gridCol w="2939017">
                  <a:extLst>
                    <a:ext uri="{9D8B030D-6E8A-4147-A177-3AD203B41FA5}">
                      <a16:colId xmlns:a16="http://schemas.microsoft.com/office/drawing/2014/main" val="20001"/>
                    </a:ext>
                  </a:extLst>
                </a:gridCol>
                <a:gridCol w="2647200">
                  <a:extLst>
                    <a:ext uri="{9D8B030D-6E8A-4147-A177-3AD203B41FA5}">
                      <a16:colId xmlns:a16="http://schemas.microsoft.com/office/drawing/2014/main" val="20002"/>
                    </a:ext>
                  </a:extLst>
                </a:gridCol>
              </a:tblGrid>
              <a:tr h="397399">
                <a:tc>
                  <a:txBody>
                    <a:bodyPr/>
                    <a:lstStyle/>
                    <a:p>
                      <a:pPr marL="0" lvl="0" indent="0">
                        <a:buNone/>
                      </a:pPr>
                      <a:r>
                        <a:rPr sz="1800" b="1" dirty="0"/>
                        <a:t>Scientific Term</a:t>
                      </a:r>
                    </a:p>
                  </a:txBody>
                  <a:tcPr/>
                </a:tc>
                <a:tc>
                  <a:txBody>
                    <a:bodyPr/>
                    <a:lstStyle/>
                    <a:p>
                      <a:pPr marL="0" lvl="0" indent="0">
                        <a:buNone/>
                      </a:pPr>
                      <a:r>
                        <a:rPr sz="1800" b="1"/>
                        <a:t>Simple Definition</a:t>
                      </a:r>
                    </a:p>
                  </a:txBody>
                  <a:tcPr/>
                </a:tc>
                <a:tc>
                  <a:txBody>
                    <a:bodyPr/>
                    <a:lstStyle/>
                    <a:p>
                      <a:pPr marL="0" lvl="0" indent="0">
                        <a:buNone/>
                      </a:pPr>
                      <a:r>
                        <a:rPr sz="1800" b="1"/>
                        <a:t>Explanation Use</a:t>
                      </a:r>
                    </a:p>
                  </a:txBody>
                  <a:tcPr/>
                </a:tc>
                <a:extLst>
                  <a:ext uri="{0D108BD9-81ED-4DB2-BD59-A6C34878D82A}">
                    <a16:rowId xmlns:a16="http://schemas.microsoft.com/office/drawing/2014/main" val="10000"/>
                  </a:ext>
                </a:extLst>
              </a:tr>
              <a:tr h="947643">
                <a:tc>
                  <a:txBody>
                    <a:bodyPr/>
                    <a:lstStyle/>
                    <a:p>
                      <a:pPr marL="0" lvl="0" indent="0">
                        <a:buNone/>
                      </a:pPr>
                      <a:r>
                        <a:rPr sz="1800" b="1"/>
                        <a:t>Physical weathering</a:t>
                      </a:r>
                    </a:p>
                  </a:txBody>
                  <a:tcPr/>
                </a:tc>
                <a:tc>
                  <a:txBody>
                    <a:bodyPr/>
                    <a:lstStyle/>
                    <a:p>
                      <a:pPr marL="0" lvl="0" indent="0">
                        <a:buNone/>
                      </a:pPr>
                      <a:r>
                        <a:rPr sz="1800" dirty="0"/>
                        <a:t>Breaking rock without changing what it’s made of</a:t>
                      </a:r>
                    </a:p>
                  </a:txBody>
                  <a:tcPr/>
                </a:tc>
                <a:tc>
                  <a:txBody>
                    <a:bodyPr/>
                    <a:lstStyle/>
                    <a:p>
                      <a:pPr marL="0" lvl="0" indent="0">
                        <a:buNone/>
                      </a:pPr>
                      <a:r>
                        <a:rPr sz="1800"/>
                        <a:t>“Physical weathering happens when…”</a:t>
                      </a:r>
                    </a:p>
                  </a:txBody>
                  <a:tcPr/>
                </a:tc>
                <a:extLst>
                  <a:ext uri="{0D108BD9-81ED-4DB2-BD59-A6C34878D82A}">
                    <a16:rowId xmlns:a16="http://schemas.microsoft.com/office/drawing/2014/main" val="10001"/>
                  </a:ext>
                </a:extLst>
              </a:tr>
              <a:tr h="947643">
                <a:tc>
                  <a:txBody>
                    <a:bodyPr/>
                    <a:lstStyle/>
                    <a:p>
                      <a:pPr marL="0" lvl="0" indent="0">
                        <a:buNone/>
                      </a:pPr>
                      <a:r>
                        <a:rPr sz="1800" b="1"/>
                        <a:t>Chemical weathering</a:t>
                      </a:r>
                    </a:p>
                  </a:txBody>
                  <a:tcPr/>
                </a:tc>
                <a:tc>
                  <a:txBody>
                    <a:bodyPr/>
                    <a:lstStyle/>
                    <a:p>
                      <a:pPr marL="0" lvl="0" indent="0">
                        <a:buNone/>
                      </a:pPr>
                      <a:r>
                        <a:rPr sz="1800"/>
                        <a:t>Changing the rock’s chemical composition</a:t>
                      </a:r>
                    </a:p>
                  </a:txBody>
                  <a:tcPr/>
                </a:tc>
                <a:tc>
                  <a:txBody>
                    <a:bodyPr/>
                    <a:lstStyle/>
                    <a:p>
                      <a:pPr marL="0" lvl="0" indent="0">
                        <a:buNone/>
                      </a:pPr>
                      <a:r>
                        <a:rPr sz="1800" dirty="0"/>
                        <a:t>“Chemical weathering occurs because…”</a:t>
                      </a:r>
                    </a:p>
                  </a:txBody>
                  <a:tcPr/>
                </a:tc>
                <a:extLst>
                  <a:ext uri="{0D108BD9-81ED-4DB2-BD59-A6C34878D82A}">
                    <a16:rowId xmlns:a16="http://schemas.microsoft.com/office/drawing/2014/main" val="10002"/>
                  </a:ext>
                </a:extLst>
              </a:tr>
              <a:tr h="947643">
                <a:tc>
                  <a:txBody>
                    <a:bodyPr/>
                    <a:lstStyle/>
                    <a:p>
                      <a:pPr marL="0" lvl="0" indent="0">
                        <a:buNone/>
                      </a:pPr>
                      <a:r>
                        <a:rPr sz="1800" b="1"/>
                        <a:t>Force</a:t>
                      </a:r>
                    </a:p>
                  </a:txBody>
                  <a:tcPr/>
                </a:tc>
                <a:tc>
                  <a:txBody>
                    <a:bodyPr/>
                    <a:lstStyle/>
                    <a:p>
                      <a:pPr marL="0" lvl="0" indent="0">
                        <a:buNone/>
                      </a:pPr>
                      <a:r>
                        <a:rPr sz="1800"/>
                        <a:t>A push or pull that can change motion or shape</a:t>
                      </a:r>
                    </a:p>
                  </a:txBody>
                  <a:tcPr/>
                </a:tc>
                <a:tc>
                  <a:txBody>
                    <a:bodyPr/>
                    <a:lstStyle/>
                    <a:p>
                      <a:pPr marL="0" lvl="0" indent="0">
                        <a:buNone/>
                      </a:pPr>
                      <a:r>
                        <a:rPr sz="1800" dirty="0"/>
                        <a:t>“The force of _____ causes…”</a:t>
                      </a:r>
                    </a:p>
                  </a:txBody>
                  <a:tcPr/>
                </a:tc>
                <a:extLst>
                  <a:ext uri="{0D108BD9-81ED-4DB2-BD59-A6C34878D82A}">
                    <a16:rowId xmlns:a16="http://schemas.microsoft.com/office/drawing/2014/main" val="10003"/>
                  </a:ext>
                </a:extLst>
              </a:tr>
              <a:tr h="672521">
                <a:tc>
                  <a:txBody>
                    <a:bodyPr/>
                    <a:lstStyle/>
                    <a:p>
                      <a:pPr marL="0" lvl="0" indent="0">
                        <a:buNone/>
                      </a:pPr>
                      <a:r>
                        <a:rPr sz="1800" b="1"/>
                        <a:t>Thermal expansion</a:t>
                      </a:r>
                    </a:p>
                  </a:txBody>
                  <a:tcPr/>
                </a:tc>
                <a:tc>
                  <a:txBody>
                    <a:bodyPr/>
                    <a:lstStyle/>
                    <a:p>
                      <a:pPr marL="0" lvl="0" indent="0">
                        <a:buNone/>
                      </a:pPr>
                      <a:r>
                        <a:rPr sz="1800"/>
                        <a:t>Materials getting bigger when heated</a:t>
                      </a:r>
                    </a:p>
                  </a:txBody>
                  <a:tcPr/>
                </a:tc>
                <a:tc>
                  <a:txBody>
                    <a:bodyPr/>
                    <a:lstStyle/>
                    <a:p>
                      <a:pPr marL="0" lvl="0" indent="0">
                        <a:buNone/>
                      </a:pPr>
                      <a:r>
                        <a:rPr sz="1800" dirty="0"/>
                        <a:t>“When rocks heat up, they…”</a:t>
                      </a:r>
                    </a:p>
                  </a:txBody>
                  <a:tcPr/>
                </a:tc>
                <a:extLst>
                  <a:ext uri="{0D108BD9-81ED-4DB2-BD59-A6C34878D82A}">
                    <a16:rowId xmlns:a16="http://schemas.microsoft.com/office/drawing/2014/main" val="10004"/>
                  </a:ext>
                </a:extLst>
              </a:tr>
              <a:tr h="672521">
                <a:tc>
                  <a:txBody>
                    <a:bodyPr/>
                    <a:lstStyle/>
                    <a:p>
                      <a:pPr marL="0" lvl="0" indent="0">
                        <a:buNone/>
                      </a:pPr>
                      <a:r>
                        <a:rPr sz="1800" b="1" dirty="0"/>
                        <a:t>Oxidation</a:t>
                      </a:r>
                    </a:p>
                  </a:txBody>
                  <a:tcPr/>
                </a:tc>
                <a:tc>
                  <a:txBody>
                    <a:bodyPr/>
                    <a:lstStyle/>
                    <a:p>
                      <a:pPr marL="0" lvl="0" indent="0">
                        <a:buNone/>
                      </a:pPr>
                      <a:r>
                        <a:rPr sz="1800"/>
                        <a:t>A chemical reaction with oxygen</a:t>
                      </a:r>
                    </a:p>
                  </a:txBody>
                  <a:tcPr/>
                </a:tc>
                <a:tc>
                  <a:txBody>
                    <a:bodyPr/>
                    <a:lstStyle/>
                    <a:p>
                      <a:pPr marL="0" lvl="0" indent="0">
                        <a:buNone/>
                      </a:pPr>
                      <a:r>
                        <a:rPr sz="1800" dirty="0"/>
                        <a:t>“Oxidation changes the rock by…”</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711" y="171450"/>
            <a:ext cx="8229600" cy="4755481"/>
          </a:xfrm>
        </p:spPr>
        <p:txBody>
          <a:bodyPr>
            <a:normAutofit fontScale="85000" lnSpcReduction="20000"/>
          </a:bodyPr>
          <a:lstStyle/>
          <a:p>
            <a:pPr marL="0" lvl="0" indent="0">
              <a:spcBef>
                <a:spcPts val="3000"/>
              </a:spcBef>
              <a:buNone/>
            </a:pPr>
            <a:r>
              <a:rPr b="1" dirty="0"/>
              <a:t>Process 1: Physical Weathering (Mechanical Breakdown)</a:t>
            </a:r>
          </a:p>
          <a:p>
            <a:pPr marL="0" lvl="0" indent="0">
              <a:spcBef>
                <a:spcPts val="3000"/>
              </a:spcBef>
              <a:buNone/>
            </a:pPr>
            <a:r>
              <a:rPr b="1" dirty="0"/>
              <a:t>Teacher Model Explanation:</a:t>
            </a:r>
          </a:p>
          <a:p>
            <a:pPr marL="0" lvl="0" indent="0">
              <a:buNone/>
            </a:pPr>
            <a:r>
              <a:rPr i="1" dirty="0"/>
              <a:t>“Let me explain how physical forces break down rock without changing what the rock is made of. First, consider freeze-thaw cycles. When water gets into cracks in rock and then freezes, it expands with tremendous force - enough to split the rock apart. This happens because ice takes up more space than liquid water. Then, when the ice melts, more water can get into the new, larger cracks. This process repeats thousands of times, gradually breaking large rocks into smaller pieces.”</a:t>
            </a:r>
          </a:p>
          <a:p>
            <a:pPr marL="0" lvl="0" indent="0">
              <a:spcBef>
                <a:spcPts val="3000"/>
              </a:spcBef>
              <a:buNone/>
            </a:pPr>
            <a:r>
              <a:rPr b="1" dirty="0"/>
              <a:t>Key Process Elements:</a:t>
            </a:r>
          </a:p>
          <a:p>
            <a:pPr marL="342900" lvl="0" indent="-342900">
              <a:buAutoNum type="arabicPeriod"/>
            </a:pPr>
            <a:r>
              <a:rPr b="1" dirty="0"/>
              <a:t>Force application</a:t>
            </a:r>
            <a:r>
              <a:rPr dirty="0"/>
              <a:t> → </a:t>
            </a:r>
            <a:r>
              <a:rPr b="1" dirty="0"/>
              <a:t>Physical change</a:t>
            </a:r>
            <a:r>
              <a:rPr dirty="0"/>
              <a:t> → </a:t>
            </a:r>
            <a:r>
              <a:rPr b="1" dirty="0"/>
              <a:t>Accumulated damage</a:t>
            </a:r>
          </a:p>
          <a:p>
            <a:pPr marL="342900" lvl="0" indent="-342900">
              <a:buAutoNum type="arabicPeriod"/>
            </a:pPr>
            <a:r>
              <a:rPr b="1" dirty="0"/>
              <a:t>Cause:</a:t>
            </a:r>
            <a:r>
              <a:rPr dirty="0"/>
              <a:t> Expansion force from freezing water</a:t>
            </a:r>
          </a:p>
          <a:p>
            <a:pPr marL="342900" lvl="0" indent="-342900">
              <a:buAutoNum type="arabicPeriod"/>
            </a:pPr>
            <a:r>
              <a:rPr b="1" dirty="0"/>
              <a:t>Effect:</a:t>
            </a:r>
            <a:r>
              <a:rPr dirty="0"/>
              <a:t> Rock splits into smaller pieces</a:t>
            </a:r>
          </a:p>
          <a:p>
            <a:pPr marL="342900" lvl="0" indent="-342900">
              <a:buAutoNum type="arabicPeriod"/>
            </a:pPr>
            <a:r>
              <a:rPr b="1" dirty="0"/>
              <a:t>Repetition:</a:t>
            </a:r>
            <a:r>
              <a:rPr dirty="0"/>
              <a:t> Process continues over long time periods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836" y="165434"/>
            <a:ext cx="8229600" cy="4755481"/>
          </a:xfrm>
        </p:spPr>
        <p:txBody>
          <a:bodyPr>
            <a:normAutofit fontScale="77500" lnSpcReduction="20000"/>
          </a:bodyPr>
          <a:lstStyle/>
          <a:p>
            <a:pPr marL="0" lvl="0" indent="0">
              <a:spcBef>
                <a:spcPts val="3000"/>
              </a:spcBef>
              <a:buNone/>
            </a:pPr>
            <a:r>
              <a:rPr b="1" dirty="0"/>
              <a:t>Student Practice: Explaining Thermal Expansion Weathering</a:t>
            </a:r>
          </a:p>
          <a:p>
            <a:pPr marL="0" lvl="0" indent="0">
              <a:spcBef>
                <a:spcPts val="3000"/>
              </a:spcBef>
              <a:buNone/>
            </a:pPr>
            <a:r>
              <a:rPr b="1" dirty="0"/>
              <a:t>Your turn to explain:</a:t>
            </a:r>
          </a:p>
          <a:p>
            <a:pPr marL="0" lvl="0" indent="0">
              <a:buNone/>
            </a:pPr>
            <a:r>
              <a:rPr b="1" dirty="0"/>
              <a:t>How daily heating and cooling breaks down rock</a:t>
            </a:r>
          </a:p>
          <a:p>
            <a:pPr marL="0" lvl="0" indent="0">
              <a:spcBef>
                <a:spcPts val="3000"/>
              </a:spcBef>
              <a:buNone/>
            </a:pPr>
            <a:r>
              <a:rPr b="1" dirty="0"/>
              <a:t>Process to explain:</a:t>
            </a:r>
          </a:p>
          <a:p>
            <a:pPr lvl="0"/>
            <a:r>
              <a:rPr b="1" dirty="0"/>
              <a:t>Day:</a:t>
            </a:r>
            <a:r>
              <a:rPr dirty="0"/>
              <a:t> Sun heats rock → rock expands → outer layer expands more than inner layer</a:t>
            </a:r>
          </a:p>
          <a:p>
            <a:pPr lvl="0"/>
            <a:r>
              <a:rPr b="1" dirty="0"/>
              <a:t>Night:</a:t>
            </a:r>
            <a:r>
              <a:rPr dirty="0"/>
              <a:t> Rock cools → rock contracts → stress between layers</a:t>
            </a:r>
          </a:p>
          <a:p>
            <a:pPr lvl="0"/>
            <a:r>
              <a:rPr b="1" dirty="0"/>
              <a:t>Over time:</a:t>
            </a:r>
            <a:r>
              <a:rPr dirty="0"/>
              <a:t> Repeated expansion/contraction → outer layer cracks and falls off</a:t>
            </a:r>
          </a:p>
          <a:p>
            <a:pPr marL="0" lvl="0" indent="0">
              <a:spcBef>
                <a:spcPts val="3000"/>
              </a:spcBef>
              <a:buNone/>
            </a:pPr>
            <a:r>
              <a:rPr b="1" dirty="0"/>
              <a:t>Sentence frames:</a:t>
            </a:r>
          </a:p>
          <a:p>
            <a:pPr lvl="0"/>
            <a:r>
              <a:rPr dirty="0"/>
              <a:t>“This type of weathering works by…”</a:t>
            </a:r>
          </a:p>
          <a:p>
            <a:pPr lvl="0"/>
            <a:r>
              <a:rPr dirty="0"/>
              <a:t>“First, when the sun heats the rock…”</a:t>
            </a:r>
          </a:p>
          <a:p>
            <a:pPr lvl="0"/>
            <a:r>
              <a:rPr dirty="0"/>
              <a:t>“This creates stress because…”</a:t>
            </a:r>
          </a:p>
          <a:p>
            <a:pPr lvl="0"/>
            <a:r>
              <a:rPr dirty="0"/>
              <a:t>“Over many years, this repeated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260"/>
            <a:ext cx="8229600" cy="4863765"/>
          </a:xfrm>
        </p:spPr>
        <p:txBody>
          <a:bodyPr>
            <a:normAutofit fontScale="92500" lnSpcReduction="20000"/>
          </a:bodyPr>
          <a:lstStyle/>
          <a:p>
            <a:pPr marL="0" lvl="0" indent="0">
              <a:spcBef>
                <a:spcPts val="3000"/>
              </a:spcBef>
              <a:buNone/>
            </a:pPr>
            <a:r>
              <a:rPr b="1" dirty="0"/>
              <a:t>Process 2: Chemical Weathering (Chemical Changes)</a:t>
            </a:r>
          </a:p>
          <a:p>
            <a:pPr marL="0" lvl="0" indent="0">
              <a:spcBef>
                <a:spcPts val="3000"/>
              </a:spcBef>
              <a:buNone/>
            </a:pPr>
            <a:r>
              <a:rPr b="1" dirty="0"/>
              <a:t>Example: Acid Rain and Limestone</a:t>
            </a:r>
          </a:p>
          <a:p>
            <a:pPr marL="0" lvl="0" indent="0">
              <a:buNone/>
            </a:pPr>
            <a:r>
              <a:rPr b="1" dirty="0"/>
              <a:t>Explanation structure to follow:</a:t>
            </a:r>
            <a:r>
              <a:rPr dirty="0"/>
              <a:t> 1. </a:t>
            </a:r>
            <a:r>
              <a:rPr b="1" dirty="0"/>
              <a:t>Chemical reactants:</a:t>
            </a:r>
            <a:r>
              <a:rPr dirty="0"/>
              <a:t> Acid rain (weak acid) + limestone (calcium carbonate) 2. </a:t>
            </a:r>
            <a:r>
              <a:rPr b="1" dirty="0"/>
              <a:t>Chemical reaction process:</a:t>
            </a:r>
            <a:r>
              <a:rPr dirty="0"/>
              <a:t> Acid dissolves the calcium carbonate 3. </a:t>
            </a:r>
            <a:r>
              <a:rPr b="1" dirty="0"/>
              <a:t>Observable result:</a:t>
            </a:r>
            <a:r>
              <a:rPr dirty="0"/>
              <a:t> Rock becomes softer, develops holes, eventually dissolves 4. </a:t>
            </a:r>
            <a:r>
              <a:rPr b="1" dirty="0"/>
              <a:t>Evidence of chemical change:</a:t>
            </a:r>
            <a:r>
              <a:rPr dirty="0"/>
              <a:t> New substances formed (calcium and carbon dioxide)</a:t>
            </a:r>
          </a:p>
          <a:p>
            <a:pPr marL="0" lvl="0" indent="0">
              <a:spcBef>
                <a:spcPts val="3000"/>
              </a:spcBef>
              <a:buNone/>
            </a:pPr>
            <a:r>
              <a:rPr b="1" dirty="0"/>
              <a:t>Scientific vocabulary to include:</a:t>
            </a:r>
          </a:p>
          <a:p>
            <a:pPr lvl="0"/>
            <a:r>
              <a:rPr dirty="0"/>
              <a:t>“This is a chemical change because…”</a:t>
            </a:r>
          </a:p>
          <a:p>
            <a:pPr lvl="0"/>
            <a:r>
              <a:rPr dirty="0"/>
              <a:t>“The acid reacts with…”</a:t>
            </a:r>
          </a:p>
          <a:p>
            <a:pPr lvl="0"/>
            <a:r>
              <a:rPr dirty="0"/>
              <a:t>“New substances are formed…”</a:t>
            </a:r>
          </a:p>
          <a:p>
            <a:pPr lvl="0"/>
            <a:r>
              <a:rPr dirty="0"/>
              <a:t>“You can tell it’s chemical weathering because…”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584" y="111292"/>
            <a:ext cx="8229600" cy="4905875"/>
          </a:xfrm>
        </p:spPr>
        <p:txBody>
          <a:bodyPr>
            <a:normAutofit fontScale="70000" lnSpcReduction="20000"/>
          </a:bodyPr>
          <a:lstStyle/>
          <a:p>
            <a:pPr marL="0" lvl="0" indent="0">
              <a:spcBef>
                <a:spcPts val="3000"/>
              </a:spcBef>
              <a:buNone/>
            </a:pPr>
            <a:r>
              <a:rPr b="1" dirty="0"/>
              <a:t>Guided Practice: Rust Weathering Explanation</a:t>
            </a:r>
          </a:p>
          <a:p>
            <a:pPr marL="0" lvl="0" indent="0">
              <a:spcBef>
                <a:spcPts val="3000"/>
              </a:spcBef>
              <a:buNone/>
            </a:pPr>
            <a:r>
              <a:rPr b="1" dirty="0"/>
              <a:t>Real-world connection: How iron in rock rusts</a:t>
            </a:r>
          </a:p>
          <a:p>
            <a:pPr marL="0" lvl="0" indent="0">
              <a:buNone/>
            </a:pPr>
            <a:r>
              <a:rPr b="1" dirty="0"/>
              <a:t>Your explanation challenge:</a:t>
            </a:r>
            <a:r>
              <a:rPr dirty="0"/>
              <a:t> Explain how iron-containing rocks break down through oxidation (rusting)</a:t>
            </a:r>
          </a:p>
          <a:p>
            <a:pPr marL="0" lvl="0" indent="0">
              <a:spcBef>
                <a:spcPts val="3000"/>
              </a:spcBef>
              <a:buNone/>
            </a:pPr>
            <a:r>
              <a:rPr b="1" dirty="0"/>
              <a:t>Process steps to include:</a:t>
            </a:r>
          </a:p>
          <a:p>
            <a:pPr marL="342900" lvl="0" indent="-342900">
              <a:buAutoNum type="arabicPeriod"/>
            </a:pPr>
            <a:r>
              <a:rPr dirty="0"/>
              <a:t>Iron minerals in rock + oxygen + water → rust forms</a:t>
            </a:r>
          </a:p>
          <a:p>
            <a:pPr marL="342900" lvl="0" indent="-342900">
              <a:buAutoNum type="arabicPeriod"/>
            </a:pPr>
            <a:r>
              <a:rPr dirty="0"/>
              <a:t>Rust takes up more space than original iron</a:t>
            </a:r>
          </a:p>
          <a:p>
            <a:pPr marL="342900" lvl="0" indent="-342900">
              <a:buAutoNum type="arabicPeriod"/>
            </a:pPr>
            <a:r>
              <a:rPr dirty="0"/>
              <a:t>Expansion creates pressure inside the rock</a:t>
            </a:r>
          </a:p>
          <a:p>
            <a:pPr marL="342900" lvl="0" indent="-342900">
              <a:buAutoNum type="arabicPeriod"/>
            </a:pPr>
            <a:r>
              <a:rPr dirty="0"/>
              <a:t>Rock cracks and weakens</a:t>
            </a:r>
          </a:p>
          <a:p>
            <a:pPr marL="342900" lvl="0" indent="-342900">
              <a:buAutoNum type="arabicPeriod"/>
            </a:pPr>
            <a:r>
              <a:rPr dirty="0"/>
              <a:t>Rusty pieces break away</a:t>
            </a:r>
          </a:p>
          <a:p>
            <a:pPr marL="0" lvl="0" indent="0">
              <a:spcBef>
                <a:spcPts val="3000"/>
              </a:spcBef>
              <a:buNone/>
            </a:pPr>
            <a:r>
              <a:rPr b="1" dirty="0"/>
              <a:t>Focus on:</a:t>
            </a:r>
          </a:p>
          <a:p>
            <a:pPr lvl="0"/>
            <a:r>
              <a:rPr b="1" dirty="0"/>
              <a:t>Chemical change indicators</a:t>
            </a:r>
            <a:r>
              <a:rPr dirty="0"/>
              <a:t> (new substance formed, color change)</a:t>
            </a:r>
          </a:p>
          <a:p>
            <a:pPr lvl="0"/>
            <a:r>
              <a:rPr b="1" dirty="0"/>
              <a:t>Physical effects</a:t>
            </a:r>
            <a:r>
              <a:rPr dirty="0"/>
              <a:t> of the chemical change (expansion, cracking)</a:t>
            </a:r>
          </a:p>
          <a:p>
            <a:pPr lvl="0"/>
            <a:r>
              <a:rPr b="1" dirty="0"/>
              <a:t>Cause-and-effect relationships</a:t>
            </a:r>
            <a:r>
              <a:rPr dirty="0"/>
              <a:t> between chemical and physical processes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92153153"/>
              </p:ext>
            </p:extLst>
          </p:nvPr>
        </p:nvGraphicFramePr>
        <p:xfrm>
          <a:off x="162426" y="203200"/>
          <a:ext cx="8511674" cy="4723732"/>
        </p:xfrm>
        <a:graphic>
          <a:graphicData uri="http://schemas.openxmlformats.org/drawingml/2006/table">
            <a:tbl>
              <a:tblPr firstRow="1" bandRow="1">
                <a:tableStyleId>{5C22544A-7EE6-4342-B048-85BDC9FD1C3A}</a:tableStyleId>
              </a:tblPr>
              <a:tblGrid>
                <a:gridCol w="3048958">
                  <a:extLst>
                    <a:ext uri="{9D8B030D-6E8A-4147-A177-3AD203B41FA5}">
                      <a16:colId xmlns:a16="http://schemas.microsoft.com/office/drawing/2014/main" val="20000"/>
                    </a:ext>
                  </a:extLst>
                </a:gridCol>
                <a:gridCol w="3048958">
                  <a:extLst>
                    <a:ext uri="{9D8B030D-6E8A-4147-A177-3AD203B41FA5}">
                      <a16:colId xmlns:a16="http://schemas.microsoft.com/office/drawing/2014/main" val="20001"/>
                    </a:ext>
                  </a:extLst>
                </a:gridCol>
                <a:gridCol w="2413758">
                  <a:extLst>
                    <a:ext uri="{9D8B030D-6E8A-4147-A177-3AD203B41FA5}">
                      <a16:colId xmlns:a16="http://schemas.microsoft.com/office/drawing/2014/main" val="20002"/>
                    </a:ext>
                  </a:extLst>
                </a:gridCol>
              </a:tblGrid>
              <a:tr h="533987">
                <a:tc>
                  <a:txBody>
                    <a:bodyPr/>
                    <a:lstStyle/>
                    <a:p>
                      <a:pPr marL="0" lvl="0" indent="0">
                        <a:buNone/>
                      </a:pPr>
                      <a:r>
                        <a:rPr sz="1800" b="1" dirty="0"/>
                        <a:t>Physical Weathering</a:t>
                      </a:r>
                    </a:p>
                  </a:txBody>
                  <a:tcPr/>
                </a:tc>
                <a:tc>
                  <a:txBody>
                    <a:bodyPr/>
                    <a:lstStyle/>
                    <a:p>
                      <a:pPr marL="0" lvl="0" indent="0">
                        <a:buNone/>
                      </a:pPr>
                      <a:r>
                        <a:rPr sz="1800" b="1"/>
                        <a:t>Chemical Weathering</a:t>
                      </a:r>
                    </a:p>
                  </a:txBody>
                  <a:tcPr/>
                </a:tc>
                <a:tc>
                  <a:txBody>
                    <a:bodyPr/>
                    <a:lstStyle/>
                    <a:p>
                      <a:pPr marL="0" lvl="0" indent="0">
                        <a:buNone/>
                      </a:pPr>
                      <a:r>
                        <a:rPr sz="1800" b="1"/>
                        <a:t>Working Together</a:t>
                      </a:r>
                    </a:p>
                  </a:txBody>
                  <a:tcPr/>
                </a:tc>
                <a:extLst>
                  <a:ext uri="{0D108BD9-81ED-4DB2-BD59-A6C34878D82A}">
                    <a16:rowId xmlns:a16="http://schemas.microsoft.com/office/drawing/2014/main" val="10000"/>
                  </a:ext>
                </a:extLst>
              </a:tr>
              <a:tr h="1273354">
                <a:tc>
                  <a:txBody>
                    <a:bodyPr/>
                    <a:lstStyle/>
                    <a:p>
                      <a:pPr marL="0" lvl="0" indent="0">
                        <a:buNone/>
                      </a:pPr>
                      <a:r>
                        <a:rPr sz="1800"/>
                        <a:t>Forces break rocks apart</a:t>
                      </a:r>
                    </a:p>
                  </a:txBody>
                  <a:tcPr/>
                </a:tc>
                <a:tc>
                  <a:txBody>
                    <a:bodyPr/>
                    <a:lstStyle/>
                    <a:p>
                      <a:pPr marL="0" lvl="0" indent="0">
                        <a:buNone/>
                      </a:pPr>
                      <a:r>
                        <a:rPr sz="1800" dirty="0"/>
                        <a:t>Chemical reactions change rock composition</a:t>
                      </a:r>
                    </a:p>
                  </a:txBody>
                  <a:tcPr/>
                </a:tc>
                <a:tc>
                  <a:txBody>
                    <a:bodyPr/>
                    <a:lstStyle/>
                    <a:p>
                      <a:pPr marL="0" lvl="0" indent="0">
                        <a:buNone/>
                      </a:pPr>
                      <a:r>
                        <a:rPr sz="1800"/>
                        <a:t>Chemical changes weaken rock for physical forces</a:t>
                      </a:r>
                    </a:p>
                  </a:txBody>
                  <a:tcPr/>
                </a:tc>
                <a:extLst>
                  <a:ext uri="{0D108BD9-81ED-4DB2-BD59-A6C34878D82A}">
                    <a16:rowId xmlns:a16="http://schemas.microsoft.com/office/drawing/2014/main" val="10001"/>
                  </a:ext>
                </a:extLst>
              </a:tr>
              <a:tr h="1643037">
                <a:tc>
                  <a:txBody>
                    <a:bodyPr/>
                    <a:lstStyle/>
                    <a:p>
                      <a:pPr marL="0" lvl="0" indent="0">
                        <a:buNone/>
                      </a:pPr>
                      <a:r>
                        <a:rPr sz="1800"/>
                        <a:t>Examples: freeze-thaw, thermal expansion</a:t>
                      </a:r>
                    </a:p>
                  </a:txBody>
                  <a:tcPr/>
                </a:tc>
                <a:tc>
                  <a:txBody>
                    <a:bodyPr/>
                    <a:lstStyle/>
                    <a:p>
                      <a:pPr marL="0" lvl="0" indent="0">
                        <a:buNone/>
                      </a:pPr>
                      <a:r>
                        <a:rPr sz="1800"/>
                        <a:t>Examples: acid rain, oxidation</a:t>
                      </a:r>
                    </a:p>
                  </a:txBody>
                  <a:tcPr/>
                </a:tc>
                <a:tc>
                  <a:txBody>
                    <a:bodyPr/>
                    <a:lstStyle/>
                    <a:p>
                      <a:pPr marL="0" lvl="0" indent="0">
                        <a:buNone/>
                      </a:pPr>
                      <a:r>
                        <a:rPr sz="1800" dirty="0"/>
                        <a:t>Physical cracks let in water for chemical reactions</a:t>
                      </a:r>
                    </a:p>
                  </a:txBody>
                  <a:tcPr/>
                </a:tc>
                <a:extLst>
                  <a:ext uri="{0D108BD9-81ED-4DB2-BD59-A6C34878D82A}">
                    <a16:rowId xmlns:a16="http://schemas.microsoft.com/office/drawing/2014/main" val="10002"/>
                  </a:ext>
                </a:extLst>
              </a:tr>
              <a:tr h="1273354">
                <a:tc>
                  <a:txBody>
                    <a:bodyPr/>
                    <a:lstStyle/>
                    <a:p>
                      <a:pPr marL="0" lvl="0" indent="0">
                        <a:buNone/>
                      </a:pPr>
                      <a:r>
                        <a:rPr sz="1800" dirty="0"/>
                        <a:t>Same material, smaller pieces</a:t>
                      </a:r>
                    </a:p>
                  </a:txBody>
                  <a:tcPr/>
                </a:tc>
                <a:tc>
                  <a:txBody>
                    <a:bodyPr/>
                    <a:lstStyle/>
                    <a:p>
                      <a:pPr marL="0" lvl="0" indent="0">
                        <a:buNone/>
                      </a:pPr>
                      <a:r>
                        <a:rPr sz="1800"/>
                        <a:t>Different materials formed</a:t>
                      </a:r>
                    </a:p>
                  </a:txBody>
                  <a:tcPr/>
                </a:tc>
                <a:tc>
                  <a:txBody>
                    <a:bodyPr/>
                    <a:lstStyle/>
                    <a:p>
                      <a:pPr marL="0" lvl="0" indent="0">
                        <a:buNone/>
                      </a:pPr>
                      <a:r>
                        <a:rPr sz="1800" dirty="0"/>
                        <a:t>Both processes accelerate each other</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43436C"/>
      </a:dk1>
      <a:lt1>
        <a:sysClr val="window" lastClr="F2ECB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43436C"/>
      </a:dk1>
      <a:lt1>
        <a:sysClr val="window" lastClr="F2ECBC"/>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1140</Words>
  <Application>Microsoft Office PowerPoint</Application>
  <PresentationFormat>On-screen Show (16:9)</PresentationFormat>
  <Paragraphs>122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Calibri</vt:lpstr>
      <vt:lpstr>Office Theme</vt:lpstr>
      <vt:lpstr>Supplemental Lesson: How Forces and Chemical Reactions Break Down Rock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Richard Horton</cp:lastModifiedBy>
  <cp:revision>1</cp:revision>
  <dcterms:created xsi:type="dcterms:W3CDTF">2025-06-18T02:31:24Z</dcterms:created>
  <dcterms:modified xsi:type="dcterms:W3CDTF">2025-06-18T03:14:54Z</dcterms:modified>
</cp:coreProperties>
</file>