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package/2006/relationships/metadata/extended-properties" Target="docProps/app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3" autoAdjust="0"/>
    <p:restoredTop sz="94694" autoAdjust="0"/>
  </p:normalViewPr>
  <p:slideViewPr>
    <p:cSldViewPr snapToGrid="0" snapToObjects="1">
      <p:cViewPr varScale="1">
        <p:scale>
          <a:sx n="159" d="100"/>
          <a:sy n="159" d="100"/>
        </p:scale>
        <p:origin x="156" y="174"/>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6/13/2025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t>Goal: Students understand how political power and economic wealth actually worked in 1450</a:t>
            </a:r>
          </a:p>
          <a:p>
            <a:pPr marL="0" lvl="0" indent="0">
              <a:buNone/>
            </a:pPr>
            <a:endParaRPr/>
          </a:p>
          <a:p>
            <a:pPr lvl="0"/>
            <a:r>
              <a:t>This is foundational knowledge for understanding change over time</a:t>
            </a:r>
          </a:p>
          <a:p>
            <a:pPr marL="0" lvl="0" indent="0">
              <a:buNone/>
            </a:pPr>
            <a:endParaRPr/>
          </a:p>
          <a:p>
            <a:pPr lvl="0"/>
            <a:r>
              <a:t>Focus on concrete political structures and economic systems</a:t>
            </a:r>
          </a:p>
        </p:txBody>
      </p:sp>
      <p:sp>
        <p:nvSpPr>
          <p:cNvPr id="4" name="Slide Number Placeholder 3"/>
          <p:cNvSpPr>
            <a:spLocks noGrp="1"/>
          </p:cNvSpPr>
          <p:nvPr>
            <p:ph type="sldNum" sz="quarter" idx="10"/>
          </p:nvPr>
        </p:nvSpPr>
        <p:spPr/>
        <p:txBody>
          <a:bodyPr/>
          <a:lstStyle/>
          <a:p>
            <a:fld id="{18BDFEC3-8487-43E8-A154-7C12CBC1FFF2}" type="slidenum">
              <a:rPr lang="en-US"/>
              <a:t>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t>Emphasize these were strategic CHOICES, not limitations</a:t>
            </a:r>
          </a:p>
          <a:p>
            <a:pPr marL="0" lvl="0" indent="0">
              <a:buNone/>
            </a:pPr>
            <a:endParaRPr/>
          </a:p>
          <a:p>
            <a:pPr lvl="0"/>
            <a:r>
              <a:t>Political decision to focus inward had economic consequences</a:t>
            </a:r>
          </a:p>
          <a:p>
            <a:pPr marL="0" lvl="0" indent="0">
              <a:buNone/>
            </a:pPr>
            <a:endParaRPr/>
          </a:p>
          <a:p>
            <a:pPr lvl="0"/>
            <a:r>
              <a:t>Vast internal economy made external expansion less necessary</a:t>
            </a:r>
          </a:p>
          <a:p>
            <a:pPr marL="0" lvl="0" indent="0">
              <a:buNone/>
            </a:pPr>
            <a:endParaRPr/>
          </a:p>
          <a:p>
            <a:pPr lvl="0"/>
            <a:r>
              <a:t>Ask: “Why might a political system choose internal development over external expansion?”</a:t>
            </a:r>
          </a:p>
        </p:txBody>
      </p:sp>
      <p:sp>
        <p:nvSpPr>
          <p:cNvPr id="4" name="Slide Number Placeholder 3"/>
          <p:cNvSpPr>
            <a:spLocks noGrp="1"/>
          </p:cNvSpPr>
          <p:nvPr>
            <p:ph type="sldNum" sz="quarter" idx="10"/>
          </p:nvPr>
        </p:nvSpPr>
        <p:spPr/>
        <p:txBody>
          <a:bodyPr/>
          <a:lstStyle/>
          <a:p>
            <a:fld id="{18BDFEC3-8487-43E8-A154-7C12CBC1FFF2}" type="slidenum">
              <a:rPr lang="en-US"/>
              <a:t>15</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t>IMAGE NEEDED: Map of European political fragmentation showing dozens of kingdoms, duchies, and city-states</a:t>
            </a:r>
          </a:p>
          <a:p>
            <a:pPr marL="0" lvl="0" indent="0">
              <a:buNone/>
            </a:pPr>
            <a:endParaRPr/>
          </a:p>
          <a:p>
            <a:pPr lvl="0"/>
            <a:r>
              <a:t>Emphasize contrast with Ottoman and Chinese centralized systems</a:t>
            </a:r>
          </a:p>
          <a:p>
            <a:pPr marL="0" lvl="0" indent="0">
              <a:buNone/>
            </a:pPr>
            <a:endParaRPr/>
          </a:p>
          <a:p>
            <a:pPr lvl="0"/>
            <a:r>
              <a:t>This creates different political and economic dynamics</a:t>
            </a:r>
          </a:p>
        </p:txBody>
      </p:sp>
      <p:sp>
        <p:nvSpPr>
          <p:cNvPr id="4" name="Slide Number Placeholder 3"/>
          <p:cNvSpPr>
            <a:spLocks noGrp="1"/>
          </p:cNvSpPr>
          <p:nvPr>
            <p:ph type="sldNum" sz="quarter" idx="10"/>
          </p:nvPr>
        </p:nvSpPr>
        <p:spPr/>
        <p:txBody>
          <a:bodyPr/>
          <a:lstStyle/>
          <a:p>
            <a:fld id="{18BDFEC3-8487-43E8-A154-7C12CBC1FFF2}" type="slidenum">
              <a:rPr lang="en-US"/>
              <a:t>16</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t>Total European population smaller than China alone</a:t>
            </a:r>
          </a:p>
          <a:p>
            <a:pPr marL="0" lvl="0" indent="0">
              <a:buNone/>
            </a:pPr>
            <a:endParaRPr/>
          </a:p>
          <a:p>
            <a:pPr lvl="0"/>
            <a:r>
              <a:t>Political fragmentation prevents unified responses to challenges</a:t>
            </a:r>
          </a:p>
          <a:p>
            <a:pPr marL="0" lvl="0" indent="0">
              <a:buNone/>
            </a:pPr>
            <a:endParaRPr/>
          </a:p>
          <a:p>
            <a:pPr lvl="0"/>
            <a:r>
              <a:t>Feudal system creates competing centers of authority</a:t>
            </a:r>
          </a:p>
          <a:p>
            <a:pPr marL="0" lvl="0" indent="0">
              <a:buNone/>
            </a:pPr>
            <a:endParaRPr/>
          </a:p>
          <a:p>
            <a:pPr lvl="0"/>
            <a:r>
              <a:t>Ask: “How does political fragmentation affect economic development?”</a:t>
            </a:r>
          </a:p>
        </p:txBody>
      </p:sp>
      <p:sp>
        <p:nvSpPr>
          <p:cNvPr id="4" name="Slide Number Placeholder 3"/>
          <p:cNvSpPr>
            <a:spLocks noGrp="1"/>
          </p:cNvSpPr>
          <p:nvPr>
            <p:ph type="sldNum" sz="quarter" idx="10"/>
          </p:nvPr>
        </p:nvSpPr>
        <p:spPr/>
        <p:txBody>
          <a:bodyPr/>
          <a:lstStyle/>
          <a:p>
            <a:fld id="{18BDFEC3-8487-43E8-A154-7C12CBC1FFF2}" type="slidenum">
              <a:rPr lang="en-US"/>
              <a:t>18</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t>Political fragmentation creates economic inefficiencies</a:t>
            </a:r>
          </a:p>
          <a:p>
            <a:pPr marL="0" lvl="0" indent="0">
              <a:buNone/>
            </a:pPr>
            <a:endParaRPr/>
          </a:p>
          <a:p>
            <a:pPr lvl="0"/>
            <a:r>
              <a:t>Dependence on external trade routes creates vulnerability</a:t>
            </a:r>
          </a:p>
          <a:p>
            <a:pPr marL="0" lvl="0" indent="0">
              <a:buNone/>
            </a:pPr>
            <a:endParaRPr/>
          </a:p>
          <a:p>
            <a:pPr lvl="0"/>
            <a:r>
              <a:t>Economic pressures drive political innovation and risk-taking</a:t>
            </a:r>
          </a:p>
          <a:p>
            <a:pPr marL="0" lvl="0" indent="0">
              <a:buNone/>
            </a:pPr>
            <a:endParaRPr/>
          </a:p>
          <a:p>
            <a:pPr lvl="0"/>
            <a:r>
              <a:t>Ask: “How might economic pressures affect political decisions?”</a:t>
            </a:r>
          </a:p>
        </p:txBody>
      </p:sp>
      <p:sp>
        <p:nvSpPr>
          <p:cNvPr id="4" name="Slide Number Placeholder 3"/>
          <p:cNvSpPr>
            <a:spLocks noGrp="1"/>
          </p:cNvSpPr>
          <p:nvPr>
            <p:ph type="sldNum" sz="quarter" idx="10"/>
          </p:nvPr>
        </p:nvSpPr>
        <p:spPr/>
        <p:txBody>
          <a:bodyPr/>
          <a:lstStyle/>
          <a:p>
            <a:fld id="{18BDFEC3-8487-43E8-A154-7C12CBC1FFF2}" type="slidenum">
              <a:rPr lang="en-US"/>
              <a:t>20</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t>Economic innovation driven by political necessity</a:t>
            </a:r>
          </a:p>
          <a:p>
            <a:pPr marL="0" lvl="0" indent="0">
              <a:buNone/>
            </a:pPr>
            <a:endParaRPr/>
          </a:p>
          <a:p>
            <a:pPr lvl="0"/>
            <a:r>
              <a:t>Fragmented political system creates space for commercial experimentation</a:t>
            </a:r>
          </a:p>
          <a:p>
            <a:pPr marL="0" lvl="0" indent="0">
              <a:buNone/>
            </a:pPr>
            <a:endParaRPr/>
          </a:p>
          <a:p>
            <a:pPr lvl="0"/>
            <a:r>
              <a:t>Partnership between political authority and merchant capital</a:t>
            </a:r>
          </a:p>
          <a:p>
            <a:pPr marL="0" lvl="0" indent="0">
              <a:buNone/>
            </a:pPr>
            <a:endParaRPr/>
          </a:p>
          <a:p>
            <a:pPr lvl="0"/>
            <a:r>
              <a:t>These innovations will become important for later expansion</a:t>
            </a:r>
          </a:p>
        </p:txBody>
      </p:sp>
      <p:sp>
        <p:nvSpPr>
          <p:cNvPr id="4" name="Slide Number Placeholder 3"/>
          <p:cNvSpPr>
            <a:spLocks noGrp="1"/>
          </p:cNvSpPr>
          <p:nvPr>
            <p:ph type="sldNum" sz="quarter" idx="10"/>
          </p:nvPr>
        </p:nvSpPr>
        <p:spPr/>
        <p:txBody>
          <a:bodyPr/>
          <a:lstStyle/>
          <a:p>
            <a:fld id="{18BDFEC3-8487-43E8-A154-7C12CBC1FFF2}" type="slidenum">
              <a:rPr lang="en-US"/>
              <a:t>21</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t>Students need to understand the actual economic connections between regions</a:t>
            </a:r>
          </a:p>
          <a:p>
            <a:pPr marL="0" lvl="0" indent="0">
              <a:buNone/>
            </a:pPr>
            <a:endParaRPr/>
          </a:p>
          <a:p>
            <a:pPr lvl="0"/>
            <a:r>
              <a:t>This is about how money, goods, and resources flowed globally</a:t>
            </a:r>
          </a:p>
          <a:p>
            <a:pPr marL="0" lvl="0" indent="0">
              <a:buNone/>
            </a:pPr>
            <a:endParaRPr/>
          </a:p>
          <a:p>
            <a:pPr lvl="0"/>
            <a:r>
              <a:t>Political systems either facilitated or blocked these flows</a:t>
            </a:r>
          </a:p>
        </p:txBody>
      </p:sp>
      <p:sp>
        <p:nvSpPr>
          <p:cNvPr id="4" name="Slide Number Placeholder 3"/>
          <p:cNvSpPr>
            <a:spLocks noGrp="1"/>
          </p:cNvSpPr>
          <p:nvPr>
            <p:ph type="sldNum" sz="quarter" idx="10"/>
          </p:nvPr>
        </p:nvSpPr>
        <p:spPr/>
        <p:txBody>
          <a:bodyPr/>
          <a:lstStyle/>
          <a:p>
            <a:fld id="{18BDFEC3-8487-43E8-A154-7C12CBC1FFF2}" type="slidenum">
              <a:rPr lang="en-US"/>
              <a:t>22</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t>Political control of trade routes = economic power</a:t>
            </a:r>
          </a:p>
          <a:p>
            <a:pPr marL="0" lvl="0" indent="0">
              <a:buNone/>
            </a:pPr>
            <a:endParaRPr/>
          </a:p>
          <a:p>
            <a:pPr lvl="0"/>
            <a:r>
              <a:t>Different empires taxed and controlled different segments</a:t>
            </a:r>
          </a:p>
          <a:p>
            <a:pPr marL="0" lvl="0" indent="0">
              <a:buNone/>
            </a:pPr>
            <a:endParaRPr/>
          </a:p>
          <a:p>
            <a:pPr lvl="0"/>
            <a:r>
              <a:t>Europeans largely excluded from direct participation</a:t>
            </a:r>
          </a:p>
          <a:p>
            <a:pPr marL="0" lvl="0" indent="0">
              <a:buNone/>
            </a:pPr>
            <a:endParaRPr/>
          </a:p>
          <a:p>
            <a:pPr lvl="0"/>
            <a:r>
              <a:t>Ask: “How does control of trade routes translate into political power?”</a:t>
            </a:r>
          </a:p>
        </p:txBody>
      </p:sp>
      <p:sp>
        <p:nvSpPr>
          <p:cNvPr id="4" name="Slide Number Placeholder 3"/>
          <p:cNvSpPr>
            <a:spLocks noGrp="1"/>
          </p:cNvSpPr>
          <p:nvPr>
            <p:ph type="sldNum" sz="quarter" idx="10"/>
          </p:nvPr>
        </p:nvSpPr>
        <p:spPr/>
        <p:txBody>
          <a:bodyPr/>
          <a:lstStyle/>
          <a:p>
            <a:fld id="{18BDFEC3-8487-43E8-A154-7C12CBC1FFF2}" type="slidenum">
              <a:rPr lang="en-US"/>
              <a:t>24</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t>Indian Ocean = major wealth-generating system</a:t>
            </a:r>
          </a:p>
          <a:p>
            <a:pPr marL="0" lvl="0" indent="0">
              <a:buNone/>
            </a:pPr>
            <a:endParaRPr/>
          </a:p>
          <a:p>
            <a:pPr lvl="0"/>
            <a:r>
              <a:t>Political changes affect economic opportunities</a:t>
            </a:r>
          </a:p>
          <a:p>
            <a:pPr marL="0" lvl="0" indent="0">
              <a:buNone/>
            </a:pPr>
            <a:endParaRPr/>
          </a:p>
          <a:p>
            <a:pPr lvl="0"/>
            <a:r>
              <a:t>Chinese withdrawal creates power vacuum</a:t>
            </a:r>
          </a:p>
          <a:p>
            <a:pPr marL="0" lvl="0" indent="0">
              <a:buNone/>
            </a:pPr>
            <a:endParaRPr/>
          </a:p>
          <a:p>
            <a:pPr lvl="0"/>
            <a:r>
              <a:t>Portuguese presence still minimal but growing</a:t>
            </a:r>
          </a:p>
        </p:txBody>
      </p:sp>
      <p:sp>
        <p:nvSpPr>
          <p:cNvPr id="4" name="Slide Number Placeholder 3"/>
          <p:cNvSpPr>
            <a:spLocks noGrp="1"/>
          </p:cNvSpPr>
          <p:nvPr>
            <p:ph type="sldNum" sz="quarter" idx="10"/>
          </p:nvPr>
        </p:nvSpPr>
        <p:spPr/>
        <p:txBody>
          <a:bodyPr/>
          <a:lstStyle/>
          <a:p>
            <a:fld id="{18BDFEC3-8487-43E8-A154-7C12CBC1FFF2}" type="slidenum">
              <a:rPr lang="en-US"/>
              <a:t>26</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t>Europe economically dependent on external trade networks</a:t>
            </a:r>
          </a:p>
          <a:p>
            <a:pPr marL="0" lvl="0" indent="0">
              <a:buNone/>
            </a:pPr>
            <a:endParaRPr/>
          </a:p>
          <a:p>
            <a:pPr lvl="0"/>
            <a:r>
              <a:t>Financial innovation driven by economic necessity</a:t>
            </a:r>
          </a:p>
          <a:p>
            <a:pPr marL="0" lvl="0" indent="0">
              <a:buNone/>
            </a:pPr>
            <a:endParaRPr/>
          </a:p>
          <a:p>
            <a:pPr lvl="0"/>
            <a:r>
              <a:t>Political fragmentation creates financial experimentation</a:t>
            </a:r>
          </a:p>
          <a:p>
            <a:pPr marL="0" lvl="0" indent="0">
              <a:buNone/>
            </a:pPr>
            <a:endParaRPr/>
          </a:p>
          <a:p>
            <a:pPr lvl="0"/>
            <a:r>
              <a:t>These systems will enable later maritime expansion</a:t>
            </a:r>
          </a:p>
        </p:txBody>
      </p:sp>
      <p:sp>
        <p:nvSpPr>
          <p:cNvPr id="4" name="Slide Number Placeholder 3"/>
          <p:cNvSpPr>
            <a:spLocks noGrp="1"/>
          </p:cNvSpPr>
          <p:nvPr>
            <p:ph type="sldNum" sz="quarter" idx="10"/>
          </p:nvPr>
        </p:nvSpPr>
        <p:spPr/>
        <p:txBody>
          <a:bodyPr/>
          <a:lstStyle/>
          <a:p>
            <a:fld id="{18BDFEC3-8487-43E8-A154-7C12CBC1FFF2}" type="slidenum">
              <a:rPr lang="en-US"/>
              <a:t>27</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t>Now introduce environmental factors as context for political and economic systems</a:t>
            </a:r>
          </a:p>
          <a:p>
            <a:pPr marL="0" lvl="0" indent="0">
              <a:buNone/>
            </a:pPr>
            <a:endParaRPr/>
          </a:p>
          <a:p>
            <a:pPr lvl="0"/>
            <a:r>
              <a:t>Show how geography shapes political possibilities and economic opportunities</a:t>
            </a:r>
          </a:p>
          <a:p>
            <a:pPr marL="0" lvl="0" indent="0">
              <a:buNone/>
            </a:pPr>
            <a:endParaRPr/>
          </a:p>
          <a:p>
            <a:pPr lvl="0"/>
            <a:r>
              <a:t>Little Ice Age as background pressure affecting all systems</a:t>
            </a:r>
          </a:p>
        </p:txBody>
      </p:sp>
      <p:sp>
        <p:nvSpPr>
          <p:cNvPr id="4" name="Slide Number Placeholder 3"/>
          <p:cNvSpPr>
            <a:spLocks noGrp="1"/>
          </p:cNvSpPr>
          <p:nvPr>
            <p:ph type="sldNum" sz="quarter" idx="10"/>
          </p:nvPr>
        </p:nvSpPr>
        <p:spPr/>
        <p:txBody>
          <a:bodyPr/>
          <a:lstStyle/>
          <a:p>
            <a:fld id="{18BDFEC3-8487-43E8-A154-7C12CBC1FFF2}" type="slidenum">
              <a:rPr lang="en-US"/>
              <a:t>28</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t>Frame this as understanding how power and wealth functioned</a:t>
            </a:r>
          </a:p>
          <a:p>
            <a:pPr marL="0" lvl="0" indent="0">
              <a:buNone/>
            </a:pPr>
            <a:endParaRPr/>
          </a:p>
          <a:p>
            <a:pPr lvl="0"/>
            <a:r>
              <a:t>Students need concrete grasp of these systems before analyzing change</a:t>
            </a:r>
          </a:p>
          <a:p>
            <a:pPr marL="0" lvl="0" indent="0">
              <a:buNone/>
            </a:pPr>
            <a:endParaRPr/>
          </a:p>
          <a:p>
            <a:pPr lvl="0"/>
            <a:r>
              <a:t>Emphasize these are different models of organizing society</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t>Geography shapes political and economic possibilities</a:t>
            </a:r>
          </a:p>
          <a:p>
            <a:pPr marL="0" lvl="0" indent="0">
              <a:buNone/>
            </a:pPr>
            <a:endParaRPr/>
          </a:p>
          <a:p>
            <a:pPr lvl="0"/>
            <a:r>
              <a:t>Ottoman position creates natural economic advantages</a:t>
            </a:r>
          </a:p>
          <a:p>
            <a:pPr marL="0" lvl="0" indent="0">
              <a:buNone/>
            </a:pPr>
            <a:endParaRPr/>
          </a:p>
          <a:p>
            <a:pPr lvl="0"/>
            <a:r>
              <a:t>Chinese geography supports internal development</a:t>
            </a:r>
          </a:p>
          <a:p>
            <a:pPr marL="0" lvl="0" indent="0">
              <a:buNone/>
            </a:pPr>
            <a:endParaRPr/>
          </a:p>
          <a:p>
            <a:pPr lvl="0"/>
            <a:r>
              <a:t>European geography creates challenges requiring innovation</a:t>
            </a:r>
          </a:p>
        </p:txBody>
      </p:sp>
      <p:sp>
        <p:nvSpPr>
          <p:cNvPr id="4" name="Slide Number Placeholder 3"/>
          <p:cNvSpPr>
            <a:spLocks noGrp="1"/>
          </p:cNvSpPr>
          <p:nvPr>
            <p:ph type="sldNum" sz="quarter" idx="10"/>
          </p:nvPr>
        </p:nvSpPr>
        <p:spPr/>
        <p:txBody>
          <a:bodyPr/>
          <a:lstStyle/>
          <a:p>
            <a:fld id="{18BDFEC3-8487-43E8-A154-7C12CBC1FFF2}" type="slidenum">
              <a:rPr lang="en-US"/>
              <a:t>31</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t>Environmental factors create pressures on all political systems</a:t>
            </a:r>
          </a:p>
          <a:p>
            <a:pPr marL="0" lvl="0" indent="0">
              <a:buNone/>
            </a:pPr>
            <a:endParaRPr/>
          </a:p>
          <a:p>
            <a:pPr lvl="0"/>
            <a:r>
              <a:t>Economic systems must adapt to climate challenges</a:t>
            </a:r>
          </a:p>
          <a:p>
            <a:pPr marL="0" lvl="0" indent="0">
              <a:buNone/>
            </a:pPr>
            <a:endParaRPr/>
          </a:p>
          <a:p>
            <a:pPr lvl="0"/>
            <a:r>
              <a:t>Political responses vary based on existing structures</a:t>
            </a:r>
          </a:p>
          <a:p>
            <a:pPr marL="0" lvl="0" indent="0">
              <a:buNone/>
            </a:pPr>
            <a:endParaRPr/>
          </a:p>
          <a:p>
            <a:pPr lvl="0"/>
            <a:r>
              <a:t>This background pressure affects all the systems we’ve discussed</a:t>
            </a:r>
          </a:p>
        </p:txBody>
      </p:sp>
      <p:sp>
        <p:nvSpPr>
          <p:cNvPr id="4" name="Slide Number Placeholder 3"/>
          <p:cNvSpPr>
            <a:spLocks noGrp="1"/>
          </p:cNvSpPr>
          <p:nvPr>
            <p:ph type="sldNum" sz="quarter" idx="10"/>
          </p:nvPr>
        </p:nvSpPr>
        <p:spPr/>
        <p:txBody>
          <a:bodyPr/>
          <a:lstStyle/>
          <a:p>
            <a:fld id="{18BDFEC3-8487-43E8-A154-7C12CBC1FFF2}" type="slidenum">
              <a:rPr lang="en-US"/>
              <a:t>32</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t>This is 250 years later but shows how political systems respond to economic challenges</a:t>
            </a:r>
          </a:p>
          <a:p>
            <a:pPr marL="0" lvl="0" indent="0">
              <a:buNone/>
            </a:pPr>
            <a:endParaRPr/>
          </a:p>
          <a:p>
            <a:pPr lvl="0"/>
            <a:r>
              <a:t>Russian political system recognizing need for economic modernization</a:t>
            </a:r>
          </a:p>
          <a:p>
            <a:pPr marL="0" lvl="0" indent="0">
              <a:buNone/>
            </a:pPr>
            <a:endParaRPr/>
          </a:p>
          <a:p>
            <a:pPr lvl="0"/>
            <a:r>
              <a:t>Example of political adaptation to changing economic circumstances</a:t>
            </a:r>
          </a:p>
        </p:txBody>
      </p:sp>
      <p:sp>
        <p:nvSpPr>
          <p:cNvPr id="4" name="Slide Number Placeholder 3"/>
          <p:cNvSpPr>
            <a:spLocks noGrp="1"/>
          </p:cNvSpPr>
          <p:nvPr>
            <p:ph type="sldNum" sz="quarter" idx="10"/>
          </p:nvPr>
        </p:nvSpPr>
        <p:spPr/>
        <p:txBody>
          <a:bodyPr/>
          <a:lstStyle/>
          <a:p>
            <a:fld id="{18BDFEC3-8487-43E8-A154-7C12CBC1FFF2}" type="slidenum">
              <a:rPr lang="en-US"/>
              <a:t>33</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t>Connect this back to 1450 - political systems face different pressures over time</a:t>
            </a:r>
          </a:p>
          <a:p>
            <a:pPr marL="0" lvl="0" indent="0">
              <a:buNone/>
            </a:pPr>
            <a:endParaRPr/>
          </a:p>
          <a:p>
            <a:pPr lvl="0"/>
            <a:r>
              <a:t>Economic development requires political choices and innovation</a:t>
            </a:r>
          </a:p>
          <a:p>
            <a:pPr marL="0" lvl="0" indent="0">
              <a:buNone/>
            </a:pPr>
            <a:endParaRPr/>
          </a:p>
          <a:p>
            <a:pPr lvl="0"/>
            <a:r>
              <a:t>Alternative political responses were possible at different moments</a:t>
            </a:r>
          </a:p>
          <a:p>
            <a:pPr marL="0" lvl="0" indent="0">
              <a:buNone/>
            </a:pPr>
            <a:endParaRPr/>
          </a:p>
          <a:p>
            <a:pPr lvl="0"/>
            <a:r>
              <a:t>Sets up contingency thinking about historical development</a:t>
            </a:r>
          </a:p>
        </p:txBody>
      </p:sp>
      <p:sp>
        <p:nvSpPr>
          <p:cNvPr id="4" name="Slide Number Placeholder 3"/>
          <p:cNvSpPr>
            <a:spLocks noGrp="1"/>
          </p:cNvSpPr>
          <p:nvPr>
            <p:ph type="sldNum" sz="quarter" idx="10"/>
          </p:nvPr>
        </p:nvSpPr>
        <p:spPr/>
        <p:txBody>
          <a:bodyPr/>
          <a:lstStyle/>
          <a:p>
            <a:fld id="{18BDFEC3-8487-43E8-A154-7C12CBC1FFF2}" type="slidenum">
              <a:rPr lang="en-US"/>
              <a:t>34</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t>Students should now understand the concrete political and economic landscape of 1450</a:t>
            </a:r>
          </a:p>
          <a:p>
            <a:pPr marL="0" lvl="0" indent="0">
              <a:buNone/>
            </a:pPr>
            <a:endParaRPr/>
          </a:p>
          <a:p>
            <a:pPr lvl="0"/>
            <a:r>
              <a:t>Different systems had different advantages and vulnerabilities</a:t>
            </a:r>
          </a:p>
          <a:p>
            <a:pPr marL="0" lvl="0" indent="0">
              <a:buNone/>
            </a:pPr>
            <a:endParaRPr/>
          </a:p>
          <a:p>
            <a:pPr lvl="0"/>
            <a:r>
              <a:t>Economic pressures create political opportunities and challenges</a:t>
            </a:r>
          </a:p>
        </p:txBody>
      </p:sp>
      <p:sp>
        <p:nvSpPr>
          <p:cNvPr id="4" name="Slide Number Placeholder 3"/>
          <p:cNvSpPr>
            <a:spLocks noGrp="1"/>
          </p:cNvSpPr>
          <p:nvPr>
            <p:ph type="sldNum" sz="quarter" idx="10"/>
          </p:nvPr>
        </p:nvSpPr>
        <p:spPr/>
        <p:txBody>
          <a:bodyPr/>
          <a:lstStyle/>
          <a:p>
            <a:fld id="{18BDFEC3-8487-43E8-A154-7C12CBC1FFF2}" type="slidenum">
              <a:rPr lang="en-US"/>
              <a:t>37</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t>Connect this foundational knowledge to future changes</a:t>
            </a:r>
          </a:p>
          <a:p>
            <a:pPr marL="0" lvl="0" indent="0">
              <a:buNone/>
            </a:pPr>
            <a:endParaRPr/>
          </a:p>
          <a:p>
            <a:pPr lvl="0"/>
            <a:r>
              <a:t>Political and economic systems we’ve studied will be transformed</a:t>
            </a:r>
          </a:p>
          <a:p>
            <a:pPr marL="0" lvl="0" indent="0">
              <a:buNone/>
            </a:pPr>
            <a:endParaRPr/>
          </a:p>
          <a:p>
            <a:pPr lvl="0"/>
            <a:r>
              <a:t>Demographic change has political and economic consequences</a:t>
            </a:r>
          </a:p>
          <a:p>
            <a:pPr marL="0" lvl="0" indent="0">
              <a:buNone/>
            </a:pPr>
            <a:endParaRPr/>
          </a:p>
          <a:p>
            <a:pPr lvl="0"/>
            <a:r>
              <a:t>Set up next week’s focus on unintended consequences</a:t>
            </a:r>
          </a:p>
        </p:txBody>
      </p:sp>
      <p:sp>
        <p:nvSpPr>
          <p:cNvPr id="4" name="Slide Number Placeholder 3"/>
          <p:cNvSpPr>
            <a:spLocks noGrp="1"/>
          </p:cNvSpPr>
          <p:nvPr>
            <p:ph type="sldNum" sz="quarter" idx="10"/>
          </p:nvPr>
        </p:nvSpPr>
        <p:spPr/>
        <p:txBody>
          <a:bodyPr/>
          <a:lstStyle/>
          <a:p>
            <a:fld id="{18BDFEC3-8487-43E8-A154-7C12CBC1FFF2}" type="slidenum">
              <a:rPr lang="en-US"/>
              <a:t>38</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t>IMAGE NEEDED: Ottoman Empire map showing territory from Balkans to Anatolia to Arab lands</a:t>
            </a:r>
          </a:p>
          <a:p>
            <a:pPr marL="0" lvl="0" indent="0">
              <a:buNone/>
            </a:pPr>
            <a:endParaRPr/>
          </a:p>
          <a:p>
            <a:pPr lvl="0"/>
            <a:r>
              <a:t>Emphasize territorial control and administrative reach</a:t>
            </a:r>
          </a:p>
          <a:p>
            <a:pPr marL="0" lvl="0" indent="0">
              <a:buNone/>
            </a:pPr>
            <a:endParaRPr/>
          </a:p>
          <a:p>
            <a:pPr lvl="0"/>
            <a:r>
              <a:t>This is a sophisticated political system, not just military expansion</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t>Emphasize centralized appointment system - no hereditary nobles</a:t>
            </a:r>
          </a:p>
          <a:p>
            <a:pPr marL="0" lvl="0" indent="0">
              <a:buNone/>
            </a:pPr>
            <a:endParaRPr/>
          </a:p>
          <a:p>
            <a:pPr lvl="0"/>
            <a:r>
              <a:t>Timar system links military service to economic control of land</a:t>
            </a:r>
          </a:p>
          <a:p>
            <a:pPr marL="0" lvl="0" indent="0">
              <a:buNone/>
            </a:pPr>
            <a:endParaRPr/>
          </a:p>
          <a:p>
            <a:pPr lvl="0"/>
            <a:r>
              <a:t>Religious and state authority combined in single system</a:t>
            </a:r>
          </a:p>
          <a:p>
            <a:pPr marL="0" lvl="0" indent="0">
              <a:buNone/>
            </a:pPr>
            <a:endParaRPr/>
          </a:p>
          <a:p>
            <a:pPr lvl="0"/>
            <a:r>
              <a:t>Ask: “How does this political system maintain control over vast territory?”</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t>Economic system funds political control - taxes pay for army</a:t>
            </a:r>
          </a:p>
          <a:p>
            <a:pPr marL="0" lvl="0" indent="0">
              <a:buNone/>
            </a:pPr>
            <a:endParaRPr/>
          </a:p>
          <a:p>
            <a:pPr lvl="0"/>
            <a:r>
              <a:t>Trade control generates wealth that supports expansion</a:t>
            </a:r>
          </a:p>
          <a:p>
            <a:pPr marL="0" lvl="0" indent="0">
              <a:buNone/>
            </a:pPr>
            <a:endParaRPr/>
          </a:p>
          <a:p>
            <a:pPr lvl="0"/>
            <a:r>
              <a:t>Geographic position creates economic advantages</a:t>
            </a:r>
          </a:p>
          <a:p>
            <a:pPr marL="0" lvl="0" indent="0">
              <a:buNone/>
            </a:pPr>
            <a:endParaRPr/>
          </a:p>
          <a:p>
            <a:pPr lvl="0"/>
            <a:r>
              <a:t>Ask: “How does economic control support political expansion?”</a:t>
            </a:r>
          </a:p>
        </p:txBody>
      </p:sp>
      <p:sp>
        <p:nvSpPr>
          <p:cNvPr id="4" name="Slide Number Placeholder 3"/>
          <p:cNvSpPr>
            <a:spLocks noGrp="1"/>
          </p:cNvSpPr>
          <p:nvPr>
            <p:ph type="sldNum" sz="quarter" idx="10"/>
          </p:nvPr>
        </p:nvSpPr>
        <p:spPr/>
        <p:txBody>
          <a:bodyPr/>
          <a:lstStyle/>
          <a:p>
            <a:fld id="{18BDFEC3-8487-43E8-A154-7C12CBC1FFF2}" type="slidenum">
              <a:rPr lang="en-US"/>
              <a:t>8</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t>Connect political success to economic capacity</a:t>
            </a:r>
          </a:p>
          <a:p>
            <a:pPr marL="0" lvl="0" indent="0">
              <a:buNone/>
            </a:pPr>
            <a:endParaRPr/>
          </a:p>
          <a:p>
            <a:pPr lvl="0"/>
            <a:r>
              <a:t>Constantinople conquest = economic control, not just military victory</a:t>
            </a:r>
          </a:p>
          <a:p>
            <a:pPr marL="0" lvl="0" indent="0">
              <a:buNone/>
            </a:pPr>
            <a:endParaRPr/>
          </a:p>
          <a:p>
            <a:pPr lvl="0"/>
            <a:r>
              <a:t>Professional army requires steady revenue streams</a:t>
            </a:r>
          </a:p>
          <a:p>
            <a:pPr marL="0" lvl="0" indent="0">
              <a:buNone/>
            </a:pPr>
            <a:endParaRPr/>
          </a:p>
          <a:p>
            <a:pPr lvl="0"/>
            <a:r>
              <a:t>This is a functioning political-economic system at its peak</a:t>
            </a:r>
          </a:p>
        </p:txBody>
      </p:sp>
      <p:sp>
        <p:nvSpPr>
          <p:cNvPr id="4" name="Slide Number Placeholder 3"/>
          <p:cNvSpPr>
            <a:spLocks noGrp="1"/>
          </p:cNvSpPr>
          <p:nvPr>
            <p:ph type="sldNum" sz="quarter" idx="10"/>
          </p:nvPr>
        </p:nvSpPr>
        <p:spPr/>
        <p:txBody>
          <a:bodyPr/>
          <a:lstStyle/>
          <a:p>
            <a:fld id="{18BDFEC3-8487-43E8-A154-7C12CBC1FFF2}" type="slidenum">
              <a:rPr lang="en-US"/>
              <a:t>9</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t>IMAGE NEEDED: Ming China map showing provinces, major cities, and northern frontier</a:t>
            </a:r>
          </a:p>
          <a:p>
            <a:pPr marL="0" lvl="0" indent="0">
              <a:buNone/>
            </a:pPr>
            <a:endParaRPr/>
          </a:p>
          <a:p>
            <a:pPr lvl="0"/>
            <a:r>
              <a:t>Emphasize administrative complexity and economic scale</a:t>
            </a:r>
          </a:p>
          <a:p>
            <a:pPr marL="0" lvl="0" indent="0">
              <a:buNone/>
            </a:pPr>
            <a:endParaRPr/>
          </a:p>
          <a:p>
            <a:pPr lvl="0"/>
            <a:r>
              <a:t>This is a different model - internal focus rather than external expansion</a:t>
            </a:r>
          </a:p>
        </p:txBody>
      </p:sp>
      <p:sp>
        <p:nvSpPr>
          <p:cNvPr id="4" name="Slide Number Placeholder 3"/>
          <p:cNvSpPr>
            <a:spLocks noGrp="1"/>
          </p:cNvSpPr>
          <p:nvPr>
            <p:ph type="sldNum" sz="quarter" idx="10"/>
          </p:nvPr>
        </p:nvSpPr>
        <p:spPr/>
        <p:txBody>
          <a:bodyPr/>
          <a:lstStyle/>
          <a:p>
            <a:fld id="{18BDFEC3-8487-43E8-A154-7C12CBC1FFF2}" type="slidenum">
              <a:rPr lang="en-US"/>
              <a:t>10</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t>Most sophisticated bureaucratic system in the world</a:t>
            </a:r>
          </a:p>
          <a:p>
            <a:pPr marL="0" lvl="0" indent="0">
              <a:buNone/>
            </a:pPr>
            <a:endParaRPr/>
          </a:p>
          <a:p>
            <a:pPr lvl="0"/>
            <a:r>
              <a:t>Examination system creates educated administrative class</a:t>
            </a:r>
          </a:p>
          <a:p>
            <a:pPr marL="0" lvl="0" indent="0">
              <a:buNone/>
            </a:pPr>
            <a:endParaRPr/>
          </a:p>
          <a:p>
            <a:pPr lvl="0"/>
            <a:r>
              <a:t>Standardization allows control over vast territory and population</a:t>
            </a:r>
          </a:p>
          <a:p>
            <a:pPr marL="0" lvl="0" indent="0">
              <a:buNone/>
            </a:pPr>
            <a:endParaRPr/>
          </a:p>
          <a:p>
            <a:pPr lvl="0"/>
            <a:r>
              <a:t>Ask: “How does this political system differ from Ottoman centralized authority?”</a:t>
            </a:r>
          </a:p>
        </p:txBody>
      </p:sp>
      <p:sp>
        <p:nvSpPr>
          <p:cNvPr id="4" name="Slide Number Placeholder 3"/>
          <p:cNvSpPr>
            <a:spLocks noGrp="1"/>
          </p:cNvSpPr>
          <p:nvPr>
            <p:ph type="sldNum" sz="quarter" idx="10"/>
          </p:nvPr>
        </p:nvSpPr>
        <p:spPr/>
        <p:txBody>
          <a:bodyPr/>
          <a:lstStyle/>
          <a:p>
            <a:fld id="{18BDFEC3-8487-43E8-A154-7C12CBC1FFF2}" type="slidenum">
              <a:rPr lang="en-US"/>
              <a:t>12</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t>Massive internal economy based on agricultural surplus</a:t>
            </a:r>
          </a:p>
          <a:p>
            <a:pPr marL="0" lvl="0" indent="0">
              <a:buNone/>
            </a:pPr>
            <a:endParaRPr/>
          </a:p>
          <a:p>
            <a:pPr lvl="0"/>
            <a:r>
              <a:t>Political system organizes economic production effectively</a:t>
            </a:r>
          </a:p>
          <a:p>
            <a:pPr marL="0" lvl="0" indent="0">
              <a:buNone/>
            </a:pPr>
            <a:endParaRPr/>
          </a:p>
          <a:p>
            <a:pPr lvl="0"/>
            <a:r>
              <a:t>Silver imports show engagement with global economy despite political isolation</a:t>
            </a:r>
          </a:p>
          <a:p>
            <a:pPr marL="0" lvl="0" indent="0">
              <a:buNone/>
            </a:pPr>
            <a:endParaRPr/>
          </a:p>
          <a:p>
            <a:pPr lvl="0"/>
            <a:r>
              <a:t>Ask: “How does this economic system support political control?”</a:t>
            </a:r>
          </a:p>
        </p:txBody>
      </p:sp>
      <p:sp>
        <p:nvSpPr>
          <p:cNvPr id="4" name="Slide Number Placeholder 3"/>
          <p:cNvSpPr>
            <a:spLocks noGrp="1"/>
          </p:cNvSpPr>
          <p:nvPr>
            <p:ph type="sldNum" sz="quarter" idx="10"/>
          </p:nvPr>
        </p:nvSpPr>
        <p:spPr/>
        <p:txBody>
          <a:bodyPr/>
          <a:lstStyle/>
          <a:p>
            <a:fld id="{18BDFEC3-8487-43E8-A154-7C12CBC1FFF2}" type="slidenum">
              <a:rPr lang="en-US"/>
              <a:t>14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6/13/2025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6/13/2025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6/13/2025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6/13/2025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6/13/2025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6/13/2025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6/13/2025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6/13/2025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6/13/2025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6/13/2025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6/13/2025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241EB5C9-1307-BA42-ABA2-0BC069CD8E7F}" type="datetimeFigureOut">
              <a:rPr lang="en-US" smtClean="0"/>
              <a:t>6/13/2025</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rtl="0" eaLnBrk="1" latinLnBrk="0" hangingPunct="1">
        <a:spcBef>
          <a:spcPct val="0"/>
        </a:spcBef>
        <a:buNone/>
        <a:defRPr sz="3300" kern="1200">
          <a:solidFill>
            <a:schemeClr val="tx1"/>
          </a:solidFill>
          <a:latin typeface="+mj-lt"/>
          <a:ea typeface="+mj-ea"/>
          <a:cs typeface="+mj-cs"/>
        </a:defRPr>
      </a:lvl1pPr>
    </p:titleStyle>
    <p:bodyStyle>
      <a:lvl1pPr marL="342900" indent="-342900" algn="l" defTabSz="342900" rtl="0" eaLnBrk="1" latinLnBrk="0" hangingPunct="1">
        <a:spcBef>
          <a:spcPct val="20000"/>
        </a:spcBef>
        <a:buFont typeface="Arial"/>
        <a:buChar char="•"/>
        <a:defRPr sz="2400" kern="1200">
          <a:solidFill>
            <a:schemeClr val="tx1"/>
          </a:solidFill>
          <a:latin typeface="+mn-lt"/>
          <a:ea typeface="+mn-ea"/>
          <a:cs typeface="+mn-cs"/>
        </a:defRPr>
      </a:lvl1pPr>
      <a:lvl2pPr marL="685800" indent="-342900" algn="l" defTabSz="342900" rtl="0" eaLnBrk="1" latinLnBrk="0" hangingPunct="1">
        <a:spcBef>
          <a:spcPct val="20000"/>
        </a:spcBef>
        <a:buFont typeface="Arial"/>
        <a:buChar char="–"/>
        <a:defRPr sz="2100" kern="1200">
          <a:solidFill>
            <a:schemeClr val="tx1"/>
          </a:solidFill>
          <a:latin typeface="+mn-lt"/>
          <a:ea typeface="+mn-ea"/>
          <a:cs typeface="+mn-cs"/>
        </a:defRPr>
      </a:lvl2pPr>
      <a:lvl3pPr marL="1028700" indent="-34290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371600" indent="-34290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714500" indent="-342900" algn="l" defTabSz="342900" rtl="0" eaLnBrk="1" latinLnBrk="0" hangingPunct="1">
        <a:spcBef>
          <a:spcPct val="20000"/>
        </a:spcBef>
        <a:buFont typeface="Arial"/>
        <a:buChar char="»"/>
        <a:defRPr sz="1500" kern="1200">
          <a:solidFill>
            <a:schemeClr val="tx1"/>
          </a:solidFill>
          <a:latin typeface="+mn-lt"/>
          <a:ea typeface="+mn-ea"/>
          <a:cs typeface="+mn-cs"/>
        </a:defRPr>
      </a:lvl5pPr>
      <a:lvl6pPr marL="2057400" indent="-34290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400300" indent="-34290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743200" indent="-342900" algn="l" defTabSz="342900" rtl="0" eaLnBrk="1" latinLnBrk="0" hangingPunct="1">
        <a:spcBef>
          <a:spcPct val="20000"/>
        </a:spcBef>
        <a:buFont typeface="Arial"/>
        <a:buChar char="•"/>
        <a:defRPr sz="1500" kern="1200">
          <a:solidFill>
            <a:schemeClr val="tx1"/>
          </a:solidFill>
          <a:latin typeface="+mn-lt"/>
          <a:ea typeface="+mn-ea"/>
          <a:cs typeface="+mn-cs"/>
        </a:defRPr>
      </a:lvl8pPr>
      <a:lvl9pPr marL="3086100" indent="-34290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marL="0" lvl="0" indent="0">
              <a:buNone/>
            </a:pPr>
            <a:r>
              <a:t>The World in 1450</a:t>
            </a:r>
          </a:p>
        </p:txBody>
      </p:sp>
      <p:sp>
        <p:nvSpPr>
          <p:cNvPr id="3" name="Subtitle 2"/>
          <p:cNvSpPr>
            <a:spLocks noGrp="1"/>
          </p:cNvSpPr>
          <p:nvPr>
            <p:ph type="subTitle" idx="1"/>
          </p:nvPr>
        </p:nvSpPr>
        <p:spPr>
          <a:xfrm>
            <a:off x="1371600" y="2914650"/>
            <a:ext cx="6400800" cy="1314450"/>
          </a:xfrm>
        </p:spPr>
        <p:txBody>
          <a:bodyPr/>
          <a:lstStyle/>
          <a:p>
            <a:pPr marL="0" lvl="0" indent="0">
              <a:buNone/>
            </a:pPr>
            <a:r>
              <a:t>Political Systems and Economic Networks</a:t>
            </a:r>
            <a:br/>
            <a:br/>
            <a:r>
              <a:t>US History in the Modern World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Ming China</a:t>
            </a:r>
          </a:p>
        </p:txBody>
      </p:sp>
      <p:sp>
        <p:nvSpPr>
          <p:cNvPr id="3" name="Content Placeholder 2"/>
          <p:cNvSpPr>
            <a:spLocks noGrp="1"/>
          </p:cNvSpPr>
          <p:nvPr>
            <p:ph idx="1"/>
          </p:nvPr>
        </p:nvSpPr>
        <p:spPr/>
        <p:txBody>
          <a:bodyPr/>
          <a:lstStyle/>
          <a:p>
            <a:pPr marL="0" lvl="0" indent="0">
              <a:spcBef>
                <a:spcPts val="3000"/>
              </a:spcBef>
              <a:buNone/>
            </a:pPr>
            <a:r>
              <a:rPr b="1"/>
              <a:t>Bureaucratic Empire with Internal Economy</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lvl="0" indent="0">
              <a:spcBef>
                <a:spcPts val="3000"/>
              </a:spcBef>
              <a:buNone/>
            </a:pPr>
            <a:r>
              <a:rPr b="1"/>
              <a:t>Chinese Political Organization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318837"/>
            <a:ext cx="4038600" cy="4275786"/>
          </a:xfrm>
        </p:spPr>
        <p:txBody>
          <a:bodyPr>
            <a:normAutofit/>
          </a:bodyPr>
          <a:lstStyle/>
          <a:p>
            <a:pPr marL="0" lvl="0" indent="0">
              <a:spcBef>
                <a:spcPts val="3000"/>
              </a:spcBef>
              <a:buNone/>
            </a:pPr>
            <a:r>
              <a:rPr b="1" dirty="0"/>
              <a:t>Imperial Bureaucracy</a:t>
            </a:r>
          </a:p>
          <a:p>
            <a:pPr lvl="0"/>
            <a:r>
              <a:rPr b="1" dirty="0"/>
              <a:t>Emperor</a:t>
            </a:r>
            <a:r>
              <a:rPr dirty="0"/>
              <a:t> - Son of Heaven, ultimate authority</a:t>
            </a:r>
          </a:p>
          <a:p>
            <a:pPr lvl="0"/>
            <a:r>
              <a:rPr b="1" dirty="0"/>
              <a:t>Mandarin Officials</a:t>
            </a:r>
            <a:r>
              <a:rPr dirty="0"/>
              <a:t> - Examination-based civil service</a:t>
            </a:r>
          </a:p>
          <a:p>
            <a:pPr lvl="0"/>
            <a:r>
              <a:rPr b="1" dirty="0"/>
              <a:t>Six Ministries</a:t>
            </a:r>
            <a:r>
              <a:rPr dirty="0"/>
              <a:t> - Personnel, revenue, rituals, war, justice, public works</a:t>
            </a:r>
          </a:p>
          <a:p>
            <a:pPr lvl="0"/>
            <a:r>
              <a:rPr b="1" dirty="0"/>
              <a:t>Provincial Governors</a:t>
            </a:r>
            <a:r>
              <a:rPr dirty="0"/>
              <a:t> - Imperial appointees overseeing regions</a:t>
            </a:r>
          </a:p>
        </p:txBody>
      </p:sp>
      <p:sp>
        <p:nvSpPr>
          <p:cNvPr id="4" name="Content Placeholder 3"/>
          <p:cNvSpPr>
            <a:spLocks noGrp="1"/>
          </p:cNvSpPr>
          <p:nvPr>
            <p:ph sz="half" idx="2"/>
          </p:nvPr>
        </p:nvSpPr>
        <p:spPr>
          <a:xfrm>
            <a:off x="4648200" y="318837"/>
            <a:ext cx="4038600" cy="4275786"/>
          </a:xfrm>
        </p:spPr>
        <p:txBody>
          <a:bodyPr>
            <a:normAutofit/>
          </a:bodyPr>
          <a:lstStyle/>
          <a:p>
            <a:pPr marL="0" lvl="0" indent="0">
              <a:spcBef>
                <a:spcPts val="3000"/>
              </a:spcBef>
              <a:buNone/>
            </a:pPr>
            <a:r>
              <a:rPr b="1" dirty="0"/>
              <a:t>Administrative Innovation</a:t>
            </a:r>
          </a:p>
          <a:p>
            <a:pPr lvl="0"/>
            <a:r>
              <a:rPr b="1" dirty="0"/>
              <a:t>Examination System</a:t>
            </a:r>
            <a:r>
              <a:rPr dirty="0"/>
              <a:t> - Merit-based official selection</a:t>
            </a:r>
          </a:p>
          <a:p>
            <a:pPr lvl="0"/>
            <a:r>
              <a:rPr b="1" dirty="0"/>
              <a:t>Prefectures and Counties</a:t>
            </a:r>
            <a:r>
              <a:rPr dirty="0"/>
              <a:t> - Standardized local government</a:t>
            </a:r>
          </a:p>
          <a:p>
            <a:pPr lvl="0"/>
            <a:r>
              <a:rPr b="1" dirty="0"/>
              <a:t>Imperial Inspectors</a:t>
            </a:r>
            <a:r>
              <a:rPr dirty="0"/>
              <a:t> - Monitoring system for corruption</a:t>
            </a:r>
          </a:p>
          <a:p>
            <a:pPr lvl="0"/>
            <a:r>
              <a:rPr b="1" dirty="0"/>
              <a:t>Confucian Ideology</a:t>
            </a:r>
            <a:r>
              <a:rPr dirty="0"/>
              <a:t> - Shared political philosophy</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lvl="0" indent="0">
              <a:spcBef>
                <a:spcPts val="3000"/>
              </a:spcBef>
              <a:buNone/>
            </a:pPr>
            <a:r>
              <a:rPr b="1"/>
              <a:t>Chinese Economic Foundations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324853"/>
            <a:ext cx="4038600" cy="4269770"/>
          </a:xfrm>
        </p:spPr>
        <p:txBody>
          <a:bodyPr/>
          <a:lstStyle/>
          <a:p>
            <a:pPr marL="0" lvl="0" indent="0">
              <a:spcBef>
                <a:spcPts val="3000"/>
              </a:spcBef>
              <a:buNone/>
            </a:pPr>
            <a:r>
              <a:rPr b="1" dirty="0"/>
              <a:t>Agricultural Base</a:t>
            </a:r>
          </a:p>
          <a:p>
            <a:pPr lvl="0"/>
            <a:r>
              <a:rPr b="1" dirty="0"/>
              <a:t>Rice cultivation</a:t>
            </a:r>
            <a:r>
              <a:rPr dirty="0"/>
              <a:t> - High productivity, large population</a:t>
            </a:r>
          </a:p>
          <a:p>
            <a:pPr lvl="0"/>
            <a:r>
              <a:rPr b="1" dirty="0"/>
              <a:t>Taxation in kind</a:t>
            </a:r>
            <a:r>
              <a:rPr dirty="0"/>
              <a:t> - Grain deliveries to state granaries</a:t>
            </a:r>
          </a:p>
          <a:p>
            <a:pPr lvl="0"/>
            <a:r>
              <a:rPr b="1" dirty="0"/>
              <a:t>Grand Canal</a:t>
            </a:r>
            <a:r>
              <a:rPr dirty="0"/>
              <a:t> - Internal transportation system</a:t>
            </a:r>
          </a:p>
          <a:p>
            <a:pPr lvl="0"/>
            <a:r>
              <a:rPr b="1" dirty="0"/>
              <a:t>Corvée labor</a:t>
            </a:r>
            <a:r>
              <a:rPr dirty="0"/>
              <a:t> - Required public works service</a:t>
            </a:r>
          </a:p>
        </p:txBody>
      </p:sp>
      <p:sp>
        <p:nvSpPr>
          <p:cNvPr id="4" name="Content Placeholder 3"/>
          <p:cNvSpPr>
            <a:spLocks noGrp="1"/>
          </p:cNvSpPr>
          <p:nvPr>
            <p:ph sz="half" idx="2"/>
          </p:nvPr>
        </p:nvSpPr>
        <p:spPr>
          <a:xfrm>
            <a:off x="4648200" y="324853"/>
            <a:ext cx="4038600" cy="4269770"/>
          </a:xfrm>
        </p:spPr>
        <p:txBody>
          <a:bodyPr/>
          <a:lstStyle/>
          <a:p>
            <a:pPr marL="0" lvl="0" indent="0">
              <a:spcBef>
                <a:spcPts val="3000"/>
              </a:spcBef>
              <a:buNone/>
            </a:pPr>
            <a:r>
              <a:rPr b="1" dirty="0"/>
              <a:t>Commercial Activity</a:t>
            </a:r>
          </a:p>
          <a:p>
            <a:pPr lvl="0"/>
            <a:r>
              <a:rPr b="1" dirty="0"/>
              <a:t>Internal trade</a:t>
            </a:r>
            <a:r>
              <a:rPr dirty="0"/>
              <a:t> - Provincial specialization</a:t>
            </a:r>
          </a:p>
          <a:p>
            <a:pPr lvl="0"/>
            <a:r>
              <a:rPr b="1" dirty="0"/>
              <a:t>Porcelain and silk production</a:t>
            </a:r>
            <a:r>
              <a:rPr dirty="0"/>
              <a:t> - Export industries</a:t>
            </a:r>
          </a:p>
          <a:p>
            <a:pPr lvl="0"/>
            <a:r>
              <a:rPr b="1" dirty="0"/>
              <a:t>Silver imports</a:t>
            </a:r>
            <a:r>
              <a:rPr dirty="0"/>
              <a:t> - Growing monetary economy</a:t>
            </a:r>
          </a:p>
          <a:p>
            <a:pPr lvl="0"/>
            <a:r>
              <a:rPr b="1" dirty="0"/>
              <a:t>Merchant guilds</a:t>
            </a:r>
            <a:r>
              <a:rPr dirty="0"/>
              <a:t> - Commercial organization</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12821"/>
            <a:ext cx="8229600" cy="4281802"/>
          </a:xfrm>
        </p:spPr>
        <p:txBody>
          <a:bodyPr>
            <a:normAutofit fontScale="92500" lnSpcReduction="10000"/>
          </a:bodyPr>
          <a:lstStyle/>
          <a:p>
            <a:pPr marL="0" lvl="0" indent="0">
              <a:spcBef>
                <a:spcPts val="3000"/>
              </a:spcBef>
              <a:buNone/>
            </a:pPr>
            <a:r>
              <a:rPr b="1" dirty="0"/>
              <a:t>Chinese Political-Economic Choices</a:t>
            </a:r>
          </a:p>
          <a:p>
            <a:pPr marL="0" lvl="0" indent="0">
              <a:spcBef>
                <a:spcPts val="3000"/>
              </a:spcBef>
              <a:buNone/>
            </a:pPr>
            <a:r>
              <a:rPr b="1" dirty="0"/>
              <a:t>Recent Strategic Decisions</a:t>
            </a:r>
          </a:p>
          <a:p>
            <a:pPr lvl="0"/>
            <a:r>
              <a:rPr b="1" dirty="0"/>
              <a:t>Treasure fleets ended (1433)</a:t>
            </a:r>
            <a:r>
              <a:rPr dirty="0"/>
              <a:t> - No more oceanic expeditions</a:t>
            </a:r>
          </a:p>
          <a:p>
            <a:pPr lvl="0"/>
            <a:r>
              <a:rPr b="1" dirty="0"/>
              <a:t>Northern frontier focus</a:t>
            </a:r>
            <a:r>
              <a:rPr dirty="0"/>
              <a:t> - Military resources against nomads</a:t>
            </a:r>
          </a:p>
          <a:p>
            <a:pPr lvl="0"/>
            <a:r>
              <a:rPr b="1" dirty="0"/>
              <a:t>Administrative consolidation</a:t>
            </a:r>
            <a:r>
              <a:rPr dirty="0"/>
              <a:t> - Improving internal governance</a:t>
            </a:r>
          </a:p>
          <a:p>
            <a:pPr marL="0" lvl="0" indent="0">
              <a:spcBef>
                <a:spcPts val="3000"/>
              </a:spcBef>
              <a:buNone/>
            </a:pPr>
            <a:r>
              <a:rPr b="1" dirty="0"/>
              <a:t>Economic Implications</a:t>
            </a:r>
          </a:p>
          <a:p>
            <a:pPr lvl="0"/>
            <a:r>
              <a:rPr b="1" dirty="0"/>
              <a:t>~100 million population</a:t>
            </a:r>
            <a:r>
              <a:rPr dirty="0"/>
              <a:t> - Massive internal market</a:t>
            </a:r>
          </a:p>
          <a:p>
            <a:pPr lvl="0"/>
            <a:r>
              <a:rPr b="1" dirty="0"/>
              <a:t>Self-sufficient economy</a:t>
            </a:r>
            <a:r>
              <a:rPr dirty="0"/>
              <a:t> - Less dependence on external trade</a:t>
            </a:r>
          </a:p>
          <a:p>
            <a:pPr lvl="0"/>
            <a:r>
              <a:rPr b="1" dirty="0"/>
              <a:t>Technological innovation</a:t>
            </a:r>
            <a:r>
              <a:rPr dirty="0"/>
              <a:t> - Printing, gunpowder, navigation for internal use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European Kingdoms</a:t>
            </a:r>
          </a:p>
        </p:txBody>
      </p:sp>
      <p:sp>
        <p:nvSpPr>
          <p:cNvPr id="3" name="Content Placeholder 2"/>
          <p:cNvSpPr>
            <a:spLocks noGrp="1"/>
          </p:cNvSpPr>
          <p:nvPr>
            <p:ph idx="1"/>
          </p:nvPr>
        </p:nvSpPr>
        <p:spPr/>
        <p:txBody>
          <a:bodyPr/>
          <a:lstStyle/>
          <a:p>
            <a:pPr marL="0" lvl="0" indent="0">
              <a:spcBef>
                <a:spcPts val="3000"/>
              </a:spcBef>
              <a:buNone/>
            </a:pPr>
            <a:r>
              <a:rPr b="1"/>
              <a:t>Political Fragmentation and Economic Competition</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lvl="0" indent="0">
              <a:spcBef>
                <a:spcPts val="3000"/>
              </a:spcBef>
              <a:buNone/>
            </a:pPr>
            <a:r>
              <a:rPr b="1"/>
              <a:t>European Political Landscape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427121"/>
            <a:ext cx="4038600" cy="4167502"/>
          </a:xfrm>
        </p:spPr>
        <p:txBody>
          <a:bodyPr>
            <a:normAutofit/>
          </a:bodyPr>
          <a:lstStyle/>
          <a:p>
            <a:pPr marL="0" lvl="0" indent="0">
              <a:spcBef>
                <a:spcPts val="3000"/>
              </a:spcBef>
              <a:buNone/>
            </a:pPr>
            <a:r>
              <a:rPr b="1" dirty="0"/>
              <a:t>Major Kingdoms</a:t>
            </a:r>
          </a:p>
          <a:p>
            <a:pPr lvl="0"/>
            <a:r>
              <a:rPr b="1" dirty="0"/>
              <a:t>France</a:t>
            </a:r>
            <a:r>
              <a:rPr dirty="0"/>
              <a:t> - 17 million people, centralized monarchy</a:t>
            </a:r>
          </a:p>
          <a:p>
            <a:pPr lvl="0"/>
            <a:r>
              <a:rPr b="1" dirty="0"/>
              <a:t>Holy Roman Empire</a:t>
            </a:r>
            <a:r>
              <a:rPr dirty="0"/>
              <a:t> - 12 million, decentralized confederation</a:t>
            </a:r>
          </a:p>
          <a:p>
            <a:pPr lvl="0"/>
            <a:r>
              <a:rPr b="1" dirty="0"/>
              <a:t>England</a:t>
            </a:r>
            <a:r>
              <a:rPr dirty="0"/>
              <a:t> - 3 million, island kingdom with Parliament</a:t>
            </a:r>
          </a:p>
          <a:p>
            <a:pPr lvl="0"/>
            <a:r>
              <a:rPr b="1" dirty="0"/>
              <a:t>Castile-Aragon</a:t>
            </a:r>
            <a:r>
              <a:rPr dirty="0"/>
              <a:t> - 7 million, recently unified (1469)</a:t>
            </a:r>
          </a:p>
        </p:txBody>
      </p:sp>
      <p:sp>
        <p:nvSpPr>
          <p:cNvPr id="4" name="Content Placeholder 3"/>
          <p:cNvSpPr>
            <a:spLocks noGrp="1"/>
          </p:cNvSpPr>
          <p:nvPr>
            <p:ph sz="half" idx="2"/>
          </p:nvPr>
        </p:nvSpPr>
        <p:spPr>
          <a:xfrm>
            <a:off x="4648200" y="427121"/>
            <a:ext cx="4038600" cy="4167502"/>
          </a:xfrm>
        </p:spPr>
        <p:txBody>
          <a:bodyPr>
            <a:normAutofit/>
          </a:bodyPr>
          <a:lstStyle/>
          <a:p>
            <a:pPr marL="0" lvl="0" indent="0">
              <a:spcBef>
                <a:spcPts val="3000"/>
              </a:spcBef>
              <a:buNone/>
            </a:pPr>
            <a:r>
              <a:rPr b="1" dirty="0"/>
              <a:t>Political Challenges</a:t>
            </a:r>
          </a:p>
          <a:p>
            <a:pPr lvl="0"/>
            <a:r>
              <a:rPr b="1" dirty="0"/>
              <a:t>Feudal obligations</a:t>
            </a:r>
            <a:r>
              <a:rPr dirty="0"/>
              <a:t> - Complex lord-vassal relationships</a:t>
            </a:r>
          </a:p>
          <a:p>
            <a:pPr lvl="0"/>
            <a:r>
              <a:rPr b="1" dirty="0"/>
              <a:t>Noble privileges</a:t>
            </a:r>
            <a:r>
              <a:rPr dirty="0"/>
              <a:t> - Limits on royal authority</a:t>
            </a:r>
          </a:p>
          <a:p>
            <a:pPr lvl="0"/>
            <a:r>
              <a:rPr b="1" dirty="0"/>
              <a:t>Territorial disputes</a:t>
            </a:r>
            <a:r>
              <a:rPr dirty="0"/>
              <a:t> - Constant boundary conflicts</a:t>
            </a:r>
          </a:p>
          <a:p>
            <a:pPr lvl="0"/>
            <a:r>
              <a:rPr b="1" dirty="0"/>
              <a:t>Religious authority</a:t>
            </a:r>
            <a:r>
              <a:rPr dirty="0"/>
              <a:t> - Church-state competition</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lvl="0" indent="0">
              <a:spcBef>
                <a:spcPts val="3000"/>
              </a:spcBef>
              <a:buNone/>
            </a:pPr>
            <a:r>
              <a:rPr b="1"/>
              <a:t>European Economic Pressures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The World in 1450</a:t>
            </a:r>
          </a:p>
        </p:txBody>
      </p:sp>
      <p:sp>
        <p:nvSpPr>
          <p:cNvPr id="3" name="Content Placeholder 2"/>
          <p:cNvSpPr>
            <a:spLocks noGrp="1"/>
          </p:cNvSpPr>
          <p:nvPr>
            <p:ph idx="1"/>
          </p:nvPr>
        </p:nvSpPr>
        <p:spPr/>
        <p:txBody>
          <a:bodyPr/>
          <a:lstStyle/>
          <a:p>
            <a:pPr marL="0" lvl="0" indent="0">
              <a:spcBef>
                <a:spcPts val="3000"/>
              </a:spcBef>
              <a:buNone/>
            </a:pPr>
            <a:r>
              <a:rPr b="1"/>
              <a:t>Political Systems and Economic Networks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348916"/>
            <a:ext cx="4038600" cy="4245707"/>
          </a:xfrm>
        </p:spPr>
        <p:txBody>
          <a:bodyPr/>
          <a:lstStyle/>
          <a:p>
            <a:pPr marL="0" lvl="0" indent="0">
              <a:spcBef>
                <a:spcPts val="3000"/>
              </a:spcBef>
              <a:buNone/>
            </a:pPr>
            <a:r>
              <a:rPr b="1" dirty="0"/>
              <a:t>Revenue Problems</a:t>
            </a:r>
          </a:p>
          <a:p>
            <a:pPr lvl="0"/>
            <a:r>
              <a:rPr b="1" dirty="0"/>
              <a:t>Limited tax base</a:t>
            </a:r>
            <a:r>
              <a:rPr dirty="0"/>
              <a:t> - Noble tax exemptions</a:t>
            </a:r>
          </a:p>
          <a:p>
            <a:pPr lvl="0"/>
            <a:r>
              <a:rPr b="1" dirty="0"/>
              <a:t>Expensive warfare</a:t>
            </a:r>
            <a:r>
              <a:rPr dirty="0"/>
              <a:t> - Professional armies costly</a:t>
            </a:r>
          </a:p>
          <a:p>
            <a:pPr lvl="0"/>
            <a:r>
              <a:rPr b="1" dirty="0"/>
              <a:t>Debt to Italian bankers</a:t>
            </a:r>
            <a:r>
              <a:rPr dirty="0"/>
              <a:t> - Credit dependence</a:t>
            </a:r>
          </a:p>
          <a:p>
            <a:pPr lvl="0"/>
            <a:r>
              <a:rPr b="1" dirty="0"/>
              <a:t>Currency instability</a:t>
            </a:r>
            <a:r>
              <a:rPr dirty="0"/>
              <a:t> - Multiple coinage systems</a:t>
            </a:r>
          </a:p>
        </p:txBody>
      </p:sp>
      <p:sp>
        <p:nvSpPr>
          <p:cNvPr id="4" name="Content Placeholder 3"/>
          <p:cNvSpPr>
            <a:spLocks noGrp="1"/>
          </p:cNvSpPr>
          <p:nvPr>
            <p:ph sz="half" idx="2"/>
          </p:nvPr>
        </p:nvSpPr>
        <p:spPr>
          <a:xfrm>
            <a:off x="4648200" y="348916"/>
            <a:ext cx="4038600" cy="4245707"/>
          </a:xfrm>
        </p:spPr>
        <p:txBody>
          <a:bodyPr/>
          <a:lstStyle/>
          <a:p>
            <a:pPr marL="0" lvl="0" indent="0">
              <a:spcBef>
                <a:spcPts val="3000"/>
              </a:spcBef>
              <a:buNone/>
            </a:pPr>
            <a:r>
              <a:rPr b="1" dirty="0"/>
              <a:t>Trade Disadvantages</a:t>
            </a:r>
          </a:p>
          <a:p>
            <a:pPr lvl="0"/>
            <a:r>
              <a:rPr b="1" dirty="0"/>
              <a:t>Blocked Asian routes</a:t>
            </a:r>
            <a:r>
              <a:rPr dirty="0"/>
              <a:t> - Ottoman control increases costs</a:t>
            </a:r>
          </a:p>
          <a:p>
            <a:pPr lvl="0"/>
            <a:r>
              <a:rPr b="1" dirty="0"/>
              <a:t>Dependency on middlemen</a:t>
            </a:r>
            <a:r>
              <a:rPr dirty="0"/>
              <a:t> - Italian and Muslim merchants</a:t>
            </a:r>
          </a:p>
          <a:p>
            <a:pPr lvl="0"/>
            <a:r>
              <a:rPr b="1" dirty="0"/>
              <a:t>Limited luxury production</a:t>
            </a:r>
            <a:r>
              <a:rPr dirty="0"/>
              <a:t> - Import dependence</a:t>
            </a:r>
          </a:p>
          <a:p>
            <a:pPr lvl="0"/>
            <a:r>
              <a:rPr b="1" dirty="0"/>
              <a:t>Silver shortage</a:t>
            </a:r>
            <a:r>
              <a:rPr dirty="0"/>
              <a:t> - Restricted global trade participation</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15089"/>
            <a:ext cx="8229600" cy="4179534"/>
          </a:xfrm>
        </p:spPr>
        <p:txBody>
          <a:bodyPr>
            <a:normAutofit fontScale="92500" lnSpcReduction="20000"/>
          </a:bodyPr>
          <a:lstStyle/>
          <a:p>
            <a:pPr marL="0" lvl="0" indent="0">
              <a:spcBef>
                <a:spcPts val="3000"/>
              </a:spcBef>
              <a:buNone/>
            </a:pPr>
            <a:r>
              <a:rPr b="1" dirty="0"/>
              <a:t>European Economic Innovation</a:t>
            </a:r>
          </a:p>
          <a:p>
            <a:pPr marL="0" lvl="0" indent="0">
              <a:spcBef>
                <a:spcPts val="3000"/>
              </a:spcBef>
              <a:buNone/>
            </a:pPr>
            <a:r>
              <a:rPr b="1" dirty="0"/>
              <a:t>Commercial Developments</a:t>
            </a:r>
          </a:p>
          <a:p>
            <a:pPr lvl="0"/>
            <a:r>
              <a:rPr b="1" dirty="0"/>
              <a:t>Italian banking</a:t>
            </a:r>
            <a:r>
              <a:rPr dirty="0"/>
              <a:t> - Credit and currency exchange systems</a:t>
            </a:r>
          </a:p>
          <a:p>
            <a:pPr lvl="0"/>
            <a:r>
              <a:rPr b="1" dirty="0"/>
              <a:t>Hanseatic League</a:t>
            </a:r>
            <a:r>
              <a:rPr dirty="0"/>
              <a:t> - Northern European trade confederation</a:t>
            </a:r>
          </a:p>
          <a:p>
            <a:pPr lvl="0"/>
            <a:r>
              <a:rPr b="1" dirty="0"/>
              <a:t>Joint-stock companies</a:t>
            </a:r>
            <a:r>
              <a:rPr dirty="0"/>
              <a:t> - Shared investment risk</a:t>
            </a:r>
          </a:p>
          <a:p>
            <a:pPr lvl="0"/>
            <a:r>
              <a:rPr b="1" dirty="0"/>
              <a:t>Maritime technology</a:t>
            </a:r>
            <a:r>
              <a:rPr dirty="0"/>
              <a:t> - Navigation and shipbuilding improvements</a:t>
            </a:r>
          </a:p>
          <a:p>
            <a:pPr marL="0" lvl="0" indent="0">
              <a:spcBef>
                <a:spcPts val="3000"/>
              </a:spcBef>
              <a:buNone/>
            </a:pPr>
            <a:r>
              <a:rPr b="1" dirty="0"/>
              <a:t>Political-Economic Links</a:t>
            </a:r>
          </a:p>
          <a:p>
            <a:pPr lvl="0"/>
            <a:r>
              <a:rPr b="1" dirty="0"/>
              <a:t>Royal charters</a:t>
            </a:r>
            <a:r>
              <a:rPr dirty="0"/>
              <a:t> - Monarchs granting commercial privileges</a:t>
            </a:r>
          </a:p>
          <a:p>
            <a:pPr lvl="0"/>
            <a:r>
              <a:rPr b="1" dirty="0"/>
              <a:t>Tax farming</a:t>
            </a:r>
            <a:r>
              <a:rPr dirty="0"/>
              <a:t> - Private collection of public revenues</a:t>
            </a:r>
          </a:p>
          <a:p>
            <a:pPr lvl="0"/>
            <a:r>
              <a:rPr b="1" dirty="0"/>
              <a:t>Urban privileges</a:t>
            </a:r>
            <a:r>
              <a:rPr dirty="0"/>
              <a:t> - City-states with commercial autonomy</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Global Trade Networks in 1450</a:t>
            </a:r>
          </a:p>
        </p:txBody>
      </p:sp>
      <p:sp>
        <p:nvSpPr>
          <p:cNvPr id="3" name="Content Placeholder 2"/>
          <p:cNvSpPr>
            <a:spLocks noGrp="1"/>
          </p:cNvSpPr>
          <p:nvPr>
            <p:ph idx="1"/>
          </p:nvPr>
        </p:nvSpPr>
        <p:spPr/>
        <p:txBody>
          <a:bodyPr/>
          <a:lstStyle/>
          <a:p>
            <a:pPr marL="0" lvl="0" indent="0">
              <a:spcBef>
                <a:spcPts val="3000"/>
              </a:spcBef>
              <a:buNone/>
            </a:pPr>
            <a:r>
              <a:rPr b="1"/>
              <a:t>How Wealth Actually Moved</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lvl="0" indent="0">
              <a:spcBef>
                <a:spcPts val="3000"/>
              </a:spcBef>
              <a:buNone/>
            </a:pPr>
            <a:r>
              <a:rPr b="1"/>
              <a:t>The Silk Road System</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372979"/>
            <a:ext cx="4038600" cy="4221644"/>
          </a:xfrm>
        </p:spPr>
        <p:txBody>
          <a:bodyPr>
            <a:normAutofit/>
          </a:bodyPr>
          <a:lstStyle/>
          <a:p>
            <a:pPr marL="0" lvl="0" indent="0">
              <a:spcBef>
                <a:spcPts val="3000"/>
              </a:spcBef>
              <a:buNone/>
            </a:pPr>
            <a:r>
              <a:rPr b="1" dirty="0"/>
              <a:t>Controlled Territories</a:t>
            </a:r>
          </a:p>
          <a:p>
            <a:pPr lvl="0"/>
            <a:r>
              <a:rPr b="1" dirty="0"/>
              <a:t>Ottoman lands</a:t>
            </a:r>
            <a:r>
              <a:rPr dirty="0"/>
              <a:t> - Western terminus, customs revenue</a:t>
            </a:r>
          </a:p>
          <a:p>
            <a:pPr lvl="0"/>
            <a:r>
              <a:rPr b="1" dirty="0"/>
              <a:t>Central Asian khanates</a:t>
            </a:r>
            <a:r>
              <a:rPr dirty="0"/>
              <a:t> - Overland route control</a:t>
            </a:r>
          </a:p>
          <a:p>
            <a:pPr lvl="0"/>
            <a:r>
              <a:rPr b="1" dirty="0"/>
              <a:t>Chinese borders</a:t>
            </a:r>
            <a:r>
              <a:rPr dirty="0"/>
              <a:t> - Eastern terminus, luxury goods source</a:t>
            </a:r>
          </a:p>
        </p:txBody>
      </p:sp>
      <p:sp>
        <p:nvSpPr>
          <p:cNvPr id="4" name="Content Placeholder 3"/>
          <p:cNvSpPr>
            <a:spLocks noGrp="1"/>
          </p:cNvSpPr>
          <p:nvPr>
            <p:ph sz="half" idx="2"/>
          </p:nvPr>
        </p:nvSpPr>
        <p:spPr>
          <a:xfrm>
            <a:off x="4648200" y="372979"/>
            <a:ext cx="4038600" cy="4221644"/>
          </a:xfrm>
        </p:spPr>
        <p:txBody>
          <a:bodyPr>
            <a:normAutofit/>
          </a:bodyPr>
          <a:lstStyle/>
          <a:p>
            <a:pPr marL="0" lvl="0" indent="0">
              <a:spcBef>
                <a:spcPts val="3000"/>
              </a:spcBef>
              <a:buNone/>
            </a:pPr>
            <a:r>
              <a:rPr b="1" dirty="0"/>
              <a:t>Traded Commodities</a:t>
            </a:r>
          </a:p>
          <a:p>
            <a:pPr lvl="0"/>
            <a:r>
              <a:rPr b="1" dirty="0"/>
              <a:t>Silk and porcelain</a:t>
            </a:r>
            <a:r>
              <a:rPr dirty="0"/>
              <a:t> - Chinese luxury exports</a:t>
            </a:r>
          </a:p>
          <a:p>
            <a:pPr lvl="0"/>
            <a:r>
              <a:rPr b="1" dirty="0"/>
              <a:t>Spices and precious stones</a:t>
            </a:r>
            <a:r>
              <a:rPr dirty="0"/>
              <a:t> - Indian and Southeast Asian goods</a:t>
            </a:r>
          </a:p>
          <a:p>
            <a:pPr lvl="0"/>
            <a:r>
              <a:rPr b="1" dirty="0"/>
              <a:t>Silver and gold</a:t>
            </a:r>
            <a:r>
              <a:rPr dirty="0"/>
              <a:t> - European and American metals</a:t>
            </a:r>
          </a:p>
          <a:p>
            <a:pPr lvl="0"/>
            <a:r>
              <a:rPr b="1" dirty="0"/>
              <a:t>Horses and textiles</a:t>
            </a:r>
            <a:r>
              <a:rPr dirty="0"/>
              <a:t> - Central Asian specialties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lvl="0" indent="0">
              <a:spcBef>
                <a:spcPts val="3000"/>
              </a:spcBef>
              <a:buNone/>
            </a:pPr>
            <a:r>
              <a:rPr b="1"/>
              <a:t>Indian Ocean Commerce</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330868"/>
            <a:ext cx="4038600" cy="4263755"/>
          </a:xfrm>
        </p:spPr>
        <p:txBody>
          <a:bodyPr/>
          <a:lstStyle/>
          <a:p>
            <a:pPr marL="0" lvl="0" indent="0">
              <a:spcBef>
                <a:spcPts val="3000"/>
              </a:spcBef>
              <a:buNone/>
            </a:pPr>
            <a:r>
              <a:rPr b="1" dirty="0"/>
              <a:t>Key Political Players</a:t>
            </a:r>
          </a:p>
          <a:p>
            <a:pPr lvl="0"/>
            <a:r>
              <a:rPr b="1" dirty="0"/>
              <a:t>Mamluk Sultanate</a:t>
            </a:r>
            <a:r>
              <a:rPr dirty="0"/>
              <a:t> - Red Sea and Egyptian control</a:t>
            </a:r>
          </a:p>
          <a:p>
            <a:pPr lvl="0"/>
            <a:r>
              <a:rPr b="1" dirty="0"/>
              <a:t>Ottoman expansion</a:t>
            </a:r>
            <a:r>
              <a:rPr dirty="0"/>
              <a:t> - Growing presence in Indian Ocean</a:t>
            </a:r>
          </a:p>
          <a:p>
            <a:pPr lvl="0"/>
            <a:r>
              <a:rPr b="1" dirty="0"/>
              <a:t>Chinese withdrawal</a:t>
            </a:r>
            <a:r>
              <a:rPr dirty="0"/>
              <a:t> - Treasure fleets discontinued</a:t>
            </a:r>
          </a:p>
          <a:p>
            <a:pPr lvl="0"/>
            <a:r>
              <a:rPr b="1" dirty="0"/>
              <a:t>Portuguese probes</a:t>
            </a:r>
            <a:r>
              <a:rPr dirty="0"/>
              <a:t> - Early maritime exploration</a:t>
            </a:r>
          </a:p>
        </p:txBody>
      </p:sp>
      <p:sp>
        <p:nvSpPr>
          <p:cNvPr id="4" name="Content Placeholder 3"/>
          <p:cNvSpPr>
            <a:spLocks noGrp="1"/>
          </p:cNvSpPr>
          <p:nvPr>
            <p:ph sz="half" idx="2"/>
          </p:nvPr>
        </p:nvSpPr>
        <p:spPr>
          <a:xfrm>
            <a:off x="4648200" y="330868"/>
            <a:ext cx="4038600" cy="4263755"/>
          </a:xfrm>
        </p:spPr>
        <p:txBody>
          <a:bodyPr/>
          <a:lstStyle/>
          <a:p>
            <a:pPr marL="0" lvl="0" indent="0">
              <a:spcBef>
                <a:spcPts val="3000"/>
              </a:spcBef>
              <a:buNone/>
            </a:pPr>
            <a:r>
              <a:rPr b="1" dirty="0"/>
              <a:t>Economic Flows</a:t>
            </a:r>
          </a:p>
          <a:p>
            <a:pPr lvl="0"/>
            <a:r>
              <a:rPr b="1" dirty="0"/>
              <a:t>Spice trade</a:t>
            </a:r>
            <a:r>
              <a:rPr dirty="0"/>
              <a:t> - Pepper, cinnamon, nutmeg</a:t>
            </a:r>
          </a:p>
          <a:p>
            <a:pPr lvl="0"/>
            <a:r>
              <a:rPr b="1" dirty="0"/>
              <a:t>Textile exchange</a:t>
            </a:r>
            <a:r>
              <a:rPr dirty="0"/>
              <a:t> - Indian cotton and silk</a:t>
            </a:r>
          </a:p>
          <a:p>
            <a:pPr lvl="0"/>
            <a:r>
              <a:rPr b="1" dirty="0"/>
              <a:t>Precious metal circulation</a:t>
            </a:r>
            <a:r>
              <a:rPr dirty="0"/>
              <a:t> - Silver and gold</a:t>
            </a:r>
          </a:p>
          <a:p>
            <a:pPr lvl="0"/>
            <a:r>
              <a:rPr b="1" dirty="0"/>
              <a:t>Monsoon-based timing</a:t>
            </a:r>
            <a:r>
              <a:rPr dirty="0"/>
              <a:t> - Seasonal trading patterns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09074"/>
            <a:ext cx="8229600" cy="4185549"/>
          </a:xfrm>
        </p:spPr>
        <p:txBody>
          <a:bodyPr>
            <a:normAutofit fontScale="92500" lnSpcReduction="20000"/>
          </a:bodyPr>
          <a:lstStyle/>
          <a:p>
            <a:pPr marL="0" lvl="0" indent="0">
              <a:spcBef>
                <a:spcPts val="3000"/>
              </a:spcBef>
              <a:buNone/>
            </a:pPr>
            <a:r>
              <a:rPr b="1"/>
              <a:t>European Economic Relationships</a:t>
            </a:r>
          </a:p>
          <a:p>
            <a:pPr marL="0" lvl="0" indent="0">
              <a:spcBef>
                <a:spcPts val="3000"/>
              </a:spcBef>
              <a:buNone/>
            </a:pPr>
            <a:r>
              <a:rPr b="1"/>
              <a:t>Dependency Patterns</a:t>
            </a:r>
          </a:p>
          <a:p>
            <a:pPr lvl="0"/>
            <a:r>
              <a:rPr b="1"/>
              <a:t>Italian city-states</a:t>
            </a:r>
            <a:r>
              <a:t> - Venice, Genoa as intermediaries</a:t>
            </a:r>
          </a:p>
          <a:p>
            <a:pPr lvl="0"/>
            <a:r>
              <a:rPr b="1"/>
              <a:t>Flemish cloth production</a:t>
            </a:r>
            <a:r>
              <a:t> - Raw material imports needed</a:t>
            </a:r>
          </a:p>
          <a:p>
            <a:pPr lvl="0"/>
            <a:r>
              <a:rPr b="1"/>
              <a:t>German silver mining</a:t>
            </a:r>
            <a:r>
              <a:t> - Limited precious metal production</a:t>
            </a:r>
          </a:p>
          <a:p>
            <a:pPr lvl="0"/>
            <a:r>
              <a:rPr b="1"/>
              <a:t>English wool exports</a:t>
            </a:r>
            <a:r>
              <a:t> - Raw material economy</a:t>
            </a:r>
          </a:p>
          <a:p>
            <a:pPr marL="0" lvl="0" indent="0">
              <a:spcBef>
                <a:spcPts val="3000"/>
              </a:spcBef>
              <a:buNone/>
            </a:pPr>
            <a:r>
              <a:rPr b="1"/>
              <a:t>Financial Innovation</a:t>
            </a:r>
          </a:p>
          <a:p>
            <a:pPr lvl="0"/>
            <a:r>
              <a:rPr b="1"/>
              <a:t>Medici banking</a:t>
            </a:r>
            <a:r>
              <a:t> - International credit systems</a:t>
            </a:r>
          </a:p>
          <a:p>
            <a:pPr lvl="0"/>
            <a:r>
              <a:rPr b="1"/>
              <a:t>Bills of exchange</a:t>
            </a:r>
            <a:r>
              <a:t> - Long-distance payment methods</a:t>
            </a:r>
          </a:p>
          <a:p>
            <a:pPr lvl="0"/>
            <a:r>
              <a:rPr b="1"/>
              <a:t>Insurance contracts</a:t>
            </a:r>
            <a:r>
              <a:t> - Risk management for merchants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Environmental Context</a:t>
            </a:r>
          </a:p>
        </p:txBody>
      </p:sp>
      <p:sp>
        <p:nvSpPr>
          <p:cNvPr id="3" name="Content Placeholder 2"/>
          <p:cNvSpPr>
            <a:spLocks noGrp="1"/>
          </p:cNvSpPr>
          <p:nvPr>
            <p:ph idx="1"/>
          </p:nvPr>
        </p:nvSpPr>
        <p:spPr/>
        <p:txBody>
          <a:bodyPr/>
          <a:lstStyle/>
          <a:p>
            <a:pPr marL="0" lvl="0" indent="0">
              <a:spcBef>
                <a:spcPts val="3000"/>
              </a:spcBef>
              <a:buNone/>
            </a:pPr>
            <a:r>
              <a:rPr b="1"/>
              <a:t>Geographic and Climate Factors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lvl="0" indent="0">
              <a:spcBef>
                <a:spcPts val="3000"/>
              </a:spcBef>
              <a:buNone/>
            </a:pPr>
            <a:r>
              <a:rPr b="1"/>
              <a:t>Geographic Foundations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6963" y="363955"/>
            <a:ext cx="8229600" cy="4394533"/>
          </a:xfrm>
        </p:spPr>
        <p:txBody>
          <a:bodyPr>
            <a:normAutofit lnSpcReduction="10000"/>
          </a:bodyPr>
          <a:lstStyle/>
          <a:p>
            <a:pPr marL="0" lvl="0" indent="0">
              <a:spcBef>
                <a:spcPts val="3000"/>
              </a:spcBef>
              <a:buNone/>
            </a:pPr>
            <a:r>
              <a:rPr b="1" dirty="0"/>
              <a:t>Understanding the Global Balance</a:t>
            </a:r>
          </a:p>
          <a:p>
            <a:pPr marL="0" lvl="0" indent="0">
              <a:buNone/>
            </a:pPr>
            <a:r>
              <a:rPr b="1" dirty="0"/>
              <a:t>Three major political and economic systems dominated the world:</a:t>
            </a:r>
          </a:p>
          <a:p>
            <a:pPr lvl="0"/>
            <a:r>
              <a:rPr b="1" dirty="0"/>
              <a:t>Ottoman Empire</a:t>
            </a:r>
            <a:r>
              <a:rPr dirty="0"/>
              <a:t> - Centralized state with expanding trade networks</a:t>
            </a:r>
          </a:p>
          <a:p>
            <a:pPr lvl="0"/>
            <a:r>
              <a:rPr b="1" dirty="0"/>
              <a:t>Ming China</a:t>
            </a:r>
            <a:r>
              <a:rPr dirty="0"/>
              <a:t> - Bureaucratic empire controlling massive internal economy</a:t>
            </a:r>
          </a:p>
          <a:p>
            <a:pPr lvl="0"/>
            <a:r>
              <a:rPr b="1" dirty="0"/>
              <a:t>European Kingdoms</a:t>
            </a:r>
            <a:r>
              <a:rPr dirty="0"/>
              <a:t> - Fragmented political units seeking economic opportunities</a:t>
            </a:r>
          </a:p>
          <a:p>
            <a:pPr marL="0" lvl="0" indent="0">
              <a:buNone/>
            </a:pPr>
            <a:r>
              <a:rPr b="1" dirty="0"/>
              <a:t>Key Question:</a:t>
            </a:r>
            <a:r>
              <a:rPr dirty="0"/>
              <a:t> How did politics and economics actually work in each system?</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439153"/>
            <a:ext cx="4038600" cy="4155470"/>
          </a:xfrm>
        </p:spPr>
        <p:txBody>
          <a:bodyPr/>
          <a:lstStyle/>
          <a:p>
            <a:pPr marL="0" lvl="0" indent="0">
              <a:spcBef>
                <a:spcPts val="3000"/>
              </a:spcBef>
              <a:buNone/>
            </a:pPr>
            <a:r>
              <a:rPr b="1" dirty="0"/>
              <a:t>Ottoman Advantages</a:t>
            </a:r>
          </a:p>
          <a:p>
            <a:pPr lvl="0"/>
            <a:r>
              <a:rPr b="1" dirty="0"/>
              <a:t>Bosphorus control</a:t>
            </a:r>
            <a:r>
              <a:rPr dirty="0"/>
              <a:t> - Strategic waterway</a:t>
            </a:r>
          </a:p>
          <a:p>
            <a:pPr lvl="0"/>
            <a:r>
              <a:rPr b="1" dirty="0"/>
              <a:t>Mediterranean position</a:t>
            </a:r>
            <a:r>
              <a:rPr dirty="0"/>
              <a:t> - Trade route dominance</a:t>
            </a:r>
          </a:p>
          <a:p>
            <a:pPr lvl="0"/>
            <a:r>
              <a:rPr b="1" dirty="0"/>
              <a:t>Diverse climates</a:t>
            </a:r>
            <a:r>
              <a:rPr dirty="0"/>
              <a:t> - Agricultural variety</a:t>
            </a:r>
          </a:p>
        </p:txBody>
      </p:sp>
      <p:sp>
        <p:nvSpPr>
          <p:cNvPr id="4" name="Content Placeholder 3"/>
          <p:cNvSpPr>
            <a:spLocks noGrp="1"/>
          </p:cNvSpPr>
          <p:nvPr>
            <p:ph sz="half" idx="2"/>
          </p:nvPr>
        </p:nvSpPr>
        <p:spPr>
          <a:xfrm>
            <a:off x="4648200" y="439153"/>
            <a:ext cx="4038600" cy="4155470"/>
          </a:xfrm>
        </p:spPr>
        <p:txBody>
          <a:bodyPr/>
          <a:lstStyle/>
          <a:p>
            <a:pPr marL="0" lvl="0" indent="0">
              <a:spcBef>
                <a:spcPts val="3000"/>
              </a:spcBef>
              <a:buNone/>
            </a:pPr>
            <a:r>
              <a:rPr b="1" dirty="0"/>
              <a:t>Chinese Resources</a:t>
            </a:r>
          </a:p>
          <a:p>
            <a:pPr lvl="0"/>
            <a:r>
              <a:rPr b="1" dirty="0"/>
              <a:t>River valley agriculture</a:t>
            </a:r>
            <a:r>
              <a:rPr dirty="0"/>
              <a:t> - High productivity</a:t>
            </a:r>
          </a:p>
          <a:p>
            <a:pPr lvl="0"/>
            <a:r>
              <a:rPr b="1" dirty="0"/>
              <a:t>Natural barriers</a:t>
            </a:r>
            <a:r>
              <a:rPr dirty="0"/>
              <a:t> - Mountain and desert protection</a:t>
            </a:r>
          </a:p>
          <a:p>
            <a:pPr lvl="0"/>
            <a:r>
              <a:rPr b="1" dirty="0"/>
              <a:t>Internal waterways</a:t>
            </a:r>
            <a:r>
              <a:rPr dirty="0"/>
              <a:t> - Transportation efficiency</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lvl="0" indent="0">
              <a:spcBef>
                <a:spcPts val="3000"/>
              </a:spcBef>
              <a:buNone/>
            </a:pPr>
            <a:r>
              <a:rPr b="1" dirty="0"/>
              <a:t>European Challenges</a:t>
            </a:r>
          </a:p>
          <a:p>
            <a:pPr lvl="0"/>
            <a:r>
              <a:rPr b="1" dirty="0"/>
              <a:t>Peripheral location</a:t>
            </a:r>
            <a:r>
              <a:rPr dirty="0"/>
              <a:t> - Edge of Asian trade networks</a:t>
            </a:r>
          </a:p>
          <a:p>
            <a:pPr lvl="0"/>
            <a:r>
              <a:rPr b="1" dirty="0"/>
              <a:t>Fragmented geography</a:t>
            </a:r>
            <a:r>
              <a:rPr dirty="0"/>
              <a:t> - Political division reinforced</a:t>
            </a:r>
          </a:p>
          <a:p>
            <a:pPr lvl="0"/>
            <a:r>
              <a:rPr b="1" dirty="0"/>
              <a:t>Climate vulnerability</a:t>
            </a:r>
            <a:r>
              <a:rPr dirty="0"/>
              <a:t> - Dependent on favorable growing seasons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8758"/>
            <a:ext cx="8229600" cy="4305865"/>
          </a:xfrm>
        </p:spPr>
        <p:txBody>
          <a:bodyPr>
            <a:normAutofit lnSpcReduction="10000"/>
          </a:bodyPr>
          <a:lstStyle/>
          <a:p>
            <a:pPr marL="0" lvl="0" indent="0">
              <a:spcBef>
                <a:spcPts val="3000"/>
              </a:spcBef>
              <a:buNone/>
            </a:pPr>
            <a:r>
              <a:rPr b="1" dirty="0"/>
              <a:t>Climate Pressures Beginning</a:t>
            </a:r>
          </a:p>
          <a:p>
            <a:pPr marL="0" lvl="0" indent="0">
              <a:spcBef>
                <a:spcPts val="3000"/>
              </a:spcBef>
              <a:buNone/>
            </a:pPr>
            <a:r>
              <a:rPr b="1" dirty="0"/>
              <a:t>Little Ice Age Onset (1450+)</a:t>
            </a:r>
          </a:p>
          <a:p>
            <a:pPr lvl="0"/>
            <a:r>
              <a:rPr b="1" dirty="0"/>
              <a:t>Cooling temperatures</a:t>
            </a:r>
            <a:r>
              <a:rPr dirty="0"/>
              <a:t> affecting crop yields</a:t>
            </a:r>
          </a:p>
          <a:p>
            <a:pPr lvl="0"/>
            <a:r>
              <a:rPr b="1" dirty="0"/>
              <a:t>Shorter growing seasons</a:t>
            </a:r>
            <a:r>
              <a:rPr dirty="0"/>
              <a:t> reducing agricultural surplus</a:t>
            </a:r>
          </a:p>
          <a:p>
            <a:pPr lvl="0"/>
            <a:r>
              <a:rPr b="1" dirty="0"/>
              <a:t>Increased weather variability</a:t>
            </a:r>
            <a:r>
              <a:rPr dirty="0"/>
              <a:t> creating uncertainty</a:t>
            </a:r>
          </a:p>
          <a:p>
            <a:pPr marL="0" lvl="0" indent="0">
              <a:spcBef>
                <a:spcPts val="3000"/>
              </a:spcBef>
              <a:buNone/>
            </a:pPr>
            <a:r>
              <a:rPr b="1" dirty="0"/>
              <a:t>Political-Economic Implications</a:t>
            </a:r>
          </a:p>
          <a:p>
            <a:pPr lvl="0"/>
            <a:r>
              <a:rPr b="1" dirty="0"/>
              <a:t>Tax revenue pressures</a:t>
            </a:r>
            <a:r>
              <a:rPr dirty="0"/>
              <a:t> from reduced agricultural production</a:t>
            </a:r>
          </a:p>
          <a:p>
            <a:pPr lvl="0"/>
            <a:r>
              <a:rPr b="1" dirty="0"/>
              <a:t>Military campaign difficulties</a:t>
            </a:r>
            <a:r>
              <a:rPr dirty="0"/>
              <a:t> due to supply challenges</a:t>
            </a:r>
          </a:p>
          <a:p>
            <a:pPr lvl="0"/>
            <a:r>
              <a:rPr b="1" dirty="0"/>
              <a:t>Trade route disruptions</a:t>
            </a:r>
            <a:r>
              <a:rPr dirty="0"/>
              <a:t> from severe weather</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Primary Source: Peter the Great’s Response</a:t>
            </a:r>
          </a:p>
        </p:txBody>
      </p:sp>
      <p:sp>
        <p:nvSpPr>
          <p:cNvPr id="3" name="Content Placeholder 2"/>
          <p:cNvSpPr>
            <a:spLocks noGrp="1"/>
          </p:cNvSpPr>
          <p:nvPr>
            <p:ph idx="1"/>
          </p:nvPr>
        </p:nvSpPr>
        <p:spPr/>
        <p:txBody>
          <a:bodyPr/>
          <a:lstStyle/>
          <a:p>
            <a:pPr marL="0" lvl="0" indent="0">
              <a:spcBef>
                <a:spcPts val="3000"/>
              </a:spcBef>
              <a:buNone/>
            </a:pPr>
            <a:r>
              <a:rPr b="1" dirty="0"/>
              <a:t>How Empires Adapt to Changing Circumstances</a:t>
            </a:r>
          </a:p>
          <a:p>
            <a:pPr marL="1270000" lvl="0" indent="0">
              <a:buNone/>
            </a:pPr>
            <a:r>
              <a:rPr sz="2000" dirty="0"/>
              <a:t>“…for the general good of our subjects we have deemed it necessary to make known that all foreigners who come to serve us… bringing with them arts and crafts useful to our state… shall receive from us gracious protection and considerable privileges…”</a:t>
            </a:r>
          </a:p>
          <a:p>
            <a:pPr marL="0" lvl="0" indent="0">
              <a:buNone/>
            </a:pPr>
            <a:r>
              <a:rPr b="1" dirty="0"/>
              <a:t>Decree on the Invitation of Foreigners (1702)</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7500" lnSpcReduction="20000"/>
          </a:bodyPr>
          <a:lstStyle/>
          <a:p>
            <a:pPr marL="0" lvl="0" indent="0">
              <a:spcBef>
                <a:spcPts val="3000"/>
              </a:spcBef>
              <a:buNone/>
            </a:pPr>
            <a:r>
              <a:rPr b="1"/>
              <a:t>Political-Economic Adaptation</a:t>
            </a:r>
          </a:p>
          <a:p>
            <a:pPr marL="0" lvl="0" indent="0">
              <a:spcBef>
                <a:spcPts val="3000"/>
              </a:spcBef>
              <a:buNone/>
            </a:pPr>
            <a:r>
              <a:rPr b="1"/>
              <a:t>What Peter’s Decree Reveals</a:t>
            </a:r>
          </a:p>
          <a:p>
            <a:pPr lvl="0"/>
            <a:r>
              <a:rPr b="1"/>
              <a:t>Technology gap</a:t>
            </a:r>
            <a:r>
              <a:t> - Russian political system acknowledges deficiencies</a:t>
            </a:r>
          </a:p>
          <a:p>
            <a:pPr lvl="0"/>
            <a:r>
              <a:rPr b="1"/>
              <a:t>Economic competition</a:t>
            </a:r>
            <a:r>
              <a:t> - Need to modernize to compete globally</a:t>
            </a:r>
          </a:p>
          <a:p>
            <a:pPr lvl="0"/>
            <a:r>
              <a:rPr b="1"/>
              <a:t>Political innovation</a:t>
            </a:r>
            <a:r>
              <a:t> - State-directed economic development</a:t>
            </a:r>
          </a:p>
          <a:p>
            <a:pPr marL="0" lvl="0" indent="0">
              <a:spcBef>
                <a:spcPts val="3000"/>
              </a:spcBef>
              <a:buNone/>
            </a:pPr>
            <a:r>
              <a:rPr b="1"/>
              <a:t>Historical Questions</a:t>
            </a:r>
          </a:p>
          <a:p>
            <a:pPr lvl="0"/>
            <a:r>
              <a:rPr b="1"/>
              <a:t>How do political systems respond to economic pressure?</a:t>
            </a:r>
          </a:p>
          <a:p>
            <a:pPr lvl="0"/>
            <a:r>
              <a:rPr b="1"/>
              <a:t>Why might established empires be slow to adapt?</a:t>
            </a:r>
          </a:p>
          <a:p>
            <a:pPr lvl="0"/>
            <a:r>
              <a:rPr b="1"/>
              <a:t>What if Ottoman or Chinese systems had adapted earlier?</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Understanding the 1450 World</a:t>
            </a:r>
          </a:p>
        </p:txBody>
      </p:sp>
      <p:sp>
        <p:nvSpPr>
          <p:cNvPr id="3" name="Content Placeholder 2"/>
          <p:cNvSpPr>
            <a:spLocks noGrp="1"/>
          </p:cNvSpPr>
          <p:nvPr>
            <p:ph idx="1"/>
          </p:nvPr>
        </p:nvSpPr>
        <p:spPr/>
        <p:txBody>
          <a:bodyPr/>
          <a:lstStyle/>
          <a:p>
            <a:pPr marL="0" lvl="0" indent="0">
              <a:spcBef>
                <a:spcPts val="3000"/>
              </a:spcBef>
              <a:buNone/>
            </a:pPr>
            <a:r>
              <a:rPr b="1"/>
              <a:t>Political Systems Summary</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lstStyle/>
          <a:p>
            <a:pPr marL="0" lvl="0" indent="0">
              <a:spcBef>
                <a:spcPts val="3000"/>
              </a:spcBef>
              <a:buNone/>
            </a:pPr>
            <a:r>
              <a:rPr b="1"/>
              <a:t>Centralized Empires</a:t>
            </a:r>
          </a:p>
          <a:p>
            <a:pPr lvl="0"/>
            <a:r>
              <a:rPr b="1"/>
              <a:t>Ottoman</a:t>
            </a:r>
            <a:r>
              <a:t>: Military-bureaucratic state</a:t>
            </a:r>
          </a:p>
          <a:p>
            <a:pPr lvl="0"/>
            <a:r>
              <a:rPr b="1"/>
              <a:t>Chinese</a:t>
            </a:r>
            <a:r>
              <a:t>: Examination-based bureaucracy</a:t>
            </a:r>
          </a:p>
        </p:txBody>
      </p:sp>
      <p:sp>
        <p:nvSpPr>
          <p:cNvPr id="4" name="Content Placeholder 3"/>
          <p:cNvSpPr>
            <a:spLocks noGrp="1"/>
          </p:cNvSpPr>
          <p:nvPr>
            <p:ph sz="half" idx="2"/>
          </p:nvPr>
        </p:nvSpPr>
        <p:spPr/>
        <p:txBody>
          <a:bodyPr/>
          <a:lstStyle/>
          <a:p>
            <a:pPr marL="0" lvl="0" indent="0">
              <a:spcBef>
                <a:spcPts val="3000"/>
              </a:spcBef>
              <a:buNone/>
            </a:pPr>
            <a:r>
              <a:rPr b="1"/>
              <a:t>Fragmented Systems</a:t>
            </a:r>
          </a:p>
          <a:p>
            <a:pPr lvl="0"/>
            <a:r>
              <a:rPr b="1"/>
              <a:t>European</a:t>
            </a:r>
            <a:r>
              <a:t>: Competing kingdoms with commercial innovation</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09074"/>
            <a:ext cx="8229600" cy="4185549"/>
          </a:xfrm>
        </p:spPr>
        <p:txBody>
          <a:bodyPr/>
          <a:lstStyle/>
          <a:p>
            <a:pPr marL="0" lvl="0" indent="0">
              <a:spcBef>
                <a:spcPts val="3000"/>
              </a:spcBef>
              <a:buNone/>
            </a:pPr>
            <a:r>
              <a:rPr b="1" dirty="0"/>
              <a:t>Economic Networks Summary</a:t>
            </a:r>
          </a:p>
          <a:p>
            <a:pPr lvl="0"/>
            <a:r>
              <a:rPr b="1" dirty="0"/>
              <a:t>Global trade routes</a:t>
            </a:r>
            <a:r>
              <a:rPr dirty="0"/>
              <a:t> controlled by different political systems</a:t>
            </a:r>
          </a:p>
          <a:p>
            <a:pPr lvl="0"/>
            <a:r>
              <a:rPr b="1" dirty="0"/>
              <a:t>Wealth flows</a:t>
            </a:r>
            <a:r>
              <a:rPr dirty="0"/>
              <a:t> determined by political control of key territories</a:t>
            </a:r>
          </a:p>
          <a:p>
            <a:pPr lvl="0"/>
            <a:r>
              <a:rPr b="1" dirty="0"/>
              <a:t>Innovation driven</a:t>
            </a:r>
            <a:r>
              <a:rPr dirty="0"/>
              <a:t> by economic necessity and political competition</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Looking Ahead: Transformation and Change</a:t>
            </a:r>
          </a:p>
        </p:txBody>
      </p:sp>
      <p:sp>
        <p:nvSpPr>
          <p:cNvPr id="3" name="Content Placeholder 2"/>
          <p:cNvSpPr>
            <a:spLocks noGrp="1"/>
          </p:cNvSpPr>
          <p:nvPr>
            <p:ph idx="1"/>
          </p:nvPr>
        </p:nvSpPr>
        <p:spPr/>
        <p:txBody>
          <a:bodyPr/>
          <a:lstStyle/>
          <a:p>
            <a:pPr marL="0" lvl="0" indent="0">
              <a:buNone/>
            </a:pPr>
            <a:r>
              <a:rPr b="1" dirty="0"/>
              <a:t>Next Week:</a:t>
            </a:r>
            <a:r>
              <a:rPr dirty="0"/>
              <a:t> How did demographic catastrophe reshape these political and economic systems?</a:t>
            </a:r>
          </a:p>
          <a:p>
            <a:pPr marL="0" lvl="0" indent="0">
              <a:buNone/>
            </a:pPr>
            <a:r>
              <a:rPr b="1" dirty="0"/>
              <a:t>Key Question:</a:t>
            </a:r>
            <a:r>
              <a:rPr dirty="0"/>
              <a:t> When 90% of Native Americans died from disease, how did this affect global political and economic relationships?</a:t>
            </a:r>
          </a:p>
          <a:p>
            <a:pPr marL="0" lvl="0" indent="0">
              <a:buNone/>
            </a:pPr>
            <a:r>
              <a:rPr b="1" dirty="0"/>
              <a:t>Homework:</a:t>
            </a:r>
            <a:r>
              <a:rPr dirty="0"/>
              <a:t> Read about Spanish colonial administration and American demographic collapse</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66963"/>
            <a:ext cx="8229600" cy="4227660"/>
          </a:xfrm>
        </p:spPr>
        <p:txBody>
          <a:bodyPr>
            <a:normAutofit fontScale="40000" lnSpcReduction="20000"/>
          </a:bodyPr>
          <a:lstStyle/>
          <a:p>
            <a:pPr marL="0" lvl="0" indent="0">
              <a:spcBef>
                <a:spcPts val="3000"/>
              </a:spcBef>
              <a:buNone/>
            </a:pPr>
            <a:r>
              <a:rPr b="1" dirty="0"/>
              <a:t>Teacher Notes: Images Needed</a:t>
            </a:r>
          </a:p>
          <a:p>
            <a:pPr marL="342900" lvl="0" indent="-342900">
              <a:buAutoNum type="arabicPeriod"/>
            </a:pPr>
            <a:r>
              <a:rPr b="1" dirty="0"/>
              <a:t>Slide 3</a:t>
            </a:r>
            <a:r>
              <a:rPr dirty="0"/>
              <a:t>: World political map 1450 showing Ottoman, Chinese, and European territories</a:t>
            </a:r>
          </a:p>
          <a:p>
            <a:pPr marL="342900" lvl="0" indent="-342900">
              <a:buAutoNum type="arabicPeriod"/>
            </a:pPr>
            <a:r>
              <a:rPr b="1" dirty="0"/>
              <a:t>Slide 5</a:t>
            </a:r>
            <a:r>
              <a:rPr dirty="0"/>
              <a:t>: Detailed Ottoman Empire map with administrative divisions and trade routes</a:t>
            </a:r>
          </a:p>
          <a:p>
            <a:pPr marL="342900" lvl="0" indent="-342900">
              <a:buAutoNum type="arabicPeriod"/>
            </a:pPr>
            <a:r>
              <a:rPr b="1" dirty="0"/>
              <a:t>Slide 9</a:t>
            </a:r>
            <a:r>
              <a:rPr dirty="0"/>
              <a:t>: Ming China map showing provinces, major cities, Grand Canal, and northern frontier</a:t>
            </a:r>
          </a:p>
          <a:p>
            <a:pPr marL="342900" lvl="0" indent="-342900">
              <a:buAutoNum type="arabicPeriod"/>
            </a:pPr>
            <a:r>
              <a:rPr b="1" dirty="0"/>
              <a:t>Slide 13</a:t>
            </a:r>
            <a:r>
              <a:rPr dirty="0"/>
              <a:t>: European political fragmentation map with kingdoms, duchies, and city-states</a:t>
            </a:r>
          </a:p>
          <a:p>
            <a:pPr marL="342900" lvl="0" indent="-342900">
              <a:buAutoNum type="arabicPeriod"/>
            </a:pPr>
            <a:r>
              <a:rPr b="1" dirty="0"/>
              <a:t>Slide 17</a:t>
            </a:r>
            <a:r>
              <a:rPr dirty="0"/>
              <a:t>: Silk Road trade routes map showing political control points</a:t>
            </a:r>
          </a:p>
          <a:p>
            <a:pPr marL="342900" lvl="0" indent="-342900">
              <a:buAutoNum type="arabicPeriod"/>
            </a:pPr>
            <a:r>
              <a:rPr b="1" dirty="0"/>
              <a:t>Slide 19</a:t>
            </a:r>
            <a:r>
              <a:rPr dirty="0"/>
              <a:t>: Indian Ocean trade network map with monsoon patterns and major ports</a:t>
            </a:r>
          </a:p>
          <a:p>
            <a:pPr marL="342900" lvl="0" indent="-342900">
              <a:buAutoNum type="arabicPeriod"/>
            </a:pPr>
            <a:r>
              <a:rPr b="1" dirty="0"/>
              <a:t>Slide 23</a:t>
            </a:r>
            <a:r>
              <a:rPr dirty="0"/>
              <a:t>: Geographic features map showing natural barriers, waterways, and climate zones</a:t>
            </a:r>
          </a:p>
          <a:p>
            <a:pPr marL="0" lvl="0" indent="0">
              <a:spcBef>
                <a:spcPts val="3000"/>
              </a:spcBef>
              <a:buNone/>
            </a:pPr>
            <a:r>
              <a:rPr b="1" dirty="0"/>
              <a:t>Presentation Technical Notes</a:t>
            </a:r>
          </a:p>
          <a:p>
            <a:pPr lvl="0"/>
            <a:r>
              <a:rPr b="1" dirty="0"/>
              <a:t>Total slides</a:t>
            </a:r>
            <a:r>
              <a:rPr dirty="0"/>
              <a:t>: ~25 slides for 60-minute lesson (2.4 minutes average per slide)</a:t>
            </a:r>
          </a:p>
          <a:p>
            <a:pPr lvl="0"/>
            <a:r>
              <a:rPr b="1" dirty="0"/>
              <a:t>Primary focus</a:t>
            </a:r>
            <a:r>
              <a:rPr dirty="0"/>
              <a:t>: Political structures and economic systems as main content</a:t>
            </a:r>
          </a:p>
          <a:p>
            <a:pPr lvl="0"/>
            <a:r>
              <a:rPr b="1" dirty="0"/>
              <a:t>Background context</a:t>
            </a:r>
            <a:r>
              <a:rPr dirty="0"/>
              <a:t>: Geography and environment as supporting factors</a:t>
            </a:r>
          </a:p>
          <a:p>
            <a:pPr lvl="0"/>
            <a:r>
              <a:rPr b="1" dirty="0"/>
              <a:t>Font sizes</a:t>
            </a:r>
            <a:r>
              <a:rPr dirty="0"/>
              <a:t>: Headers minimum 48pt, body text minimum 36pt for TV visibility</a:t>
            </a:r>
          </a:p>
          <a:p>
            <a:pPr lvl="0"/>
            <a:r>
              <a:rPr b="1" dirty="0"/>
              <a:t>Column layouts</a:t>
            </a:r>
            <a:r>
              <a:rPr dirty="0"/>
              <a:t>: Used throughout for 16:9 aspect ratio optimization</a:t>
            </a:r>
          </a:p>
          <a:p>
            <a:pPr lvl="0"/>
            <a:r>
              <a:rPr b="1" dirty="0"/>
              <a:t>Political-economic integration</a:t>
            </a:r>
            <a:r>
              <a:rPr dirty="0"/>
              <a:t>: Every section connects political authority to economic control</a:t>
            </a:r>
          </a:p>
          <a:p>
            <a:pPr lvl="0"/>
            <a:r>
              <a:rPr b="1" dirty="0"/>
              <a:t>Concrete details</a:t>
            </a:r>
            <a:r>
              <a:rPr dirty="0"/>
              <a:t>: Specific numbers, institutions, and systems rather than abstract concepts</a:t>
            </a:r>
          </a:p>
          <a:p>
            <a:pPr marL="0" lvl="0" indent="0">
              <a:spcBef>
                <a:spcPts val="3000"/>
              </a:spcBef>
              <a:buNone/>
            </a:pPr>
            <a:r>
              <a:rPr b="1" dirty="0"/>
              <a:t>Teaching Reminders</a:t>
            </a:r>
          </a:p>
          <a:p>
            <a:pPr lvl="0"/>
            <a:r>
              <a:rPr b="1" dirty="0"/>
              <a:t>Emphasize political-economic connections</a:t>
            </a:r>
            <a:r>
              <a:rPr dirty="0"/>
              <a:t> - How does control translate to wealth?</a:t>
            </a:r>
          </a:p>
          <a:p>
            <a:pPr lvl="0"/>
            <a:r>
              <a:rPr b="1" dirty="0"/>
              <a:t>Use specific examples</a:t>
            </a:r>
            <a:r>
              <a:rPr dirty="0"/>
              <a:t> - Timar system, examination system, banking innovations</a:t>
            </a:r>
          </a:p>
          <a:p>
            <a:pPr lvl="0"/>
            <a:r>
              <a:rPr b="1" dirty="0"/>
              <a:t>Compare systems</a:t>
            </a:r>
            <a:r>
              <a:rPr dirty="0"/>
              <a:t> - Different ways of organizing political authority and economic activity</a:t>
            </a:r>
          </a:p>
          <a:p>
            <a:pPr lvl="0"/>
            <a:r>
              <a:rPr b="1" dirty="0"/>
              <a:t>Connect to modern parallels</a:t>
            </a:r>
            <a:r>
              <a:rPr dirty="0"/>
              <a:t> - Students can relate to tax systems, bureaucracy, trade</a:t>
            </a:r>
          </a:p>
          <a:p>
            <a:pPr lvl="0"/>
            <a:r>
              <a:rPr b="1" dirty="0"/>
              <a:t>Geography as context</a:t>
            </a:r>
            <a:r>
              <a:rPr dirty="0"/>
              <a:t> - Environmental factors shape but don’t determine political/economic choices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The Ottoman Empire</a:t>
            </a:r>
          </a:p>
        </p:txBody>
      </p:sp>
      <p:sp>
        <p:nvSpPr>
          <p:cNvPr id="3" name="Content Placeholder 2"/>
          <p:cNvSpPr>
            <a:spLocks noGrp="1"/>
          </p:cNvSpPr>
          <p:nvPr>
            <p:ph idx="1"/>
          </p:nvPr>
        </p:nvSpPr>
        <p:spPr/>
        <p:txBody>
          <a:bodyPr/>
          <a:lstStyle/>
          <a:p>
            <a:pPr marL="0" lvl="0" indent="0">
              <a:spcBef>
                <a:spcPts val="3000"/>
              </a:spcBef>
              <a:buNone/>
            </a:pPr>
            <a:r>
              <a:rPr b="1"/>
              <a:t>Centralized Political Authority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00151"/>
            <a:ext cx="8229600" cy="580523"/>
          </a:xfrm>
        </p:spPr>
        <p:txBody>
          <a:bodyPr/>
          <a:lstStyle/>
          <a:p>
            <a:pPr marL="0" lvl="0" indent="0">
              <a:spcBef>
                <a:spcPts val="3000"/>
              </a:spcBef>
              <a:buNone/>
            </a:pPr>
            <a:r>
              <a:rPr b="1" dirty="0"/>
              <a:t>Ottoman Political Structure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lstStyle/>
          <a:p>
            <a:pPr marL="0" lvl="0" indent="0">
              <a:spcBef>
                <a:spcPts val="3000"/>
              </a:spcBef>
              <a:buNone/>
            </a:pPr>
            <a:r>
              <a:rPr b="1" dirty="0"/>
              <a:t>Central Government</a:t>
            </a:r>
          </a:p>
          <a:p>
            <a:pPr lvl="0"/>
            <a:r>
              <a:rPr b="1" dirty="0"/>
              <a:t>Sultan</a:t>
            </a:r>
            <a:r>
              <a:rPr dirty="0"/>
              <a:t> - Absolute ruler, military commander, religious leader</a:t>
            </a:r>
          </a:p>
          <a:p>
            <a:pPr lvl="0"/>
            <a:r>
              <a:rPr b="1" dirty="0"/>
              <a:t>Grand Vizier</a:t>
            </a:r>
            <a:r>
              <a:rPr dirty="0"/>
              <a:t> - Chief minister, daily administration</a:t>
            </a:r>
          </a:p>
          <a:p>
            <a:pPr lvl="0"/>
            <a:r>
              <a:rPr b="1" dirty="0"/>
              <a:t>Imperial Council (Divan)</a:t>
            </a:r>
            <a:r>
              <a:rPr dirty="0"/>
              <a:t> - Policy-making body</a:t>
            </a:r>
          </a:p>
          <a:p>
            <a:pPr lvl="0"/>
            <a:r>
              <a:rPr b="1" dirty="0"/>
              <a:t>Janissary Corps</a:t>
            </a:r>
            <a:r>
              <a:rPr dirty="0"/>
              <a:t> - Professional army, political force</a:t>
            </a:r>
          </a:p>
        </p:txBody>
      </p:sp>
      <p:sp>
        <p:nvSpPr>
          <p:cNvPr id="4" name="Content Placeholder 3"/>
          <p:cNvSpPr>
            <a:spLocks noGrp="1"/>
          </p:cNvSpPr>
          <p:nvPr>
            <p:ph sz="half" idx="2"/>
          </p:nvPr>
        </p:nvSpPr>
        <p:spPr/>
        <p:txBody>
          <a:bodyPr/>
          <a:lstStyle/>
          <a:p>
            <a:pPr marL="0" lvl="0" indent="0">
              <a:spcBef>
                <a:spcPts val="3000"/>
              </a:spcBef>
              <a:buNone/>
            </a:pPr>
            <a:r>
              <a:rPr b="1"/>
              <a:t>Provincial Control</a:t>
            </a:r>
          </a:p>
          <a:p>
            <a:pPr lvl="0"/>
            <a:r>
              <a:rPr b="1"/>
              <a:t>Beylerbeyi</a:t>
            </a:r>
            <a:r>
              <a:t> - Regional governors appointed by Sultan</a:t>
            </a:r>
          </a:p>
          <a:p>
            <a:pPr lvl="0"/>
            <a:r>
              <a:rPr b="1"/>
              <a:t>Sanjak System</a:t>
            </a:r>
            <a:r>
              <a:t> - Administrative districts with tax collection</a:t>
            </a:r>
          </a:p>
          <a:p>
            <a:pPr lvl="0"/>
            <a:r>
              <a:rPr b="1"/>
              <a:t>Timar Grants</a:t>
            </a:r>
            <a:r>
              <a:t> - Land revenue for military service</a:t>
            </a:r>
          </a:p>
          <a:p>
            <a:pPr lvl="0"/>
            <a:r>
              <a:rPr b="1"/>
              <a:t>Qadi Courts</a:t>
            </a:r>
            <a:r>
              <a:t> - Religious law administration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lvl="0" indent="0">
              <a:spcBef>
                <a:spcPts val="3000"/>
              </a:spcBef>
              <a:buNone/>
            </a:pPr>
            <a:r>
              <a:rPr b="1"/>
              <a:t>Ottoman Economic System</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lstStyle/>
          <a:p>
            <a:pPr marL="0" lvl="0" indent="0">
              <a:spcBef>
                <a:spcPts val="3000"/>
              </a:spcBef>
              <a:buNone/>
            </a:pPr>
            <a:r>
              <a:rPr b="1"/>
              <a:t>Revenue Sources</a:t>
            </a:r>
          </a:p>
          <a:p>
            <a:pPr lvl="0"/>
            <a:r>
              <a:rPr b="1"/>
              <a:t>Land taxes</a:t>
            </a:r>
            <a:r>
              <a:t> - Agricultural production levies</a:t>
            </a:r>
          </a:p>
          <a:p>
            <a:pPr lvl="0"/>
            <a:r>
              <a:rPr b="1"/>
              <a:t>Trade customs</a:t>
            </a:r>
            <a:r>
              <a:t> - Tariffs on merchant activity</a:t>
            </a:r>
          </a:p>
          <a:p>
            <a:pPr lvl="0"/>
            <a:r>
              <a:rPr b="1"/>
              <a:t>Tribute payments</a:t>
            </a:r>
            <a:r>
              <a:t> - From subject territories</a:t>
            </a:r>
          </a:p>
          <a:p>
            <a:pPr lvl="0"/>
            <a:r>
              <a:rPr b="1"/>
              <a:t>Devshirme tax</a:t>
            </a:r>
            <a:r>
              <a:t> - Christian boys for administration</a:t>
            </a:r>
          </a:p>
        </p:txBody>
      </p:sp>
      <p:sp>
        <p:nvSpPr>
          <p:cNvPr id="4" name="Content Placeholder 3"/>
          <p:cNvSpPr>
            <a:spLocks noGrp="1"/>
          </p:cNvSpPr>
          <p:nvPr>
            <p:ph sz="half" idx="2"/>
          </p:nvPr>
        </p:nvSpPr>
        <p:spPr/>
        <p:txBody>
          <a:bodyPr/>
          <a:lstStyle/>
          <a:p>
            <a:pPr marL="0" lvl="0" indent="0">
              <a:spcBef>
                <a:spcPts val="3000"/>
              </a:spcBef>
              <a:buNone/>
            </a:pPr>
            <a:r>
              <a:rPr b="1"/>
              <a:t>Commercial Networks</a:t>
            </a:r>
          </a:p>
          <a:p>
            <a:pPr lvl="0"/>
            <a:r>
              <a:rPr b="1"/>
              <a:t>Constantinople</a:t>
            </a:r>
            <a:r>
              <a:t> - Major trading hub</a:t>
            </a:r>
          </a:p>
          <a:p>
            <a:pPr lvl="0"/>
            <a:r>
              <a:rPr b="1"/>
              <a:t>Black Sea control</a:t>
            </a:r>
            <a:r>
              <a:t> - Grain trade monopoly</a:t>
            </a:r>
          </a:p>
          <a:p>
            <a:pPr lvl="0"/>
            <a:r>
              <a:rPr b="1"/>
              <a:t>Mediterranean routes</a:t>
            </a:r>
            <a:r>
              <a:t> - Italian city-state partnerships</a:t>
            </a:r>
          </a:p>
          <a:p>
            <a:pPr lvl="0"/>
            <a:r>
              <a:rPr b="1"/>
              <a:t>Silk Road connections</a:t>
            </a:r>
            <a:r>
              <a:t> - Asian luxury goods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66963"/>
            <a:ext cx="8229600" cy="4227660"/>
          </a:xfrm>
        </p:spPr>
        <p:txBody>
          <a:bodyPr>
            <a:normAutofit fontScale="92500" lnSpcReduction="10000"/>
          </a:bodyPr>
          <a:lstStyle/>
          <a:p>
            <a:pPr marL="0" lvl="0" indent="0">
              <a:spcBef>
                <a:spcPts val="3000"/>
              </a:spcBef>
              <a:buNone/>
            </a:pPr>
            <a:r>
              <a:rPr b="1" dirty="0"/>
              <a:t>Ottoman Wealth and Power in 1450</a:t>
            </a:r>
          </a:p>
          <a:p>
            <a:pPr marL="0" lvl="0" indent="0">
              <a:spcBef>
                <a:spcPts val="3000"/>
              </a:spcBef>
              <a:buNone/>
            </a:pPr>
            <a:r>
              <a:rPr b="1" dirty="0"/>
              <a:t>Recent Political Successes</a:t>
            </a:r>
          </a:p>
          <a:p>
            <a:pPr lvl="0"/>
            <a:r>
              <a:rPr b="1" dirty="0"/>
              <a:t>Constantinople conquered (1453)</a:t>
            </a:r>
            <a:r>
              <a:rPr dirty="0"/>
              <a:t> - Control of Bosphorus trade</a:t>
            </a:r>
          </a:p>
          <a:p>
            <a:pPr lvl="0"/>
            <a:r>
              <a:rPr b="1" dirty="0"/>
              <a:t>Balkan territories secured</a:t>
            </a:r>
            <a:r>
              <a:rPr dirty="0"/>
              <a:t> - Tribute and tax revenue</a:t>
            </a:r>
          </a:p>
          <a:p>
            <a:pPr lvl="0"/>
            <a:r>
              <a:rPr b="1" dirty="0"/>
              <a:t>Hungarian campaigns</a:t>
            </a:r>
            <a:r>
              <a:rPr dirty="0"/>
              <a:t> - Expanding European influence</a:t>
            </a:r>
          </a:p>
          <a:p>
            <a:pPr marL="0" lvl="0" indent="0">
              <a:spcBef>
                <a:spcPts val="3000"/>
              </a:spcBef>
              <a:buNone/>
            </a:pPr>
            <a:r>
              <a:rPr b="1" dirty="0"/>
              <a:t>Economic Results</a:t>
            </a:r>
          </a:p>
          <a:p>
            <a:pPr lvl="0"/>
            <a:r>
              <a:rPr b="1" dirty="0"/>
              <a:t>~15 million subjects</a:t>
            </a:r>
            <a:r>
              <a:rPr dirty="0"/>
              <a:t> providing tax revenue</a:t>
            </a:r>
          </a:p>
          <a:p>
            <a:pPr lvl="0"/>
            <a:r>
              <a:rPr b="1" dirty="0"/>
              <a:t>Strategic trade route control</a:t>
            </a:r>
            <a:r>
              <a:rPr dirty="0"/>
              <a:t> - Europe-Asia connections</a:t>
            </a:r>
          </a:p>
          <a:p>
            <a:pPr lvl="0"/>
            <a:r>
              <a:rPr b="1" dirty="0"/>
              <a:t>Professional military</a:t>
            </a:r>
            <a:r>
              <a:rPr dirty="0"/>
              <a:t> - 12,000+ Janissaries funded by state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43436C"/>
      </a:dk1>
      <a:lt1>
        <a:sysClr val="window" lastClr="F2ECBC"/>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43436C"/>
      </a:dk1>
      <a:lt1>
        <a:sysClr val="window" lastClr="F2ECBC"/>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2271</Words>
  <Application>Microsoft Office PowerPoint</Application>
  <PresentationFormat>On-screen Show (16:9)</PresentationFormat>
  <Paragraphs>399</Paragraphs>
  <Slides>39</Slides>
  <Notes>25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39</vt:i4>
      </vt:variant>
    </vt:vector>
  </HeadingPairs>
  <TitlesOfParts>
    <vt:vector size="42" baseType="lpstr">
      <vt:lpstr>Arial</vt:lpstr>
      <vt:lpstr>Calibri</vt:lpstr>
      <vt:lpstr>Office Theme</vt:lpstr>
      <vt:lpstr>The World in 1450</vt:lpstr>
      <vt:lpstr>The World in 1450</vt:lpstr>
      <vt:lpstr>PowerPoint Presentation</vt:lpstr>
      <vt:lpstr>The Ottoman Empire</vt:lpstr>
      <vt:lpstr>PowerPoint Presentation</vt:lpstr>
      <vt:lpstr>PowerPoint Presentation</vt:lpstr>
      <vt:lpstr>PowerPoint Presentation</vt:lpstr>
      <vt:lpstr>PowerPoint Presentation</vt:lpstr>
      <vt:lpstr>PowerPoint Presentation</vt:lpstr>
      <vt:lpstr>Ming China</vt:lpstr>
      <vt:lpstr>PowerPoint Presentation</vt:lpstr>
      <vt:lpstr>PowerPoint Presentation</vt:lpstr>
      <vt:lpstr>PowerPoint Presentation</vt:lpstr>
      <vt:lpstr>PowerPoint Presentation</vt:lpstr>
      <vt:lpstr>PowerPoint Presentation</vt:lpstr>
      <vt:lpstr>European Kingdoms</vt:lpstr>
      <vt:lpstr>PowerPoint Presentation</vt:lpstr>
      <vt:lpstr>PowerPoint Presentation</vt:lpstr>
      <vt:lpstr>PowerPoint Presentation</vt:lpstr>
      <vt:lpstr>PowerPoint Presentation</vt:lpstr>
      <vt:lpstr>PowerPoint Presentation</vt:lpstr>
      <vt:lpstr>Global Trade Networks in 1450</vt:lpstr>
      <vt:lpstr>PowerPoint Presentation</vt:lpstr>
      <vt:lpstr>PowerPoint Presentation</vt:lpstr>
      <vt:lpstr>PowerPoint Presentation</vt:lpstr>
      <vt:lpstr>PowerPoint Presentation</vt:lpstr>
      <vt:lpstr>PowerPoint Presentation</vt:lpstr>
      <vt:lpstr>Environmental Context</vt:lpstr>
      <vt:lpstr>PowerPoint Presentation</vt:lpstr>
      <vt:lpstr>PowerPoint Presentation</vt:lpstr>
      <vt:lpstr>PowerPoint Presentation</vt:lpstr>
      <vt:lpstr>PowerPoint Presentation</vt:lpstr>
      <vt:lpstr>Primary Source: Peter the Great’s Response</vt:lpstr>
      <vt:lpstr>PowerPoint Presentation</vt:lpstr>
      <vt:lpstr>Understanding the 1450 World</vt:lpstr>
      <vt:lpstr>PowerPoint Presentation</vt:lpstr>
      <vt:lpstr>PowerPoint Presentation</vt:lpstr>
      <vt:lpstr>Looking Ahead: Transformation and Change</vt:lpstr>
      <vt:lpstr>PowerPoint Presentation</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World in 1450</dc:title>
  <dc:creator>US History in the Modern World</dc:creator>
  <cp:keywords/>
  <cp:lastModifiedBy>Richard Horton</cp:lastModifiedBy>
  <cp:revision>1</cp:revision>
  <dcterms:created xsi:type="dcterms:W3CDTF">2025-06-13T06:38:21Z</dcterms:created>
  <dcterms:modified xsi:type="dcterms:W3CDTF">2025-06-13T06:43:07Z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
  </property>
  <property fmtid="{D5CDD505-2E9C-101B-9397-08002B2CF9AE}" pid="3" name="height">
    <vt:lpwstr>1080</vt:lpwstr>
  </property>
  <property fmtid="{D5CDD505-2E9C-101B-9397-08002B2CF9AE}" pid="4" name="margin">
    <vt:lpwstr>0.1</vt:lpwstr>
  </property>
  <property fmtid="{D5CDD505-2E9C-101B-9397-08002B2CF9AE}" pid="5" name="maxScale">
    <vt:lpwstr>1.5</vt:lpwstr>
  </property>
  <property fmtid="{D5CDD505-2E9C-101B-9397-08002B2CF9AE}" pid="6" name="minScale">
    <vt:lpwstr>0.2</vt:lpwstr>
  </property>
  <property fmtid="{D5CDD505-2E9C-101B-9397-08002B2CF9AE}" pid="7" name="subtitle">
    <vt:lpwstr>Political Systems and Economic Networks</vt:lpwstr>
  </property>
  <property fmtid="{D5CDD505-2E9C-101B-9397-08002B2CF9AE}" pid="8" name="theme">
    <vt:lpwstr>white</vt:lpwstr>
  </property>
  <property fmtid="{D5CDD505-2E9C-101B-9397-08002B2CF9AE}" pid="9" name="transition">
    <vt:lpwstr>slide</vt:lpwstr>
  </property>
  <property fmtid="{D5CDD505-2E9C-101B-9397-08002B2CF9AE}" pid="10" name="width">
    <vt:lpwstr>1920</vt:lpwstr>
  </property>
</Properties>
</file>