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  <p:sldMasterId id="2147483660" r:id="rId3"/>
  </p:sldMasterIdLst>
  <p:notesMasterIdLst>
    <p:notesMasterId r:id="rId10"/>
  </p:notesMasterIdLst>
  <p:sldIdLst>
    <p:sldId id="256" r:id="rId4"/>
    <p:sldId id="258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C98"/>
    <a:srgbClr val="316248"/>
    <a:srgbClr val="1DCDD4"/>
    <a:srgbClr val="C6DCFF"/>
    <a:srgbClr val="FAC304"/>
    <a:srgbClr val="FD4FCC"/>
    <a:srgbClr val="E6E6E6"/>
    <a:srgbClr val="60BBE4"/>
    <a:srgbClr val="0D5C98"/>
    <a:srgbClr val="578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5165" autoAdjust="0"/>
  </p:normalViewPr>
  <p:slideViewPr>
    <p:cSldViewPr snapToGrid="0">
      <p:cViewPr varScale="1">
        <p:scale>
          <a:sx n="81" d="100"/>
          <a:sy n="81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807D8-67B7-4094-9F0F-6D6F89E7A7CA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515E-1747-406D-87C4-642449944C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86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76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21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93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70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5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70914"/>
          <a:stretch/>
        </p:blipFill>
        <p:spPr>
          <a:xfrm>
            <a:off x="311668" y="5852367"/>
            <a:ext cx="11568633" cy="333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042733" y="2925667"/>
            <a:ext cx="78376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swald"/>
              <a:buNone/>
              <a:defRPr sz="4400">
                <a:solidFill>
                  <a:srgbClr val="175C98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67" y="6274768"/>
            <a:ext cx="905928" cy="45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l="11143" t="17627" r="9654" b="17685"/>
          <a:stretch/>
        </p:blipFill>
        <p:spPr>
          <a:xfrm>
            <a:off x="10825042" y="6234433"/>
            <a:ext cx="1055292" cy="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3829" y="6203967"/>
            <a:ext cx="703437" cy="51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9069" y="6282301"/>
            <a:ext cx="1603516" cy="4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8868" y="6282316"/>
            <a:ext cx="703433" cy="49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98537" y="6203943"/>
            <a:ext cx="1639431" cy="5137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;p2">
            <a:extLst>
              <a:ext uri="{FF2B5EF4-FFF2-40B4-BE49-F238E27FC236}">
                <a16:creationId xmlns:a16="http://schemas.microsoft.com/office/drawing/2014/main" id="{77A62CE3-A654-B613-B5F8-DDE2CDA5E2E0}"/>
              </a:ext>
            </a:extLst>
          </p:cNvPr>
          <p:cNvSpPr txBox="1"/>
          <p:nvPr userDrawn="1"/>
        </p:nvSpPr>
        <p:spPr>
          <a:xfrm>
            <a:off x="258500" y="5792167"/>
            <a:ext cx="2422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67" dirty="0">
                <a:solidFill>
                  <a:schemeClr val="lt1"/>
                </a:solidFill>
              </a:rPr>
              <a:t>A joint project by: </a:t>
            </a:r>
            <a:endParaRPr sz="1467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9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2 + Grafik)" preserve="1" userDrawn="1">
  <p:cSld name="Titel und Text (2 + Grafik)">
    <p:bg>
      <p:bgRef idx="1001">
        <a:schemeClr val="bg1"/>
      </p:bgRef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998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111" name="Google Shape;111;p10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0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27881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4"/>
          </p:nvPr>
        </p:nvSpPr>
        <p:spPr>
          <a:xfrm>
            <a:off x="1846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5"/>
          </p:nvPr>
        </p:nvSpPr>
        <p:spPr>
          <a:xfrm>
            <a:off x="184600" y="36883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6199188" y="1295400"/>
            <a:ext cx="5648325" cy="45053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297389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2 + 2x Grafik)" preserve="1" userDrawn="1">
  <p:cSld name="Titel und Text (2 + 2x Grafik)">
    <p:bg>
      <p:bgRef idx="1001">
        <a:schemeClr val="bg1"/>
      </p:bgRef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123" name="Google Shape;123;p11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1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72056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5"/>
          </p:nvPr>
        </p:nvSpPr>
        <p:spPr>
          <a:xfrm>
            <a:off x="1846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6"/>
          </p:nvPr>
        </p:nvSpPr>
        <p:spPr>
          <a:xfrm>
            <a:off x="184600" y="36883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4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lang="de-DE" sz="1200" b="1" kern="1200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lvl="1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6265863" y="1295400"/>
            <a:ext cx="5641975" cy="2112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265863" y="3687763"/>
            <a:ext cx="5641975" cy="2112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3545149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Google Shape;122;p11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0" name="Google Shape;124;p11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72056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1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461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lussfolie" preserve="1">
  <p:cSld name="Schlussfoli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2"/>
          <p:cNvCxnSpPr/>
          <p:nvPr/>
        </p:nvCxnSpPr>
        <p:spPr>
          <a:xfrm>
            <a:off x="4347217" y="5627567"/>
            <a:ext cx="34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9563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-60"/>
            <a:ext cx="12192004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11822800" cy="4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 sz="1467"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 sz="1467"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  <a:defRPr sz="1467"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 sz="1467"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 sz="1467"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  <a:defRPr sz="1467"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 sz="1467"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 sz="1467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cxnSp>
        <p:nvCxnSpPr>
          <p:cNvPr id="30" name="Google Shape;30;p3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1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10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11822800" cy="4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30" name="Google Shape;30;p3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1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47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2)" preserve="1" userDrawn="1">
  <p:cSld name="Titel und Text (2)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39" name="Google Shape;39;p4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4"/>
          <p:cNvSpPr txBox="1">
            <a:spLocks noGrp="1"/>
          </p:cNvSpPr>
          <p:nvPr>
            <p:ph type="body" idx="2"/>
          </p:nvPr>
        </p:nvSpPr>
        <p:spPr>
          <a:xfrm>
            <a:off x="6582310" y="6349637"/>
            <a:ext cx="3586525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3"/>
          </p:nvPr>
        </p:nvSpPr>
        <p:spPr>
          <a:xfrm>
            <a:off x="184600" y="1297933"/>
            <a:ext cx="57600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4"/>
          </p:nvPr>
        </p:nvSpPr>
        <p:spPr>
          <a:xfrm>
            <a:off x="6249600" y="1296000"/>
            <a:ext cx="57600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5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+ Grafik" preserve="1" userDrawn="1">
  <p:cSld name="Titel und Text + Grafi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-6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57600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3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52" name="Google Shape;52;p5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5"/>
          <p:cNvSpPr txBox="1">
            <a:spLocks noGrp="1"/>
          </p:cNvSpPr>
          <p:nvPr>
            <p:ph type="body" idx="4"/>
          </p:nvPr>
        </p:nvSpPr>
        <p:spPr>
          <a:xfrm>
            <a:off x="6582309" y="6349637"/>
            <a:ext cx="3710212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6172200" y="1298575"/>
            <a:ext cx="5561013" cy="450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207471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1+2)" preserve="1" userDrawn="1">
  <p:cSld name="Titel und Text (1+2)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57600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62474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6247400" y="36883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pic>
        <p:nvPicPr>
          <p:cNvPr id="62" name="Google Shape;6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64" name="Google Shape;64;p6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6"/>
          <p:cNvSpPr txBox="1">
            <a:spLocks noGrp="1"/>
          </p:cNvSpPr>
          <p:nvPr>
            <p:ph type="body" idx="5"/>
          </p:nvPr>
        </p:nvSpPr>
        <p:spPr>
          <a:xfrm>
            <a:off x="6582309" y="6349637"/>
            <a:ext cx="3160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3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Grafik + 2)" preserve="1" userDrawn="1">
  <p:cSld name="Titel und Text (Grafik + 2)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182400" y="6333071"/>
            <a:ext cx="53815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73" name="Google Shape;73;p7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7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0137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4"/>
          </p:nvPr>
        </p:nvSpPr>
        <p:spPr>
          <a:xfrm>
            <a:off x="62474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5"/>
          </p:nvPr>
        </p:nvSpPr>
        <p:spPr>
          <a:xfrm>
            <a:off x="6247400" y="36883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182563" y="1295400"/>
            <a:ext cx="5822950" cy="4505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404857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2+2)" preserve="1" userDrawn="1">
  <p:cSld name="Titel und Text (2+2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85" name="Google Shape;85;p8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8"/>
          <p:cNvSpPr txBox="1">
            <a:spLocks noGrp="1"/>
          </p:cNvSpPr>
          <p:nvPr>
            <p:ph type="body" idx="2"/>
          </p:nvPr>
        </p:nvSpPr>
        <p:spPr>
          <a:xfrm>
            <a:off x="6582310" y="6349637"/>
            <a:ext cx="373671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3"/>
          </p:nvPr>
        </p:nvSpPr>
        <p:spPr>
          <a:xfrm>
            <a:off x="6247400" y="12960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4"/>
          </p:nvPr>
        </p:nvSpPr>
        <p:spPr>
          <a:xfrm>
            <a:off x="6247400" y="36883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89" name="Google Shape;89;p8"/>
          <p:cNvSpPr txBox="1">
            <a:spLocks noGrp="1"/>
          </p:cNvSpPr>
          <p:nvPr>
            <p:ph type="body" idx="5"/>
          </p:nvPr>
        </p:nvSpPr>
        <p:spPr>
          <a:xfrm>
            <a:off x="1846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6"/>
          </p:nvPr>
        </p:nvSpPr>
        <p:spPr>
          <a:xfrm>
            <a:off x="184600" y="36883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14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28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Grafik + 1 + 1 + Grafik)" preserve="1" userDrawn="1">
  <p:cSld name="Titel und Text (Grafik + 1 + 1 + Grafik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>
            <a:spLocks noGrp="1"/>
          </p:cNvSpPr>
          <p:nvPr>
            <p:ph type="body" idx="1"/>
          </p:nvPr>
        </p:nvSpPr>
        <p:spPr>
          <a:xfrm>
            <a:off x="182400" y="6333071"/>
            <a:ext cx="53815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98" name="Google Shape;98;p9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9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45552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4"/>
          </p:nvPr>
        </p:nvSpPr>
        <p:spPr>
          <a:xfrm>
            <a:off x="62474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5"/>
          </p:nvPr>
        </p:nvSpPr>
        <p:spPr>
          <a:xfrm>
            <a:off x="182400" y="36883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4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182563" y="1295400"/>
            <a:ext cx="5759450" cy="2112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246813" y="3687763"/>
            <a:ext cx="5761037" cy="2112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5940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;p2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;p2"/>
          <p:cNvPicPr preferRelativeResize="0"/>
          <p:nvPr userDrawn="1"/>
        </p:nvPicPr>
        <p:blipFill rotWithShape="1">
          <a:blip r:embed="rId4">
            <a:alphaModFix/>
          </a:blip>
          <a:srcRect b="70914"/>
          <a:stretch/>
        </p:blipFill>
        <p:spPr>
          <a:xfrm>
            <a:off x="311668" y="5852367"/>
            <a:ext cx="11568633" cy="3334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;p2"/>
          <p:cNvSpPr txBox="1"/>
          <p:nvPr userDrawn="1"/>
        </p:nvSpPr>
        <p:spPr>
          <a:xfrm>
            <a:off x="193246" y="5440185"/>
            <a:ext cx="79825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ntonio" panose="020B0604020202020204"/>
                <a:ea typeface="Oswald"/>
                <a:cs typeface="Oswald"/>
                <a:sym typeface="Oswald"/>
              </a:rPr>
              <a:t>The platform for the digitalization of materials</a:t>
            </a:r>
            <a:endParaRPr sz="1800" dirty="0">
              <a:solidFill>
                <a:schemeClr val="tx1"/>
              </a:solidFill>
              <a:latin typeface="Antonio" panose="020B0604020202020204"/>
              <a:ea typeface="Oswald"/>
              <a:cs typeface="Oswald"/>
              <a:sym typeface="Oswald"/>
            </a:endParaRPr>
          </a:p>
        </p:txBody>
      </p:sp>
      <p:sp>
        <p:nvSpPr>
          <p:cNvPr id="10" name="Google Shape;13;p2"/>
          <p:cNvSpPr txBox="1"/>
          <p:nvPr userDrawn="1"/>
        </p:nvSpPr>
        <p:spPr>
          <a:xfrm>
            <a:off x="258500" y="5792167"/>
            <a:ext cx="2422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67" dirty="0">
                <a:solidFill>
                  <a:schemeClr val="lt1"/>
                </a:solidFill>
              </a:rPr>
              <a:t>A joint project by: </a:t>
            </a:r>
            <a:endParaRPr sz="1467" dirty="0">
              <a:solidFill>
                <a:schemeClr val="lt1"/>
              </a:solidFill>
            </a:endParaRPr>
          </a:p>
        </p:txBody>
      </p:sp>
      <p:pic>
        <p:nvPicPr>
          <p:cNvPr id="11" name="Google Shape;15;p2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67" y="6274768"/>
            <a:ext cx="905928" cy="45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;p2"/>
          <p:cNvPicPr preferRelativeResize="0"/>
          <p:nvPr userDrawn="1"/>
        </p:nvPicPr>
        <p:blipFill rotWithShape="1">
          <a:blip r:embed="rId6">
            <a:alphaModFix/>
          </a:blip>
          <a:srcRect l="11143" t="17627" r="9654" b="17685"/>
          <a:stretch/>
        </p:blipFill>
        <p:spPr>
          <a:xfrm>
            <a:off x="10825042" y="6234433"/>
            <a:ext cx="1055292" cy="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7;p2"/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3829" y="6203967"/>
            <a:ext cx="703437" cy="51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8;p2"/>
          <p:cNvPicPr preferRelativeResize="0"/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9069" y="6282301"/>
            <a:ext cx="1603516" cy="4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0;p2"/>
          <p:cNvPicPr preferRelativeResize="0"/>
          <p:nvPr userDrawn="1"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48868" y="6282316"/>
            <a:ext cx="703433" cy="49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1;p2"/>
          <p:cNvPicPr preferRelativeResize="0"/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98537" y="6203943"/>
            <a:ext cx="1639431" cy="51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D349619-BC93-4E26-1C82-2912D3C55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4654" t="15593" r="4927" b="12464"/>
          <a:stretch/>
        </p:blipFill>
        <p:spPr>
          <a:xfrm>
            <a:off x="2746154" y="6273494"/>
            <a:ext cx="2421898" cy="4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7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23;p3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4" y="-6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5;p3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7;p3"/>
          <p:cNvSpPr txBox="1">
            <a:spLocks noGrp="1"/>
          </p:cNvSpPr>
          <p:nvPr>
            <p:ph type="sldNum" idx="4"/>
          </p:nvPr>
        </p:nvSpPr>
        <p:spPr>
          <a:xfrm>
            <a:off x="11570123" y="6434417"/>
            <a:ext cx="570521" cy="423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1" name="Google Shape;28;p3"/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30;p3"/>
          <p:cNvCxnSpPr/>
          <p:nvPr userDrawn="1"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496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30;p12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1;p12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32;p12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519" y="1759183"/>
            <a:ext cx="2906967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3;p12"/>
          <p:cNvSpPr txBox="1"/>
          <p:nvPr userDrawn="1"/>
        </p:nvSpPr>
        <p:spPr>
          <a:xfrm>
            <a:off x="4229101" y="4085551"/>
            <a:ext cx="21765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dirty="0">
                <a:latin typeface="Antonio"/>
                <a:ea typeface="Roboto Condensed"/>
                <a:cs typeface="Roboto Condensed"/>
                <a:sym typeface="Roboto Condensed"/>
              </a:rPr>
              <a:t>forum.materialdigital.de</a:t>
            </a:r>
            <a:endParaRPr sz="1400" dirty="0">
              <a:latin typeface="Antonio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dirty="0">
                <a:latin typeface="Antonio"/>
                <a:ea typeface="Roboto Condensed"/>
                <a:cs typeface="Roboto Condensed"/>
                <a:sym typeface="Roboto Condensed"/>
              </a:rPr>
              <a:t>info@materialdigital.de</a:t>
            </a:r>
            <a:endParaRPr sz="1400" dirty="0">
              <a:latin typeface="Antonio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" name="Google Shape;134;p12"/>
          <p:cNvSpPr txBox="1"/>
          <p:nvPr userDrawn="1"/>
        </p:nvSpPr>
        <p:spPr>
          <a:xfrm>
            <a:off x="6093416" y="5048717"/>
            <a:ext cx="212945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de-DE"/>
            </a:defPPr>
            <a:lvl1pPr lvl="0" indent="0">
              <a:spcBef>
                <a:spcPts val="0"/>
              </a:spcBef>
              <a:spcAft>
                <a:spcPts val="0"/>
              </a:spcAft>
              <a:buNone/>
              <a:defRPr sz="1400">
                <a:latin typeface="Antonio"/>
                <a:ea typeface="Roboto Condensed"/>
                <a:cs typeface="Roboto Condensed"/>
              </a:defRPr>
            </a:lvl1pPr>
          </a:lstStyle>
          <a:p>
            <a:pPr lvl="0"/>
            <a:r>
              <a:rPr lang="de" dirty="0">
                <a:sym typeface="Roboto Condensed"/>
              </a:rPr>
              <a:t>www.materialdigital.de</a:t>
            </a:r>
            <a:endParaRPr dirty="0">
              <a:sym typeface="Roboto Condensed"/>
            </a:endParaRPr>
          </a:p>
        </p:txBody>
      </p:sp>
      <p:pic>
        <p:nvPicPr>
          <p:cNvPr id="12" name="Google Shape;135;p12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531" y="3899134"/>
            <a:ext cx="1032967" cy="10296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6;p12"/>
          <p:cNvCxnSpPr/>
          <p:nvPr userDrawn="1"/>
        </p:nvCxnSpPr>
        <p:spPr>
          <a:xfrm>
            <a:off x="4347217" y="5627567"/>
            <a:ext cx="34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37;p12"/>
          <p:cNvSpPr txBox="1"/>
          <p:nvPr userDrawn="1"/>
        </p:nvSpPr>
        <p:spPr>
          <a:xfrm>
            <a:off x="4347233" y="5710167"/>
            <a:ext cx="34976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2"/>
                </a:solidFill>
                <a:latin typeface="Antonio"/>
                <a:ea typeface="Oswald"/>
                <a:cs typeface="Oswald"/>
                <a:sym typeface="Oswald"/>
              </a:rPr>
              <a:t>Join in!</a:t>
            </a:r>
            <a:endParaRPr sz="2000" dirty="0">
              <a:solidFill>
                <a:schemeClr val="dk2"/>
              </a:solidFill>
              <a:latin typeface="Antonio"/>
              <a:ea typeface="Oswald"/>
              <a:cs typeface="Oswald"/>
              <a:sym typeface="Oswald"/>
            </a:endParaRPr>
          </a:p>
        </p:txBody>
      </p:sp>
      <p:pic>
        <p:nvPicPr>
          <p:cNvPr id="15" name="Google Shape;138;p12"/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7531" y="6201200"/>
            <a:ext cx="1476997" cy="2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3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digital.de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www.bam.de/Navigation/EN/Home/home.html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digital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erialdigital" TargetMode="External"/><Relationship Id="rId3" Type="http://schemas.openxmlformats.org/officeDocument/2006/relationships/hyperlink" Target="https://material-digital.de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materialdigital/ontology-hackathon-3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digital.d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hyperlink" Target="https://material-digital.de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www.aisec.fraunhofer.de/en.html" TargetMode="External"/><Relationship Id="rId18" Type="http://schemas.openxmlformats.org/officeDocument/2006/relationships/image" Target="../media/image32.png"/><Relationship Id="rId26" Type="http://schemas.openxmlformats.org/officeDocument/2006/relationships/hyperlink" Target="https://github.com/materialdigital/core-ontology" TargetMode="External"/><Relationship Id="rId3" Type="http://schemas.openxmlformats.org/officeDocument/2006/relationships/hyperlink" Target="https://www.iwm.fraunhofer.de/en.html" TargetMode="External"/><Relationship Id="rId21" Type="http://schemas.openxmlformats.org/officeDocument/2006/relationships/hyperlink" Target="https://www.linkedin.com/company/plattform-materialdigital" TargetMode="External"/><Relationship Id="rId7" Type="http://schemas.openxmlformats.org/officeDocument/2006/relationships/hyperlink" Target="https://www.kit.edu/english/index.php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forum.materialdigital.de/" TargetMode="External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mpie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material-digital.de/" TargetMode="External"/><Relationship Id="rId24" Type="http://schemas.openxmlformats.org/officeDocument/2006/relationships/image" Target="../media/image22.png"/><Relationship Id="rId5" Type="http://schemas.openxmlformats.org/officeDocument/2006/relationships/hyperlink" Target="https://www.bam.de/Navigation/EN/Home/home.html" TargetMode="External"/><Relationship Id="rId15" Type="http://schemas.openxmlformats.org/officeDocument/2006/relationships/hyperlink" Target="https://www.fiz-karlsruhe.de/en" TargetMode="External"/><Relationship Id="rId23" Type="http://schemas.openxmlformats.org/officeDocument/2006/relationships/hyperlink" Target="https://github.com/materialdigital" TargetMode="External"/><Relationship Id="rId28" Type="http://schemas.openxmlformats.org/officeDocument/2006/relationships/image" Target="../media/image16.png"/><Relationship Id="rId10" Type="http://schemas.openxmlformats.org/officeDocument/2006/relationships/image" Target="../media/image28.jpeg"/><Relationship Id="rId19" Type="http://schemas.openxmlformats.org/officeDocument/2006/relationships/hyperlink" Target="https://www.youtube.com/channel/UCAwf5QXQ6Oa4NPaL3bXFvAA" TargetMode="External"/><Relationship Id="rId4" Type="http://schemas.openxmlformats.org/officeDocument/2006/relationships/image" Target="../media/image26.gif"/><Relationship Id="rId9" Type="http://schemas.openxmlformats.org/officeDocument/2006/relationships/hyperlink" Target="https://www.iwt-bremen.de/en/home" TargetMode="External"/><Relationship Id="rId14" Type="http://schemas.openxmlformats.org/officeDocument/2006/relationships/image" Target="../media/image30.jpeg"/><Relationship Id="rId22" Type="http://schemas.openxmlformats.org/officeDocument/2006/relationships/image" Target="../media/image34.png"/><Relationship Id="rId27" Type="http://schemas.openxmlformats.org/officeDocument/2006/relationships/image" Target="../media/image36.png"/><Relationship Id="rId3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813" y="3370492"/>
            <a:ext cx="5770143" cy="584775"/>
          </a:xfrm>
        </p:spPr>
        <p:txBody>
          <a:bodyPr>
            <a:noAutofit/>
          </a:bodyPr>
          <a:lstStyle/>
          <a:p>
            <a:r>
              <a:rPr lang="en-US" sz="3200" b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PMD Ontology Hackathon</a:t>
            </a:r>
            <a:br>
              <a:rPr lang="en-US" sz="3200" b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de-DE" sz="32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44E1F3-269C-F4DB-AEF5-C87CCBBFCC93}"/>
              </a:ext>
            </a:extLst>
          </p:cNvPr>
          <p:cNvSpPr txBox="1"/>
          <p:nvPr/>
        </p:nvSpPr>
        <p:spPr>
          <a:xfrm>
            <a:off x="396875" y="184349"/>
            <a:ext cx="6140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none" strike="noStrike" baseline="0" dirty="0">
                <a:solidFill>
                  <a:schemeClr val="bg1"/>
                </a:solidFill>
                <a:latin typeface="Antonio" panose="020B0604020202020204"/>
              </a:rPr>
              <a:t>Hackathon 3</a:t>
            </a:r>
            <a:endParaRPr lang="de-DE" sz="4800" dirty="0">
              <a:solidFill>
                <a:schemeClr val="bg1"/>
              </a:solidFill>
              <a:latin typeface="Antonio" panose="020B0604020202020204"/>
            </a:endParaRPr>
          </a:p>
        </p:txBody>
      </p:sp>
      <p:pic>
        <p:nvPicPr>
          <p:cNvPr id="5" name="Grafik 4">
            <a:hlinkClick r:id="rId3"/>
            <a:extLst>
              <a:ext uri="{FF2B5EF4-FFF2-40B4-BE49-F238E27FC236}">
                <a16:creationId xmlns:a16="http://schemas.microsoft.com/office/drawing/2014/main" id="{31A7CA76-3DAC-6F7D-6F36-575A0F3D9AC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1200" y="1494463"/>
            <a:ext cx="1369805" cy="8602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830E3C5-6D44-AA47-7142-A212D76AA7F7}"/>
              </a:ext>
            </a:extLst>
          </p:cNvPr>
          <p:cNvSpPr txBox="1"/>
          <p:nvPr/>
        </p:nvSpPr>
        <p:spPr>
          <a:xfrm>
            <a:off x="5346813" y="4070875"/>
            <a:ext cx="577014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2025-10-13 to 2025-10-15 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dirty="0"/>
              <a:t>Bundesanstalt für Materialforschung und -prüfung (BAM), Unter den Eichen 87, 12205 Berlin </a:t>
            </a:r>
            <a:endParaRPr lang="de-DE" baseline="30000" dirty="0"/>
          </a:p>
        </p:txBody>
      </p:sp>
      <p:pic>
        <p:nvPicPr>
          <p:cNvPr id="4" name="Grafik 3">
            <a:hlinkClick r:id="rId5"/>
            <a:extLst>
              <a:ext uri="{FF2B5EF4-FFF2-40B4-BE49-F238E27FC236}">
                <a16:creationId xmlns:a16="http://schemas.microsoft.com/office/drawing/2014/main" id="{AD144FBC-C768-FCC1-192D-0D89349FD6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885" y="1603711"/>
            <a:ext cx="1592028" cy="6417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78E5456-2FC9-3076-F315-597559D30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5113" y="3589746"/>
            <a:ext cx="1849904" cy="178383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57D5A67-B8D9-1CB0-1854-6A5B1FBE2AE7}"/>
              </a:ext>
            </a:extLst>
          </p:cNvPr>
          <p:cNvSpPr txBox="1"/>
          <p:nvPr/>
        </p:nvSpPr>
        <p:spPr>
          <a:xfrm rot="16200000">
            <a:off x="2238931" y="4322465"/>
            <a:ext cx="164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BAM - Wifi</a:t>
            </a:r>
          </a:p>
        </p:txBody>
      </p:sp>
    </p:spTree>
    <p:extLst>
      <p:ext uri="{BB962C8B-B14F-4D97-AF65-F5344CB8AC3E}">
        <p14:creationId xmlns:p14="http://schemas.microsoft.com/office/powerpoint/2010/main" val="78352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 | Monday, </a:t>
            </a:r>
            <a:r>
              <a:rPr lang="de-DE" dirty="0" err="1"/>
              <a:t>October</a:t>
            </a:r>
            <a:r>
              <a:rPr lang="de-DE" dirty="0"/>
              <a:t> 13, 2025</a:t>
            </a:r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02DF975-257D-1A36-01BA-72AF8D18F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64014"/>
              </p:ext>
            </p:extLst>
          </p:nvPr>
        </p:nvGraphicFramePr>
        <p:xfrm>
          <a:off x="1201917" y="1005143"/>
          <a:ext cx="9788165" cy="54658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83224">
                  <a:extLst>
                    <a:ext uri="{9D8B030D-6E8A-4147-A177-3AD203B41FA5}">
                      <a16:colId xmlns:a16="http://schemas.microsoft.com/office/drawing/2014/main" val="639517964"/>
                    </a:ext>
                  </a:extLst>
                </a:gridCol>
                <a:gridCol w="7704941">
                  <a:extLst>
                    <a:ext uri="{9D8B030D-6E8A-4147-A177-3AD203B41FA5}">
                      <a16:colId xmlns:a16="http://schemas.microsoft.com/office/drawing/2014/main" val="3331020953"/>
                    </a:ext>
                  </a:extLst>
                </a:gridCol>
              </a:tblGrid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12:00 PM</a:t>
                      </a:r>
                      <a:endParaRPr lang="de-DE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Registration and </a:t>
                      </a:r>
                      <a:r>
                        <a:rPr lang="de-DE" sz="1800" kern="100" dirty="0" err="1">
                          <a:effectLst/>
                        </a:rPr>
                        <a:t>Get</a:t>
                      </a:r>
                      <a:r>
                        <a:rPr lang="de-DE" sz="1800" kern="100" dirty="0">
                          <a:effectLst/>
                        </a:rPr>
                        <a:t> </a:t>
                      </a:r>
                      <a:r>
                        <a:rPr lang="de-DE" sz="1800" kern="100" dirty="0" err="1">
                          <a:effectLst/>
                        </a:rPr>
                        <a:t>Together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360711"/>
                  </a:ext>
                </a:extLst>
              </a:tr>
              <a:tr h="6495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1:00 PM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Welcoming</a:t>
                      </a:r>
                      <a:r>
                        <a:rPr lang="en-US" sz="1800" kern="100" dirty="0">
                          <a:effectLst/>
                        </a:rPr>
                        <a:t> / Motivation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(BAM / HAP „Semantic Interoperability“ lead)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190858"/>
                  </a:ext>
                </a:extLst>
              </a:tr>
              <a:tr h="6495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Introduction</a:t>
                      </a:r>
                      <a:r>
                        <a:rPr lang="en-US" sz="1800" kern="100" dirty="0">
                          <a:effectLst/>
                        </a:rPr>
                        <a:t> Round (all)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Fixing the </a:t>
                      </a:r>
                      <a:r>
                        <a:rPr lang="en-US" sz="1800" b="1" kern="100" dirty="0">
                          <a:effectLst/>
                        </a:rPr>
                        <a:t>Agenda</a:t>
                      </a:r>
                      <a:r>
                        <a:rPr lang="en-US" sz="1800" kern="100" dirty="0">
                          <a:effectLst/>
                        </a:rPr>
                        <a:t> | Find Working Groups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9529218"/>
                  </a:ext>
                </a:extLst>
              </a:tr>
              <a:tr h="340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Break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20043"/>
                  </a:ext>
                </a:extLst>
              </a:tr>
              <a:tr h="340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PMDco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(all) |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Structure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Concepts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Releases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4175285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Break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729061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3:30 PM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Group Sessions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369306"/>
                  </a:ext>
                </a:extLst>
              </a:tr>
              <a:tr h="33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 </a:t>
                      </a:r>
                      <a:endParaRPr lang="de-DE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Topic 1: Modelling of Materials on different scales</a:t>
                      </a:r>
                      <a:r>
                        <a:rPr lang="en-US" sz="1800" kern="100" baseline="30000" dirty="0">
                          <a:effectLst/>
                        </a:rPr>
                        <a:t>1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2318548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de-DE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 2: Modelling </a:t>
                      </a:r>
                      <a:r>
                        <a:rPr lang="de-DE" sz="1800" kern="100" dirty="0" err="1">
                          <a:effectLst/>
                        </a:rPr>
                        <a:t>of</a:t>
                      </a:r>
                      <a:r>
                        <a:rPr lang="de-DE" sz="1800" kern="100" dirty="0">
                          <a:effectLst/>
                        </a:rPr>
                        <a:t> Processes</a:t>
                      </a:r>
                      <a:r>
                        <a:rPr lang="de-DE" sz="1800" kern="100" baseline="30000" dirty="0">
                          <a:effectLst/>
                        </a:rPr>
                        <a:t>2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444858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 3: MSE </a:t>
                      </a:r>
                      <a:r>
                        <a:rPr lang="de-DE" sz="1800" kern="100" dirty="0" err="1">
                          <a:effectLst/>
                        </a:rPr>
                        <a:t>Glossary</a:t>
                      </a:r>
                      <a:r>
                        <a:rPr lang="de-DE" sz="1800" kern="100" dirty="0">
                          <a:effectLst/>
                        </a:rPr>
                        <a:t> / Taxonomy</a:t>
                      </a:r>
                      <a:r>
                        <a:rPr lang="de-DE" sz="1800" kern="100" baseline="30000" dirty="0">
                          <a:effectLst/>
                        </a:rPr>
                        <a:t>3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44085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 </a:t>
                      </a:r>
                      <a:endParaRPr lang="de-DE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</a:t>
                      </a:r>
                      <a:r>
                        <a:rPr lang="en-US" sz="1800" kern="100" dirty="0">
                          <a:effectLst/>
                        </a:rPr>
                        <a:t> 4: Use Case</a:t>
                      </a:r>
                      <a:r>
                        <a:rPr lang="en-US" sz="1800" kern="100" baseline="30000" dirty="0">
                          <a:effectLst/>
                        </a:rPr>
                        <a:t>4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653164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</a:t>
                      </a:r>
                      <a:r>
                        <a:rPr lang="en-US" sz="1800" kern="100" dirty="0">
                          <a:effectLst/>
                        </a:rPr>
                        <a:t> 5: Intro to Ontologies</a:t>
                      </a:r>
                      <a:r>
                        <a:rPr lang="en-US" sz="1800" kern="100" baseline="30000" dirty="0">
                          <a:effectLst/>
                        </a:rPr>
                        <a:t>5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76969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6: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Improvement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640064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results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(all)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610751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7:30 PM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End of the day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001288"/>
                  </a:ext>
                </a:extLst>
              </a:tr>
            </a:tbl>
          </a:graphicData>
        </a:graphic>
      </p:graphicFrame>
      <p:pic>
        <p:nvPicPr>
          <p:cNvPr id="9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974214A2-0790-7A79-C518-2B0AE1E3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15" y="30269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D1256637-EBA0-4F41-37B5-08DC7E30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15" y="23764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E476162B-2F9B-22C4-41CD-FC62D6C7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15" y="76567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1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 Repository</a:t>
            </a:r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3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FA437E-864B-51A7-B019-56557EDE6A24}"/>
              </a:ext>
            </a:extLst>
          </p:cNvPr>
          <p:cNvSpPr txBox="1"/>
          <p:nvPr/>
        </p:nvSpPr>
        <p:spPr>
          <a:xfrm>
            <a:off x="474483" y="113901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https://github.com/materialdigital/ontology-hackathon-3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AFFCBB-80AC-6A1A-FEDF-D030B1C05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777" y="1323681"/>
            <a:ext cx="2860740" cy="28607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A59E669-EAFF-CFDE-553B-429334EF0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33" y="1786015"/>
            <a:ext cx="7140870" cy="4454054"/>
          </a:xfrm>
          <a:prstGeom prst="rect">
            <a:avLst/>
          </a:prstGeom>
        </p:spPr>
      </p:pic>
      <p:pic>
        <p:nvPicPr>
          <p:cNvPr id="12" name="Grafik 11">
            <a:hlinkClick r:id="rId8"/>
            <a:extLst>
              <a:ext uri="{FF2B5EF4-FFF2-40B4-BE49-F238E27FC236}">
                <a16:creationId xmlns:a16="http://schemas.microsoft.com/office/drawing/2014/main" id="{FF07D7A7-C809-643F-6593-D8D3D3178C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955" y="4442807"/>
            <a:ext cx="1392384" cy="13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8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 | Tuesday, </a:t>
            </a:r>
            <a:r>
              <a:rPr lang="de-DE" dirty="0" err="1"/>
              <a:t>October</a:t>
            </a:r>
            <a:r>
              <a:rPr lang="de-DE" dirty="0"/>
              <a:t> 14, 2025</a:t>
            </a:r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4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69B4C3-0779-914A-A379-065E5D6852EE}"/>
              </a:ext>
            </a:extLst>
          </p:cNvPr>
          <p:cNvSpPr txBox="1"/>
          <p:nvPr/>
        </p:nvSpPr>
        <p:spPr>
          <a:xfrm>
            <a:off x="6328552" y="5928402"/>
            <a:ext cx="4842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† 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Asami XI, </a:t>
            </a:r>
            <a:r>
              <a:rPr lang="en-US" sz="1600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Birkbuschstraße</a:t>
            </a: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11, 12167 Berlin</a:t>
            </a:r>
            <a:endParaRPr lang="de-DE" sz="1600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37CBE63-9485-D5E1-A059-9D42650E8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89004"/>
              </p:ext>
            </p:extLst>
          </p:nvPr>
        </p:nvGraphicFramePr>
        <p:xfrm>
          <a:off x="1900976" y="1039808"/>
          <a:ext cx="9169327" cy="47879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55911">
                  <a:extLst>
                    <a:ext uri="{9D8B030D-6E8A-4147-A177-3AD203B41FA5}">
                      <a16:colId xmlns:a16="http://schemas.microsoft.com/office/drawing/2014/main" val="720366561"/>
                    </a:ext>
                  </a:extLst>
                </a:gridCol>
                <a:gridCol w="7213416">
                  <a:extLst>
                    <a:ext uri="{9D8B030D-6E8A-4147-A177-3AD203B41FA5}">
                      <a16:colId xmlns:a16="http://schemas.microsoft.com/office/drawing/2014/main" val="3947261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9:00 AM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Parallel Group Sessions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46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 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Topic 1: Modelling of Materials on different scales</a:t>
                      </a:r>
                      <a:r>
                        <a:rPr lang="en-US" sz="1800" kern="100" baseline="30000">
                          <a:effectLst/>
                        </a:rPr>
                        <a:t>1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202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Topic 2: Modelling of Processes</a:t>
                      </a:r>
                      <a:r>
                        <a:rPr lang="de-DE" sz="1800" kern="100" baseline="30000">
                          <a:effectLst/>
                        </a:rPr>
                        <a:t>2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03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 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Topic 3: MSE Glossary / Taxonomy</a:t>
                      </a:r>
                      <a:r>
                        <a:rPr lang="de-DE" sz="1800" kern="100" baseline="30000">
                          <a:effectLst/>
                        </a:rPr>
                        <a:t>3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615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 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Topic 4: Use Case</a:t>
                      </a:r>
                      <a:r>
                        <a:rPr lang="en-US" sz="1800" kern="100" baseline="30000">
                          <a:effectLst/>
                        </a:rPr>
                        <a:t>4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458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11:45 AM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Group Picture</a:t>
                      </a:r>
                      <a:endParaRPr lang="de-DE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287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12:00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Lunch @ BAM Canteen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884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1:00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 err="1">
                          <a:effectLst/>
                        </a:rPr>
                        <a:t>Continued</a:t>
                      </a:r>
                      <a:r>
                        <a:rPr lang="de-DE" sz="1800" kern="100" dirty="0">
                          <a:effectLst/>
                        </a:rPr>
                        <a:t> Sessions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623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 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Expert Round</a:t>
                      </a:r>
                      <a:br>
                        <a:rPr lang="de-DE" sz="1800" kern="100">
                          <a:effectLst/>
                        </a:rPr>
                      </a:br>
                      <a:r>
                        <a:rPr lang="de-DE" sz="1800" kern="100">
                          <a:effectLst/>
                        </a:rPr>
                        <a:t>Discussion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377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3:00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Coffee Break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238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3:15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Continued Sessions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382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4:45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Coffee Break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485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5:00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Plenum: Presentation of results from Group Sessions 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734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7:00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Dinner @ restaurant “Asami XI” </a:t>
                      </a:r>
                      <a:r>
                        <a:rPr lang="en-US" sz="1800" kern="100" baseline="30000" dirty="0">
                          <a:effectLst/>
                        </a:rPr>
                        <a:t>†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(at own cost)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174422"/>
                  </a:ext>
                </a:extLst>
              </a:tr>
            </a:tbl>
          </a:graphicData>
        </a:graphic>
      </p:graphicFrame>
      <p:pic>
        <p:nvPicPr>
          <p:cNvPr id="1026" name="Picture 2" descr="Kamera - Kostenlose reise-Icons">
            <a:extLst>
              <a:ext uri="{FF2B5EF4-FFF2-40B4-BE49-F238E27FC236}">
                <a16:creationId xmlns:a16="http://schemas.microsoft.com/office/drawing/2014/main" id="{169BA6DE-9117-9955-1BE4-B805A49E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6" y="2282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23EBAC97-048B-982D-6449-19BCC46D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6" y="382814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F9B9F385-C8D7-9B8C-3F63-A430F388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6" y="43654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6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 | Wednesday, </a:t>
            </a:r>
            <a:r>
              <a:rPr lang="de-DE" dirty="0" err="1"/>
              <a:t>October</a:t>
            </a:r>
            <a:r>
              <a:rPr lang="de-DE" dirty="0"/>
              <a:t> 15, 2025</a:t>
            </a:r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5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8E55E2-4109-2BFD-6C27-79C0AC6E1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368" y="3546327"/>
            <a:ext cx="2700000" cy="270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D1B9540-FE7E-E51C-EAEE-2AF9154BE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713" y="3546327"/>
            <a:ext cx="2700000" cy="2700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E900CD9-7166-9ED1-A5B1-065FBE183C93}"/>
              </a:ext>
            </a:extLst>
          </p:cNvPr>
          <p:cNvSpPr txBox="1"/>
          <p:nvPr/>
        </p:nvSpPr>
        <p:spPr>
          <a:xfrm rot="16200000">
            <a:off x="2106085" y="4665494"/>
            <a:ext cx="164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HackMD</a:t>
            </a:r>
            <a:endParaRPr lang="de-DE" sz="24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DE1A086-0CCD-2FB8-946D-60774287872F}"/>
              </a:ext>
            </a:extLst>
          </p:cNvPr>
          <p:cNvSpPr txBox="1"/>
          <p:nvPr/>
        </p:nvSpPr>
        <p:spPr>
          <a:xfrm rot="16200000">
            <a:off x="6386393" y="4576459"/>
            <a:ext cx="181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GitHub Repo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65F323C-1A72-F218-1399-AC5294C890F2}"/>
              </a:ext>
            </a:extLst>
          </p:cNvPr>
          <p:cNvSpPr txBox="1"/>
          <p:nvPr/>
        </p:nvSpPr>
        <p:spPr>
          <a:xfrm>
            <a:off x="493384" y="3902666"/>
            <a:ext cx="1527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432000">
              <a:buBlip>
                <a:blip r:embed="rId7"/>
              </a:buBlip>
            </a:pPr>
            <a:r>
              <a:rPr lang="de-DE" sz="2000" b="1" dirty="0"/>
              <a:t>Material</a:t>
            </a:r>
          </a:p>
          <a:p>
            <a:pPr marL="285750" indent="-432000">
              <a:buBlip>
                <a:blip r:embed="rId7"/>
              </a:buBlip>
            </a:pPr>
            <a:r>
              <a:rPr lang="de-DE" sz="2000" b="1" dirty="0"/>
              <a:t>Notes</a:t>
            </a: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A3F1040-F0E9-6128-7B30-2431760D4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68344"/>
              </p:ext>
            </p:extLst>
          </p:nvPr>
        </p:nvGraphicFramePr>
        <p:xfrm>
          <a:off x="1758753" y="1016508"/>
          <a:ext cx="7506879" cy="241249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28657">
                  <a:extLst>
                    <a:ext uri="{9D8B030D-6E8A-4147-A177-3AD203B41FA5}">
                      <a16:colId xmlns:a16="http://schemas.microsoft.com/office/drawing/2014/main" val="3436962508"/>
                    </a:ext>
                  </a:extLst>
                </a:gridCol>
                <a:gridCol w="6178222">
                  <a:extLst>
                    <a:ext uri="{9D8B030D-6E8A-4147-A177-3AD203B41FA5}">
                      <a16:colId xmlns:a16="http://schemas.microsoft.com/office/drawing/2014/main" val="3280762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9:00 AM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Teamwork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284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 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Paper Planning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834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What’s Next? 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→ Long-Term Strategy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→ Set up future (online) meetings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522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11:00 AM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Coffee Break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64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11:15 AM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Wrap up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773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12:30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End </a:t>
                      </a:r>
                      <a:r>
                        <a:rPr lang="de-DE" sz="1800" kern="100" dirty="0" err="1">
                          <a:effectLst/>
                        </a:rPr>
                        <a:t>of</a:t>
                      </a:r>
                      <a:r>
                        <a:rPr lang="de-DE" sz="1800" kern="100" dirty="0">
                          <a:effectLst/>
                        </a:rPr>
                        <a:t> Hackathon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7752436"/>
                  </a:ext>
                </a:extLst>
              </a:tr>
            </a:tbl>
          </a:graphicData>
        </a:graphic>
      </p:graphicFrame>
      <p:pic>
        <p:nvPicPr>
          <p:cNvPr id="16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FFB9DB05-DDEB-0481-73F7-409C4E36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86" y="23104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2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Contact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F8CDE22-11B5-5D1F-3ECD-472687141D23}"/>
              </a:ext>
            </a:extLst>
          </p:cNvPr>
          <p:cNvSpPr/>
          <p:nvPr/>
        </p:nvSpPr>
        <p:spPr>
          <a:xfrm>
            <a:off x="6546524" y="1178054"/>
            <a:ext cx="4957875" cy="473002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28575" cap="flat" cmpd="sng" algn="ctr">
            <a:solidFill>
              <a:srgbClr val="649D2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Grafik 23">
            <a:hlinkClick r:id="rId3"/>
            <a:extLst>
              <a:ext uri="{FF2B5EF4-FFF2-40B4-BE49-F238E27FC236}">
                <a16:creationId xmlns:a16="http://schemas.microsoft.com/office/drawing/2014/main" id="{1D224590-E5B8-E8CA-439F-84808D4A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042" y="2051628"/>
            <a:ext cx="2575839" cy="704971"/>
          </a:xfrm>
          <a:prstGeom prst="rect">
            <a:avLst/>
          </a:prstGeom>
        </p:spPr>
      </p:pic>
      <p:pic>
        <p:nvPicPr>
          <p:cNvPr id="25" name="Grafik 24">
            <a:hlinkClick r:id="rId5"/>
            <a:extLst>
              <a:ext uri="{FF2B5EF4-FFF2-40B4-BE49-F238E27FC236}">
                <a16:creationId xmlns:a16="http://schemas.microsoft.com/office/drawing/2014/main" id="{31AEC94A-B735-450A-C782-9239D08741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18" y="2005626"/>
            <a:ext cx="1592028" cy="641786"/>
          </a:xfrm>
          <a:prstGeom prst="rect">
            <a:avLst/>
          </a:prstGeom>
        </p:spPr>
      </p:pic>
      <p:pic>
        <p:nvPicPr>
          <p:cNvPr id="26" name="Grafik 25">
            <a:hlinkClick r:id="rId7"/>
            <a:extLst>
              <a:ext uri="{FF2B5EF4-FFF2-40B4-BE49-F238E27FC236}">
                <a16:creationId xmlns:a16="http://schemas.microsoft.com/office/drawing/2014/main" id="{ECADF895-012D-E96A-EA97-2111A2E979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733" y="4836574"/>
            <a:ext cx="1572548" cy="786276"/>
          </a:xfrm>
          <a:prstGeom prst="rect">
            <a:avLst/>
          </a:prstGeom>
        </p:spPr>
      </p:pic>
      <p:pic>
        <p:nvPicPr>
          <p:cNvPr id="27" name="Grafik 26">
            <a:hlinkClick r:id="rId9"/>
            <a:extLst>
              <a:ext uri="{FF2B5EF4-FFF2-40B4-BE49-F238E27FC236}">
                <a16:creationId xmlns:a16="http://schemas.microsoft.com/office/drawing/2014/main" id="{C9BAF307-90A7-9521-A4BB-133773ABC2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841" y="3095374"/>
            <a:ext cx="1909122" cy="1474170"/>
          </a:xfrm>
          <a:prstGeom prst="rect">
            <a:avLst/>
          </a:prstGeom>
        </p:spPr>
      </p:pic>
      <p:pic>
        <p:nvPicPr>
          <p:cNvPr id="28" name="Grafik 27">
            <a:hlinkClick r:id="rId11"/>
            <a:extLst>
              <a:ext uri="{FF2B5EF4-FFF2-40B4-BE49-F238E27FC236}">
                <a16:creationId xmlns:a16="http://schemas.microsoft.com/office/drawing/2014/main" id="{C4FFDB9B-E6B5-67C9-4038-FA11B73265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537" y="1963637"/>
            <a:ext cx="1171145" cy="1171145"/>
          </a:xfrm>
          <a:prstGeom prst="rect">
            <a:avLst/>
          </a:prstGeom>
        </p:spPr>
      </p:pic>
      <p:pic>
        <p:nvPicPr>
          <p:cNvPr id="29" name="Picture 2" descr="...">
            <a:hlinkClick r:id="rId13"/>
            <a:extLst>
              <a:ext uri="{FF2B5EF4-FFF2-40B4-BE49-F238E27FC236}">
                <a16:creationId xmlns:a16="http://schemas.microsoft.com/office/drawing/2014/main" id="{961D13EF-1C19-5043-5084-A79D4B8C5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118" y="4964867"/>
            <a:ext cx="1974475" cy="56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...">
            <a:hlinkClick r:id="rId15"/>
            <a:extLst>
              <a:ext uri="{FF2B5EF4-FFF2-40B4-BE49-F238E27FC236}">
                <a16:creationId xmlns:a16="http://schemas.microsoft.com/office/drawing/2014/main" id="{5FA87570-8746-B96C-C2C0-D20335F3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4042" y="2935856"/>
            <a:ext cx="2579312" cy="60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feld 3">
            <a:extLst>
              <a:ext uri="{FF2B5EF4-FFF2-40B4-BE49-F238E27FC236}">
                <a16:creationId xmlns:a16="http://schemas.microsoft.com/office/drawing/2014/main" id="{D43D9FD2-FD70-1ABF-6889-B771EE619A60}"/>
              </a:ext>
            </a:extLst>
          </p:cNvPr>
          <p:cNvSpPr txBox="1"/>
          <p:nvPr/>
        </p:nvSpPr>
        <p:spPr>
          <a:xfrm>
            <a:off x="7775533" y="1283416"/>
            <a:ext cx="3396056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de-DE" sz="2800" dirty="0">
                <a:solidFill>
                  <a:prstClr val="black"/>
                </a:solidFill>
                <a:latin typeface="Arial" panose="020B0604020202020204"/>
              </a:rPr>
              <a:t>Contact and </a:t>
            </a:r>
            <a:r>
              <a:rPr lang="de-DE" sz="2800" dirty="0" err="1">
                <a:solidFill>
                  <a:prstClr val="black"/>
                </a:solidFill>
                <a:latin typeface="Arial" panose="020B0604020202020204"/>
              </a:rPr>
              <a:t>join</a:t>
            </a:r>
            <a:r>
              <a:rPr lang="de-DE" sz="2800" dirty="0">
                <a:solidFill>
                  <a:prstClr val="black"/>
                </a:solidFill>
                <a:latin typeface="Arial" panose="020B0604020202020204"/>
              </a:rPr>
              <a:t> </a:t>
            </a:r>
            <a:r>
              <a:rPr lang="de-DE" sz="2800" dirty="0" err="1">
                <a:solidFill>
                  <a:prstClr val="black"/>
                </a:solidFill>
                <a:latin typeface="Arial" panose="020B0604020202020204"/>
              </a:rPr>
              <a:t>us</a:t>
            </a:r>
            <a:r>
              <a:rPr lang="de-DE" sz="2800" dirty="0">
                <a:solidFill>
                  <a:prstClr val="black"/>
                </a:solidFill>
                <a:latin typeface="Arial" panose="020B0604020202020204"/>
              </a:rPr>
              <a:t>!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05036C9-B0A8-8AA0-BCFE-4E0318B2AD89}"/>
              </a:ext>
            </a:extLst>
          </p:cNvPr>
          <p:cNvSpPr txBox="1"/>
          <p:nvPr/>
        </p:nvSpPr>
        <p:spPr>
          <a:xfrm>
            <a:off x="1138125" y="1153606"/>
            <a:ext cx="3266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Arial" panose="020B0604020202020204"/>
              </a:rPr>
              <a:t>PMD Project Team</a:t>
            </a:r>
          </a:p>
        </p:txBody>
      </p:sp>
      <p:sp>
        <p:nvSpPr>
          <p:cNvPr id="64" name="Textfeld 6">
            <a:extLst>
              <a:ext uri="{FF2B5EF4-FFF2-40B4-BE49-F238E27FC236}">
                <a16:creationId xmlns:a16="http://schemas.microsoft.com/office/drawing/2014/main" id="{2E9FD901-C998-1041-9C8A-9B199E1708DF}"/>
              </a:ext>
            </a:extLst>
          </p:cNvPr>
          <p:cNvSpPr txBox="1"/>
          <p:nvPr/>
        </p:nvSpPr>
        <p:spPr>
          <a:xfrm>
            <a:off x="6787440" y="2376086"/>
            <a:ext cx="2785989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info@material-digital.de</a:t>
            </a:r>
            <a:endParaRPr lang="en-US" dirty="0"/>
          </a:p>
        </p:txBody>
      </p:sp>
      <p:pic>
        <p:nvPicPr>
          <p:cNvPr id="66" name="Grafik 65">
            <a:hlinkClick r:id="rId17"/>
            <a:extLst>
              <a:ext uri="{FF2B5EF4-FFF2-40B4-BE49-F238E27FC236}">
                <a16:creationId xmlns:a16="http://schemas.microsoft.com/office/drawing/2014/main" id="{5B4CFCB9-46E9-609F-3132-6317853E09CC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9583" y="4590259"/>
            <a:ext cx="1089687" cy="1089687"/>
          </a:xfrm>
          <a:prstGeom prst="rect">
            <a:avLst/>
          </a:prstGeom>
        </p:spPr>
      </p:pic>
      <p:pic>
        <p:nvPicPr>
          <p:cNvPr id="68" name="Grafik 67">
            <a:hlinkClick r:id="rId19"/>
            <a:extLst>
              <a:ext uri="{FF2B5EF4-FFF2-40B4-BE49-F238E27FC236}">
                <a16:creationId xmlns:a16="http://schemas.microsoft.com/office/drawing/2014/main" id="{56EACC8E-7254-6E1D-80F1-98D8128D988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23" y="4601650"/>
            <a:ext cx="1063931" cy="1063931"/>
          </a:xfrm>
          <a:prstGeom prst="rect">
            <a:avLst/>
          </a:prstGeom>
        </p:spPr>
      </p:pic>
      <p:pic>
        <p:nvPicPr>
          <p:cNvPr id="72" name="Grafik 71">
            <a:hlinkClick r:id="rId21"/>
            <a:extLst>
              <a:ext uri="{FF2B5EF4-FFF2-40B4-BE49-F238E27FC236}">
                <a16:creationId xmlns:a16="http://schemas.microsoft.com/office/drawing/2014/main" id="{9B329538-49E0-CE5F-B4F8-90DA908F570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881" y="4719615"/>
            <a:ext cx="827999" cy="827999"/>
          </a:xfrm>
          <a:prstGeom prst="rect">
            <a:avLst/>
          </a:prstGeom>
        </p:spPr>
      </p:pic>
      <p:pic>
        <p:nvPicPr>
          <p:cNvPr id="74" name="Grafik 73">
            <a:hlinkClick r:id="rId23"/>
            <a:extLst>
              <a:ext uri="{FF2B5EF4-FFF2-40B4-BE49-F238E27FC236}">
                <a16:creationId xmlns:a16="http://schemas.microsoft.com/office/drawing/2014/main" id="{818D9A10-8AFB-55C5-085E-D0B3B604224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928" y="4697331"/>
            <a:ext cx="828000" cy="828000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0B36334-7508-49C3-83E9-B84DAD2C7B98}"/>
              </a:ext>
            </a:extLst>
          </p:cNvPr>
          <p:cNvGrpSpPr/>
          <p:nvPr/>
        </p:nvGrpSpPr>
        <p:grpSpPr>
          <a:xfrm>
            <a:off x="10236092" y="3239086"/>
            <a:ext cx="1092036" cy="1092036"/>
            <a:chOff x="6481094" y="2972380"/>
            <a:chExt cx="1440000" cy="1440000"/>
          </a:xfrm>
        </p:grpSpPr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BC4D0DDC-99DC-2C6A-28E7-D1B14D380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1094" y="2972380"/>
              <a:ext cx="1440000" cy="1440000"/>
            </a:xfrm>
            <a:prstGeom prst="rect">
              <a:avLst/>
            </a:prstGeom>
          </p:spPr>
        </p:pic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376D874-7678-B0C1-88D0-BD94518945A7}"/>
                </a:ext>
              </a:extLst>
            </p:cNvPr>
            <p:cNvSpPr/>
            <p:nvPr/>
          </p:nvSpPr>
          <p:spPr>
            <a:xfrm>
              <a:off x="6988421" y="3465201"/>
              <a:ext cx="425346" cy="421403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0" name="Grafik 79">
              <a:hlinkClick r:id="rId26"/>
              <a:extLst>
                <a:ext uri="{FF2B5EF4-FFF2-40B4-BE49-F238E27FC236}">
                  <a16:creationId xmlns:a16="http://schemas.microsoft.com/office/drawing/2014/main" id="{704991B5-6A5F-BF7A-4496-D2E5C95D3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2" t="13481" r="29734" b="30485"/>
            <a:stretch/>
          </p:blipFill>
          <p:spPr>
            <a:xfrm>
              <a:off x="7029784" y="3493354"/>
              <a:ext cx="342619" cy="378492"/>
            </a:xfrm>
            <a:prstGeom prst="rect">
              <a:avLst/>
            </a:prstGeom>
          </p:spPr>
        </p:pic>
      </p:grpSp>
      <p:sp>
        <p:nvSpPr>
          <p:cNvPr id="88" name="Textfeld 6">
            <a:extLst>
              <a:ext uri="{FF2B5EF4-FFF2-40B4-BE49-F238E27FC236}">
                <a16:creationId xmlns:a16="http://schemas.microsoft.com/office/drawing/2014/main" id="{DE00AF3A-CE73-641B-BF03-F57D2A798DD3}"/>
              </a:ext>
            </a:extLst>
          </p:cNvPr>
          <p:cNvSpPr txBox="1"/>
          <p:nvPr/>
        </p:nvSpPr>
        <p:spPr>
          <a:xfrm>
            <a:off x="6787440" y="3615278"/>
            <a:ext cx="2921042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PMD Core Ontology (</a:t>
            </a:r>
            <a:r>
              <a:rPr lang="en-US" dirty="0" err="1">
                <a:ea typeface="+mn-lt"/>
                <a:cs typeface="+mn-lt"/>
              </a:rPr>
              <a:t>PMDco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</p:txBody>
      </p:sp>
      <p:pic>
        <p:nvPicPr>
          <p:cNvPr id="89" name="Grafik 88">
            <a:hlinkClick r:id="rId11"/>
            <a:extLst>
              <a:ext uri="{FF2B5EF4-FFF2-40B4-BE49-F238E27FC236}">
                <a16:creationId xmlns:a16="http://schemas.microsoft.com/office/drawing/2014/main" id="{0055F956-C255-9177-663A-02A739647206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6624" y="1243766"/>
            <a:ext cx="988810" cy="621005"/>
          </a:xfrm>
          <a:prstGeom prst="rect">
            <a:avLst/>
          </a:prstGeom>
        </p:spPr>
      </p:pic>
      <p:pic>
        <p:nvPicPr>
          <p:cNvPr id="6" name="Grafik 5">
            <a:hlinkClick r:id="rId29"/>
            <a:extLst>
              <a:ext uri="{FF2B5EF4-FFF2-40B4-BE49-F238E27FC236}">
                <a16:creationId xmlns:a16="http://schemas.microsoft.com/office/drawing/2014/main" id="{6A4ABC17-B345-582A-DD86-8BC3AC1EA04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654" t="15593" r="4927" b="12464"/>
          <a:stretch/>
        </p:blipFill>
        <p:spPr>
          <a:xfrm>
            <a:off x="2929733" y="3832459"/>
            <a:ext cx="2983517" cy="612000"/>
          </a:xfrm>
          <a:prstGeom prst="rect">
            <a:avLst/>
          </a:prstGeom>
        </p:spPr>
      </p:pic>
      <p:pic>
        <p:nvPicPr>
          <p:cNvPr id="4" name="Grafik 3">
            <a:hlinkClick r:id="rId11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6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</p:spTree>
    <p:extLst>
      <p:ext uri="{BB962C8B-B14F-4D97-AF65-F5344CB8AC3E}">
        <p14:creationId xmlns:p14="http://schemas.microsoft.com/office/powerpoint/2010/main" val="196562558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wischenfoli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chluss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Breitbild</PresentationFormat>
  <Paragraphs>106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Antonio</vt:lpstr>
      <vt:lpstr>Arial</vt:lpstr>
      <vt:lpstr>Calibri</vt:lpstr>
      <vt:lpstr>Oswald</vt:lpstr>
      <vt:lpstr>Roboto</vt:lpstr>
      <vt:lpstr>Verdana</vt:lpstr>
      <vt:lpstr>Titelfolie</vt:lpstr>
      <vt:lpstr>Zwischenfolien</vt:lpstr>
      <vt:lpstr>Schlussfolie</vt:lpstr>
      <vt:lpstr>PMD Ontology Hackathon </vt:lpstr>
      <vt:lpstr>Agenda | Monday, October 13, 2025</vt:lpstr>
      <vt:lpstr>GitHub Repository</vt:lpstr>
      <vt:lpstr>Agenda | Tuesday, October 14, 2025</vt:lpstr>
      <vt:lpstr>Agenda | Wednesday, October 15, 2025</vt:lpstr>
      <vt:lpstr>Contact</vt:lpstr>
    </vt:vector>
  </TitlesOfParts>
  <Company>KIT - 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Technologies in Action - Integrating Mechanical and Microstructure Data in MSE</dc:title>
  <dc:creator>Schilling, Markus</dc:creator>
  <cp:keywords>Platform MaterialDigital, Semantic Web, Ontology, Demonstrator, Experimental Data Pipeline</cp:keywords>
  <cp:lastModifiedBy>Schilling, Markus</cp:lastModifiedBy>
  <cp:revision>131</cp:revision>
  <dcterms:created xsi:type="dcterms:W3CDTF">2023-03-03T09:56:05Z</dcterms:created>
  <dcterms:modified xsi:type="dcterms:W3CDTF">2025-10-13T15:00:40Z</dcterms:modified>
</cp:coreProperties>
</file>