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86" r:id="rId2"/>
    <p:sldId id="293" r:id="rId3"/>
    <p:sldId id="294" r:id="rId4"/>
    <p:sldId id="295" r:id="rId5"/>
    <p:sldId id="296" r:id="rId6"/>
    <p:sldId id="297" r:id="rId7"/>
    <p:sldId id="321" r:id="rId8"/>
    <p:sldId id="298" r:id="rId9"/>
    <p:sldId id="300" r:id="rId10"/>
    <p:sldId id="309" r:id="rId11"/>
    <p:sldId id="257" r:id="rId12"/>
    <p:sldId id="311" r:id="rId13"/>
    <p:sldId id="312" r:id="rId14"/>
    <p:sldId id="313" r:id="rId15"/>
    <p:sldId id="318" r:id="rId16"/>
    <p:sldId id="315" r:id="rId17"/>
    <p:sldId id="327" r:id="rId18"/>
    <p:sldId id="323" r:id="rId19"/>
    <p:sldId id="325" r:id="rId20"/>
    <p:sldId id="324" r:id="rId21"/>
    <p:sldId id="326" r:id="rId22"/>
    <p:sldId id="322" r:id="rId23"/>
    <p:sldId id="281" r:id="rId24"/>
    <p:sldId id="282" r:id="rId25"/>
    <p:sldId id="284" r:id="rId2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351385-89F1-4253-91A0-A335FBB212E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GB"/>
        </a:p>
      </dgm:t>
    </dgm:pt>
    <dgm:pt modelId="{322478F5-5F91-4A2E-9FF6-BE99382CBB52}">
      <dgm:prSet custT="1"/>
      <dgm:spPr/>
      <dgm:t>
        <a:bodyPr/>
        <a:lstStyle/>
        <a:p>
          <a:r>
            <a:rPr lang="en-GB" sz="1600" dirty="0">
              <a:effectLst/>
              <a:latin typeface="+mj-lt"/>
              <a:ea typeface="Times New Roman" panose="02020603050405020304" pitchFamily="18" charset="0"/>
              <a:cs typeface="Arial" panose="020B0604020202020204" pitchFamily="34" charset="0"/>
            </a:rPr>
            <a:t>Training:</a:t>
          </a:r>
          <a:endParaRPr lang="en-GB" sz="1600" dirty="0">
            <a:effectLst/>
            <a:latin typeface="+mj-lt"/>
            <a:ea typeface="Calibri" panose="020F0502020204030204" pitchFamily="34" charset="0"/>
            <a:cs typeface="Arial" panose="020B0604020202020204" pitchFamily="34" charset="0"/>
          </a:endParaRPr>
        </a:p>
      </dgm:t>
    </dgm:pt>
    <dgm:pt modelId="{D2FAA2D5-37B3-4CF1-83D1-0000E05A179D}" type="parTrans" cxnId="{E2B4159F-DF10-451D-A0EC-DFD4498B3D50}">
      <dgm:prSet/>
      <dgm:spPr/>
      <dgm:t>
        <a:bodyPr/>
        <a:lstStyle/>
        <a:p>
          <a:endParaRPr lang="en-GB" sz="2400"/>
        </a:p>
      </dgm:t>
    </dgm:pt>
    <dgm:pt modelId="{0D398FE6-368A-4D4F-9A23-9BC44B23FC37}" type="sibTrans" cxnId="{E2B4159F-DF10-451D-A0EC-DFD4498B3D50}">
      <dgm:prSet/>
      <dgm:spPr/>
      <dgm:t>
        <a:bodyPr/>
        <a:lstStyle/>
        <a:p>
          <a:endParaRPr lang="en-GB" sz="2400"/>
        </a:p>
      </dgm:t>
    </dgm:pt>
    <dgm:pt modelId="{D9BEF610-B690-46E5-B1CA-FDA17A8B5FAD}">
      <dgm:prSet custT="1"/>
      <dgm:spPr/>
      <dgm:t>
        <a:bodyPr/>
        <a:lstStyle/>
        <a:p>
          <a:r>
            <a:rPr lang="en-GB" sz="1600" dirty="0">
              <a:effectLst/>
              <a:latin typeface="+mj-lt"/>
              <a:ea typeface="Times New Roman" panose="02020603050405020304" pitchFamily="18" charset="0"/>
              <a:cs typeface="Arial" panose="020B0604020202020204" pitchFamily="34" charset="0"/>
            </a:rPr>
            <a:t>Ranking:</a:t>
          </a:r>
          <a:endParaRPr lang="en-GB" sz="1600" dirty="0">
            <a:effectLst/>
            <a:latin typeface="+mj-lt"/>
            <a:ea typeface="Calibri" panose="020F0502020204030204" pitchFamily="34" charset="0"/>
            <a:cs typeface="Arial" panose="020B0604020202020204" pitchFamily="34" charset="0"/>
          </a:endParaRPr>
        </a:p>
      </dgm:t>
    </dgm:pt>
    <dgm:pt modelId="{DC535FFC-BC4A-4EAB-AF6B-6B7F587A382C}" type="parTrans" cxnId="{884CD532-70B4-4B54-B4F6-14B27B26D7F8}">
      <dgm:prSet/>
      <dgm:spPr/>
      <dgm:t>
        <a:bodyPr/>
        <a:lstStyle/>
        <a:p>
          <a:endParaRPr lang="en-GB" sz="2400"/>
        </a:p>
      </dgm:t>
    </dgm:pt>
    <dgm:pt modelId="{6255DCF9-E524-4C81-A9AE-C1B5008B814D}" type="sibTrans" cxnId="{884CD532-70B4-4B54-B4F6-14B27B26D7F8}">
      <dgm:prSet/>
      <dgm:spPr/>
      <dgm:t>
        <a:bodyPr/>
        <a:lstStyle/>
        <a:p>
          <a:endParaRPr lang="en-GB" sz="2400"/>
        </a:p>
      </dgm:t>
    </dgm:pt>
    <dgm:pt modelId="{034CE1F5-63DF-40C0-B16B-CDE92A40A8D6}">
      <dgm:prSet custT="1"/>
      <dgm:spPr/>
      <dgm:t>
        <a:bodyPr/>
        <a:lstStyle/>
        <a:p>
          <a:r>
            <a:rPr lang="en-GB" sz="1600" dirty="0">
              <a:effectLst/>
              <a:latin typeface="+mj-lt"/>
              <a:ea typeface="Times New Roman" panose="02020603050405020304" pitchFamily="18" charset="0"/>
              <a:cs typeface="Arial" panose="020B0604020202020204" pitchFamily="34" charset="0"/>
            </a:rPr>
            <a:t>Construction of Prediction Sets:</a:t>
          </a:r>
          <a:endParaRPr lang="en-GB" sz="1600" dirty="0">
            <a:effectLst/>
            <a:latin typeface="+mj-lt"/>
            <a:ea typeface="Calibri" panose="020F0502020204030204" pitchFamily="34" charset="0"/>
            <a:cs typeface="Arial" panose="020B0604020202020204" pitchFamily="34" charset="0"/>
          </a:endParaRPr>
        </a:p>
      </dgm:t>
    </dgm:pt>
    <dgm:pt modelId="{4B12978B-25BA-4BB5-9F10-06CCCB5D7E2A}" type="parTrans" cxnId="{24DC39E7-DB2A-4CDD-8276-19465D108595}">
      <dgm:prSet/>
      <dgm:spPr/>
      <dgm:t>
        <a:bodyPr/>
        <a:lstStyle/>
        <a:p>
          <a:endParaRPr lang="en-GB" sz="2400"/>
        </a:p>
      </dgm:t>
    </dgm:pt>
    <dgm:pt modelId="{1F3F8C99-1CA2-43B8-810A-A5B82F8ECF74}" type="sibTrans" cxnId="{24DC39E7-DB2A-4CDD-8276-19465D108595}">
      <dgm:prSet/>
      <dgm:spPr/>
      <dgm:t>
        <a:bodyPr/>
        <a:lstStyle/>
        <a:p>
          <a:endParaRPr lang="en-GB" sz="2400"/>
        </a:p>
      </dgm:t>
    </dgm:pt>
    <dgm:pt modelId="{105187A1-A2F7-4D3C-8F54-0292613A0C12}">
      <dgm:prSet custT="1"/>
      <dgm:spPr/>
      <dgm:t>
        <a:bodyPr/>
        <a:lstStyle/>
        <a:p>
          <a:r>
            <a:rPr lang="en-GB" sz="1600" dirty="0">
              <a:effectLst/>
              <a:latin typeface="+mj-lt"/>
              <a:ea typeface="Times New Roman" panose="02020603050405020304" pitchFamily="18" charset="0"/>
              <a:cs typeface="Arial" panose="020B0604020202020204" pitchFamily="34" charset="0"/>
            </a:rPr>
            <a:t>Validity Assessment:</a:t>
          </a:r>
          <a:endParaRPr lang="en-GB" sz="1600" dirty="0">
            <a:effectLst/>
            <a:latin typeface="+mj-lt"/>
            <a:ea typeface="Calibri" panose="020F0502020204030204" pitchFamily="34" charset="0"/>
            <a:cs typeface="Arial" panose="020B0604020202020204" pitchFamily="34" charset="0"/>
          </a:endParaRPr>
        </a:p>
      </dgm:t>
    </dgm:pt>
    <dgm:pt modelId="{DB7E0E73-4385-49FD-B4EB-D503036E2282}" type="parTrans" cxnId="{DF1FB100-FF9B-45D1-841E-248A9AFC6BCC}">
      <dgm:prSet/>
      <dgm:spPr/>
      <dgm:t>
        <a:bodyPr/>
        <a:lstStyle/>
        <a:p>
          <a:endParaRPr lang="en-GB" sz="2400"/>
        </a:p>
      </dgm:t>
    </dgm:pt>
    <dgm:pt modelId="{73533230-A0F1-4621-A50D-3F13086C079B}" type="sibTrans" cxnId="{DF1FB100-FF9B-45D1-841E-248A9AFC6BCC}">
      <dgm:prSet/>
      <dgm:spPr/>
      <dgm:t>
        <a:bodyPr/>
        <a:lstStyle/>
        <a:p>
          <a:endParaRPr lang="en-GB" sz="2400"/>
        </a:p>
      </dgm:t>
    </dgm:pt>
    <dgm:pt modelId="{AF5A4FAF-E60F-4D53-BC81-0F3DFF0FBFFB}">
      <dgm:prSet custT="1"/>
      <dgm:spPr/>
      <dgm:t>
        <a:bodyPr/>
        <a:lstStyle/>
        <a:p>
          <a:r>
            <a:rPr lang="en-GB" sz="1600" dirty="0">
              <a:effectLst/>
              <a:latin typeface="+mj-lt"/>
              <a:ea typeface="Times New Roman" panose="02020603050405020304" pitchFamily="18" charset="0"/>
              <a:cs typeface="Arial" panose="020B0604020202020204" pitchFamily="34" charset="0"/>
            </a:rPr>
            <a:t>Prediction:</a:t>
          </a:r>
          <a:endParaRPr lang="en-GB" sz="1600" dirty="0">
            <a:effectLst/>
            <a:latin typeface="+mj-lt"/>
            <a:ea typeface="Calibri" panose="020F0502020204030204" pitchFamily="34" charset="0"/>
            <a:cs typeface="Arial" panose="020B0604020202020204" pitchFamily="34" charset="0"/>
          </a:endParaRPr>
        </a:p>
      </dgm:t>
    </dgm:pt>
    <dgm:pt modelId="{A032E1ED-6E77-4F32-ADF1-AA73C43959D4}" type="parTrans" cxnId="{C7614430-1C76-4F53-9D6F-752B2FDD02EA}">
      <dgm:prSet/>
      <dgm:spPr/>
      <dgm:t>
        <a:bodyPr/>
        <a:lstStyle/>
        <a:p>
          <a:endParaRPr lang="en-GB" sz="2400"/>
        </a:p>
      </dgm:t>
    </dgm:pt>
    <dgm:pt modelId="{4CC0A03F-3938-4D2E-9D39-44BE09ABE5A4}" type="sibTrans" cxnId="{C7614430-1C76-4F53-9D6F-752B2FDD02EA}">
      <dgm:prSet/>
      <dgm:spPr/>
      <dgm:t>
        <a:bodyPr/>
        <a:lstStyle/>
        <a:p>
          <a:endParaRPr lang="en-GB" sz="2400"/>
        </a:p>
      </dgm:t>
    </dgm:pt>
    <dgm:pt modelId="{2F54E983-55E3-430B-9846-6708AEEA7E10}">
      <dgm:prSet custT="1"/>
      <dgm:spPr/>
      <dgm:t>
        <a:bodyPr/>
        <a:lstStyle/>
        <a:p>
          <a:r>
            <a:rPr lang="en-GB" sz="1600" dirty="0">
              <a:effectLst/>
              <a:latin typeface="+mj-lt"/>
              <a:ea typeface="Times New Roman" panose="02020603050405020304" pitchFamily="18" charset="0"/>
              <a:cs typeface="Arial" panose="020B0604020202020204" pitchFamily="34" charset="0"/>
            </a:rPr>
            <a:t>Given a set of labelled training data, a conformity measure is trained on the data. The conformity measure should assign a p-value to each new sample, which represents the degree of conformity between the new sample and the training data.</a:t>
          </a:r>
          <a:endParaRPr lang="en-GB" sz="1600" dirty="0">
            <a:effectLst/>
            <a:latin typeface="+mj-lt"/>
            <a:ea typeface="Calibri" panose="020F0502020204030204" pitchFamily="34" charset="0"/>
            <a:cs typeface="Arial" panose="020B0604020202020204" pitchFamily="34" charset="0"/>
          </a:endParaRPr>
        </a:p>
      </dgm:t>
    </dgm:pt>
    <dgm:pt modelId="{40ACF759-34A1-4981-A11D-2CB4B8C1B641}" type="parTrans" cxnId="{BC89F2DE-A4D3-476F-A900-CB9A60F945B4}">
      <dgm:prSet/>
      <dgm:spPr/>
      <dgm:t>
        <a:bodyPr/>
        <a:lstStyle/>
        <a:p>
          <a:endParaRPr lang="en-GB" sz="2400"/>
        </a:p>
      </dgm:t>
    </dgm:pt>
    <dgm:pt modelId="{5E53B24F-4035-429C-B92A-E5E4D91F7A5B}" type="sibTrans" cxnId="{BC89F2DE-A4D3-476F-A900-CB9A60F945B4}">
      <dgm:prSet/>
      <dgm:spPr/>
      <dgm:t>
        <a:bodyPr/>
        <a:lstStyle/>
        <a:p>
          <a:endParaRPr lang="en-GB" sz="2400"/>
        </a:p>
      </dgm:t>
    </dgm:pt>
    <dgm:pt modelId="{82F0C622-7AA9-47EB-8CB4-40368B48FB52}">
      <dgm:prSet custT="1"/>
      <dgm:spPr/>
      <dgm:t>
        <a:bodyPr/>
        <a:lstStyle/>
        <a:p>
          <a:r>
            <a:rPr lang="en-GB" sz="1600">
              <a:effectLst/>
              <a:latin typeface="+mj-lt"/>
              <a:ea typeface="Times New Roman" panose="02020603050405020304" pitchFamily="18" charset="0"/>
              <a:cs typeface="Arial" panose="020B0604020202020204" pitchFamily="34" charset="0"/>
            </a:rPr>
            <a:t>For </a:t>
          </a:r>
          <a:r>
            <a:rPr lang="en-GB" sz="1600" dirty="0">
              <a:effectLst/>
              <a:latin typeface="+mj-lt"/>
              <a:ea typeface="Times New Roman" panose="02020603050405020304" pitchFamily="18" charset="0"/>
              <a:cs typeface="Arial" panose="020B0604020202020204" pitchFamily="34" charset="0"/>
            </a:rPr>
            <a:t>a new sample, the non-conformity measure is used to rank the potential outcomes or predictions for the sample. The non-conformity measure is a function that measures the degree of non-conformity between a new sample and the training data.</a:t>
          </a:r>
          <a:endParaRPr lang="en-GB" sz="1600" dirty="0">
            <a:effectLst/>
            <a:latin typeface="+mj-lt"/>
            <a:ea typeface="Calibri" panose="020F0502020204030204" pitchFamily="34" charset="0"/>
            <a:cs typeface="Arial" panose="020B0604020202020204" pitchFamily="34" charset="0"/>
          </a:endParaRPr>
        </a:p>
      </dgm:t>
    </dgm:pt>
    <dgm:pt modelId="{B6057BB0-CD4F-4124-8E3F-1D1C5278D1E2}" type="parTrans" cxnId="{C458E1BE-6FDA-419F-94EF-F52EB4E02D89}">
      <dgm:prSet/>
      <dgm:spPr/>
      <dgm:t>
        <a:bodyPr/>
        <a:lstStyle/>
        <a:p>
          <a:endParaRPr lang="en-GB" sz="2400"/>
        </a:p>
      </dgm:t>
    </dgm:pt>
    <dgm:pt modelId="{1B8A67B5-F189-428C-942E-317567DDB301}" type="sibTrans" cxnId="{C458E1BE-6FDA-419F-94EF-F52EB4E02D89}">
      <dgm:prSet/>
      <dgm:spPr/>
      <dgm:t>
        <a:bodyPr/>
        <a:lstStyle/>
        <a:p>
          <a:endParaRPr lang="en-GB" sz="2400"/>
        </a:p>
      </dgm:t>
    </dgm:pt>
    <dgm:pt modelId="{A4199045-6815-4BB3-8E3D-83B9D5B94587}">
      <dgm:prSet custT="1"/>
      <dgm:spPr/>
      <dgm:t>
        <a:bodyPr/>
        <a:lstStyle/>
        <a:p>
          <a:r>
            <a:rPr lang="en-GB" sz="1600">
              <a:effectLst/>
              <a:latin typeface="+mj-lt"/>
              <a:ea typeface="Times New Roman" panose="02020603050405020304" pitchFamily="18" charset="0"/>
              <a:cs typeface="Arial" panose="020B0604020202020204" pitchFamily="34" charset="0"/>
            </a:rPr>
            <a:t> </a:t>
          </a:r>
          <a:r>
            <a:rPr lang="en-GB" sz="1600" dirty="0">
              <a:effectLst/>
              <a:latin typeface="+mj-lt"/>
              <a:ea typeface="Times New Roman" panose="02020603050405020304" pitchFamily="18" charset="0"/>
              <a:cs typeface="Arial" panose="020B0604020202020204" pitchFamily="34" charset="0"/>
            </a:rPr>
            <a:t>Based on the ranked predictions, a prediction set is constructed using a validity measure. The validity measure is a function that measures the error rate of the conformal predictor.</a:t>
          </a:r>
          <a:endParaRPr lang="en-GB" sz="1600" dirty="0">
            <a:effectLst/>
            <a:latin typeface="+mj-lt"/>
            <a:ea typeface="Calibri" panose="020F0502020204030204" pitchFamily="34" charset="0"/>
            <a:cs typeface="Arial" panose="020B0604020202020204" pitchFamily="34" charset="0"/>
          </a:endParaRPr>
        </a:p>
      </dgm:t>
    </dgm:pt>
    <dgm:pt modelId="{4ECBEFFE-89BE-424B-B418-980B9F9BBF44}" type="parTrans" cxnId="{4EE39AED-308B-4FE4-9CDD-33C7DCB65061}">
      <dgm:prSet/>
      <dgm:spPr/>
      <dgm:t>
        <a:bodyPr/>
        <a:lstStyle/>
        <a:p>
          <a:endParaRPr lang="en-GB" sz="2400"/>
        </a:p>
      </dgm:t>
    </dgm:pt>
    <dgm:pt modelId="{1A9984B8-7712-4C22-B77F-1E408E5552B2}" type="sibTrans" cxnId="{4EE39AED-308B-4FE4-9CDD-33C7DCB65061}">
      <dgm:prSet/>
      <dgm:spPr/>
      <dgm:t>
        <a:bodyPr/>
        <a:lstStyle/>
        <a:p>
          <a:endParaRPr lang="en-GB" sz="2400"/>
        </a:p>
      </dgm:t>
    </dgm:pt>
    <dgm:pt modelId="{A37864E2-CAB6-4092-A79D-2BF287491ECB}">
      <dgm:prSet custT="1"/>
      <dgm:spPr/>
      <dgm:t>
        <a:bodyPr/>
        <a:lstStyle/>
        <a:p>
          <a:r>
            <a:rPr lang="en-GB" sz="1600">
              <a:effectLst/>
              <a:latin typeface="+mj-lt"/>
              <a:ea typeface="Times New Roman" panose="02020603050405020304" pitchFamily="18" charset="0"/>
              <a:cs typeface="Arial" panose="020B0604020202020204" pitchFamily="34" charset="0"/>
            </a:rPr>
            <a:t>The </a:t>
          </a:r>
          <a:r>
            <a:rPr lang="en-GB" sz="1600" dirty="0">
              <a:effectLst/>
              <a:latin typeface="+mj-lt"/>
              <a:ea typeface="Times New Roman" panose="02020603050405020304" pitchFamily="18" charset="0"/>
              <a:cs typeface="Arial" panose="020B0604020202020204" pitchFamily="34" charset="0"/>
            </a:rPr>
            <a:t>validity index is calculated as the proportion of times the prediction sets contain the correct outcome over a set of validation samples. The validity index is used to assess the reliability of the prediction sets.</a:t>
          </a:r>
          <a:endParaRPr lang="en-GB" sz="1600" dirty="0">
            <a:effectLst/>
            <a:latin typeface="+mj-lt"/>
            <a:ea typeface="Calibri" panose="020F0502020204030204" pitchFamily="34" charset="0"/>
            <a:cs typeface="Arial" panose="020B0604020202020204" pitchFamily="34" charset="0"/>
          </a:endParaRPr>
        </a:p>
      </dgm:t>
    </dgm:pt>
    <dgm:pt modelId="{FFCA8193-3E2D-4DFE-9DAB-F5EBB4E3D7D2}" type="parTrans" cxnId="{F8C24EBE-91AE-4547-8A75-C60490C71B63}">
      <dgm:prSet/>
      <dgm:spPr/>
      <dgm:t>
        <a:bodyPr/>
        <a:lstStyle/>
        <a:p>
          <a:endParaRPr lang="en-GB" sz="2400"/>
        </a:p>
      </dgm:t>
    </dgm:pt>
    <dgm:pt modelId="{4611B202-BFA5-4AA1-9F46-915F79A44C00}" type="sibTrans" cxnId="{F8C24EBE-91AE-4547-8A75-C60490C71B63}">
      <dgm:prSet/>
      <dgm:spPr/>
      <dgm:t>
        <a:bodyPr/>
        <a:lstStyle/>
        <a:p>
          <a:endParaRPr lang="en-GB" sz="2400"/>
        </a:p>
      </dgm:t>
    </dgm:pt>
    <dgm:pt modelId="{543030FE-C158-4EA1-AD2C-82E27CC68802}">
      <dgm:prSet custT="1"/>
      <dgm:spPr/>
      <dgm:t>
        <a:bodyPr/>
        <a:lstStyle/>
        <a:p>
          <a:r>
            <a:rPr lang="en-GB" sz="1600">
              <a:effectLst/>
              <a:latin typeface="+mj-lt"/>
              <a:ea typeface="Times New Roman" panose="02020603050405020304" pitchFamily="18" charset="0"/>
              <a:cs typeface="Arial" panose="020B0604020202020204" pitchFamily="34" charset="0"/>
            </a:rPr>
            <a:t>Once </a:t>
          </a:r>
          <a:r>
            <a:rPr lang="en-GB" sz="1600" dirty="0">
              <a:effectLst/>
              <a:latin typeface="+mj-lt"/>
              <a:ea typeface="Times New Roman" panose="02020603050405020304" pitchFamily="18" charset="0"/>
              <a:cs typeface="Arial" panose="020B0604020202020204" pitchFamily="34" charset="0"/>
            </a:rPr>
            <a:t>the prediction sets have been constructed and validated, a new sample is classified by examining whether its true label falls within the prediction set.</a:t>
          </a:r>
          <a:endParaRPr lang="en-GB" sz="1600" dirty="0">
            <a:effectLst/>
            <a:latin typeface="+mj-lt"/>
            <a:ea typeface="Calibri" panose="020F0502020204030204" pitchFamily="34" charset="0"/>
            <a:cs typeface="Arial" panose="020B0604020202020204" pitchFamily="34" charset="0"/>
          </a:endParaRPr>
        </a:p>
      </dgm:t>
    </dgm:pt>
    <dgm:pt modelId="{DA9D0E05-3FFA-499F-8169-5B24C5296832}" type="parTrans" cxnId="{1FB55C2C-57AB-483B-89AB-E54436460945}">
      <dgm:prSet/>
      <dgm:spPr/>
      <dgm:t>
        <a:bodyPr/>
        <a:lstStyle/>
        <a:p>
          <a:endParaRPr lang="en-GB" sz="2400"/>
        </a:p>
      </dgm:t>
    </dgm:pt>
    <dgm:pt modelId="{221BEA5F-DCC5-40DC-A8FE-E6DD41245EB3}" type="sibTrans" cxnId="{1FB55C2C-57AB-483B-89AB-E54436460945}">
      <dgm:prSet/>
      <dgm:spPr/>
      <dgm:t>
        <a:bodyPr/>
        <a:lstStyle/>
        <a:p>
          <a:endParaRPr lang="en-GB" sz="2400"/>
        </a:p>
      </dgm:t>
    </dgm:pt>
    <dgm:pt modelId="{BD844282-4950-401B-B19A-07B5E61ECA04}" type="pres">
      <dgm:prSet presAssocID="{69351385-89F1-4253-91A0-A335FBB212E2}" presName="linear" presStyleCnt="0">
        <dgm:presLayoutVars>
          <dgm:dir/>
          <dgm:animLvl val="lvl"/>
          <dgm:resizeHandles val="exact"/>
        </dgm:presLayoutVars>
      </dgm:prSet>
      <dgm:spPr/>
    </dgm:pt>
    <dgm:pt modelId="{6794CFC3-37D1-454A-8031-986FC7FD02E2}" type="pres">
      <dgm:prSet presAssocID="{322478F5-5F91-4A2E-9FF6-BE99382CBB52}" presName="parentLin" presStyleCnt="0"/>
      <dgm:spPr/>
    </dgm:pt>
    <dgm:pt modelId="{F7770878-12D2-42E8-B8EE-729FB38D159C}" type="pres">
      <dgm:prSet presAssocID="{322478F5-5F91-4A2E-9FF6-BE99382CBB52}" presName="parentLeftMargin" presStyleLbl="node1" presStyleIdx="0" presStyleCnt="5"/>
      <dgm:spPr/>
    </dgm:pt>
    <dgm:pt modelId="{FAFFB323-5DC9-4158-8AFA-A98173EDDF62}" type="pres">
      <dgm:prSet presAssocID="{322478F5-5F91-4A2E-9FF6-BE99382CBB52}" presName="parentText" presStyleLbl="node1" presStyleIdx="0" presStyleCnt="5">
        <dgm:presLayoutVars>
          <dgm:chMax val="0"/>
          <dgm:bulletEnabled val="1"/>
        </dgm:presLayoutVars>
      </dgm:prSet>
      <dgm:spPr/>
    </dgm:pt>
    <dgm:pt modelId="{4B7BB7F9-31FB-415A-A627-157D32891009}" type="pres">
      <dgm:prSet presAssocID="{322478F5-5F91-4A2E-9FF6-BE99382CBB52}" presName="negativeSpace" presStyleCnt="0"/>
      <dgm:spPr/>
    </dgm:pt>
    <dgm:pt modelId="{019EB031-BB60-4BC4-BCE6-79DA8D47FDA1}" type="pres">
      <dgm:prSet presAssocID="{322478F5-5F91-4A2E-9FF6-BE99382CBB52}" presName="childText" presStyleLbl="conFgAcc1" presStyleIdx="0" presStyleCnt="5">
        <dgm:presLayoutVars>
          <dgm:bulletEnabled val="1"/>
        </dgm:presLayoutVars>
      </dgm:prSet>
      <dgm:spPr/>
    </dgm:pt>
    <dgm:pt modelId="{B608E4C8-8E49-4976-BFBD-23FE8BC5F221}" type="pres">
      <dgm:prSet presAssocID="{0D398FE6-368A-4D4F-9A23-9BC44B23FC37}" presName="spaceBetweenRectangles" presStyleCnt="0"/>
      <dgm:spPr/>
    </dgm:pt>
    <dgm:pt modelId="{D2117EA3-49C5-4E2B-8AFF-47E472BBD9BF}" type="pres">
      <dgm:prSet presAssocID="{D9BEF610-B690-46E5-B1CA-FDA17A8B5FAD}" presName="parentLin" presStyleCnt="0"/>
      <dgm:spPr/>
    </dgm:pt>
    <dgm:pt modelId="{184039F4-96EF-4250-82DC-9511F5409ACC}" type="pres">
      <dgm:prSet presAssocID="{D9BEF610-B690-46E5-B1CA-FDA17A8B5FAD}" presName="parentLeftMargin" presStyleLbl="node1" presStyleIdx="0" presStyleCnt="5"/>
      <dgm:spPr/>
    </dgm:pt>
    <dgm:pt modelId="{EEC71B38-0621-4053-9871-0AE9ABECA216}" type="pres">
      <dgm:prSet presAssocID="{D9BEF610-B690-46E5-B1CA-FDA17A8B5FAD}" presName="parentText" presStyleLbl="node1" presStyleIdx="1" presStyleCnt="5">
        <dgm:presLayoutVars>
          <dgm:chMax val="0"/>
          <dgm:bulletEnabled val="1"/>
        </dgm:presLayoutVars>
      </dgm:prSet>
      <dgm:spPr/>
    </dgm:pt>
    <dgm:pt modelId="{13BE3F4C-E63C-4C06-83AD-55B31ADB13E5}" type="pres">
      <dgm:prSet presAssocID="{D9BEF610-B690-46E5-B1CA-FDA17A8B5FAD}" presName="negativeSpace" presStyleCnt="0"/>
      <dgm:spPr/>
    </dgm:pt>
    <dgm:pt modelId="{33DE913C-FD48-43B6-AAD8-E470A0CDFAA5}" type="pres">
      <dgm:prSet presAssocID="{D9BEF610-B690-46E5-B1CA-FDA17A8B5FAD}" presName="childText" presStyleLbl="conFgAcc1" presStyleIdx="1" presStyleCnt="5">
        <dgm:presLayoutVars>
          <dgm:bulletEnabled val="1"/>
        </dgm:presLayoutVars>
      </dgm:prSet>
      <dgm:spPr/>
    </dgm:pt>
    <dgm:pt modelId="{8992F8A4-7958-44CB-B4A9-5907167D7587}" type="pres">
      <dgm:prSet presAssocID="{6255DCF9-E524-4C81-A9AE-C1B5008B814D}" presName="spaceBetweenRectangles" presStyleCnt="0"/>
      <dgm:spPr/>
    </dgm:pt>
    <dgm:pt modelId="{E19ACD55-8D47-45F5-8C67-9156E84BB390}" type="pres">
      <dgm:prSet presAssocID="{034CE1F5-63DF-40C0-B16B-CDE92A40A8D6}" presName="parentLin" presStyleCnt="0"/>
      <dgm:spPr/>
    </dgm:pt>
    <dgm:pt modelId="{3AB2B2CE-A4DF-47F2-AC60-9FA3C03503CF}" type="pres">
      <dgm:prSet presAssocID="{034CE1F5-63DF-40C0-B16B-CDE92A40A8D6}" presName="parentLeftMargin" presStyleLbl="node1" presStyleIdx="1" presStyleCnt="5"/>
      <dgm:spPr/>
    </dgm:pt>
    <dgm:pt modelId="{6BB3815D-9D49-404F-8403-104744709632}" type="pres">
      <dgm:prSet presAssocID="{034CE1F5-63DF-40C0-B16B-CDE92A40A8D6}" presName="parentText" presStyleLbl="node1" presStyleIdx="2" presStyleCnt="5">
        <dgm:presLayoutVars>
          <dgm:chMax val="0"/>
          <dgm:bulletEnabled val="1"/>
        </dgm:presLayoutVars>
      </dgm:prSet>
      <dgm:spPr/>
    </dgm:pt>
    <dgm:pt modelId="{EDB80510-8AB5-45A1-8330-807FC86EBBBB}" type="pres">
      <dgm:prSet presAssocID="{034CE1F5-63DF-40C0-B16B-CDE92A40A8D6}" presName="negativeSpace" presStyleCnt="0"/>
      <dgm:spPr/>
    </dgm:pt>
    <dgm:pt modelId="{B5FFE6EC-8E44-4E3F-9B87-F37EB504F6AC}" type="pres">
      <dgm:prSet presAssocID="{034CE1F5-63DF-40C0-B16B-CDE92A40A8D6}" presName="childText" presStyleLbl="conFgAcc1" presStyleIdx="2" presStyleCnt="5">
        <dgm:presLayoutVars>
          <dgm:bulletEnabled val="1"/>
        </dgm:presLayoutVars>
      </dgm:prSet>
      <dgm:spPr/>
    </dgm:pt>
    <dgm:pt modelId="{C8F9D529-0688-4F74-986A-8AA2D8749613}" type="pres">
      <dgm:prSet presAssocID="{1F3F8C99-1CA2-43B8-810A-A5B82F8ECF74}" presName="spaceBetweenRectangles" presStyleCnt="0"/>
      <dgm:spPr/>
    </dgm:pt>
    <dgm:pt modelId="{BB0EB236-16DC-4E84-93AD-9797496C41B3}" type="pres">
      <dgm:prSet presAssocID="{105187A1-A2F7-4D3C-8F54-0292613A0C12}" presName="parentLin" presStyleCnt="0"/>
      <dgm:spPr/>
    </dgm:pt>
    <dgm:pt modelId="{33F94C7A-5CDD-4795-8972-CA8ACA693B18}" type="pres">
      <dgm:prSet presAssocID="{105187A1-A2F7-4D3C-8F54-0292613A0C12}" presName="parentLeftMargin" presStyleLbl="node1" presStyleIdx="2" presStyleCnt="5"/>
      <dgm:spPr/>
    </dgm:pt>
    <dgm:pt modelId="{10EB63B5-5806-47D6-8D16-760C3B7C13FB}" type="pres">
      <dgm:prSet presAssocID="{105187A1-A2F7-4D3C-8F54-0292613A0C12}" presName="parentText" presStyleLbl="node1" presStyleIdx="3" presStyleCnt="5">
        <dgm:presLayoutVars>
          <dgm:chMax val="0"/>
          <dgm:bulletEnabled val="1"/>
        </dgm:presLayoutVars>
      </dgm:prSet>
      <dgm:spPr/>
    </dgm:pt>
    <dgm:pt modelId="{410797F7-2219-494B-91CC-32714080FC9A}" type="pres">
      <dgm:prSet presAssocID="{105187A1-A2F7-4D3C-8F54-0292613A0C12}" presName="negativeSpace" presStyleCnt="0"/>
      <dgm:spPr/>
    </dgm:pt>
    <dgm:pt modelId="{195667CF-BDED-4E96-8220-C91FF6E06254}" type="pres">
      <dgm:prSet presAssocID="{105187A1-A2F7-4D3C-8F54-0292613A0C12}" presName="childText" presStyleLbl="conFgAcc1" presStyleIdx="3" presStyleCnt="5">
        <dgm:presLayoutVars>
          <dgm:bulletEnabled val="1"/>
        </dgm:presLayoutVars>
      </dgm:prSet>
      <dgm:spPr/>
    </dgm:pt>
    <dgm:pt modelId="{04061ABD-9E24-421E-BC35-DDE8BC110032}" type="pres">
      <dgm:prSet presAssocID="{73533230-A0F1-4621-A50D-3F13086C079B}" presName="spaceBetweenRectangles" presStyleCnt="0"/>
      <dgm:spPr/>
    </dgm:pt>
    <dgm:pt modelId="{12666086-073B-48D5-8445-FF4882B5BF4E}" type="pres">
      <dgm:prSet presAssocID="{AF5A4FAF-E60F-4D53-BC81-0F3DFF0FBFFB}" presName="parentLin" presStyleCnt="0"/>
      <dgm:spPr/>
    </dgm:pt>
    <dgm:pt modelId="{FD9B97C1-6716-4E0B-A595-811D254D4CE0}" type="pres">
      <dgm:prSet presAssocID="{AF5A4FAF-E60F-4D53-BC81-0F3DFF0FBFFB}" presName="parentLeftMargin" presStyleLbl="node1" presStyleIdx="3" presStyleCnt="5"/>
      <dgm:spPr/>
    </dgm:pt>
    <dgm:pt modelId="{32420305-83FF-474B-8D41-9C8D4E321977}" type="pres">
      <dgm:prSet presAssocID="{AF5A4FAF-E60F-4D53-BC81-0F3DFF0FBFFB}" presName="parentText" presStyleLbl="node1" presStyleIdx="4" presStyleCnt="5">
        <dgm:presLayoutVars>
          <dgm:chMax val="0"/>
          <dgm:bulletEnabled val="1"/>
        </dgm:presLayoutVars>
      </dgm:prSet>
      <dgm:spPr/>
    </dgm:pt>
    <dgm:pt modelId="{A13A3B77-192D-49E3-89F5-179DA17F29F0}" type="pres">
      <dgm:prSet presAssocID="{AF5A4FAF-E60F-4D53-BC81-0F3DFF0FBFFB}" presName="negativeSpace" presStyleCnt="0"/>
      <dgm:spPr/>
    </dgm:pt>
    <dgm:pt modelId="{C07ACDEC-B1C7-4DED-BE81-C8CAFDA8AED1}" type="pres">
      <dgm:prSet presAssocID="{AF5A4FAF-E60F-4D53-BC81-0F3DFF0FBFFB}" presName="childText" presStyleLbl="conFgAcc1" presStyleIdx="4" presStyleCnt="5">
        <dgm:presLayoutVars>
          <dgm:bulletEnabled val="1"/>
        </dgm:presLayoutVars>
      </dgm:prSet>
      <dgm:spPr/>
    </dgm:pt>
  </dgm:ptLst>
  <dgm:cxnLst>
    <dgm:cxn modelId="{DF1FB100-FF9B-45D1-841E-248A9AFC6BCC}" srcId="{69351385-89F1-4253-91A0-A335FBB212E2}" destId="{105187A1-A2F7-4D3C-8F54-0292613A0C12}" srcOrd="3" destOrd="0" parTransId="{DB7E0E73-4385-49FD-B4EB-D503036E2282}" sibTransId="{73533230-A0F1-4621-A50D-3F13086C079B}"/>
    <dgm:cxn modelId="{0585600E-3A5E-4C6A-93FC-B5E6F638EF52}" type="presOf" srcId="{105187A1-A2F7-4D3C-8F54-0292613A0C12}" destId="{10EB63B5-5806-47D6-8D16-760C3B7C13FB}" srcOrd="1" destOrd="0" presId="urn:microsoft.com/office/officeart/2005/8/layout/list1"/>
    <dgm:cxn modelId="{DA144D15-7F31-4AAA-A816-41B995A86BDC}" type="presOf" srcId="{D9BEF610-B690-46E5-B1CA-FDA17A8B5FAD}" destId="{EEC71B38-0621-4053-9871-0AE9ABECA216}" srcOrd="1" destOrd="0" presId="urn:microsoft.com/office/officeart/2005/8/layout/list1"/>
    <dgm:cxn modelId="{970E6417-2486-4952-8008-A282C90E9B63}" type="presOf" srcId="{034CE1F5-63DF-40C0-B16B-CDE92A40A8D6}" destId="{6BB3815D-9D49-404F-8403-104744709632}" srcOrd="1" destOrd="0" presId="urn:microsoft.com/office/officeart/2005/8/layout/list1"/>
    <dgm:cxn modelId="{78F6501E-FD9B-4593-83FE-0C238A6E6EF4}" type="presOf" srcId="{2F54E983-55E3-430B-9846-6708AEEA7E10}" destId="{019EB031-BB60-4BC4-BCE6-79DA8D47FDA1}" srcOrd="0" destOrd="0" presId="urn:microsoft.com/office/officeart/2005/8/layout/list1"/>
    <dgm:cxn modelId="{1FB55C2C-57AB-483B-89AB-E54436460945}" srcId="{AF5A4FAF-E60F-4D53-BC81-0F3DFF0FBFFB}" destId="{543030FE-C158-4EA1-AD2C-82E27CC68802}" srcOrd="0" destOrd="0" parTransId="{DA9D0E05-3FFA-499F-8169-5B24C5296832}" sibTransId="{221BEA5F-DCC5-40DC-A8FE-E6DD41245EB3}"/>
    <dgm:cxn modelId="{C7614430-1C76-4F53-9D6F-752B2FDD02EA}" srcId="{69351385-89F1-4253-91A0-A335FBB212E2}" destId="{AF5A4FAF-E60F-4D53-BC81-0F3DFF0FBFFB}" srcOrd="4" destOrd="0" parTransId="{A032E1ED-6E77-4F32-ADF1-AA73C43959D4}" sibTransId="{4CC0A03F-3938-4D2E-9D39-44BE09ABE5A4}"/>
    <dgm:cxn modelId="{884CD532-70B4-4B54-B4F6-14B27B26D7F8}" srcId="{69351385-89F1-4253-91A0-A335FBB212E2}" destId="{D9BEF610-B690-46E5-B1CA-FDA17A8B5FAD}" srcOrd="1" destOrd="0" parTransId="{DC535FFC-BC4A-4EAB-AF6B-6B7F587A382C}" sibTransId="{6255DCF9-E524-4C81-A9AE-C1B5008B814D}"/>
    <dgm:cxn modelId="{83DC6964-F2B2-40F7-B67E-063CBBD401CD}" type="presOf" srcId="{82F0C622-7AA9-47EB-8CB4-40368B48FB52}" destId="{33DE913C-FD48-43B6-AAD8-E470A0CDFAA5}" srcOrd="0" destOrd="0" presId="urn:microsoft.com/office/officeart/2005/8/layout/list1"/>
    <dgm:cxn modelId="{0DC7B672-D96D-4C06-9885-3AF7778E1DF8}" type="presOf" srcId="{543030FE-C158-4EA1-AD2C-82E27CC68802}" destId="{C07ACDEC-B1C7-4DED-BE81-C8CAFDA8AED1}" srcOrd="0" destOrd="0" presId="urn:microsoft.com/office/officeart/2005/8/layout/list1"/>
    <dgm:cxn modelId="{1A368487-0113-464D-BEEE-55B0992B91F9}" type="presOf" srcId="{AF5A4FAF-E60F-4D53-BC81-0F3DFF0FBFFB}" destId="{32420305-83FF-474B-8D41-9C8D4E321977}" srcOrd="1" destOrd="0" presId="urn:microsoft.com/office/officeart/2005/8/layout/list1"/>
    <dgm:cxn modelId="{80378E95-9830-47F3-8217-59217F224EA0}" type="presOf" srcId="{AF5A4FAF-E60F-4D53-BC81-0F3DFF0FBFFB}" destId="{FD9B97C1-6716-4E0B-A595-811D254D4CE0}" srcOrd="0" destOrd="0" presId="urn:microsoft.com/office/officeart/2005/8/layout/list1"/>
    <dgm:cxn modelId="{9719B996-167F-42E2-A8A2-34FCD6FE34B5}" type="presOf" srcId="{A4199045-6815-4BB3-8E3D-83B9D5B94587}" destId="{B5FFE6EC-8E44-4E3F-9B87-F37EB504F6AC}" srcOrd="0" destOrd="0" presId="urn:microsoft.com/office/officeart/2005/8/layout/list1"/>
    <dgm:cxn modelId="{C6566097-65CE-47A2-AE45-EB51294FD7CD}" type="presOf" srcId="{105187A1-A2F7-4D3C-8F54-0292613A0C12}" destId="{33F94C7A-5CDD-4795-8972-CA8ACA693B18}" srcOrd="0" destOrd="0" presId="urn:microsoft.com/office/officeart/2005/8/layout/list1"/>
    <dgm:cxn modelId="{18CC109E-67E2-457C-82AE-AA4888B5EF8E}" type="presOf" srcId="{034CE1F5-63DF-40C0-B16B-CDE92A40A8D6}" destId="{3AB2B2CE-A4DF-47F2-AC60-9FA3C03503CF}" srcOrd="0" destOrd="0" presId="urn:microsoft.com/office/officeart/2005/8/layout/list1"/>
    <dgm:cxn modelId="{E2B4159F-DF10-451D-A0EC-DFD4498B3D50}" srcId="{69351385-89F1-4253-91A0-A335FBB212E2}" destId="{322478F5-5F91-4A2E-9FF6-BE99382CBB52}" srcOrd="0" destOrd="0" parTransId="{D2FAA2D5-37B3-4CF1-83D1-0000E05A179D}" sibTransId="{0D398FE6-368A-4D4F-9A23-9BC44B23FC37}"/>
    <dgm:cxn modelId="{5E2E52A5-2907-4394-BC8B-541508320915}" type="presOf" srcId="{D9BEF610-B690-46E5-B1CA-FDA17A8B5FAD}" destId="{184039F4-96EF-4250-82DC-9511F5409ACC}" srcOrd="0" destOrd="0" presId="urn:microsoft.com/office/officeart/2005/8/layout/list1"/>
    <dgm:cxn modelId="{DF0810AB-98A0-4005-9886-1388D291DE77}" type="presOf" srcId="{69351385-89F1-4253-91A0-A335FBB212E2}" destId="{BD844282-4950-401B-B19A-07B5E61ECA04}" srcOrd="0" destOrd="0" presId="urn:microsoft.com/office/officeart/2005/8/layout/list1"/>
    <dgm:cxn modelId="{048460BE-639F-4AEE-88EB-3702F5FED77D}" type="presOf" srcId="{322478F5-5F91-4A2E-9FF6-BE99382CBB52}" destId="{F7770878-12D2-42E8-B8EE-729FB38D159C}" srcOrd="0" destOrd="0" presId="urn:microsoft.com/office/officeart/2005/8/layout/list1"/>
    <dgm:cxn modelId="{F8C24EBE-91AE-4547-8A75-C60490C71B63}" srcId="{105187A1-A2F7-4D3C-8F54-0292613A0C12}" destId="{A37864E2-CAB6-4092-A79D-2BF287491ECB}" srcOrd="0" destOrd="0" parTransId="{FFCA8193-3E2D-4DFE-9DAB-F5EBB4E3D7D2}" sibTransId="{4611B202-BFA5-4AA1-9F46-915F79A44C00}"/>
    <dgm:cxn modelId="{C458E1BE-6FDA-419F-94EF-F52EB4E02D89}" srcId="{D9BEF610-B690-46E5-B1CA-FDA17A8B5FAD}" destId="{82F0C622-7AA9-47EB-8CB4-40368B48FB52}" srcOrd="0" destOrd="0" parTransId="{B6057BB0-CD4F-4124-8E3F-1D1C5278D1E2}" sibTransId="{1B8A67B5-F189-428C-942E-317567DDB301}"/>
    <dgm:cxn modelId="{BC89F2DE-A4D3-476F-A900-CB9A60F945B4}" srcId="{322478F5-5F91-4A2E-9FF6-BE99382CBB52}" destId="{2F54E983-55E3-430B-9846-6708AEEA7E10}" srcOrd="0" destOrd="0" parTransId="{40ACF759-34A1-4981-A11D-2CB4B8C1B641}" sibTransId="{5E53B24F-4035-429C-B92A-E5E4D91F7A5B}"/>
    <dgm:cxn modelId="{C6A2B4E6-6D90-44E3-9276-CAE0B44CB609}" type="presOf" srcId="{A37864E2-CAB6-4092-A79D-2BF287491ECB}" destId="{195667CF-BDED-4E96-8220-C91FF6E06254}" srcOrd="0" destOrd="0" presId="urn:microsoft.com/office/officeart/2005/8/layout/list1"/>
    <dgm:cxn modelId="{24DC39E7-DB2A-4CDD-8276-19465D108595}" srcId="{69351385-89F1-4253-91A0-A335FBB212E2}" destId="{034CE1F5-63DF-40C0-B16B-CDE92A40A8D6}" srcOrd="2" destOrd="0" parTransId="{4B12978B-25BA-4BB5-9F10-06CCCB5D7E2A}" sibTransId="{1F3F8C99-1CA2-43B8-810A-A5B82F8ECF74}"/>
    <dgm:cxn modelId="{516696E8-95D1-4E72-862D-1EB37FAABEFE}" type="presOf" srcId="{322478F5-5F91-4A2E-9FF6-BE99382CBB52}" destId="{FAFFB323-5DC9-4158-8AFA-A98173EDDF62}" srcOrd="1" destOrd="0" presId="urn:microsoft.com/office/officeart/2005/8/layout/list1"/>
    <dgm:cxn modelId="{4EE39AED-308B-4FE4-9CDD-33C7DCB65061}" srcId="{034CE1F5-63DF-40C0-B16B-CDE92A40A8D6}" destId="{A4199045-6815-4BB3-8E3D-83B9D5B94587}" srcOrd="0" destOrd="0" parTransId="{4ECBEFFE-89BE-424B-B418-980B9F9BBF44}" sibTransId="{1A9984B8-7712-4C22-B77F-1E408E5552B2}"/>
    <dgm:cxn modelId="{EB90B0BF-3AF2-4EF2-8806-E939BF2997DE}" type="presParOf" srcId="{BD844282-4950-401B-B19A-07B5E61ECA04}" destId="{6794CFC3-37D1-454A-8031-986FC7FD02E2}" srcOrd="0" destOrd="0" presId="urn:microsoft.com/office/officeart/2005/8/layout/list1"/>
    <dgm:cxn modelId="{5101486D-8CD4-44E9-9EF6-FBCD3D618FF8}" type="presParOf" srcId="{6794CFC3-37D1-454A-8031-986FC7FD02E2}" destId="{F7770878-12D2-42E8-B8EE-729FB38D159C}" srcOrd="0" destOrd="0" presId="urn:microsoft.com/office/officeart/2005/8/layout/list1"/>
    <dgm:cxn modelId="{EE416C51-3AE0-430E-9C66-8245DBB0A09D}" type="presParOf" srcId="{6794CFC3-37D1-454A-8031-986FC7FD02E2}" destId="{FAFFB323-5DC9-4158-8AFA-A98173EDDF62}" srcOrd="1" destOrd="0" presId="urn:microsoft.com/office/officeart/2005/8/layout/list1"/>
    <dgm:cxn modelId="{D66C8E53-48E9-4302-9066-82D1FD52EC7A}" type="presParOf" srcId="{BD844282-4950-401B-B19A-07B5E61ECA04}" destId="{4B7BB7F9-31FB-415A-A627-157D32891009}" srcOrd="1" destOrd="0" presId="urn:microsoft.com/office/officeart/2005/8/layout/list1"/>
    <dgm:cxn modelId="{1851A815-2464-4E64-A1C7-278565C06CFA}" type="presParOf" srcId="{BD844282-4950-401B-B19A-07B5E61ECA04}" destId="{019EB031-BB60-4BC4-BCE6-79DA8D47FDA1}" srcOrd="2" destOrd="0" presId="urn:microsoft.com/office/officeart/2005/8/layout/list1"/>
    <dgm:cxn modelId="{D31194AA-8A2D-4D34-A578-0A64FE26A0ED}" type="presParOf" srcId="{BD844282-4950-401B-B19A-07B5E61ECA04}" destId="{B608E4C8-8E49-4976-BFBD-23FE8BC5F221}" srcOrd="3" destOrd="0" presId="urn:microsoft.com/office/officeart/2005/8/layout/list1"/>
    <dgm:cxn modelId="{7B549C71-1AF8-480E-81E6-D28A2A506741}" type="presParOf" srcId="{BD844282-4950-401B-B19A-07B5E61ECA04}" destId="{D2117EA3-49C5-4E2B-8AFF-47E472BBD9BF}" srcOrd="4" destOrd="0" presId="urn:microsoft.com/office/officeart/2005/8/layout/list1"/>
    <dgm:cxn modelId="{10ECF351-5FE3-4B81-A832-E3D544ADC487}" type="presParOf" srcId="{D2117EA3-49C5-4E2B-8AFF-47E472BBD9BF}" destId="{184039F4-96EF-4250-82DC-9511F5409ACC}" srcOrd="0" destOrd="0" presId="urn:microsoft.com/office/officeart/2005/8/layout/list1"/>
    <dgm:cxn modelId="{7F216D18-A95E-4DB1-8C69-5983397E0BC2}" type="presParOf" srcId="{D2117EA3-49C5-4E2B-8AFF-47E472BBD9BF}" destId="{EEC71B38-0621-4053-9871-0AE9ABECA216}" srcOrd="1" destOrd="0" presId="urn:microsoft.com/office/officeart/2005/8/layout/list1"/>
    <dgm:cxn modelId="{3B52833F-A8ED-46C8-BB97-1F0123F9D277}" type="presParOf" srcId="{BD844282-4950-401B-B19A-07B5E61ECA04}" destId="{13BE3F4C-E63C-4C06-83AD-55B31ADB13E5}" srcOrd="5" destOrd="0" presId="urn:microsoft.com/office/officeart/2005/8/layout/list1"/>
    <dgm:cxn modelId="{6EF7DA38-EAA2-4D19-AFA8-BB3C5BAEA7C6}" type="presParOf" srcId="{BD844282-4950-401B-B19A-07B5E61ECA04}" destId="{33DE913C-FD48-43B6-AAD8-E470A0CDFAA5}" srcOrd="6" destOrd="0" presId="urn:microsoft.com/office/officeart/2005/8/layout/list1"/>
    <dgm:cxn modelId="{F31BC669-1567-47A5-A6C2-098ED6C60BD5}" type="presParOf" srcId="{BD844282-4950-401B-B19A-07B5E61ECA04}" destId="{8992F8A4-7958-44CB-B4A9-5907167D7587}" srcOrd="7" destOrd="0" presId="urn:microsoft.com/office/officeart/2005/8/layout/list1"/>
    <dgm:cxn modelId="{AC0833F5-A198-4052-BD63-ADB1EC721282}" type="presParOf" srcId="{BD844282-4950-401B-B19A-07B5E61ECA04}" destId="{E19ACD55-8D47-45F5-8C67-9156E84BB390}" srcOrd="8" destOrd="0" presId="urn:microsoft.com/office/officeart/2005/8/layout/list1"/>
    <dgm:cxn modelId="{181C494C-CE41-4AB1-917A-8F306D0F664F}" type="presParOf" srcId="{E19ACD55-8D47-45F5-8C67-9156E84BB390}" destId="{3AB2B2CE-A4DF-47F2-AC60-9FA3C03503CF}" srcOrd="0" destOrd="0" presId="urn:microsoft.com/office/officeart/2005/8/layout/list1"/>
    <dgm:cxn modelId="{7B0B8B60-CFE7-4A97-AFAB-8D5E7108E0DC}" type="presParOf" srcId="{E19ACD55-8D47-45F5-8C67-9156E84BB390}" destId="{6BB3815D-9D49-404F-8403-104744709632}" srcOrd="1" destOrd="0" presId="urn:microsoft.com/office/officeart/2005/8/layout/list1"/>
    <dgm:cxn modelId="{AC7BB124-5970-4963-A2DE-0C88B3EAC71B}" type="presParOf" srcId="{BD844282-4950-401B-B19A-07B5E61ECA04}" destId="{EDB80510-8AB5-45A1-8330-807FC86EBBBB}" srcOrd="9" destOrd="0" presId="urn:microsoft.com/office/officeart/2005/8/layout/list1"/>
    <dgm:cxn modelId="{A8F296B1-F8E4-4816-A0F3-FACA9690FB4D}" type="presParOf" srcId="{BD844282-4950-401B-B19A-07B5E61ECA04}" destId="{B5FFE6EC-8E44-4E3F-9B87-F37EB504F6AC}" srcOrd="10" destOrd="0" presId="urn:microsoft.com/office/officeart/2005/8/layout/list1"/>
    <dgm:cxn modelId="{C804C51D-6381-458E-BFB3-90465BBABBD3}" type="presParOf" srcId="{BD844282-4950-401B-B19A-07B5E61ECA04}" destId="{C8F9D529-0688-4F74-986A-8AA2D8749613}" srcOrd="11" destOrd="0" presId="urn:microsoft.com/office/officeart/2005/8/layout/list1"/>
    <dgm:cxn modelId="{F356685A-2A56-45FD-8826-1B030DFE7091}" type="presParOf" srcId="{BD844282-4950-401B-B19A-07B5E61ECA04}" destId="{BB0EB236-16DC-4E84-93AD-9797496C41B3}" srcOrd="12" destOrd="0" presId="urn:microsoft.com/office/officeart/2005/8/layout/list1"/>
    <dgm:cxn modelId="{3DD6633A-3E39-41E0-8059-0EFFD8AA0FC1}" type="presParOf" srcId="{BB0EB236-16DC-4E84-93AD-9797496C41B3}" destId="{33F94C7A-5CDD-4795-8972-CA8ACA693B18}" srcOrd="0" destOrd="0" presId="urn:microsoft.com/office/officeart/2005/8/layout/list1"/>
    <dgm:cxn modelId="{B8DD1D37-4025-4D4B-A62F-8BA5995C5D72}" type="presParOf" srcId="{BB0EB236-16DC-4E84-93AD-9797496C41B3}" destId="{10EB63B5-5806-47D6-8D16-760C3B7C13FB}" srcOrd="1" destOrd="0" presId="urn:microsoft.com/office/officeart/2005/8/layout/list1"/>
    <dgm:cxn modelId="{F4EA7C01-F1A8-4691-98AF-65419C7F6039}" type="presParOf" srcId="{BD844282-4950-401B-B19A-07B5E61ECA04}" destId="{410797F7-2219-494B-91CC-32714080FC9A}" srcOrd="13" destOrd="0" presId="urn:microsoft.com/office/officeart/2005/8/layout/list1"/>
    <dgm:cxn modelId="{A1728261-C5DD-42EC-B507-71F08F52F1CB}" type="presParOf" srcId="{BD844282-4950-401B-B19A-07B5E61ECA04}" destId="{195667CF-BDED-4E96-8220-C91FF6E06254}" srcOrd="14" destOrd="0" presId="urn:microsoft.com/office/officeart/2005/8/layout/list1"/>
    <dgm:cxn modelId="{FBA383E9-D812-4508-A252-600CBBFC7059}" type="presParOf" srcId="{BD844282-4950-401B-B19A-07B5E61ECA04}" destId="{04061ABD-9E24-421E-BC35-DDE8BC110032}" srcOrd="15" destOrd="0" presId="urn:microsoft.com/office/officeart/2005/8/layout/list1"/>
    <dgm:cxn modelId="{2646BFC2-6B88-4DFA-A223-597BF029F168}" type="presParOf" srcId="{BD844282-4950-401B-B19A-07B5E61ECA04}" destId="{12666086-073B-48D5-8445-FF4882B5BF4E}" srcOrd="16" destOrd="0" presId="urn:microsoft.com/office/officeart/2005/8/layout/list1"/>
    <dgm:cxn modelId="{A0AF7E71-3E50-49F2-BB7A-15B4801BF7F8}" type="presParOf" srcId="{12666086-073B-48D5-8445-FF4882B5BF4E}" destId="{FD9B97C1-6716-4E0B-A595-811D254D4CE0}" srcOrd="0" destOrd="0" presId="urn:microsoft.com/office/officeart/2005/8/layout/list1"/>
    <dgm:cxn modelId="{DFBC4BA3-66FD-4498-AB17-34FD148AEF68}" type="presParOf" srcId="{12666086-073B-48D5-8445-FF4882B5BF4E}" destId="{32420305-83FF-474B-8D41-9C8D4E321977}" srcOrd="1" destOrd="0" presId="urn:microsoft.com/office/officeart/2005/8/layout/list1"/>
    <dgm:cxn modelId="{0C34F919-2B38-4F69-9B40-FAC1553327E6}" type="presParOf" srcId="{BD844282-4950-401B-B19A-07B5E61ECA04}" destId="{A13A3B77-192D-49E3-89F5-179DA17F29F0}" srcOrd="17" destOrd="0" presId="urn:microsoft.com/office/officeart/2005/8/layout/list1"/>
    <dgm:cxn modelId="{1AB9EAEB-346F-4B60-98F7-0FDD581DD8E8}" type="presParOf" srcId="{BD844282-4950-401B-B19A-07B5E61ECA04}" destId="{C07ACDEC-B1C7-4DED-BE81-C8CAFDA8AED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EB031-BB60-4BC4-BCE6-79DA8D47FDA1}">
      <dsp:nvSpPr>
        <dsp:cNvPr id="0" name=""/>
        <dsp:cNvSpPr/>
      </dsp:nvSpPr>
      <dsp:spPr>
        <a:xfrm>
          <a:off x="0" y="246614"/>
          <a:ext cx="11878324" cy="9355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1890" tIns="187452" rIns="921890"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dirty="0">
              <a:effectLst/>
              <a:latin typeface="+mj-lt"/>
              <a:ea typeface="Times New Roman" panose="02020603050405020304" pitchFamily="18" charset="0"/>
              <a:cs typeface="Arial" panose="020B0604020202020204" pitchFamily="34" charset="0"/>
            </a:rPr>
            <a:t>Given a set of labelled training data, a conformity measure is trained on the data. The conformity measure should assign a p-value to each new sample, which represents the degree of conformity between the new sample and the training data.</a:t>
          </a:r>
          <a:endParaRPr lang="en-GB" sz="1600" kern="1200" dirty="0">
            <a:effectLst/>
            <a:latin typeface="+mj-lt"/>
            <a:ea typeface="Calibri" panose="020F0502020204030204" pitchFamily="34" charset="0"/>
            <a:cs typeface="Arial" panose="020B0604020202020204" pitchFamily="34" charset="0"/>
          </a:endParaRPr>
        </a:p>
      </dsp:txBody>
      <dsp:txXfrm>
        <a:off x="0" y="246614"/>
        <a:ext cx="11878324" cy="935550"/>
      </dsp:txXfrm>
    </dsp:sp>
    <dsp:sp modelId="{FAFFB323-5DC9-4158-8AFA-A98173EDDF62}">
      <dsp:nvSpPr>
        <dsp:cNvPr id="0" name=""/>
        <dsp:cNvSpPr/>
      </dsp:nvSpPr>
      <dsp:spPr>
        <a:xfrm>
          <a:off x="593916" y="113774"/>
          <a:ext cx="8314826" cy="2656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81" tIns="0" rIns="314281" bIns="0" numCol="1" spcCol="1270" anchor="ctr" anchorCtr="0">
          <a:noAutofit/>
        </a:bodyPr>
        <a:lstStyle/>
        <a:p>
          <a:pPr marL="0" lvl="0" indent="0" algn="l" defTabSz="711200">
            <a:lnSpc>
              <a:spcPct val="90000"/>
            </a:lnSpc>
            <a:spcBef>
              <a:spcPct val="0"/>
            </a:spcBef>
            <a:spcAft>
              <a:spcPct val="35000"/>
            </a:spcAft>
            <a:buNone/>
          </a:pPr>
          <a:r>
            <a:rPr lang="en-GB" sz="1600" kern="1200" dirty="0">
              <a:effectLst/>
              <a:latin typeface="+mj-lt"/>
              <a:ea typeface="Times New Roman" panose="02020603050405020304" pitchFamily="18" charset="0"/>
              <a:cs typeface="Arial" panose="020B0604020202020204" pitchFamily="34" charset="0"/>
            </a:rPr>
            <a:t>Training:</a:t>
          </a:r>
          <a:endParaRPr lang="en-GB" sz="1600" kern="1200" dirty="0">
            <a:effectLst/>
            <a:latin typeface="+mj-lt"/>
            <a:ea typeface="Calibri" panose="020F0502020204030204" pitchFamily="34" charset="0"/>
            <a:cs typeface="Arial" panose="020B0604020202020204" pitchFamily="34" charset="0"/>
          </a:endParaRPr>
        </a:p>
      </dsp:txBody>
      <dsp:txXfrm>
        <a:off x="606885" y="126743"/>
        <a:ext cx="8288888" cy="239742"/>
      </dsp:txXfrm>
    </dsp:sp>
    <dsp:sp modelId="{33DE913C-FD48-43B6-AAD8-E470A0CDFAA5}">
      <dsp:nvSpPr>
        <dsp:cNvPr id="0" name=""/>
        <dsp:cNvSpPr/>
      </dsp:nvSpPr>
      <dsp:spPr>
        <a:xfrm>
          <a:off x="0" y="1363604"/>
          <a:ext cx="11878324" cy="9355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1890" tIns="187452" rIns="921890"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effectLst/>
              <a:latin typeface="+mj-lt"/>
              <a:ea typeface="Times New Roman" panose="02020603050405020304" pitchFamily="18" charset="0"/>
              <a:cs typeface="Arial" panose="020B0604020202020204" pitchFamily="34" charset="0"/>
            </a:rPr>
            <a:t>For </a:t>
          </a:r>
          <a:r>
            <a:rPr lang="en-GB" sz="1600" kern="1200" dirty="0">
              <a:effectLst/>
              <a:latin typeface="+mj-lt"/>
              <a:ea typeface="Times New Roman" panose="02020603050405020304" pitchFamily="18" charset="0"/>
              <a:cs typeface="Arial" panose="020B0604020202020204" pitchFamily="34" charset="0"/>
            </a:rPr>
            <a:t>a new sample, the non-conformity measure is used to rank the potential outcomes or predictions for the sample. The non-conformity measure is a function that measures the degree of non-conformity between a new sample and the training data.</a:t>
          </a:r>
          <a:endParaRPr lang="en-GB" sz="1600" kern="1200" dirty="0">
            <a:effectLst/>
            <a:latin typeface="+mj-lt"/>
            <a:ea typeface="Calibri" panose="020F0502020204030204" pitchFamily="34" charset="0"/>
            <a:cs typeface="Arial" panose="020B0604020202020204" pitchFamily="34" charset="0"/>
          </a:endParaRPr>
        </a:p>
      </dsp:txBody>
      <dsp:txXfrm>
        <a:off x="0" y="1363604"/>
        <a:ext cx="11878324" cy="935550"/>
      </dsp:txXfrm>
    </dsp:sp>
    <dsp:sp modelId="{EEC71B38-0621-4053-9871-0AE9ABECA216}">
      <dsp:nvSpPr>
        <dsp:cNvPr id="0" name=""/>
        <dsp:cNvSpPr/>
      </dsp:nvSpPr>
      <dsp:spPr>
        <a:xfrm>
          <a:off x="593916" y="1230764"/>
          <a:ext cx="8314826" cy="26568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81" tIns="0" rIns="314281" bIns="0" numCol="1" spcCol="1270" anchor="ctr" anchorCtr="0">
          <a:noAutofit/>
        </a:bodyPr>
        <a:lstStyle/>
        <a:p>
          <a:pPr marL="0" lvl="0" indent="0" algn="l" defTabSz="711200">
            <a:lnSpc>
              <a:spcPct val="90000"/>
            </a:lnSpc>
            <a:spcBef>
              <a:spcPct val="0"/>
            </a:spcBef>
            <a:spcAft>
              <a:spcPct val="35000"/>
            </a:spcAft>
            <a:buNone/>
          </a:pPr>
          <a:r>
            <a:rPr lang="en-GB" sz="1600" kern="1200" dirty="0">
              <a:effectLst/>
              <a:latin typeface="+mj-lt"/>
              <a:ea typeface="Times New Roman" panose="02020603050405020304" pitchFamily="18" charset="0"/>
              <a:cs typeface="Arial" panose="020B0604020202020204" pitchFamily="34" charset="0"/>
            </a:rPr>
            <a:t>Ranking:</a:t>
          </a:r>
          <a:endParaRPr lang="en-GB" sz="1600" kern="1200" dirty="0">
            <a:effectLst/>
            <a:latin typeface="+mj-lt"/>
            <a:ea typeface="Calibri" panose="020F0502020204030204" pitchFamily="34" charset="0"/>
            <a:cs typeface="Arial" panose="020B0604020202020204" pitchFamily="34" charset="0"/>
          </a:endParaRPr>
        </a:p>
      </dsp:txBody>
      <dsp:txXfrm>
        <a:off x="606885" y="1243733"/>
        <a:ext cx="8288888" cy="239742"/>
      </dsp:txXfrm>
    </dsp:sp>
    <dsp:sp modelId="{B5FFE6EC-8E44-4E3F-9B87-F37EB504F6AC}">
      <dsp:nvSpPr>
        <dsp:cNvPr id="0" name=""/>
        <dsp:cNvSpPr/>
      </dsp:nvSpPr>
      <dsp:spPr>
        <a:xfrm>
          <a:off x="0" y="2480595"/>
          <a:ext cx="11878324" cy="7229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1890" tIns="187452" rIns="921890"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effectLst/>
              <a:latin typeface="+mj-lt"/>
              <a:ea typeface="Times New Roman" panose="02020603050405020304" pitchFamily="18" charset="0"/>
              <a:cs typeface="Arial" panose="020B0604020202020204" pitchFamily="34" charset="0"/>
            </a:rPr>
            <a:t> </a:t>
          </a:r>
          <a:r>
            <a:rPr lang="en-GB" sz="1600" kern="1200" dirty="0">
              <a:effectLst/>
              <a:latin typeface="+mj-lt"/>
              <a:ea typeface="Times New Roman" panose="02020603050405020304" pitchFamily="18" charset="0"/>
              <a:cs typeface="Arial" panose="020B0604020202020204" pitchFamily="34" charset="0"/>
            </a:rPr>
            <a:t>Based on the ranked predictions, a prediction set is constructed using a validity measure. The validity measure is a function that measures the error rate of the conformal predictor.</a:t>
          </a:r>
          <a:endParaRPr lang="en-GB" sz="1600" kern="1200" dirty="0">
            <a:effectLst/>
            <a:latin typeface="+mj-lt"/>
            <a:ea typeface="Calibri" panose="020F0502020204030204" pitchFamily="34" charset="0"/>
            <a:cs typeface="Arial" panose="020B0604020202020204" pitchFamily="34" charset="0"/>
          </a:endParaRPr>
        </a:p>
      </dsp:txBody>
      <dsp:txXfrm>
        <a:off x="0" y="2480595"/>
        <a:ext cx="11878324" cy="722925"/>
      </dsp:txXfrm>
    </dsp:sp>
    <dsp:sp modelId="{6BB3815D-9D49-404F-8403-104744709632}">
      <dsp:nvSpPr>
        <dsp:cNvPr id="0" name=""/>
        <dsp:cNvSpPr/>
      </dsp:nvSpPr>
      <dsp:spPr>
        <a:xfrm>
          <a:off x="593916" y="2347754"/>
          <a:ext cx="8314826" cy="26568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81" tIns="0" rIns="314281" bIns="0" numCol="1" spcCol="1270" anchor="ctr" anchorCtr="0">
          <a:noAutofit/>
        </a:bodyPr>
        <a:lstStyle/>
        <a:p>
          <a:pPr marL="0" lvl="0" indent="0" algn="l" defTabSz="711200">
            <a:lnSpc>
              <a:spcPct val="90000"/>
            </a:lnSpc>
            <a:spcBef>
              <a:spcPct val="0"/>
            </a:spcBef>
            <a:spcAft>
              <a:spcPct val="35000"/>
            </a:spcAft>
            <a:buNone/>
          </a:pPr>
          <a:r>
            <a:rPr lang="en-GB" sz="1600" kern="1200" dirty="0">
              <a:effectLst/>
              <a:latin typeface="+mj-lt"/>
              <a:ea typeface="Times New Roman" panose="02020603050405020304" pitchFamily="18" charset="0"/>
              <a:cs typeface="Arial" panose="020B0604020202020204" pitchFamily="34" charset="0"/>
            </a:rPr>
            <a:t>Construction of Prediction Sets:</a:t>
          </a:r>
          <a:endParaRPr lang="en-GB" sz="1600" kern="1200" dirty="0">
            <a:effectLst/>
            <a:latin typeface="+mj-lt"/>
            <a:ea typeface="Calibri" panose="020F0502020204030204" pitchFamily="34" charset="0"/>
            <a:cs typeface="Arial" panose="020B0604020202020204" pitchFamily="34" charset="0"/>
          </a:endParaRPr>
        </a:p>
      </dsp:txBody>
      <dsp:txXfrm>
        <a:off x="606885" y="2360723"/>
        <a:ext cx="8288888" cy="239742"/>
      </dsp:txXfrm>
    </dsp:sp>
    <dsp:sp modelId="{195667CF-BDED-4E96-8220-C91FF6E06254}">
      <dsp:nvSpPr>
        <dsp:cNvPr id="0" name=""/>
        <dsp:cNvSpPr/>
      </dsp:nvSpPr>
      <dsp:spPr>
        <a:xfrm>
          <a:off x="0" y="3384960"/>
          <a:ext cx="11878324" cy="722925"/>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1890" tIns="187452" rIns="921890"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effectLst/>
              <a:latin typeface="+mj-lt"/>
              <a:ea typeface="Times New Roman" panose="02020603050405020304" pitchFamily="18" charset="0"/>
              <a:cs typeface="Arial" panose="020B0604020202020204" pitchFamily="34" charset="0"/>
            </a:rPr>
            <a:t>The </a:t>
          </a:r>
          <a:r>
            <a:rPr lang="en-GB" sz="1600" kern="1200" dirty="0">
              <a:effectLst/>
              <a:latin typeface="+mj-lt"/>
              <a:ea typeface="Times New Roman" panose="02020603050405020304" pitchFamily="18" charset="0"/>
              <a:cs typeface="Arial" panose="020B0604020202020204" pitchFamily="34" charset="0"/>
            </a:rPr>
            <a:t>validity index is calculated as the proportion of times the prediction sets contain the correct outcome over a set of validation samples. The validity index is used to assess the reliability of the prediction sets.</a:t>
          </a:r>
          <a:endParaRPr lang="en-GB" sz="1600" kern="1200" dirty="0">
            <a:effectLst/>
            <a:latin typeface="+mj-lt"/>
            <a:ea typeface="Calibri" panose="020F0502020204030204" pitchFamily="34" charset="0"/>
            <a:cs typeface="Arial" panose="020B0604020202020204" pitchFamily="34" charset="0"/>
          </a:endParaRPr>
        </a:p>
      </dsp:txBody>
      <dsp:txXfrm>
        <a:off x="0" y="3384960"/>
        <a:ext cx="11878324" cy="722925"/>
      </dsp:txXfrm>
    </dsp:sp>
    <dsp:sp modelId="{10EB63B5-5806-47D6-8D16-760C3B7C13FB}">
      <dsp:nvSpPr>
        <dsp:cNvPr id="0" name=""/>
        <dsp:cNvSpPr/>
      </dsp:nvSpPr>
      <dsp:spPr>
        <a:xfrm>
          <a:off x="593916" y="3252119"/>
          <a:ext cx="8314826" cy="2656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81" tIns="0" rIns="314281" bIns="0" numCol="1" spcCol="1270" anchor="ctr" anchorCtr="0">
          <a:noAutofit/>
        </a:bodyPr>
        <a:lstStyle/>
        <a:p>
          <a:pPr marL="0" lvl="0" indent="0" algn="l" defTabSz="711200">
            <a:lnSpc>
              <a:spcPct val="90000"/>
            </a:lnSpc>
            <a:spcBef>
              <a:spcPct val="0"/>
            </a:spcBef>
            <a:spcAft>
              <a:spcPct val="35000"/>
            </a:spcAft>
            <a:buNone/>
          </a:pPr>
          <a:r>
            <a:rPr lang="en-GB" sz="1600" kern="1200" dirty="0">
              <a:effectLst/>
              <a:latin typeface="+mj-lt"/>
              <a:ea typeface="Times New Roman" panose="02020603050405020304" pitchFamily="18" charset="0"/>
              <a:cs typeface="Arial" panose="020B0604020202020204" pitchFamily="34" charset="0"/>
            </a:rPr>
            <a:t>Validity Assessment:</a:t>
          </a:r>
          <a:endParaRPr lang="en-GB" sz="1600" kern="1200" dirty="0">
            <a:effectLst/>
            <a:latin typeface="+mj-lt"/>
            <a:ea typeface="Calibri" panose="020F0502020204030204" pitchFamily="34" charset="0"/>
            <a:cs typeface="Arial" panose="020B0604020202020204" pitchFamily="34" charset="0"/>
          </a:endParaRPr>
        </a:p>
      </dsp:txBody>
      <dsp:txXfrm>
        <a:off x="606885" y="3265088"/>
        <a:ext cx="8288888" cy="239742"/>
      </dsp:txXfrm>
    </dsp:sp>
    <dsp:sp modelId="{C07ACDEC-B1C7-4DED-BE81-C8CAFDA8AED1}">
      <dsp:nvSpPr>
        <dsp:cNvPr id="0" name=""/>
        <dsp:cNvSpPr/>
      </dsp:nvSpPr>
      <dsp:spPr>
        <a:xfrm>
          <a:off x="0" y="4289325"/>
          <a:ext cx="11878324" cy="722925"/>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21890" tIns="187452" rIns="921890"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effectLst/>
              <a:latin typeface="+mj-lt"/>
              <a:ea typeface="Times New Roman" panose="02020603050405020304" pitchFamily="18" charset="0"/>
              <a:cs typeface="Arial" panose="020B0604020202020204" pitchFamily="34" charset="0"/>
            </a:rPr>
            <a:t>Once </a:t>
          </a:r>
          <a:r>
            <a:rPr lang="en-GB" sz="1600" kern="1200" dirty="0">
              <a:effectLst/>
              <a:latin typeface="+mj-lt"/>
              <a:ea typeface="Times New Roman" panose="02020603050405020304" pitchFamily="18" charset="0"/>
              <a:cs typeface="Arial" panose="020B0604020202020204" pitchFamily="34" charset="0"/>
            </a:rPr>
            <a:t>the prediction sets have been constructed and validated, a new sample is classified by examining whether its true label falls within the prediction set.</a:t>
          </a:r>
          <a:endParaRPr lang="en-GB" sz="1600" kern="1200" dirty="0">
            <a:effectLst/>
            <a:latin typeface="+mj-lt"/>
            <a:ea typeface="Calibri" panose="020F0502020204030204" pitchFamily="34" charset="0"/>
            <a:cs typeface="Arial" panose="020B0604020202020204" pitchFamily="34" charset="0"/>
          </a:endParaRPr>
        </a:p>
      </dsp:txBody>
      <dsp:txXfrm>
        <a:off x="0" y="4289325"/>
        <a:ext cx="11878324" cy="722925"/>
      </dsp:txXfrm>
    </dsp:sp>
    <dsp:sp modelId="{32420305-83FF-474B-8D41-9C8D4E321977}">
      <dsp:nvSpPr>
        <dsp:cNvPr id="0" name=""/>
        <dsp:cNvSpPr/>
      </dsp:nvSpPr>
      <dsp:spPr>
        <a:xfrm>
          <a:off x="593916" y="4156485"/>
          <a:ext cx="8314826" cy="26568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4281" tIns="0" rIns="314281" bIns="0" numCol="1" spcCol="1270" anchor="ctr" anchorCtr="0">
          <a:noAutofit/>
        </a:bodyPr>
        <a:lstStyle/>
        <a:p>
          <a:pPr marL="0" lvl="0" indent="0" algn="l" defTabSz="711200">
            <a:lnSpc>
              <a:spcPct val="90000"/>
            </a:lnSpc>
            <a:spcBef>
              <a:spcPct val="0"/>
            </a:spcBef>
            <a:spcAft>
              <a:spcPct val="35000"/>
            </a:spcAft>
            <a:buNone/>
          </a:pPr>
          <a:r>
            <a:rPr lang="en-GB" sz="1600" kern="1200" dirty="0">
              <a:effectLst/>
              <a:latin typeface="+mj-lt"/>
              <a:ea typeface="Times New Roman" panose="02020603050405020304" pitchFamily="18" charset="0"/>
              <a:cs typeface="Arial" panose="020B0604020202020204" pitchFamily="34" charset="0"/>
            </a:rPr>
            <a:t>Prediction:</a:t>
          </a:r>
          <a:endParaRPr lang="en-GB" sz="1600" kern="1200" dirty="0">
            <a:effectLst/>
            <a:latin typeface="+mj-lt"/>
            <a:ea typeface="Calibri" panose="020F0502020204030204" pitchFamily="34" charset="0"/>
            <a:cs typeface="Arial" panose="020B0604020202020204" pitchFamily="34" charset="0"/>
          </a:endParaRPr>
        </a:p>
      </dsp:txBody>
      <dsp:txXfrm>
        <a:off x="606885" y="4169454"/>
        <a:ext cx="8288888" cy="23974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BA0068-BB55-47DF-8340-09DF4535D4CF}" type="datetimeFigureOut">
              <a:rPr lang="en-GB" smtClean="0"/>
              <a:t>14/03/2023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6B9393-DBD0-45B0-B001-F4ED2E31685E}" type="slidenum">
              <a:rPr lang="en-GB" smtClean="0"/>
              <a:t>‹#›</a:t>
            </a:fld>
            <a:endParaRPr lang="en-GB"/>
          </a:p>
        </p:txBody>
      </p:sp>
    </p:spTree>
    <p:extLst>
      <p:ext uri="{BB962C8B-B14F-4D97-AF65-F5344CB8AC3E}">
        <p14:creationId xmlns:p14="http://schemas.microsoft.com/office/powerpoint/2010/main" val="41474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BC343B70-2448-4EFE-8283-01E385439CF6}"/>
              </a:ext>
            </a:extLst>
          </p:cNvPr>
          <p:cNvSpPr>
            <a:spLocks noGrp="1" noRot="1" noChangeAspect="1" noTextEdit="1"/>
          </p:cNvSpPr>
          <p:nvPr>
            <p:ph type="sldImg"/>
          </p:nvPr>
        </p:nvSpPr>
        <p:spPr>
          <a:ln/>
        </p:spPr>
      </p:sp>
      <p:sp>
        <p:nvSpPr>
          <p:cNvPr id="10243" name="Notes Placeholder 2">
            <a:extLst>
              <a:ext uri="{FF2B5EF4-FFF2-40B4-BE49-F238E27FC236}">
                <a16:creationId xmlns:a16="http://schemas.microsoft.com/office/drawing/2014/main" id="{794A37D8-D1FD-472D-A266-DF5B729EDD9E}"/>
              </a:ext>
            </a:extLst>
          </p:cNvPr>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0244" name="Slide Number Placeholder 3">
            <a:extLst>
              <a:ext uri="{FF2B5EF4-FFF2-40B4-BE49-F238E27FC236}">
                <a16:creationId xmlns:a16="http://schemas.microsoft.com/office/drawing/2014/main" id="{EB61299B-6D35-4DF3-817C-24884C98E14D}"/>
              </a:ext>
            </a:extLst>
          </p:cNvPr>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5DE9741-A8E7-4931-843E-747C8830D43F}" type="slidenum">
              <a:rPr lang="en-US" altLang="en-US"/>
              <a:pPr>
                <a:spcBef>
                  <a:spcPct val="0"/>
                </a:spcBef>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UCL Title slide 1">
    <p:spTree>
      <p:nvGrpSpPr>
        <p:cNvPr id="1" name=""/>
        <p:cNvGrpSpPr/>
        <p:nvPr/>
      </p:nvGrpSpPr>
      <p:grpSpPr>
        <a:xfrm>
          <a:off x="0" y="0"/>
          <a:ext cx="0" cy="0"/>
          <a:chOff x="0" y="0"/>
          <a:chExt cx="0" cy="0"/>
        </a:xfrm>
      </p:grpSpPr>
      <p:sp>
        <p:nvSpPr>
          <p:cNvPr id="2" name="UCL Branding background">
            <a:extLst>
              <a:ext uri="{FF2B5EF4-FFF2-40B4-BE49-F238E27FC236}">
                <a16:creationId xmlns:a16="http://schemas.microsoft.com/office/drawing/2014/main" id="{EA4C8DDC-D29E-5E43-9BC2-FD84B2117884}"/>
              </a:ext>
            </a:extLst>
          </p:cNvPr>
          <p:cNvSpPr/>
          <p:nvPr/>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CL Brand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3" name="Faculty, Department title">
            <a:extLst>
              <a:ext uri="{FF2B5EF4-FFF2-40B4-BE49-F238E27FC236}">
                <a16:creationId xmlns:a16="http://schemas.microsoft.com/office/drawing/2014/main" id="{7B844C1D-C9E2-A040-B3FD-0E3861E051D8}"/>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Institute for materials discovery (IMD)</a:t>
            </a:r>
            <a:endParaRPr lang="en-US" dirty="0"/>
          </a:p>
        </p:txBody>
      </p:sp>
      <p:sp>
        <p:nvSpPr>
          <p:cNvPr id="9" name="Main image" descr="Image">
            <a:extLst>
              <a:ext uri="{FF2B5EF4-FFF2-40B4-BE49-F238E27FC236}">
                <a16:creationId xmlns:a16="http://schemas.microsoft.com/office/drawing/2014/main" id="{FD55159A-63D1-334F-B344-448B05BC84B5}"/>
              </a:ext>
            </a:extLst>
          </p:cNvPr>
          <p:cNvSpPr>
            <a:spLocks noGrp="1"/>
          </p:cNvSpPr>
          <p:nvPr>
            <p:ph type="pic" sz="quarter" idx="11" hasCustomPrompt="1"/>
          </p:nvPr>
        </p:nvSpPr>
        <p:spPr>
          <a:xfrm>
            <a:off x="0" y="1440000"/>
            <a:ext cx="12192000" cy="5421086"/>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
        <p:nvSpPr>
          <p:cNvPr id="11" name="Main Headline" descr="Headline">
            <a:extLst>
              <a:ext uri="{FF2B5EF4-FFF2-40B4-BE49-F238E27FC236}">
                <a16:creationId xmlns:a16="http://schemas.microsoft.com/office/drawing/2014/main" id="{6D1BEB54-27B8-4348-8671-D93B41DC5E26}"/>
              </a:ext>
            </a:extLst>
          </p:cNvPr>
          <p:cNvSpPr>
            <a:spLocks noGrp="1"/>
          </p:cNvSpPr>
          <p:nvPr>
            <p:ph type="title" hasCustomPrompt="1"/>
          </p:nvPr>
        </p:nvSpPr>
        <p:spPr>
          <a:xfrm>
            <a:off x="0" y="1549105"/>
            <a:ext cx="7560000" cy="2340000"/>
          </a:xfrm>
          <a:solidFill>
            <a:srgbClr val="FFFFFF"/>
          </a:solidFill>
        </p:spPr>
        <p:txBody>
          <a:bodyPr lIns="360000" tIns="180000"/>
          <a:lstStyle>
            <a:lvl1pPr>
              <a:defRPr sz="2400" baseline="0">
                <a:solidFill>
                  <a:srgbClr val="000000"/>
                </a:solidFill>
              </a:defRPr>
            </a:lvl1pPr>
          </a:lstStyle>
          <a:p>
            <a:r>
              <a:rPr lang="en-US" dirty="0"/>
              <a:t>Main headline,</a:t>
            </a:r>
            <a:br>
              <a:rPr lang="en-US" dirty="0"/>
            </a:br>
            <a:r>
              <a:rPr lang="en-US" dirty="0"/>
              <a:t>Arial 24pt bold</a:t>
            </a:r>
          </a:p>
        </p:txBody>
      </p:sp>
    </p:spTree>
    <p:extLst>
      <p:ext uri="{BB962C8B-B14F-4D97-AF65-F5344CB8AC3E}">
        <p14:creationId xmlns:p14="http://schemas.microsoft.com/office/powerpoint/2010/main" val="167732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UCL 2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11532418" cy="657868"/>
          </a:xfrm>
        </p:spPr>
        <p:txBody>
          <a:bodyPr/>
          <a:lstStyle/>
          <a:p>
            <a:r>
              <a:rPr lang="en-US" dirty="0"/>
              <a:t>Main headline, Arial 44pt bold</a:t>
            </a:r>
          </a:p>
        </p:txBody>
      </p:sp>
      <p:sp>
        <p:nvSpPr>
          <p:cNvPr id="7" name="Text" descr="Text">
            <a:extLst>
              <a:ext uri="{FF2B5EF4-FFF2-40B4-BE49-F238E27FC236}">
                <a16:creationId xmlns:a16="http://schemas.microsoft.com/office/drawing/2014/main" id="{2D2A157B-B06B-5E44-8987-B8F38A7435D7}"/>
              </a:ext>
            </a:extLst>
          </p:cNvPr>
          <p:cNvSpPr>
            <a:spLocks noGrp="1"/>
          </p:cNvSpPr>
          <p:nvPr>
            <p:ph type="body" sz="quarter" idx="13"/>
          </p:nvPr>
        </p:nvSpPr>
        <p:spPr>
          <a:xfrm>
            <a:off x="360000" y="1701800"/>
            <a:ext cx="5399088" cy="43102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Click to edit Master text styles</a:t>
            </a:r>
          </a:p>
        </p:txBody>
      </p:sp>
      <p:sp>
        <p:nvSpPr>
          <p:cNvPr id="10" name="Text" descr="Text">
            <a:extLst>
              <a:ext uri="{FF2B5EF4-FFF2-40B4-BE49-F238E27FC236}">
                <a16:creationId xmlns:a16="http://schemas.microsoft.com/office/drawing/2014/main" id="{35F69D9D-B78C-6D4D-8B1E-AB31E336A54A}"/>
              </a:ext>
            </a:extLst>
          </p:cNvPr>
          <p:cNvSpPr>
            <a:spLocks noGrp="1"/>
          </p:cNvSpPr>
          <p:nvPr>
            <p:ph type="body" sz="quarter" idx="15"/>
          </p:nvPr>
        </p:nvSpPr>
        <p:spPr>
          <a:xfrm>
            <a:off x="5940000" y="1701800"/>
            <a:ext cx="5952418" cy="4310200"/>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222250" indent="-222250">
              <a:buFont typeface="Arial" panose="020B0604020202020204" pitchFamily="34" charset="0"/>
              <a:buChar char="•"/>
              <a:tabLst/>
              <a:defRPr/>
            </a:lvl2pPr>
          </a:lstStyle>
          <a:p>
            <a:pPr lvl="0"/>
            <a:r>
              <a:rPr lang="en-US"/>
              <a:t>Click to 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96156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UCL 3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2412000"/>
            <a:ext cx="3420000" cy="3600000"/>
          </a:xfrm>
        </p:spPr>
        <p:txBody>
          <a:bodyPr/>
          <a:lstStyle>
            <a:lvl1pPr marL="11112" indent="0">
              <a:buNone/>
              <a:defRPr sz="1800"/>
            </a:lvl1pPr>
            <a:lvl3pPr marL="180975" indent="-171450">
              <a:buFont typeface="Arial" panose="020B0604020202020204" pitchFamily="34" charset="0"/>
              <a:buChar char="•"/>
              <a:tabLst/>
              <a:defRPr/>
            </a:lvl3pPr>
          </a:lstStyle>
          <a:p>
            <a:pPr lvl="0"/>
            <a:r>
              <a:rPr lang="en-US"/>
              <a:t>Click to edit Master text styles</a:t>
            </a:r>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2412000"/>
            <a:ext cx="3420000" cy="3600000"/>
          </a:xfrm>
        </p:spPr>
        <p:txBody>
          <a:bodyPr/>
          <a:lstStyle>
            <a:lvl1pPr marL="11112" indent="0">
              <a:buNone/>
              <a:defRPr sz="1800"/>
            </a:lvl1pPr>
            <a:lvl3pPr marL="180975" indent="-169863">
              <a:tabLst/>
              <a:defRPr/>
            </a:lvl3pPr>
          </a:lstStyle>
          <a:p>
            <a:pPr lvl="0"/>
            <a:r>
              <a:rPr lang="en-US"/>
              <a:t>Click to edit Master text styles</a:t>
            </a:r>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000" y="2412000"/>
            <a:ext cx="3420000" cy="3600000"/>
          </a:xfrm>
        </p:spPr>
        <p:txBody>
          <a:bodyPr/>
          <a:lstStyle>
            <a:lvl1pPr marL="11112" indent="0">
              <a:buNone/>
              <a:defRPr sz="1800"/>
            </a:lvl1pPr>
            <a:lvl3pPr marL="180975" indent="-169863">
              <a:tabLst/>
              <a:defRPr/>
            </a:lvl3pPr>
          </a:lstStyle>
          <a:p>
            <a:pPr lvl="0"/>
            <a:r>
              <a:rPr lang="en-US"/>
              <a:t>Click to 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3849258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UCL 4 column text">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5" name="Text" descr="Text">
            <a:extLst>
              <a:ext uri="{FF2B5EF4-FFF2-40B4-BE49-F238E27FC236}">
                <a16:creationId xmlns:a16="http://schemas.microsoft.com/office/drawing/2014/main" id="{23293D9A-92DE-2745-A551-12503D5B3859}"/>
              </a:ext>
            </a:extLst>
          </p:cNvPr>
          <p:cNvSpPr>
            <a:spLocks noGrp="1"/>
          </p:cNvSpPr>
          <p:nvPr>
            <p:ph type="body" sz="quarter" idx="13"/>
          </p:nvPr>
        </p:nvSpPr>
        <p:spPr>
          <a:xfrm>
            <a:off x="360000"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Click to edit Master text styles</a:t>
            </a:r>
          </a:p>
        </p:txBody>
      </p:sp>
      <p:sp>
        <p:nvSpPr>
          <p:cNvPr id="10" name="Text" descr="Text">
            <a:extLst>
              <a:ext uri="{FF2B5EF4-FFF2-40B4-BE49-F238E27FC236}">
                <a16:creationId xmlns:a16="http://schemas.microsoft.com/office/drawing/2014/main" id="{F11753E1-8533-844D-B406-655C6C933046}"/>
              </a:ext>
            </a:extLst>
          </p:cNvPr>
          <p:cNvSpPr>
            <a:spLocks noGrp="1"/>
          </p:cNvSpPr>
          <p:nvPr>
            <p:ph type="body" sz="quarter" idx="14"/>
          </p:nvPr>
        </p:nvSpPr>
        <p:spPr>
          <a:xfrm>
            <a:off x="328768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Click to edit Master text styles</a:t>
            </a:r>
          </a:p>
        </p:txBody>
      </p:sp>
      <p:sp>
        <p:nvSpPr>
          <p:cNvPr id="11" name="Text" descr="Text">
            <a:extLst>
              <a:ext uri="{FF2B5EF4-FFF2-40B4-BE49-F238E27FC236}">
                <a16:creationId xmlns:a16="http://schemas.microsoft.com/office/drawing/2014/main" id="{562D057E-84DA-844C-8F30-A88C629E1DFE}"/>
              </a:ext>
            </a:extLst>
          </p:cNvPr>
          <p:cNvSpPr>
            <a:spLocks noGrp="1"/>
          </p:cNvSpPr>
          <p:nvPr>
            <p:ph type="body" sz="quarter" idx="15"/>
          </p:nvPr>
        </p:nvSpPr>
        <p:spPr>
          <a:xfrm>
            <a:off x="616800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Click to edit Master text styles</a:t>
            </a:r>
          </a:p>
        </p:txBody>
      </p:sp>
      <p:sp>
        <p:nvSpPr>
          <p:cNvPr id="12" name="Text" descr="Text">
            <a:extLst>
              <a:ext uri="{FF2B5EF4-FFF2-40B4-BE49-F238E27FC236}">
                <a16:creationId xmlns:a16="http://schemas.microsoft.com/office/drawing/2014/main" id="{3FA6CE8B-790A-C44A-B1D0-DA5AC754A4F7}"/>
              </a:ext>
            </a:extLst>
          </p:cNvPr>
          <p:cNvSpPr>
            <a:spLocks noGrp="1"/>
          </p:cNvSpPr>
          <p:nvPr>
            <p:ph type="body" sz="quarter" idx="16"/>
          </p:nvPr>
        </p:nvSpPr>
        <p:spPr>
          <a:xfrm>
            <a:off x="9048328" y="2412000"/>
            <a:ext cx="2610000" cy="3764200"/>
          </a:xfrm>
          <a:noFill/>
        </p:spPr>
        <p:txBody>
          <a:bodyPr lIns="0" tIns="0" rIns="0" bIns="0"/>
          <a:lstStyle>
            <a:lvl1pPr>
              <a:defRPr sz="1800"/>
            </a:lvl1pPr>
            <a:lvl2pPr>
              <a:buFontTx/>
              <a:buNone/>
              <a:defRPr/>
            </a:lvl2pPr>
            <a:lvl3pPr marL="180975" indent="-169863">
              <a:tabLst/>
              <a:defRPr/>
            </a:lvl3pPr>
          </a:lstStyle>
          <a:p>
            <a:pPr lvl="0"/>
            <a:r>
              <a:rPr lang="en-US"/>
              <a:t>Click to 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3408383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CL 4 column colour panels">
    <p:spTree>
      <p:nvGrpSpPr>
        <p:cNvPr id="1" name=""/>
        <p:cNvGrpSpPr/>
        <p:nvPr/>
      </p:nvGrpSpPr>
      <p:grpSpPr>
        <a:xfrm>
          <a:off x="0" y="0"/>
          <a:ext cx="0" cy="0"/>
          <a:chOff x="0" y="0"/>
          <a:chExt cx="0" cy="0"/>
        </a:xfrm>
      </p:grpSpPr>
      <p:sp>
        <p:nvSpPr>
          <p:cNvPr id="7" name="Main Headline" descr="Headline">
            <a:extLst>
              <a:ext uri="{FF2B5EF4-FFF2-40B4-BE49-F238E27FC236}">
                <a16:creationId xmlns:a16="http://schemas.microsoft.com/office/drawing/2014/main" id="{5CB62203-BCF9-3241-9684-0F4402446FAF}"/>
              </a:ext>
            </a:extLst>
          </p:cNvPr>
          <p:cNvSpPr>
            <a:spLocks noGrp="1"/>
          </p:cNvSpPr>
          <p:nvPr>
            <p:ph type="body" sz="quarter" idx="13"/>
          </p:nvPr>
        </p:nvSpPr>
        <p:spPr>
          <a:xfrm>
            <a:off x="360000" y="900000"/>
            <a:ext cx="2610000" cy="5220000"/>
          </a:xfrm>
          <a:solidFill>
            <a:schemeClr val="bg2"/>
          </a:solidFill>
        </p:spPr>
        <p:txBody>
          <a:bodyPr lIns="180000" tIns="180000" rIns="180000" bIns="180000"/>
          <a:lstStyle>
            <a:lvl1pPr marL="11112" indent="0">
              <a:buNone/>
              <a:defRPr/>
            </a:lvl1pPr>
            <a:lvl2pPr>
              <a:buFontTx/>
              <a:buNone/>
              <a:defRPr/>
            </a:lvl2pPr>
          </a:lstStyle>
          <a:p>
            <a:pPr lvl="0"/>
            <a:r>
              <a:rPr lang="en-US" sz="3600">
                <a:latin typeface="Arial" panose="020B0604020202020204" pitchFamily="34" charset="0"/>
                <a:cs typeface="Arial" panose="020B0604020202020204" pitchFamily="34" charset="0"/>
              </a:rPr>
              <a:t>Click to edit Master text styles</a:t>
            </a:r>
          </a:p>
        </p:txBody>
      </p:sp>
      <p:sp>
        <p:nvSpPr>
          <p:cNvPr id="8" name="background">
            <a:extLst>
              <a:ext uri="{FF2B5EF4-FFF2-40B4-BE49-F238E27FC236}">
                <a16:creationId xmlns:a16="http://schemas.microsoft.com/office/drawing/2014/main" id="{E0051C4D-5840-9846-A6CC-052B1F915DE4}"/>
              </a:ext>
            </a:extLst>
          </p:cNvPr>
          <p:cNvSpPr>
            <a:spLocks noGrp="1"/>
          </p:cNvSpPr>
          <p:nvPr>
            <p:ph type="body" sz="quarter" idx="14" hasCustomPrompt="1"/>
          </p:nvPr>
        </p:nvSpPr>
        <p:spPr>
          <a:xfrm>
            <a:off x="3286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1</a:t>
            </a:r>
          </a:p>
        </p:txBody>
      </p:sp>
      <p:pic>
        <p:nvPicPr>
          <p:cNvPr id="19" name="Picture" descr="Image">
            <a:extLst>
              <a:ext uri="{FF2B5EF4-FFF2-40B4-BE49-F238E27FC236}">
                <a16:creationId xmlns:a16="http://schemas.microsoft.com/office/drawing/2014/main" id="{7D295661-D9DD-8D43-9041-6814DE8FF69D}"/>
              </a:ext>
            </a:extLst>
          </p:cNvPr>
          <p:cNvPicPr>
            <a:picLocks noChangeAspect="1"/>
          </p:cNvPicPr>
          <p:nvPr/>
        </p:nvPicPr>
        <p:blipFill>
          <a:blip r:embed="rId2"/>
          <a:stretch>
            <a:fillRect/>
          </a:stretch>
        </p:blipFill>
        <p:spPr>
          <a:xfrm>
            <a:off x="3905624" y="1290917"/>
            <a:ext cx="1328200" cy="1557617"/>
          </a:xfrm>
          <a:prstGeom prst="rect">
            <a:avLst/>
          </a:prstGeom>
        </p:spPr>
      </p:pic>
      <p:sp>
        <p:nvSpPr>
          <p:cNvPr id="13" name="Text" descr="Text">
            <a:extLst>
              <a:ext uri="{FF2B5EF4-FFF2-40B4-BE49-F238E27FC236}">
                <a16:creationId xmlns:a16="http://schemas.microsoft.com/office/drawing/2014/main" id="{73CED3B5-33C7-894B-9D58-FC396998F4D3}"/>
              </a:ext>
            </a:extLst>
          </p:cNvPr>
          <p:cNvSpPr>
            <a:spLocks noGrp="1"/>
          </p:cNvSpPr>
          <p:nvPr>
            <p:ph type="body" sz="quarter" idx="18"/>
          </p:nvPr>
        </p:nvSpPr>
        <p:spPr>
          <a:xfrm>
            <a:off x="3503712" y="3073400"/>
            <a:ext cx="2222500" cy="3022600"/>
          </a:xfrm>
        </p:spPr>
        <p:txBody>
          <a:bodyPr/>
          <a:lstStyle>
            <a:lvl1pPr>
              <a:defRPr sz="1800"/>
            </a:lvl1pPr>
            <a:lvl2pPr algn="l">
              <a:defRPr sz="1800"/>
            </a:lvl2pPr>
            <a:lvl3pPr marL="180975" indent="-169863">
              <a:tabLst/>
              <a:defRPr/>
            </a:lvl3pPr>
          </a:lstStyle>
          <a:p>
            <a:pPr lvl="0"/>
            <a:r>
              <a:rPr lang="en-US"/>
              <a:t>Click to edit Master text styles</a:t>
            </a:r>
          </a:p>
        </p:txBody>
      </p:sp>
      <p:sp>
        <p:nvSpPr>
          <p:cNvPr id="9" name="background">
            <a:extLst>
              <a:ext uri="{FF2B5EF4-FFF2-40B4-BE49-F238E27FC236}">
                <a16:creationId xmlns:a16="http://schemas.microsoft.com/office/drawing/2014/main" id="{E69AB749-3152-6149-94E2-048594181730}"/>
              </a:ext>
            </a:extLst>
          </p:cNvPr>
          <p:cNvSpPr>
            <a:spLocks noGrp="1"/>
          </p:cNvSpPr>
          <p:nvPr>
            <p:ph type="body" sz="quarter" idx="15" hasCustomPrompt="1"/>
          </p:nvPr>
        </p:nvSpPr>
        <p:spPr>
          <a:xfrm>
            <a:off x="6238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2</a:t>
            </a:r>
          </a:p>
        </p:txBody>
      </p:sp>
      <p:pic>
        <p:nvPicPr>
          <p:cNvPr id="21" name="Picture" descr="Image">
            <a:extLst>
              <a:ext uri="{FF2B5EF4-FFF2-40B4-BE49-F238E27FC236}">
                <a16:creationId xmlns:a16="http://schemas.microsoft.com/office/drawing/2014/main" id="{34669171-BF23-B54C-8D3F-B1C89E122C36}"/>
              </a:ext>
            </a:extLst>
          </p:cNvPr>
          <p:cNvPicPr>
            <a:picLocks noChangeAspect="1"/>
          </p:cNvPicPr>
          <p:nvPr/>
        </p:nvPicPr>
        <p:blipFill>
          <a:blip r:embed="rId2"/>
          <a:stretch>
            <a:fillRect/>
          </a:stretch>
        </p:blipFill>
        <p:spPr>
          <a:xfrm>
            <a:off x="6960096" y="1292400"/>
            <a:ext cx="1328200" cy="1557617"/>
          </a:xfrm>
          <a:prstGeom prst="rect">
            <a:avLst/>
          </a:prstGeom>
        </p:spPr>
      </p:pic>
      <p:sp>
        <p:nvSpPr>
          <p:cNvPr id="14" name="Text" descr="Text">
            <a:extLst>
              <a:ext uri="{FF2B5EF4-FFF2-40B4-BE49-F238E27FC236}">
                <a16:creationId xmlns:a16="http://schemas.microsoft.com/office/drawing/2014/main" id="{87F3A240-3369-0145-B540-5A60FA0848EA}"/>
              </a:ext>
            </a:extLst>
          </p:cNvPr>
          <p:cNvSpPr>
            <a:spLocks noGrp="1"/>
          </p:cNvSpPr>
          <p:nvPr>
            <p:ph type="body" sz="quarter" idx="19"/>
          </p:nvPr>
        </p:nvSpPr>
        <p:spPr>
          <a:xfrm>
            <a:off x="6456040" y="3073400"/>
            <a:ext cx="2222500" cy="3022600"/>
          </a:xfrm>
        </p:spPr>
        <p:txBody>
          <a:bodyPr/>
          <a:lstStyle>
            <a:lvl1pPr>
              <a:defRPr sz="1800"/>
            </a:lvl1pPr>
            <a:lvl2pPr algn="l">
              <a:defRPr sz="1800"/>
            </a:lvl2pPr>
            <a:lvl3pPr marL="180975" indent="-169863">
              <a:tabLst/>
              <a:defRPr/>
            </a:lvl3pPr>
          </a:lstStyle>
          <a:p>
            <a:pPr lvl="0"/>
            <a:r>
              <a:rPr lang="en-US"/>
              <a:t>Click to edit Master text styles</a:t>
            </a:r>
          </a:p>
        </p:txBody>
      </p:sp>
      <p:sp>
        <p:nvSpPr>
          <p:cNvPr id="10" name="background">
            <a:extLst>
              <a:ext uri="{FF2B5EF4-FFF2-40B4-BE49-F238E27FC236}">
                <a16:creationId xmlns:a16="http://schemas.microsoft.com/office/drawing/2014/main" id="{F708712F-D0E9-B94A-A9B7-F258F0F10A73}"/>
              </a:ext>
            </a:extLst>
          </p:cNvPr>
          <p:cNvSpPr>
            <a:spLocks noGrp="1"/>
          </p:cNvSpPr>
          <p:nvPr>
            <p:ph type="body" sz="quarter" idx="16" hasCustomPrompt="1"/>
          </p:nvPr>
        </p:nvSpPr>
        <p:spPr>
          <a:xfrm>
            <a:off x="9190800" y="900000"/>
            <a:ext cx="2610000" cy="5220000"/>
          </a:xfrm>
          <a:solidFill>
            <a:schemeClr val="bg2"/>
          </a:solidFill>
        </p:spPr>
        <p:txBody>
          <a:bodyPr lIns="180000" tIns="180000" rIns="180000" bIns="180000"/>
          <a:lstStyle>
            <a:lvl1pPr marL="11112" indent="0">
              <a:buNone/>
              <a:defRPr/>
            </a:lvl1pPr>
            <a:lvl2pPr>
              <a:buFontTx/>
              <a:buNone/>
              <a:defRPr/>
            </a:lvl2pPr>
          </a:lstStyle>
          <a:p>
            <a:r>
              <a:rPr lang="en-US" sz="3600" dirty="0">
                <a:latin typeface="Arial" panose="020B0604020202020204" pitchFamily="34" charset="0"/>
                <a:cs typeface="Arial" panose="020B0604020202020204" pitchFamily="34" charset="0"/>
              </a:rPr>
              <a:t>3</a:t>
            </a:r>
          </a:p>
        </p:txBody>
      </p:sp>
      <p:pic>
        <p:nvPicPr>
          <p:cNvPr id="22" name="Picture" descr="Image">
            <a:extLst>
              <a:ext uri="{FF2B5EF4-FFF2-40B4-BE49-F238E27FC236}">
                <a16:creationId xmlns:a16="http://schemas.microsoft.com/office/drawing/2014/main" id="{8073F21E-F4EF-B246-B7E8-4FA799EC37BA}"/>
              </a:ext>
            </a:extLst>
          </p:cNvPr>
          <p:cNvPicPr>
            <a:picLocks noChangeAspect="1"/>
          </p:cNvPicPr>
          <p:nvPr/>
        </p:nvPicPr>
        <p:blipFill>
          <a:blip r:embed="rId2"/>
          <a:stretch>
            <a:fillRect/>
          </a:stretch>
        </p:blipFill>
        <p:spPr>
          <a:xfrm>
            <a:off x="9840416" y="1290917"/>
            <a:ext cx="1328200" cy="1557617"/>
          </a:xfrm>
          <a:prstGeom prst="rect">
            <a:avLst/>
          </a:prstGeom>
        </p:spPr>
      </p:pic>
      <p:sp>
        <p:nvSpPr>
          <p:cNvPr id="16" name="Text" descr="Text">
            <a:extLst>
              <a:ext uri="{FF2B5EF4-FFF2-40B4-BE49-F238E27FC236}">
                <a16:creationId xmlns:a16="http://schemas.microsoft.com/office/drawing/2014/main" id="{5387EEB0-9F43-E241-9EDB-010FB36582B4}"/>
              </a:ext>
            </a:extLst>
          </p:cNvPr>
          <p:cNvSpPr>
            <a:spLocks noGrp="1"/>
          </p:cNvSpPr>
          <p:nvPr>
            <p:ph type="body" sz="quarter" idx="21"/>
          </p:nvPr>
        </p:nvSpPr>
        <p:spPr>
          <a:xfrm>
            <a:off x="9408368" y="3068960"/>
            <a:ext cx="2222500" cy="3022600"/>
          </a:xfrm>
        </p:spPr>
        <p:txBody>
          <a:bodyPr/>
          <a:lstStyle>
            <a:lvl1pPr>
              <a:defRPr sz="1800"/>
            </a:lvl1pPr>
            <a:lvl2pPr algn="l">
              <a:defRPr sz="1800"/>
            </a:lvl2pPr>
            <a:lvl3pPr marL="180975" indent="-169863">
              <a:tabLst/>
              <a:defRPr/>
            </a:lvl3pPr>
          </a:lstStyle>
          <a:p>
            <a:pPr lvl="0"/>
            <a:r>
              <a:rPr lang="en-US"/>
              <a:t>Click to edit Master text styles</a:t>
            </a:r>
          </a:p>
        </p:txBody>
      </p:sp>
      <p:sp>
        <p:nvSpPr>
          <p:cNvPr id="3" name="Date Placeholder 2">
            <a:extLst>
              <a:ext uri="{FF2B5EF4-FFF2-40B4-BE49-F238E27FC236}">
                <a16:creationId xmlns:a16="http://schemas.microsoft.com/office/drawing/2014/main" id="{26373E51-46F8-B446-A241-A5395388A9EB}"/>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B8BCFD4B-BF38-E841-868E-C9F3BBC726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B688DCC-68B7-D349-B50E-BEE3CC1D87CA}"/>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32598209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UCL two column Imag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5400000" cy="2325802"/>
          </a:xfrm>
        </p:spPr>
        <p:txBody>
          <a:bodyPr/>
          <a:lstStyle>
            <a:lvl1pPr>
              <a:defRPr sz="3600" b="0"/>
            </a:lvl1pPr>
          </a:lstStyle>
          <a:p>
            <a:pPr lvl="0"/>
            <a:r>
              <a:rPr lang="en-GB" dirty="0"/>
              <a:t>Heading</a:t>
            </a:r>
          </a:p>
        </p:txBody>
      </p:sp>
      <p:sp>
        <p:nvSpPr>
          <p:cNvPr id="11" name="Text" descr="Text">
            <a:extLst>
              <a:ext uri="{FF2B5EF4-FFF2-40B4-BE49-F238E27FC236}">
                <a16:creationId xmlns:a16="http://schemas.microsoft.com/office/drawing/2014/main" id="{96CC15FA-5D3D-604E-8882-80A2838906CB}"/>
              </a:ext>
            </a:extLst>
          </p:cNvPr>
          <p:cNvSpPr>
            <a:spLocks noGrp="1"/>
          </p:cNvSpPr>
          <p:nvPr>
            <p:ph type="body" sz="quarter" idx="13"/>
          </p:nvPr>
        </p:nvSpPr>
        <p:spPr>
          <a:xfrm>
            <a:off x="360000" y="3618500"/>
            <a:ext cx="5399088" cy="2617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a:lvl1pPr>
          </a:lstStyle>
          <a:p>
            <a:pPr lvl="0"/>
            <a:r>
              <a:rPr lang="en-US"/>
              <a:t>Click to edit Master text styles</a:t>
            </a:r>
          </a:p>
        </p:txBody>
      </p:sp>
      <p:sp>
        <p:nvSpPr>
          <p:cNvPr id="7" name="Picture" descr="Image">
            <a:extLst>
              <a:ext uri="{FF2B5EF4-FFF2-40B4-BE49-F238E27FC236}">
                <a16:creationId xmlns:a16="http://schemas.microsoft.com/office/drawing/2014/main" id="{C443FA27-F0DB-1840-998D-206100BED38F}"/>
              </a:ext>
            </a:extLst>
          </p:cNvPr>
          <p:cNvSpPr>
            <a:spLocks noGrp="1"/>
          </p:cNvSpPr>
          <p:nvPr>
            <p:ph type="pic" sz="quarter" idx="18" hasCustomPrompt="1"/>
          </p:nvPr>
        </p:nvSpPr>
        <p:spPr>
          <a:xfrm>
            <a:off x="5940000" y="900000"/>
            <a:ext cx="5400000" cy="5344683"/>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35143986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CL three column image">
    <p:spTree>
      <p:nvGrpSpPr>
        <p:cNvPr id="1" name=""/>
        <p:cNvGrpSpPr/>
        <p:nvPr/>
      </p:nvGrpSpPr>
      <p:grpSpPr>
        <a:xfrm>
          <a:off x="0" y="0"/>
          <a:ext cx="0" cy="0"/>
          <a:chOff x="0" y="0"/>
          <a:chExt cx="0" cy="0"/>
        </a:xfrm>
      </p:grpSpPr>
      <p:sp>
        <p:nvSpPr>
          <p:cNvPr id="12" name="Picture" descr="Image">
            <a:extLst>
              <a:ext uri="{FF2B5EF4-FFF2-40B4-BE49-F238E27FC236}">
                <a16:creationId xmlns:a16="http://schemas.microsoft.com/office/drawing/2014/main" id="{935F83AB-29A1-EF49-B6EC-5214A87545D5}"/>
              </a:ext>
            </a:extLst>
          </p:cNvPr>
          <p:cNvSpPr>
            <a:spLocks noGrp="1"/>
          </p:cNvSpPr>
          <p:nvPr>
            <p:ph type="pic" sz="quarter" idx="16" hasCustomPrompt="1"/>
          </p:nvPr>
        </p:nvSpPr>
        <p:spPr>
          <a:xfrm>
            <a:off x="36000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8" name="Text" descr="Text">
            <a:extLst>
              <a:ext uri="{FF2B5EF4-FFF2-40B4-BE49-F238E27FC236}">
                <a16:creationId xmlns:a16="http://schemas.microsoft.com/office/drawing/2014/main" id="{83D66963-CB2B-4B4F-BCF3-CFD7FD192F0F}"/>
              </a:ext>
            </a:extLst>
          </p:cNvPr>
          <p:cNvSpPr>
            <a:spLocks noGrp="1"/>
          </p:cNvSpPr>
          <p:nvPr>
            <p:ph type="body" sz="quarter" idx="13"/>
          </p:nvPr>
        </p:nvSpPr>
        <p:spPr>
          <a:xfrm>
            <a:off x="360000" y="4017600"/>
            <a:ext cx="3420000" cy="2304000"/>
          </a:xfrm>
        </p:spPr>
        <p:txBody>
          <a:bodyPr/>
          <a:lstStyle>
            <a:lvl1pPr marL="180975" indent="-169863">
              <a:tabLst/>
              <a:defRPr sz="1800"/>
            </a:lvl1pPr>
          </a:lstStyle>
          <a:p>
            <a:pPr lvl="0"/>
            <a:r>
              <a:rPr lang="en-US"/>
              <a:t>Click to edit Master text styles</a:t>
            </a:r>
          </a:p>
        </p:txBody>
      </p:sp>
      <p:sp>
        <p:nvSpPr>
          <p:cNvPr id="13" name="Picture" descr="Image">
            <a:extLst>
              <a:ext uri="{FF2B5EF4-FFF2-40B4-BE49-F238E27FC236}">
                <a16:creationId xmlns:a16="http://schemas.microsoft.com/office/drawing/2014/main" id="{E95E3DE4-2C02-DF4D-871A-130A912A3EB7}"/>
              </a:ext>
            </a:extLst>
          </p:cNvPr>
          <p:cNvSpPr>
            <a:spLocks noGrp="1"/>
          </p:cNvSpPr>
          <p:nvPr>
            <p:ph type="pic" sz="quarter" idx="17" hasCustomPrompt="1"/>
          </p:nvPr>
        </p:nvSpPr>
        <p:spPr>
          <a:xfrm>
            <a:off x="429580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10" name="Text" descr="Text">
            <a:extLst>
              <a:ext uri="{FF2B5EF4-FFF2-40B4-BE49-F238E27FC236}">
                <a16:creationId xmlns:a16="http://schemas.microsoft.com/office/drawing/2014/main" id="{F7085F07-56B0-4443-841E-8375628232BD}"/>
              </a:ext>
            </a:extLst>
          </p:cNvPr>
          <p:cNvSpPr>
            <a:spLocks noGrp="1"/>
          </p:cNvSpPr>
          <p:nvPr>
            <p:ph type="body" sz="quarter" idx="14"/>
          </p:nvPr>
        </p:nvSpPr>
        <p:spPr>
          <a:xfrm>
            <a:off x="4320000" y="4017600"/>
            <a:ext cx="3420000" cy="2304000"/>
          </a:xfrm>
        </p:spPr>
        <p:txBody>
          <a:bodyPr/>
          <a:lstStyle>
            <a:lvl1pPr marL="180975" indent="-169863">
              <a:tabLst/>
              <a:defRPr sz="1800"/>
            </a:lvl1pPr>
          </a:lstStyle>
          <a:p>
            <a:pPr lvl="0"/>
            <a:r>
              <a:rPr lang="en-US"/>
              <a:t>Click to edit Master text styles</a:t>
            </a:r>
          </a:p>
        </p:txBody>
      </p:sp>
      <p:sp>
        <p:nvSpPr>
          <p:cNvPr id="15" name="Picture" descr="Image">
            <a:extLst>
              <a:ext uri="{FF2B5EF4-FFF2-40B4-BE49-F238E27FC236}">
                <a16:creationId xmlns:a16="http://schemas.microsoft.com/office/drawing/2014/main" id="{08A0AD7D-724B-E44B-89BE-D93B46E6BC83}"/>
              </a:ext>
            </a:extLst>
          </p:cNvPr>
          <p:cNvSpPr>
            <a:spLocks noGrp="1"/>
          </p:cNvSpPr>
          <p:nvPr>
            <p:ph type="pic" sz="quarter" idx="18" hasCustomPrompt="1"/>
          </p:nvPr>
        </p:nvSpPr>
        <p:spPr>
          <a:xfrm>
            <a:off x="8256240" y="900000"/>
            <a:ext cx="3420000" cy="2880000"/>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11" name="Text" descr="Text">
            <a:extLst>
              <a:ext uri="{FF2B5EF4-FFF2-40B4-BE49-F238E27FC236}">
                <a16:creationId xmlns:a16="http://schemas.microsoft.com/office/drawing/2014/main" id="{BB07EA65-C349-F04B-BF09-CC2483489C50}"/>
              </a:ext>
            </a:extLst>
          </p:cNvPr>
          <p:cNvSpPr>
            <a:spLocks noGrp="1"/>
          </p:cNvSpPr>
          <p:nvPr>
            <p:ph type="body" sz="quarter" idx="15"/>
          </p:nvPr>
        </p:nvSpPr>
        <p:spPr>
          <a:xfrm>
            <a:off x="8280218" y="4017600"/>
            <a:ext cx="3420000" cy="2304000"/>
          </a:xfrm>
        </p:spPr>
        <p:txBody>
          <a:bodyPr/>
          <a:lstStyle>
            <a:lvl1pPr marL="180975" indent="-169863">
              <a:tabLst/>
              <a:defRPr sz="1800"/>
            </a:lvl1pPr>
          </a:lstStyle>
          <a:p>
            <a:pPr lvl="0"/>
            <a:r>
              <a:rPr lang="en-US"/>
              <a:t>Click to 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2337013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UCL Table">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11" name="Table" descr="Text / Table">
            <a:extLst>
              <a:ext uri="{FF2B5EF4-FFF2-40B4-BE49-F238E27FC236}">
                <a16:creationId xmlns:a16="http://schemas.microsoft.com/office/drawing/2014/main" id="{4DEFD8C9-6C2B-9C49-9F6F-5A35A2B747AF}"/>
              </a:ext>
            </a:extLst>
          </p:cNvPr>
          <p:cNvSpPr>
            <a:spLocks noGrp="1"/>
          </p:cNvSpPr>
          <p:nvPr>
            <p:ph type="tbl" sz="quarter" idx="14" hasCustomPrompt="1"/>
          </p:nvPr>
        </p:nvSpPr>
        <p:spPr>
          <a:xfrm>
            <a:off x="360363" y="2286001"/>
            <a:ext cx="11553825" cy="4073524"/>
          </a:xfrm>
        </p:spPr>
        <p:txBody>
          <a:bodyPr/>
          <a:lstStyle/>
          <a:p>
            <a:r>
              <a:rPr lang="en-GB" dirty="0"/>
              <a:t>Click to add table</a:t>
            </a:r>
            <a:endParaRPr lang="en-US" dirty="0"/>
          </a:p>
        </p:txBody>
      </p:sp>
      <p:sp>
        <p:nvSpPr>
          <p:cNvPr id="8" name="Text">
            <a:extLst>
              <a:ext uri="{FF2B5EF4-FFF2-40B4-BE49-F238E27FC236}">
                <a16:creationId xmlns:a16="http://schemas.microsoft.com/office/drawing/2014/main" id="{D31E44D0-02C4-914B-B5F4-F5B0F5862CBB}"/>
              </a:ext>
            </a:extLst>
          </p:cNvPr>
          <p:cNvSpPr>
            <a:spLocks noGrp="1"/>
          </p:cNvSpPr>
          <p:nvPr>
            <p:ph type="body" sz="quarter" idx="15"/>
          </p:nvPr>
        </p:nvSpPr>
        <p:spPr>
          <a:xfrm>
            <a:off x="9366454" y="2414430"/>
            <a:ext cx="2557322" cy="2623913"/>
          </a:xfrm>
        </p:spPr>
        <p:txBody>
          <a:bodyPr/>
          <a:lstStyle>
            <a:lvl1pPr marL="180975" indent="-169863">
              <a:tabLst/>
              <a:defRPr sz="1800"/>
            </a:lvl1pPr>
          </a:lstStyle>
          <a:p>
            <a:pPr lvl="0"/>
            <a:r>
              <a:rPr lang="en-US"/>
              <a:t>Click to 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9167993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UCL Table 2">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US" dirty="0"/>
              <a:t>Main headline, Arial 44pt bold</a:t>
            </a:r>
          </a:p>
        </p:txBody>
      </p:sp>
      <p:sp>
        <p:nvSpPr>
          <p:cNvPr id="7" name="Table" descr="Text / Table">
            <a:extLst>
              <a:ext uri="{FF2B5EF4-FFF2-40B4-BE49-F238E27FC236}">
                <a16:creationId xmlns:a16="http://schemas.microsoft.com/office/drawing/2014/main" id="{01422A73-1E05-8B44-93EA-70AD3FCEEC9E}"/>
              </a:ext>
            </a:extLst>
          </p:cNvPr>
          <p:cNvSpPr>
            <a:spLocks noGrp="1"/>
          </p:cNvSpPr>
          <p:nvPr>
            <p:ph type="tbl" sz="quarter" idx="14" hasCustomPrompt="1"/>
          </p:nvPr>
        </p:nvSpPr>
        <p:spPr>
          <a:xfrm>
            <a:off x="360363" y="2286001"/>
            <a:ext cx="11553825" cy="4073524"/>
          </a:xfrm>
        </p:spPr>
        <p:txBody>
          <a:bodyPr/>
          <a:lstStyle/>
          <a:p>
            <a:r>
              <a:rPr lang="en-GB" dirty="0"/>
              <a:t>Click to add table</a:t>
            </a:r>
            <a:endParaRPr lang="en-US" dirty="0"/>
          </a:p>
        </p:txBody>
      </p:sp>
      <p:sp>
        <p:nvSpPr>
          <p:cNvPr id="9" name="Text">
            <a:extLst>
              <a:ext uri="{FF2B5EF4-FFF2-40B4-BE49-F238E27FC236}">
                <a16:creationId xmlns:a16="http://schemas.microsoft.com/office/drawing/2014/main" id="{AD015BAE-CDFB-0848-8398-8E01CAEBAAEC}"/>
              </a:ext>
            </a:extLst>
          </p:cNvPr>
          <p:cNvSpPr>
            <a:spLocks noGrp="1"/>
          </p:cNvSpPr>
          <p:nvPr>
            <p:ph type="body" sz="quarter" idx="13"/>
          </p:nvPr>
        </p:nvSpPr>
        <p:spPr>
          <a:xfrm>
            <a:off x="360000" y="3451091"/>
            <a:ext cx="2610000" cy="2894291"/>
          </a:xfrm>
          <a:noFill/>
        </p:spPr>
        <p:txBody>
          <a:bodyPr lIns="0" tIns="0" rIns="0" bIns="0"/>
          <a:lstStyle>
            <a:lvl1pPr>
              <a:defRPr sz="1800"/>
            </a:lvl1pPr>
            <a:lvl2pPr>
              <a:buFontTx/>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4068129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UCL Contact 2 column ">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60000" y="899999"/>
            <a:ext cx="8999900" cy="1368000"/>
          </a:xfrm>
        </p:spPr>
        <p:txBody>
          <a:bodyPr/>
          <a:lstStyle/>
          <a:p>
            <a:r>
              <a:rPr lang="en-GB" dirty="0"/>
              <a:t>Useful links &amp; contact details</a:t>
            </a:r>
            <a:endParaRPr lang="en-US" dirty="0"/>
          </a:p>
        </p:txBody>
      </p:sp>
      <p:sp>
        <p:nvSpPr>
          <p:cNvPr id="21" name="Text" descr="Text">
            <a:extLst>
              <a:ext uri="{FF2B5EF4-FFF2-40B4-BE49-F238E27FC236}">
                <a16:creationId xmlns:a16="http://schemas.microsoft.com/office/drawing/2014/main" id="{82579D70-1A08-DC42-8CE8-ACA8360A7F42}"/>
              </a:ext>
            </a:extLst>
          </p:cNvPr>
          <p:cNvSpPr>
            <a:spLocks noGrp="1"/>
          </p:cNvSpPr>
          <p:nvPr>
            <p:ph type="body" sz="quarter" idx="13"/>
          </p:nvPr>
        </p:nvSpPr>
        <p:spPr>
          <a:xfrm>
            <a:off x="360000" y="2412000"/>
            <a:ext cx="5399088" cy="3600000"/>
          </a:xfrm>
        </p:spPr>
        <p:txBody>
          <a:bodyPr/>
          <a:lstStyle>
            <a:lvl1pPr marL="180975" indent="-169863">
              <a:tabLst/>
              <a:defRPr sz="2400">
                <a:latin typeface="+mn-lt"/>
              </a:defRPr>
            </a:lvl1pPr>
          </a:lstStyle>
          <a:p>
            <a:pPr lvl="0"/>
            <a:r>
              <a:rPr lang="en-US"/>
              <a:t>Click to edit Master text styles</a:t>
            </a:r>
          </a:p>
        </p:txBody>
      </p:sp>
      <p:sp>
        <p:nvSpPr>
          <p:cNvPr id="22" name="Text" descr="Text">
            <a:extLst>
              <a:ext uri="{FF2B5EF4-FFF2-40B4-BE49-F238E27FC236}">
                <a16:creationId xmlns:a16="http://schemas.microsoft.com/office/drawing/2014/main" id="{82B359B7-CB0C-544C-88EE-891FC732EECE}"/>
              </a:ext>
            </a:extLst>
          </p:cNvPr>
          <p:cNvSpPr>
            <a:spLocks noGrp="1"/>
          </p:cNvSpPr>
          <p:nvPr>
            <p:ph type="body" sz="quarter" idx="14"/>
          </p:nvPr>
        </p:nvSpPr>
        <p:spPr>
          <a:xfrm>
            <a:off x="5940000" y="2412000"/>
            <a:ext cx="5399088" cy="3600000"/>
          </a:xfrm>
        </p:spPr>
        <p:txBody>
          <a:bodyPr/>
          <a:lstStyle>
            <a:lvl1pPr marL="180975" indent="-169863">
              <a:tabLst/>
              <a:defRPr sz="2400">
                <a:latin typeface="+mn-lt"/>
              </a:defRPr>
            </a:lvl1pPr>
          </a:lstStyle>
          <a:p>
            <a:pPr lvl="0"/>
            <a:r>
              <a:rPr lang="en-US" sz="2400">
                <a:latin typeface="Arial" panose="020B0604020202020204" pitchFamily="34" charset="0"/>
                <a:cs typeface="Arial" panose="020B0604020202020204" pitchFamily="34" charset="0"/>
              </a:rPr>
              <a:t>Click to edit Master text styles</a:t>
            </a:r>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2293396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1CBADFE9-FC12-4307-95F4-06BB4F23D344}"/>
              </a:ext>
            </a:extLst>
          </p:cNvPr>
          <p:cNvSpPr>
            <a:spLocks noGrp="1"/>
          </p:cNvSpPr>
          <p:nvPr>
            <p:ph type="title"/>
          </p:nvPr>
        </p:nvSpPr>
        <p:spPr>
          <a:xfrm>
            <a:off x="379562" y="845389"/>
            <a:ext cx="10619117" cy="13802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1" name="Date Placeholder 3">
            <a:extLst>
              <a:ext uri="{FF2B5EF4-FFF2-40B4-BE49-F238E27FC236}">
                <a16:creationId xmlns:a16="http://schemas.microsoft.com/office/drawing/2014/main" id="{239E1E04-201C-4AFB-A473-BF82F909B6D0}"/>
              </a:ext>
            </a:extLst>
          </p:cNvPr>
          <p:cNvSpPr>
            <a:spLocks noGrp="1"/>
          </p:cNvSpPr>
          <p:nvPr>
            <p:ph type="dt" sz="half" idx="2"/>
          </p:nvPr>
        </p:nvSpPr>
        <p:spPr>
          <a:xfrm>
            <a:off x="379562" y="6426679"/>
            <a:ext cx="3201838" cy="294796"/>
          </a:xfrm>
          <a:prstGeom prst="rect">
            <a:avLst/>
          </a:prstGeom>
        </p:spPr>
        <p:txBody>
          <a:bodyPr vert="horz" lIns="91440" tIns="45720" rIns="91440" bIns="45720" rtlCol="0" anchor="ctr"/>
          <a:lstStyle>
            <a:lvl1pPr algn="l">
              <a:defRPr sz="1200">
                <a:solidFill>
                  <a:schemeClr val="tx1">
                    <a:tint val="75000"/>
                  </a:schemeClr>
                </a:solidFill>
              </a:defRPr>
            </a:lvl1pPr>
          </a:lstStyle>
          <a:p>
            <a:fld id="{AB4B732D-5509-4BA1-B836-6FC87BAF3C12}" type="datetimeFigureOut">
              <a:rPr lang="en-GB" smtClean="0"/>
              <a:t>14/03/2023</a:t>
            </a:fld>
            <a:endParaRPr lang="en-GB"/>
          </a:p>
        </p:txBody>
      </p:sp>
      <p:sp>
        <p:nvSpPr>
          <p:cNvPr id="12" name="Footer Placeholder 4">
            <a:extLst>
              <a:ext uri="{FF2B5EF4-FFF2-40B4-BE49-F238E27FC236}">
                <a16:creationId xmlns:a16="http://schemas.microsoft.com/office/drawing/2014/main" id="{109357CF-E94B-4B42-A082-A9BB44C7AFF7}"/>
              </a:ext>
            </a:extLst>
          </p:cNvPr>
          <p:cNvSpPr>
            <a:spLocks noGrp="1"/>
          </p:cNvSpPr>
          <p:nvPr>
            <p:ph type="ftr" sz="quarter" idx="3"/>
          </p:nvPr>
        </p:nvSpPr>
        <p:spPr>
          <a:xfrm>
            <a:off x="4038600" y="6426679"/>
            <a:ext cx="4114800" cy="294796"/>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13" name="Slide Number Placeholder 5">
            <a:extLst>
              <a:ext uri="{FF2B5EF4-FFF2-40B4-BE49-F238E27FC236}">
                <a16:creationId xmlns:a16="http://schemas.microsoft.com/office/drawing/2014/main" id="{13C59C9B-ABAD-49B2-867B-9F0FED833409}"/>
              </a:ext>
            </a:extLst>
          </p:cNvPr>
          <p:cNvSpPr>
            <a:spLocks noGrp="1"/>
          </p:cNvSpPr>
          <p:nvPr>
            <p:ph type="sldNum" sz="quarter" idx="4"/>
          </p:nvPr>
        </p:nvSpPr>
        <p:spPr>
          <a:xfrm>
            <a:off x="9223073" y="6426679"/>
            <a:ext cx="2743200" cy="294796"/>
          </a:xfrm>
          <a:prstGeom prst="rect">
            <a:avLst/>
          </a:prstGeom>
        </p:spPr>
        <p:txBody>
          <a:bodyPr vert="horz" lIns="91440" tIns="45720" rIns="91440" bIns="45720" rtlCol="0" anchor="ctr"/>
          <a:lstStyle>
            <a:lvl1pPr algn="r">
              <a:defRPr sz="1200">
                <a:solidFill>
                  <a:schemeClr val="tx1">
                    <a:tint val="75000"/>
                  </a:schemeClr>
                </a:solidFill>
              </a:defRPr>
            </a:lvl1pPr>
          </a:lstStyle>
          <a:p>
            <a:fld id="{FAF4565A-3A20-42F9-978B-D259BF9EE7B5}" type="slidenum">
              <a:rPr lang="en-GB" smtClean="0"/>
              <a:t>‹#›</a:t>
            </a:fld>
            <a:endParaRPr lang="en-GB"/>
          </a:p>
        </p:txBody>
      </p:sp>
      <p:sp>
        <p:nvSpPr>
          <p:cNvPr id="19" name="Content Placeholder 17">
            <a:extLst>
              <a:ext uri="{FF2B5EF4-FFF2-40B4-BE49-F238E27FC236}">
                <a16:creationId xmlns:a16="http://schemas.microsoft.com/office/drawing/2014/main" id="{CC2AA100-D40F-4F6F-ADBB-71F3F3FFA65F}"/>
              </a:ext>
            </a:extLst>
          </p:cNvPr>
          <p:cNvSpPr>
            <a:spLocks noGrp="1"/>
          </p:cNvSpPr>
          <p:nvPr>
            <p:ph sz="quarter" idx="11"/>
          </p:nvPr>
        </p:nvSpPr>
        <p:spPr>
          <a:xfrm>
            <a:off x="379562" y="2225615"/>
            <a:ext cx="10619117" cy="4201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91519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UCL Title slide 3">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7E0FC6D2-4499-5C4C-8C93-C7590708B796}"/>
              </a:ext>
            </a:extLst>
          </p:cNvPr>
          <p:cNvSpPr/>
          <p:nvPr/>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Institute for materials discovery (IMD)</a:t>
            </a:r>
            <a:endParaRPr lang="en-US" dirty="0"/>
          </a:p>
        </p:txBody>
      </p:sp>
      <p:sp>
        <p:nvSpPr>
          <p:cNvPr id="11" name="Picture" descr="Image">
            <a:extLst>
              <a:ext uri="{FF2B5EF4-FFF2-40B4-BE49-F238E27FC236}">
                <a16:creationId xmlns:a16="http://schemas.microsoft.com/office/drawing/2014/main" id="{D7C34FC0-F8B1-D041-9578-733D7F3C687D}"/>
              </a:ext>
            </a:extLst>
          </p:cNvPr>
          <p:cNvSpPr>
            <a:spLocks noGrp="1"/>
          </p:cNvSpPr>
          <p:nvPr>
            <p:ph type="pic" sz="quarter" idx="12" hasCustomPrompt="1"/>
          </p:nvPr>
        </p:nvSpPr>
        <p:spPr>
          <a:xfrm>
            <a:off x="0" y="1440000"/>
            <a:ext cx="12192000" cy="5421086"/>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
        <p:nvSpPr>
          <p:cNvPr id="10" name="Main Headline" descr="Headline">
            <a:extLst>
              <a:ext uri="{FF2B5EF4-FFF2-40B4-BE49-F238E27FC236}">
                <a16:creationId xmlns:a16="http://schemas.microsoft.com/office/drawing/2014/main" id="{5F848594-69CD-DA4E-BB25-23F671A7C1BC}"/>
              </a:ext>
            </a:extLst>
          </p:cNvPr>
          <p:cNvSpPr>
            <a:spLocks noGrp="1"/>
          </p:cNvSpPr>
          <p:nvPr>
            <p:ph type="title" hasCustomPrompt="1"/>
          </p:nvPr>
        </p:nvSpPr>
        <p:spPr>
          <a:xfrm>
            <a:off x="0" y="1549105"/>
            <a:ext cx="7560000" cy="2340000"/>
          </a:xfrm>
          <a:solidFill>
            <a:srgbClr val="FFFFFF"/>
          </a:solidFill>
        </p:spPr>
        <p:txBody>
          <a:bodyPr lIns="360000" tIns="180000"/>
          <a:lstStyle>
            <a:lvl1pPr>
              <a:defRPr baseline="0">
                <a:solidFill>
                  <a:srgbClr val="000000"/>
                </a:solidFill>
              </a:defRPr>
            </a:lvl1pPr>
          </a:lstStyle>
          <a:p>
            <a:r>
              <a:rPr lang="en-US" dirty="0"/>
              <a:t>Main headline,</a:t>
            </a:r>
            <a:br>
              <a:rPr lang="en-US" dirty="0"/>
            </a:br>
            <a:r>
              <a:rPr lang="en-US" dirty="0"/>
              <a:t>Arial 44pt bold</a:t>
            </a:r>
          </a:p>
        </p:txBody>
      </p:sp>
      <p:sp>
        <p:nvSpPr>
          <p:cNvPr id="5" name="Sub Heading" descr="Sub heading">
            <a:extLst>
              <a:ext uri="{FF2B5EF4-FFF2-40B4-BE49-F238E27FC236}">
                <a16:creationId xmlns:a16="http://schemas.microsoft.com/office/drawing/2014/main" id="{D5AB2EC5-97D3-8D44-BB0B-9125E87D1F9D}"/>
              </a:ext>
            </a:extLst>
          </p:cNvPr>
          <p:cNvSpPr>
            <a:spLocks noGrp="1"/>
          </p:cNvSpPr>
          <p:nvPr>
            <p:ph type="body" sz="quarter" idx="11"/>
          </p:nvPr>
        </p:nvSpPr>
        <p:spPr>
          <a:xfrm>
            <a:off x="359999" y="3239999"/>
            <a:ext cx="6840000" cy="651777"/>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3600" baseline="0">
                <a:solidFill>
                  <a:schemeClr val="tx1"/>
                </a:solidFill>
                <a:latin typeface="Arial" panose="020B0604020202020204" pitchFamily="34" charset="0"/>
                <a:cs typeface="Arial" panose="020B0604020202020204" pitchFamily="34" charset="0"/>
              </a:rPr>
              <a:t>Click to edit Master text styles</a:t>
            </a:r>
          </a:p>
        </p:txBody>
      </p:sp>
    </p:spTree>
    <p:extLst>
      <p:ext uri="{BB962C8B-B14F-4D97-AF65-F5344CB8AC3E}">
        <p14:creationId xmlns:p14="http://schemas.microsoft.com/office/powerpoint/2010/main" val="3095753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extfeld 15">
            <a:extLst>
              <a:ext uri="{FF2B5EF4-FFF2-40B4-BE49-F238E27FC236}">
                <a16:creationId xmlns:a16="http://schemas.microsoft.com/office/drawing/2014/main" id="{085D4CC0-970F-40C5-9078-C5A7575578E0}"/>
              </a:ext>
            </a:extLst>
          </p:cNvPr>
          <p:cNvSpPr txBox="1">
            <a:spLocks noChangeArrowheads="1"/>
          </p:cNvSpPr>
          <p:nvPr/>
        </p:nvSpPr>
        <p:spPr bwMode="auto">
          <a:xfrm>
            <a:off x="11413068" y="6300788"/>
            <a:ext cx="141817"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rIns="3600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defRPr/>
            </a:pPr>
            <a:r>
              <a:rPr lang="de-CH" sz="800"/>
              <a:t>|</a:t>
            </a:r>
          </a:p>
        </p:txBody>
      </p:sp>
      <p:sp>
        <p:nvSpPr>
          <p:cNvPr id="3" name="Textfeld 17">
            <a:extLst>
              <a:ext uri="{FF2B5EF4-FFF2-40B4-BE49-F238E27FC236}">
                <a16:creationId xmlns:a16="http://schemas.microsoft.com/office/drawing/2014/main" id="{37F8C0AA-B4B0-430D-8A21-F3AD95E53A1F}"/>
              </a:ext>
            </a:extLst>
          </p:cNvPr>
          <p:cNvSpPr txBox="1">
            <a:spLocks noChangeArrowheads="1"/>
          </p:cNvSpPr>
          <p:nvPr/>
        </p:nvSpPr>
        <p:spPr bwMode="auto">
          <a:xfrm>
            <a:off x="10445751" y="6300788"/>
            <a:ext cx="141816"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rIns="3600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defRPr/>
            </a:pPr>
            <a:r>
              <a:rPr lang="de-CH" sz="800"/>
              <a:t>|</a:t>
            </a:r>
          </a:p>
        </p:txBody>
      </p:sp>
      <p:sp>
        <p:nvSpPr>
          <p:cNvPr id="4" name="Datumsplatzhalter 3">
            <a:extLst>
              <a:ext uri="{FF2B5EF4-FFF2-40B4-BE49-F238E27FC236}">
                <a16:creationId xmlns:a16="http://schemas.microsoft.com/office/drawing/2014/main" id="{1C21D2C3-80E9-419A-90AB-90C80C2ADD52}"/>
              </a:ext>
            </a:extLst>
          </p:cNvPr>
          <p:cNvSpPr>
            <a:spLocks noGrp="1"/>
          </p:cNvSpPr>
          <p:nvPr>
            <p:ph type="dt" sz="half" idx="10"/>
          </p:nvPr>
        </p:nvSpPr>
        <p:spPr/>
        <p:txBody>
          <a:bodyPr/>
          <a:lstStyle>
            <a:lvl1pPr>
              <a:defRPr/>
            </a:lvl1pPr>
          </a:lstStyle>
          <a:p>
            <a:fld id="{AB4B732D-5509-4BA1-B836-6FC87BAF3C12}" type="datetimeFigureOut">
              <a:rPr lang="en-GB" smtClean="0"/>
              <a:t>14/03/2023</a:t>
            </a:fld>
            <a:endParaRPr lang="en-GB"/>
          </a:p>
        </p:txBody>
      </p:sp>
      <p:sp>
        <p:nvSpPr>
          <p:cNvPr id="5" name="Foliennummernplatzhalter 5">
            <a:extLst>
              <a:ext uri="{FF2B5EF4-FFF2-40B4-BE49-F238E27FC236}">
                <a16:creationId xmlns:a16="http://schemas.microsoft.com/office/drawing/2014/main" id="{0CF76D0E-5408-4941-AA05-0BC8AA288BAF}"/>
              </a:ext>
            </a:extLst>
          </p:cNvPr>
          <p:cNvSpPr>
            <a:spLocks noGrp="1"/>
          </p:cNvSpPr>
          <p:nvPr>
            <p:ph type="sldNum" sz="quarter" idx="11"/>
          </p:nvPr>
        </p:nvSpPr>
        <p:spPr/>
        <p:txBody>
          <a:bodyPr/>
          <a:lstStyle>
            <a:lvl1pPr>
              <a:defRPr/>
            </a:lvl1pPr>
          </a:lstStyle>
          <a:p>
            <a:fld id="{FAF4565A-3A20-42F9-978B-D259BF9EE7B5}" type="slidenum">
              <a:rPr lang="en-GB" smtClean="0"/>
              <a:t>‹#›</a:t>
            </a:fld>
            <a:endParaRPr lang="en-GB"/>
          </a:p>
        </p:txBody>
      </p:sp>
    </p:spTree>
    <p:extLst>
      <p:ext uri="{BB962C8B-B14F-4D97-AF65-F5344CB8AC3E}">
        <p14:creationId xmlns:p14="http://schemas.microsoft.com/office/powerpoint/2010/main" val="36198935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E8CB4-A68A-3075-8FAE-9427C102713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8529210-E0A7-1ABD-9A28-5097BD13B1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8FE93FE-5037-101D-619D-C19B40BAB7F2}"/>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5" name="Footer Placeholder 4">
            <a:extLst>
              <a:ext uri="{FF2B5EF4-FFF2-40B4-BE49-F238E27FC236}">
                <a16:creationId xmlns:a16="http://schemas.microsoft.com/office/drawing/2014/main" id="{14AC9528-03D4-EBBF-481D-D134657F87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C5177C-0068-1852-DB3C-F93D068AB4FE}"/>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37715595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Textfeld 15">
            <a:extLst>
              <a:ext uri="{FF2B5EF4-FFF2-40B4-BE49-F238E27FC236}">
                <a16:creationId xmlns:a16="http://schemas.microsoft.com/office/drawing/2014/main" id="{71854D23-DAE0-496A-8E8B-ACFD56C4BF6B}"/>
              </a:ext>
            </a:extLst>
          </p:cNvPr>
          <p:cNvSpPr txBox="1">
            <a:spLocks noChangeArrowheads="1"/>
          </p:cNvSpPr>
          <p:nvPr userDrawn="1"/>
        </p:nvSpPr>
        <p:spPr bwMode="auto">
          <a:xfrm>
            <a:off x="11413073" y="6300788"/>
            <a:ext cx="141817" cy="46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6000" rIns="3600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defRPr/>
            </a:pPr>
            <a:r>
              <a:rPr lang="de-CH" sz="800"/>
              <a:t>|</a:t>
            </a:r>
          </a:p>
        </p:txBody>
      </p:sp>
      <p:sp>
        <p:nvSpPr>
          <p:cNvPr id="3" name="Textfeld 17">
            <a:extLst>
              <a:ext uri="{FF2B5EF4-FFF2-40B4-BE49-F238E27FC236}">
                <a16:creationId xmlns:a16="http://schemas.microsoft.com/office/drawing/2014/main" id="{5D91576F-11F9-45E3-8747-7127DFCC3609}"/>
              </a:ext>
            </a:extLst>
          </p:cNvPr>
          <p:cNvSpPr txBox="1">
            <a:spLocks noChangeArrowheads="1"/>
          </p:cNvSpPr>
          <p:nvPr userDrawn="1"/>
        </p:nvSpPr>
        <p:spPr bwMode="auto">
          <a:xfrm>
            <a:off x="10445751" y="6300788"/>
            <a:ext cx="141816" cy="46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6000" rIns="36000" anchor="ctr"/>
          <a:lstStyle>
            <a:lvl1pPr eaLnBrk="0" hangingPunct="0">
              <a:defRPr>
                <a:solidFill>
                  <a:schemeClr val="tx1"/>
                </a:solidFill>
                <a:latin typeface="Arial" charset="0"/>
                <a:ea typeface="ＭＳ Ｐゴシック"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algn="ctr" eaLnBrk="1" hangingPunct="1">
              <a:spcBef>
                <a:spcPct val="50000"/>
              </a:spcBef>
              <a:defRPr/>
            </a:pPr>
            <a:r>
              <a:rPr lang="de-CH" sz="800"/>
              <a:t>|</a:t>
            </a:r>
          </a:p>
        </p:txBody>
      </p:sp>
      <p:sp>
        <p:nvSpPr>
          <p:cNvPr id="4" name="Datumsplatzhalter 3">
            <a:extLst>
              <a:ext uri="{FF2B5EF4-FFF2-40B4-BE49-F238E27FC236}">
                <a16:creationId xmlns:a16="http://schemas.microsoft.com/office/drawing/2014/main" id="{5098A266-1A97-4FA4-9A72-0DA15C2C873A}"/>
              </a:ext>
            </a:extLst>
          </p:cNvPr>
          <p:cNvSpPr>
            <a:spLocks noGrp="1"/>
          </p:cNvSpPr>
          <p:nvPr>
            <p:ph type="dt" sz="half" idx="10"/>
          </p:nvPr>
        </p:nvSpPr>
        <p:spPr/>
        <p:txBody>
          <a:bodyPr/>
          <a:lstStyle>
            <a:lvl1pPr>
              <a:defRPr smtClean="0"/>
            </a:lvl1pPr>
          </a:lstStyle>
          <a:p>
            <a:pPr>
              <a:defRPr/>
            </a:pPr>
            <a:fld id="{FD2EA195-C8D3-4B14-95B4-1C850021E833}" type="datetime1">
              <a:rPr lang="de-DE" altLang="en-US"/>
              <a:pPr>
                <a:defRPr/>
              </a:pPr>
              <a:t>14.03.2023</a:t>
            </a:fld>
            <a:endParaRPr lang="de-DE" altLang="en-US"/>
          </a:p>
        </p:txBody>
      </p:sp>
      <p:sp>
        <p:nvSpPr>
          <p:cNvPr id="5" name="Foliennummernplatzhalter 5">
            <a:extLst>
              <a:ext uri="{FF2B5EF4-FFF2-40B4-BE49-F238E27FC236}">
                <a16:creationId xmlns:a16="http://schemas.microsoft.com/office/drawing/2014/main" id="{BE2BC0EE-F5F4-43A7-8DA4-9D7684FBFA9E}"/>
              </a:ext>
            </a:extLst>
          </p:cNvPr>
          <p:cNvSpPr>
            <a:spLocks noGrp="1"/>
          </p:cNvSpPr>
          <p:nvPr>
            <p:ph type="sldNum" sz="quarter" idx="11"/>
          </p:nvPr>
        </p:nvSpPr>
        <p:spPr/>
        <p:txBody>
          <a:bodyPr/>
          <a:lstStyle>
            <a:lvl1pPr>
              <a:defRPr smtClean="0"/>
            </a:lvl1pPr>
          </a:lstStyle>
          <a:p>
            <a:pPr>
              <a:defRPr/>
            </a:pPr>
            <a:fld id="{ACB702D3-136B-4D6E-8354-29D71E3B9C87}" type="slidenum">
              <a:rPr lang="de-DE" altLang="en-US"/>
              <a:pPr>
                <a:defRPr/>
              </a:pPr>
              <a:t>‹#›</a:t>
            </a:fld>
            <a:endParaRPr lang="de-DE" altLang="en-US"/>
          </a:p>
        </p:txBody>
      </p:sp>
    </p:spTree>
    <p:extLst>
      <p:ext uri="{BB962C8B-B14F-4D97-AF65-F5344CB8AC3E}">
        <p14:creationId xmlns:p14="http://schemas.microsoft.com/office/powerpoint/2010/main" val="100917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UCL Title slide 2 - single line headline">
    <p:spTree>
      <p:nvGrpSpPr>
        <p:cNvPr id="1" name=""/>
        <p:cNvGrpSpPr/>
        <p:nvPr/>
      </p:nvGrpSpPr>
      <p:grpSpPr>
        <a:xfrm>
          <a:off x="0" y="0"/>
          <a:ext cx="0" cy="0"/>
          <a:chOff x="0" y="0"/>
          <a:chExt cx="0" cy="0"/>
        </a:xfrm>
      </p:grpSpPr>
      <p:sp>
        <p:nvSpPr>
          <p:cNvPr id="2" name="Background">
            <a:extLst>
              <a:ext uri="{FF2B5EF4-FFF2-40B4-BE49-F238E27FC236}">
                <a16:creationId xmlns:a16="http://schemas.microsoft.com/office/drawing/2014/main" id="{8FD8CE85-9178-344E-BC9E-19B545ECA60C}"/>
              </a:ext>
            </a:extLst>
          </p:cNvPr>
          <p:cNvSpPr/>
          <p:nvPr/>
        </p:nvSpPr>
        <p:spPr>
          <a:xfrm>
            <a:off x="0" y="-1"/>
            <a:ext cx="12192000" cy="2520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UCL Brand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Institute for materials discovery (IMD)</a:t>
            </a:r>
            <a:endParaRPr lang="en-US" dirty="0"/>
          </a:p>
        </p:txBody>
      </p:sp>
      <p:sp>
        <p:nvSpPr>
          <p:cNvPr id="10" name="Main Headline" descr="Headline">
            <a:extLst>
              <a:ext uri="{FF2B5EF4-FFF2-40B4-BE49-F238E27FC236}">
                <a16:creationId xmlns:a16="http://schemas.microsoft.com/office/drawing/2014/main" id="{14916FEE-2CA1-274A-AB9A-27AE550ED61F}"/>
              </a:ext>
            </a:extLst>
          </p:cNvPr>
          <p:cNvSpPr>
            <a:spLocks noGrp="1" noChangeArrowheads="1"/>
          </p:cNvSpPr>
          <p:nvPr>
            <p:ph type="title" hasCustomPrompt="1"/>
          </p:nvPr>
        </p:nvSpPr>
        <p:spPr bwMode="auto">
          <a:xfrm>
            <a:off x="360000" y="1620000"/>
            <a:ext cx="10800690" cy="81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32pt bold</a:t>
            </a:r>
            <a:br>
              <a:rPr lang="en-US" dirty="0"/>
            </a:br>
            <a:endParaRPr lang="en-US" altLang="en-US" dirty="0"/>
          </a:p>
        </p:txBody>
      </p:sp>
      <p:sp>
        <p:nvSpPr>
          <p:cNvPr id="11" name="Picture " descr="Image">
            <a:extLst>
              <a:ext uri="{FF2B5EF4-FFF2-40B4-BE49-F238E27FC236}">
                <a16:creationId xmlns:a16="http://schemas.microsoft.com/office/drawing/2014/main" id="{7AAB61C2-2ECC-1549-9211-9297F9B818DB}"/>
              </a:ext>
            </a:extLst>
          </p:cNvPr>
          <p:cNvSpPr>
            <a:spLocks noGrp="1"/>
          </p:cNvSpPr>
          <p:nvPr>
            <p:ph type="pic" sz="quarter" idx="12" hasCustomPrompt="1"/>
          </p:nvPr>
        </p:nvSpPr>
        <p:spPr>
          <a:xfrm>
            <a:off x="0" y="2505456"/>
            <a:ext cx="12192000" cy="4352544"/>
          </a:xfrm>
          <a:ln>
            <a:noFill/>
          </a:ln>
        </p:spPr>
        <p:txBody>
          <a:bodyPr anchor="b" anchorCtr="0"/>
          <a:lstStyle>
            <a:lvl1pPr marL="11112" indent="0" algn="ctr">
              <a:buNone/>
              <a:defRPr sz="2400"/>
            </a:lvl1pPr>
          </a:lstStyle>
          <a:p>
            <a:r>
              <a:rPr lang="en-GB" dirty="0"/>
              <a:t>Click to add picture</a:t>
            </a:r>
            <a:br>
              <a:rPr lang="en-GB" dirty="0"/>
            </a:br>
            <a:endParaRPr lang="en-GB" dirty="0"/>
          </a:p>
          <a:p>
            <a:endParaRPr lang="en-US" dirty="0"/>
          </a:p>
          <a:p>
            <a:endParaRPr lang="en-US" dirty="0"/>
          </a:p>
          <a:p>
            <a:endParaRPr lang="en-US" dirty="0"/>
          </a:p>
        </p:txBody>
      </p:sp>
    </p:spTree>
    <p:extLst>
      <p:ext uri="{BB962C8B-B14F-4D97-AF65-F5344CB8AC3E}">
        <p14:creationId xmlns:p14="http://schemas.microsoft.com/office/powerpoint/2010/main" val="388807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UCL Title - Double line - no image">
    <p:spTree>
      <p:nvGrpSpPr>
        <p:cNvPr id="1" name=""/>
        <p:cNvGrpSpPr/>
        <p:nvPr/>
      </p:nvGrpSpPr>
      <p:grpSpPr>
        <a:xfrm>
          <a:off x="0" y="0"/>
          <a:ext cx="0" cy="0"/>
          <a:chOff x="0" y="0"/>
          <a:chExt cx="0" cy="0"/>
        </a:xfrm>
      </p:grpSpPr>
      <p:sp>
        <p:nvSpPr>
          <p:cNvPr id="12" name="Background">
            <a:extLst>
              <a:ext uri="{FF2B5EF4-FFF2-40B4-BE49-F238E27FC236}">
                <a16:creationId xmlns:a16="http://schemas.microsoft.com/office/drawing/2014/main" id="{271759B8-0ABB-3643-884B-0A918443C549}"/>
              </a:ext>
            </a:extLst>
          </p:cNvPr>
          <p:cNvSpPr/>
          <p:nvPr/>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CL Brand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Institute for materials discovery (IMD)</a:t>
            </a:r>
            <a:endParaRPr lang="en-US" dirty="0"/>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a:off x="0" y="1440000"/>
            <a:ext cx="12192000" cy="167926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Main Headline" descr="Headline">
            <a:extLst>
              <a:ext uri="{FF2B5EF4-FFF2-40B4-BE49-F238E27FC236}">
                <a16:creationId xmlns:a16="http://schemas.microsoft.com/office/drawing/2014/main" id="{0AFC6B55-24BD-7545-82A9-DD37164DF15B}"/>
              </a:ext>
            </a:extLst>
          </p:cNvPr>
          <p:cNvSpPr>
            <a:spLocks noGrp="1" noChangeArrowheads="1"/>
          </p:cNvSpPr>
          <p:nvPr>
            <p:ph type="title" hasCustomPrompt="1"/>
          </p:nvPr>
        </p:nvSpPr>
        <p:spPr bwMode="auto">
          <a:xfrm>
            <a:off x="360000" y="1620000"/>
            <a:ext cx="10800690" cy="53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sz="3200"/>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32pt bold</a:t>
            </a:r>
            <a:br>
              <a:rPr lang="en-US" dirty="0"/>
            </a:br>
            <a:endParaRPr lang="en-US" altLang="en-US" dirty="0"/>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342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sz="2400"/>
            </a:lvl1pPr>
          </a:lstStyle>
          <a:p>
            <a:pPr lvl="0"/>
            <a:r>
              <a:rPr lang="en-US"/>
              <a:t>Click to edit Master text styles</a:t>
            </a:r>
          </a:p>
        </p:txBody>
      </p:sp>
    </p:spTree>
    <p:extLst>
      <p:ext uri="{BB962C8B-B14F-4D97-AF65-F5344CB8AC3E}">
        <p14:creationId xmlns:p14="http://schemas.microsoft.com/office/powerpoint/2010/main" val="3600139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UCL Title  - Double line - half image">
    <p:spTree>
      <p:nvGrpSpPr>
        <p:cNvPr id="1" name=""/>
        <p:cNvGrpSpPr/>
        <p:nvPr/>
      </p:nvGrpSpPr>
      <p:grpSpPr>
        <a:xfrm>
          <a:off x="0" y="0"/>
          <a:ext cx="0" cy="0"/>
          <a:chOff x="0" y="0"/>
          <a:chExt cx="0" cy="0"/>
        </a:xfrm>
      </p:grpSpPr>
      <p:sp>
        <p:nvSpPr>
          <p:cNvPr id="13" name="Background">
            <a:extLst>
              <a:ext uri="{FF2B5EF4-FFF2-40B4-BE49-F238E27FC236}">
                <a16:creationId xmlns:a16="http://schemas.microsoft.com/office/drawing/2014/main" id="{59606069-DCB2-E341-97E0-98600856E2E5}"/>
              </a:ext>
            </a:extLst>
          </p:cNvPr>
          <p:cNvSpPr/>
          <p:nvPr/>
        </p:nvSpPr>
        <p:spPr>
          <a:xfrm>
            <a:off x="0" y="0"/>
            <a:ext cx="12192000" cy="142503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UCL Brand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25" cy="1341123"/>
          </a:xfrm>
          <a:prstGeom prst="rect">
            <a:avLst/>
          </a:prstGeom>
        </p:spPr>
      </p:pic>
      <p:sp>
        <p:nvSpPr>
          <p:cNvPr id="19" name="Department name">
            <a:extLst>
              <a:ext uri="{FF2B5EF4-FFF2-40B4-BE49-F238E27FC236}">
                <a16:creationId xmlns:a16="http://schemas.microsoft.com/office/drawing/2014/main" id="{879D505D-1EAF-D546-930D-569167276535}"/>
              </a:ext>
            </a:extLst>
          </p:cNvPr>
          <p:cNvSpPr>
            <a:spLocks noGrp="1"/>
          </p:cNvSpPr>
          <p:nvPr>
            <p:ph type="body" sz="quarter" idx="10" hasCustomPrompt="1"/>
          </p:nvPr>
        </p:nvSpPr>
        <p:spPr>
          <a:xfrm>
            <a:off x="360000" y="360000"/>
            <a:ext cx="5760000" cy="720000"/>
          </a:xfrm>
        </p:spPr>
        <p:txBody>
          <a:bodyPr/>
          <a:lstStyle>
            <a:lvl1pPr marL="11112" indent="0">
              <a:buNone/>
              <a:defRPr sz="1400" b="1" i="0" cap="all" baseline="0">
                <a:solidFill>
                  <a:srgbClr val="FFFFFF"/>
                </a:solidFill>
                <a:latin typeface="+mj-lt"/>
              </a:defRPr>
            </a:lvl1pPr>
          </a:lstStyle>
          <a:p>
            <a:pPr lvl="0"/>
            <a:r>
              <a:rPr lang="en-GB" dirty="0"/>
              <a:t>Institute for materials discovery (IMD)</a:t>
            </a:r>
            <a:endParaRPr lang="en-US" dirty="0"/>
          </a:p>
        </p:txBody>
      </p:sp>
      <p:sp>
        <p:nvSpPr>
          <p:cNvPr id="12" name="Picture" descr="Image">
            <a:extLst>
              <a:ext uri="{FF2B5EF4-FFF2-40B4-BE49-F238E27FC236}">
                <a16:creationId xmlns:a16="http://schemas.microsoft.com/office/drawing/2014/main" id="{A724F846-9E16-0743-9A5C-ED2946248F5A}"/>
              </a:ext>
            </a:extLst>
          </p:cNvPr>
          <p:cNvSpPr>
            <a:spLocks noGrp="1"/>
          </p:cNvSpPr>
          <p:nvPr>
            <p:ph type="pic" sz="quarter" idx="12" hasCustomPrompt="1"/>
          </p:nvPr>
        </p:nvSpPr>
        <p:spPr>
          <a:xfrm>
            <a:off x="0" y="1436914"/>
            <a:ext cx="12192000" cy="1682804"/>
          </a:xfrm>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2" name="Background">
            <a:extLst>
              <a:ext uri="{FF2B5EF4-FFF2-40B4-BE49-F238E27FC236}">
                <a16:creationId xmlns:a16="http://schemas.microsoft.com/office/drawing/2014/main" id="{8FD8CE85-9178-344E-BC9E-19B545ECA60C}"/>
              </a:ext>
              <a:ext uri="{C183D7F6-B498-43B3-948B-1728B52AA6E4}">
                <adec:decorative xmlns:adec="http://schemas.microsoft.com/office/drawing/2017/decorative" val="1"/>
              </a:ext>
            </a:extLst>
          </p:cNvPr>
          <p:cNvSpPr/>
          <p:nvPr/>
        </p:nvSpPr>
        <p:spPr>
          <a:xfrm flipV="1">
            <a:off x="0" y="3122579"/>
            <a:ext cx="12192000" cy="373542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Main Headline" descr="Headline">
            <a:extLst>
              <a:ext uri="{FF2B5EF4-FFF2-40B4-BE49-F238E27FC236}">
                <a16:creationId xmlns:a16="http://schemas.microsoft.com/office/drawing/2014/main" id="{F393605F-7BBC-284E-8DAE-0B5B84113824}"/>
              </a:ext>
            </a:extLst>
          </p:cNvPr>
          <p:cNvSpPr>
            <a:spLocks noGrp="1" noChangeArrowheads="1"/>
          </p:cNvSpPr>
          <p:nvPr>
            <p:ph type="title" hasCustomPrompt="1"/>
          </p:nvPr>
        </p:nvSpPr>
        <p:spPr bwMode="auto">
          <a:xfrm>
            <a:off x="360000" y="3470479"/>
            <a:ext cx="10800690" cy="136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marR="0" indent="0" algn="l" defTabSz="914400" rtl="0" eaLnBrk="1" fontAlgn="base" latinLnBrk="0" hangingPunct="1">
              <a:lnSpc>
                <a:spcPct val="90000"/>
              </a:lnSpc>
              <a:spcBef>
                <a:spcPct val="0"/>
              </a:spcBef>
              <a:spcAft>
                <a:spcPct val="0"/>
              </a:spcAft>
              <a:buClrTx/>
              <a:buSzTx/>
              <a:buFontTx/>
              <a:buNone/>
              <a:tabLst/>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dirty="0"/>
              <a:t>Main headline, Arial 44pt bold</a:t>
            </a:r>
            <a:br>
              <a:rPr lang="en-US" dirty="0"/>
            </a:br>
            <a:endParaRPr lang="en-US" altLang="en-US" dirty="0"/>
          </a:p>
        </p:txBody>
      </p:sp>
      <p:sp>
        <p:nvSpPr>
          <p:cNvPr id="10" name="Sub Heading" descr="Sub heading">
            <a:extLst>
              <a:ext uri="{FF2B5EF4-FFF2-40B4-BE49-F238E27FC236}">
                <a16:creationId xmlns:a16="http://schemas.microsoft.com/office/drawing/2014/main" id="{790EF792-5BFA-7942-944E-20B5F5BA61DD}"/>
              </a:ext>
            </a:extLst>
          </p:cNvPr>
          <p:cNvSpPr>
            <a:spLocks noGrp="1"/>
          </p:cNvSpPr>
          <p:nvPr>
            <p:ph type="body" sz="quarter" idx="11"/>
          </p:nvPr>
        </p:nvSpPr>
        <p:spPr>
          <a:xfrm>
            <a:off x="359999" y="4950000"/>
            <a:ext cx="9000000" cy="1908000"/>
          </a:xfrm>
        </p:spPr>
        <p:txBody>
          <a:bodyPr/>
          <a:lstStyle>
            <a:lvl1pPr marL="0" marR="0" indent="0" algn="l" defTabSz="914400" rtl="0" eaLnBrk="0" fontAlgn="base" latinLnBrk="0" hangingPunct="0">
              <a:lnSpc>
                <a:spcPct val="100000"/>
              </a:lnSpc>
              <a:spcBef>
                <a:spcPct val="0"/>
              </a:spcBef>
              <a:spcAft>
                <a:spcPct val="0"/>
              </a:spcAft>
              <a:buClrTx/>
              <a:buSzTx/>
              <a:buFontTx/>
              <a:buNone/>
              <a:tabLst/>
              <a:defRPr/>
            </a:lvl1pPr>
          </a:lstStyle>
          <a:p>
            <a:pPr lvl="0"/>
            <a:r>
              <a:rPr lang="en-US"/>
              <a:t>Click to edit Master text styles</a:t>
            </a:r>
          </a:p>
        </p:txBody>
      </p:sp>
    </p:spTree>
    <p:extLst>
      <p:ext uri="{BB962C8B-B14F-4D97-AF65-F5344CB8AC3E}">
        <p14:creationId xmlns:p14="http://schemas.microsoft.com/office/powerpoint/2010/main" val="49516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 section start 1">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rgbClr val="FFFFFF"/>
          </a:solidFill>
        </p:spPr>
        <p:txBody>
          <a:bodyPr lIns="360000" tIns="180000"/>
          <a:lstStyle>
            <a:lvl1pPr>
              <a:defRPr baseline="0">
                <a:solidFill>
                  <a:srgbClr val="000000"/>
                </a:solidFill>
              </a:defRPr>
            </a:lvl1pPr>
          </a:lstStyle>
          <a:p>
            <a:r>
              <a:rPr lang="en-US" dirty="0"/>
              <a:t>Main headline, Arial 44pt bold</a:t>
            </a:r>
          </a:p>
        </p:txBody>
      </p:sp>
      <p:sp>
        <p:nvSpPr>
          <p:cNvPr id="11" name="Sub Heading" descr="Sub heading">
            <a:extLst>
              <a:ext uri="{FF2B5EF4-FFF2-40B4-BE49-F238E27FC236}">
                <a16:creationId xmlns:a16="http://schemas.microsoft.com/office/drawing/2014/main" id="{169F44E5-11A5-074E-ADAE-05ACB4110AED}"/>
              </a:ext>
            </a:extLst>
          </p:cNvPr>
          <p:cNvSpPr>
            <a:spLocks noGrp="1"/>
          </p:cNvSpPr>
          <p:nvPr>
            <p:ph type="body" sz="quarter" idx="15" hasCustomPrompt="1"/>
          </p:nvPr>
        </p:nvSpPr>
        <p:spPr>
          <a:xfrm>
            <a:off x="359228" y="2308225"/>
            <a:ext cx="8719457" cy="1447800"/>
          </a:xfrm>
        </p:spPr>
        <p:txBody>
          <a:bodyPr/>
          <a:lstStyle>
            <a:lvl1pPr marL="11112" indent="0">
              <a:buNone/>
              <a:defRPr>
                <a:solidFill>
                  <a:srgbClr val="000000"/>
                </a:solidFill>
              </a:defRPr>
            </a:lvl1pPr>
          </a:lstStyle>
          <a:p>
            <a:pPr lvl="0"/>
            <a:r>
              <a:rPr lang="en-GB" dirty="0"/>
              <a:t>Large text size, Arial 36 point</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225425" indent="-215900">
              <a:buFont typeface="Arial" panose="020B0604020202020204" pitchFamily="34" charset="0"/>
              <a:buChar char="•"/>
              <a:tabLst/>
              <a:defRPr sz="2400"/>
            </a:lvl1pPr>
          </a:lstStyle>
          <a:p>
            <a:pPr lvl="0"/>
            <a:r>
              <a:rPr lang="en-US" sz="2400">
                <a:latin typeface="Arial" panose="020B0604020202020204" pitchFamily="34" charset="0"/>
                <a:cs typeface="Arial" panose="020B0604020202020204" pitchFamily="34" charset="0"/>
              </a:rPr>
              <a:t>Click to 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180975" marR="0" indent="-18097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1800" baseline="0"/>
            </a:lvl1pPr>
          </a:lstStyle>
          <a:p>
            <a:pPr marL="285750" marR="0" lvl="0" indent="-285750" algn="l" defTabSz="914400" rtl="0" eaLnBrk="1" fontAlgn="base" latinLnBrk="0" hangingPunct="1">
              <a:lnSpc>
                <a:spcPct val="90000"/>
              </a:lnSpc>
              <a:spcBef>
                <a:spcPts val="1000"/>
              </a:spcBef>
              <a:spcAft>
                <a:spcPct val="0"/>
              </a:spcAft>
              <a:buClrTx/>
              <a:buSzTx/>
              <a:tabLst/>
              <a:defRPr/>
            </a:pPr>
            <a:r>
              <a:rPr lang="en-US">
                <a:latin typeface="Arial" panose="020B0604020202020204" pitchFamily="34" charset="0"/>
                <a:cs typeface="Arial" panose="020B0604020202020204" pitchFamily="34" charset="0"/>
              </a:rPr>
              <a:t>Click to edit Master text styles</a:t>
            </a:r>
          </a:p>
        </p:txBody>
      </p:sp>
    </p:spTree>
    <p:extLst>
      <p:ext uri="{BB962C8B-B14F-4D97-AF65-F5344CB8AC3E}">
        <p14:creationId xmlns:p14="http://schemas.microsoft.com/office/powerpoint/2010/main" val="269566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 section start 2">
    <p:spTree>
      <p:nvGrpSpPr>
        <p:cNvPr id="1" name=""/>
        <p:cNvGrpSpPr/>
        <p:nvPr/>
      </p:nvGrpSpPr>
      <p:grpSpPr>
        <a:xfrm>
          <a:off x="0" y="0"/>
          <a:ext cx="0" cy="0"/>
          <a:chOff x="0" y="0"/>
          <a:chExt cx="0" cy="0"/>
        </a:xfrm>
      </p:grpSpPr>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008000"/>
            <a:ext cx="10080000" cy="2880000"/>
          </a:xfrm>
          <a:solidFill>
            <a:schemeClr val="tx2"/>
          </a:solidFill>
        </p:spPr>
        <p:txBody>
          <a:bodyPr lIns="360000" tIns="180000"/>
          <a:lstStyle>
            <a:lvl1pPr>
              <a:defRPr baseline="0">
                <a:solidFill>
                  <a:schemeClr val="bg1"/>
                </a:solidFill>
              </a:defRPr>
            </a:lvl1pPr>
          </a:lstStyle>
          <a:p>
            <a:r>
              <a:rPr lang="en-US" dirty="0"/>
              <a:t>Main headline, Arial 44pt bold</a:t>
            </a:r>
          </a:p>
        </p:txBody>
      </p:sp>
      <p:sp>
        <p:nvSpPr>
          <p:cNvPr id="4" name="Sub Heading">
            <a:extLst>
              <a:ext uri="{FF2B5EF4-FFF2-40B4-BE49-F238E27FC236}">
                <a16:creationId xmlns:a16="http://schemas.microsoft.com/office/drawing/2014/main" id="{7EFF5C86-B7E9-E24F-A032-A4DF63C9C46C}"/>
              </a:ext>
            </a:extLst>
          </p:cNvPr>
          <p:cNvSpPr>
            <a:spLocks noGrp="1"/>
          </p:cNvSpPr>
          <p:nvPr>
            <p:ph type="body" sz="quarter" idx="15"/>
          </p:nvPr>
        </p:nvSpPr>
        <p:spPr>
          <a:xfrm>
            <a:off x="359228" y="2308225"/>
            <a:ext cx="8719457" cy="1447800"/>
          </a:xfrm>
        </p:spPr>
        <p:txBody>
          <a:bodyPr/>
          <a:lstStyle>
            <a:lvl1pPr marL="11112" indent="0">
              <a:buNone/>
              <a:defRPr>
                <a:solidFill>
                  <a:srgbClr val="FFFFFF"/>
                </a:solidFill>
              </a:defRPr>
            </a:lvl1pPr>
          </a:lstStyle>
          <a:p>
            <a:pPr lvl="0"/>
            <a:r>
              <a:rPr lang="en-US"/>
              <a:t>Click to edit Master text styles</a:t>
            </a:r>
          </a:p>
        </p:txBody>
      </p:sp>
      <p:sp>
        <p:nvSpPr>
          <p:cNvPr id="3" name="Text" descr="Main text">
            <a:extLst>
              <a:ext uri="{FF2B5EF4-FFF2-40B4-BE49-F238E27FC236}">
                <a16:creationId xmlns:a16="http://schemas.microsoft.com/office/drawing/2014/main" id="{2EF862B8-1DA8-F84D-B71C-ED32E4C1E65F}"/>
              </a:ext>
            </a:extLst>
          </p:cNvPr>
          <p:cNvSpPr>
            <a:spLocks noGrp="1"/>
          </p:cNvSpPr>
          <p:nvPr>
            <p:ph type="body" sz="quarter" idx="13"/>
          </p:nvPr>
        </p:nvSpPr>
        <p:spPr>
          <a:xfrm>
            <a:off x="360000" y="4176077"/>
            <a:ext cx="5400000" cy="1483200"/>
          </a:xfrm>
        </p:spPr>
        <p:txBody>
          <a:bodyPr/>
          <a:lstStyle>
            <a:lvl1pPr marL="11112" indent="0">
              <a:buNone/>
              <a:defRPr sz="2400"/>
            </a:lvl1pPr>
          </a:lstStyle>
          <a:p>
            <a:pPr lvl="0"/>
            <a:r>
              <a:rPr lang="en-US" sz="2400">
                <a:latin typeface="Arial" panose="020B0604020202020204" pitchFamily="34" charset="0"/>
                <a:cs typeface="Arial" panose="020B0604020202020204" pitchFamily="34" charset="0"/>
              </a:rPr>
              <a:t>Click to edit Master text styles</a:t>
            </a:r>
          </a:p>
        </p:txBody>
      </p:sp>
      <p:sp>
        <p:nvSpPr>
          <p:cNvPr id="10" name="Text" descr="Main text">
            <a:extLst>
              <a:ext uri="{FF2B5EF4-FFF2-40B4-BE49-F238E27FC236}">
                <a16:creationId xmlns:a16="http://schemas.microsoft.com/office/drawing/2014/main" id="{C2A66C45-730D-F54A-A6B0-8A42E75C38AD}"/>
              </a:ext>
            </a:extLst>
          </p:cNvPr>
          <p:cNvSpPr>
            <a:spLocks noGrp="1"/>
          </p:cNvSpPr>
          <p:nvPr>
            <p:ph type="body" sz="quarter" idx="14"/>
          </p:nvPr>
        </p:nvSpPr>
        <p:spPr>
          <a:xfrm>
            <a:off x="5940000" y="4176077"/>
            <a:ext cx="5400000" cy="14832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baseline="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Click to edit Master text styles</a:t>
            </a:r>
          </a:p>
        </p:txBody>
      </p:sp>
    </p:spTree>
    <p:extLst>
      <p:ext uri="{BB962C8B-B14F-4D97-AF65-F5344CB8AC3E}">
        <p14:creationId xmlns:p14="http://schemas.microsoft.com/office/powerpoint/2010/main" val="1950178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Divider - section start 2">
    <p:spTree>
      <p:nvGrpSpPr>
        <p:cNvPr id="1" name=""/>
        <p:cNvGrpSpPr/>
        <p:nvPr/>
      </p:nvGrpSpPr>
      <p:grpSpPr>
        <a:xfrm>
          <a:off x="0" y="0"/>
          <a:ext cx="0" cy="0"/>
          <a:chOff x="0" y="0"/>
          <a:chExt cx="0" cy="0"/>
        </a:xfrm>
      </p:grpSpPr>
      <p:sp>
        <p:nvSpPr>
          <p:cNvPr id="7" name="Picture">
            <a:extLst>
              <a:ext uri="{FF2B5EF4-FFF2-40B4-BE49-F238E27FC236}">
                <a16:creationId xmlns:a16="http://schemas.microsoft.com/office/drawing/2014/main" id="{F9ECF375-EFC6-8846-9FEE-E3BEC7506D85}"/>
              </a:ext>
            </a:extLst>
          </p:cNvPr>
          <p:cNvSpPr>
            <a:spLocks noGrp="1"/>
          </p:cNvSpPr>
          <p:nvPr>
            <p:ph type="pic" sz="quarter" idx="12" hasCustomPrompt="1"/>
          </p:nvPr>
        </p:nvSpPr>
        <p:spPr>
          <a:xfrm>
            <a:off x="356616" y="900000"/>
            <a:ext cx="7534656" cy="5448518"/>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6" name="Main Headline" descr="Headline">
            <a:extLst>
              <a:ext uri="{FF2B5EF4-FFF2-40B4-BE49-F238E27FC236}">
                <a16:creationId xmlns:a16="http://schemas.microsoft.com/office/drawing/2014/main" id="{F833FB40-EB53-5843-98C6-9C72F5A14103}"/>
              </a:ext>
            </a:extLst>
          </p:cNvPr>
          <p:cNvSpPr>
            <a:spLocks noGrp="1"/>
          </p:cNvSpPr>
          <p:nvPr>
            <p:ph type="title" hasCustomPrompt="1"/>
          </p:nvPr>
        </p:nvSpPr>
        <p:spPr>
          <a:xfrm>
            <a:off x="-2" y="1440000"/>
            <a:ext cx="6480000" cy="2880000"/>
          </a:xfrm>
          <a:solidFill>
            <a:schemeClr val="bg1"/>
          </a:solidFill>
        </p:spPr>
        <p:txBody>
          <a:bodyPr lIns="360000" tIns="180000"/>
          <a:lstStyle>
            <a:lvl1pPr>
              <a:defRPr baseline="0">
                <a:solidFill>
                  <a:srgbClr val="000000"/>
                </a:solidFill>
              </a:defRPr>
            </a:lvl1pPr>
          </a:lstStyle>
          <a:p>
            <a:r>
              <a:rPr lang="en-US" dirty="0"/>
              <a:t>Main headline, </a:t>
            </a:r>
            <a:br>
              <a:rPr lang="en-US" dirty="0"/>
            </a:br>
            <a:r>
              <a:rPr lang="en-US" dirty="0"/>
              <a:t>Arial 44pt bold</a:t>
            </a:r>
          </a:p>
        </p:txBody>
      </p:sp>
      <p:sp>
        <p:nvSpPr>
          <p:cNvPr id="8" name="Picture " descr="Image">
            <a:extLst>
              <a:ext uri="{FF2B5EF4-FFF2-40B4-BE49-F238E27FC236}">
                <a16:creationId xmlns:a16="http://schemas.microsoft.com/office/drawing/2014/main" id="{9390C092-D95C-EF41-9B4C-B77F203C0B07}"/>
              </a:ext>
            </a:extLst>
          </p:cNvPr>
          <p:cNvSpPr>
            <a:spLocks noGrp="1"/>
          </p:cNvSpPr>
          <p:nvPr>
            <p:ph type="pic" sz="quarter" idx="16" hasCustomPrompt="1"/>
          </p:nvPr>
        </p:nvSpPr>
        <p:spPr>
          <a:xfrm>
            <a:off x="8266715" y="900000"/>
            <a:ext cx="3536848" cy="2906486"/>
          </a:xfrm>
          <a:solidFill>
            <a:srgbClr val="FFFFFF"/>
          </a:solidFill>
          <a:ln>
            <a:noFill/>
          </a:ln>
        </p:spPr>
        <p:txBody>
          <a:bodyPr anchor="b" anchorCtr="0"/>
          <a:lstStyle>
            <a:lvl1pPr marL="11112" indent="0" algn="ctr">
              <a:buNone/>
              <a:defRPr sz="2400"/>
            </a:lvl1pPr>
          </a:lstStyle>
          <a:p>
            <a:r>
              <a:rPr lang="en-GB" dirty="0"/>
              <a:t>Click to add picture</a:t>
            </a:r>
            <a:br>
              <a:rPr lang="en-GB" dirty="0"/>
            </a:br>
            <a:endParaRPr lang="en-GB" dirty="0"/>
          </a:p>
        </p:txBody>
      </p:sp>
      <p:sp>
        <p:nvSpPr>
          <p:cNvPr id="9" name="Text" descr="Text">
            <a:extLst>
              <a:ext uri="{FF2B5EF4-FFF2-40B4-BE49-F238E27FC236}">
                <a16:creationId xmlns:a16="http://schemas.microsoft.com/office/drawing/2014/main" id="{B97104E0-DC3E-EB49-A0B8-75D9C6ED8EDC}"/>
              </a:ext>
            </a:extLst>
          </p:cNvPr>
          <p:cNvSpPr>
            <a:spLocks noGrp="1"/>
          </p:cNvSpPr>
          <p:nvPr>
            <p:ph type="body" sz="quarter" idx="15"/>
          </p:nvPr>
        </p:nvSpPr>
        <p:spPr>
          <a:xfrm>
            <a:off x="8262900" y="4164600"/>
            <a:ext cx="3542400" cy="2287000"/>
          </a:xfrm>
        </p:spPr>
        <p:txBody>
          <a:bodyPr/>
          <a:lstStyle>
            <a:lvl1pPr marL="0" marR="0" indent="0" algn="l" defTabSz="914400" rtl="0" eaLnBrk="1" fontAlgn="base" latinLnBrk="0" hangingPunct="1">
              <a:lnSpc>
                <a:spcPct val="90000"/>
              </a:lnSpc>
              <a:spcBef>
                <a:spcPts val="1000"/>
              </a:spcBef>
              <a:spcAft>
                <a:spcPct val="0"/>
              </a:spcAft>
              <a:buClrTx/>
              <a:buSzTx/>
              <a:buFontTx/>
              <a:buNone/>
              <a:tabLst/>
              <a:defRPr sz="1800"/>
            </a:lvl1pPr>
          </a:lstStyle>
          <a:p>
            <a:pPr marL="0" marR="0" lvl="0" indent="0" algn="l" defTabSz="914400" rtl="0" eaLnBrk="1" fontAlgn="base" latinLnBrk="0" hangingPunct="1">
              <a:lnSpc>
                <a:spcPct val="90000"/>
              </a:lnSpc>
              <a:spcBef>
                <a:spcPts val="1000"/>
              </a:spcBef>
              <a:spcAft>
                <a:spcPct val="0"/>
              </a:spcAft>
              <a:buClrTx/>
              <a:buSzTx/>
              <a:buFontTx/>
              <a:buNone/>
              <a:tabLst/>
              <a:defRPr/>
            </a:pPr>
            <a:r>
              <a:rPr lang="en-US">
                <a:latin typeface="Arial" panose="020B0604020202020204" pitchFamily="34" charset="0"/>
                <a:cs typeface="Arial" panose="020B0604020202020204" pitchFamily="34" charset="0"/>
              </a:rPr>
              <a:t>Click to edit Master text styles</a:t>
            </a:r>
          </a:p>
        </p:txBody>
      </p:sp>
    </p:spTree>
    <p:extLst>
      <p:ext uri="{BB962C8B-B14F-4D97-AF65-F5344CB8AC3E}">
        <p14:creationId xmlns:p14="http://schemas.microsoft.com/office/powerpoint/2010/main" val="365445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UCL single text block">
    <p:spTree>
      <p:nvGrpSpPr>
        <p:cNvPr id="1" name=""/>
        <p:cNvGrpSpPr/>
        <p:nvPr/>
      </p:nvGrpSpPr>
      <p:grpSpPr>
        <a:xfrm>
          <a:off x="0" y="0"/>
          <a:ext cx="0" cy="0"/>
          <a:chOff x="0" y="0"/>
          <a:chExt cx="0" cy="0"/>
        </a:xfrm>
      </p:grpSpPr>
      <p:sp>
        <p:nvSpPr>
          <p:cNvPr id="2" name="Main Headline" descr="Headline">
            <a:extLst>
              <a:ext uri="{FF2B5EF4-FFF2-40B4-BE49-F238E27FC236}">
                <a16:creationId xmlns:a16="http://schemas.microsoft.com/office/drawing/2014/main" id="{D136E2B9-C028-5142-BBB3-807BD19349DB}"/>
              </a:ext>
            </a:extLst>
          </p:cNvPr>
          <p:cNvSpPr>
            <a:spLocks noGrp="1"/>
          </p:cNvSpPr>
          <p:nvPr>
            <p:ph type="title" hasCustomPrompt="1"/>
          </p:nvPr>
        </p:nvSpPr>
        <p:spPr>
          <a:xfrm>
            <a:off x="359999" y="899999"/>
            <a:ext cx="11197001" cy="513934"/>
          </a:xfrm>
        </p:spPr>
        <p:txBody>
          <a:bodyPr/>
          <a:lstStyle/>
          <a:p>
            <a:r>
              <a:rPr lang="en-US" dirty="0"/>
              <a:t>Main headline, Arial 44pt bold</a:t>
            </a:r>
          </a:p>
        </p:txBody>
      </p:sp>
      <p:sp>
        <p:nvSpPr>
          <p:cNvPr id="12" name="Text" descr="Text">
            <a:extLst>
              <a:ext uri="{FF2B5EF4-FFF2-40B4-BE49-F238E27FC236}">
                <a16:creationId xmlns:a16="http://schemas.microsoft.com/office/drawing/2014/main" id="{52E39625-6121-A140-A00B-27BF9DA232CD}"/>
              </a:ext>
            </a:extLst>
          </p:cNvPr>
          <p:cNvSpPr>
            <a:spLocks noGrp="1"/>
          </p:cNvSpPr>
          <p:nvPr>
            <p:ph type="body" sz="quarter" idx="13" hasCustomPrompt="1"/>
          </p:nvPr>
        </p:nvSpPr>
        <p:spPr>
          <a:xfrm>
            <a:off x="360000" y="1532467"/>
            <a:ext cx="11197000" cy="4479533"/>
          </a:xfrm>
        </p:spPr>
        <p:txBody>
          <a:bodyPr/>
          <a:lstStyle>
            <a:lvl1pPr marL="225425" marR="0" indent="-225425" algn="l" defTabSz="914400" rtl="0" eaLnBrk="1" fontAlgn="base" latinLnBrk="0" hangingPunct="1">
              <a:lnSpc>
                <a:spcPct val="90000"/>
              </a:lnSpc>
              <a:spcBef>
                <a:spcPts val="1000"/>
              </a:spcBef>
              <a:spcAft>
                <a:spcPct val="0"/>
              </a:spcAft>
              <a:buClrTx/>
              <a:buSzTx/>
              <a:buFont typeface="Arial" panose="020B0604020202020204" pitchFamily="34" charset="0"/>
              <a:buChar char="•"/>
              <a:tabLst/>
              <a:defRPr sz="2400"/>
            </a:lvl1pPr>
            <a:lvl2pPr marL="571500" indent="-215900">
              <a:buFont typeface="Arial" panose="020B0604020202020204" pitchFamily="34" charset="0"/>
              <a:buChar char="•"/>
              <a:tabLst/>
              <a:defRPr sz="2400"/>
            </a:lvl2pPr>
            <a:lvl3pPr marL="893763" indent="-241300">
              <a:tabLst/>
              <a:defRPr sz="2400"/>
            </a:lvl3pPr>
          </a:lstStyle>
          <a:p>
            <a:pPr lvl="0"/>
            <a:r>
              <a:rPr lang="en-US" dirty="0"/>
              <a:t>Edit Master text styles</a:t>
            </a:r>
          </a:p>
          <a:p>
            <a:pPr lvl="1"/>
            <a:endParaRPr lang="en-US" dirty="0"/>
          </a:p>
          <a:p>
            <a:pPr lvl="1"/>
            <a:endParaRPr lang="en-US" dirty="0"/>
          </a:p>
          <a:p>
            <a:pPr lvl="1"/>
            <a:endParaRPr lang="en-US" dirty="0"/>
          </a:p>
          <a:p>
            <a:pPr lvl="2"/>
            <a:endParaRPr lang="en-US" dirty="0"/>
          </a:p>
          <a:p>
            <a:pPr lvl="1"/>
            <a:endParaRPr lang="en-US" dirty="0"/>
          </a:p>
          <a:p>
            <a:pPr lvl="1"/>
            <a:endParaRPr lang="en-US" dirty="0"/>
          </a:p>
        </p:txBody>
      </p:sp>
      <p:sp>
        <p:nvSpPr>
          <p:cNvPr id="3" name="Date Placeholder 2">
            <a:extLst>
              <a:ext uri="{FF2B5EF4-FFF2-40B4-BE49-F238E27FC236}">
                <a16:creationId xmlns:a16="http://schemas.microsoft.com/office/drawing/2014/main" id="{06E4EAF8-165C-2D4A-9B32-495E40A0715F}"/>
              </a:ext>
            </a:extLst>
          </p:cNvPr>
          <p:cNvSpPr>
            <a:spLocks noGrp="1"/>
          </p:cNvSpPr>
          <p:nvPr>
            <p:ph type="dt" sz="half" idx="10"/>
          </p:nvPr>
        </p:nvSpPr>
        <p:spPr/>
        <p:txBody>
          <a:bodyPr/>
          <a:lstStyle/>
          <a:p>
            <a:fld id="{AB4B732D-5509-4BA1-B836-6FC87BAF3C12}" type="datetimeFigureOut">
              <a:rPr lang="en-GB" smtClean="0"/>
              <a:t>14/03/2023</a:t>
            </a:fld>
            <a:endParaRPr lang="en-GB"/>
          </a:p>
        </p:txBody>
      </p:sp>
      <p:sp>
        <p:nvSpPr>
          <p:cNvPr id="4" name="Footer Placeholder 3">
            <a:extLst>
              <a:ext uri="{FF2B5EF4-FFF2-40B4-BE49-F238E27FC236}">
                <a16:creationId xmlns:a16="http://schemas.microsoft.com/office/drawing/2014/main" id="{5EBBB3CA-848C-EF44-BEE5-EB67145F2B7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DB6E47-510B-8542-8D2A-81F475B8DED3}"/>
              </a:ext>
            </a:extLst>
          </p:cNvPr>
          <p:cNvSpPr>
            <a:spLocks noGrp="1"/>
          </p:cNvSpPr>
          <p:nvPr>
            <p:ph type="sldNum" sz="quarter" idx="12"/>
          </p:nvPr>
        </p:nvSpPr>
        <p:spPr/>
        <p:txBody>
          <a:bodyPr/>
          <a:lstStyle/>
          <a:p>
            <a:fld id="{FAF4565A-3A20-42F9-978B-D259BF9EE7B5}" type="slidenum">
              <a:rPr lang="en-GB" smtClean="0"/>
              <a:t>‹#›</a:t>
            </a:fld>
            <a:endParaRPr lang="en-GB"/>
          </a:p>
        </p:txBody>
      </p:sp>
    </p:spTree>
    <p:extLst>
      <p:ext uri="{BB962C8B-B14F-4D97-AF65-F5344CB8AC3E}">
        <p14:creationId xmlns:p14="http://schemas.microsoft.com/office/powerpoint/2010/main" val="342088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UCL branding brackground">
            <a:extLst>
              <a:ext uri="{FF2B5EF4-FFF2-40B4-BE49-F238E27FC236}">
                <a16:creationId xmlns:a16="http://schemas.microsoft.com/office/drawing/2014/main" id="{66A102D5-ABE3-9744-AE9F-9AF93B04BE78}"/>
              </a:ext>
              <a:ext uri="{C183D7F6-B498-43B3-948B-1728B52AA6E4}">
                <adec:decorative xmlns:adec="http://schemas.microsoft.com/office/drawing/2017/decorative" val="1"/>
              </a:ext>
            </a:extLst>
          </p:cNvPr>
          <p:cNvSpPr/>
          <p:nvPr/>
        </p:nvSpPr>
        <p:spPr>
          <a:xfrm>
            <a:off x="0" y="0"/>
            <a:ext cx="12192000" cy="6641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UCL Branding"/>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0" y="0"/>
            <a:ext cx="12195073" cy="545593"/>
          </a:xfrm>
          <a:prstGeom prst="rect">
            <a:avLst/>
          </a:prstGeom>
        </p:spPr>
      </p:pic>
      <p:sp>
        <p:nvSpPr>
          <p:cNvPr id="1026" name="Title Headline" descr="Headline">
            <a:extLst>
              <a:ext uri="{FF2B5EF4-FFF2-40B4-BE49-F238E27FC236}">
                <a16:creationId xmlns:a16="http://schemas.microsoft.com/office/drawing/2014/main" id="{1389B5D6-B2B6-B044-8F75-8C9E18FFF8EF}"/>
              </a:ext>
            </a:extLst>
          </p:cNvPr>
          <p:cNvSpPr>
            <a:spLocks noGrp="1" noChangeArrowheads="1"/>
          </p:cNvSpPr>
          <p:nvPr>
            <p:ph type="title"/>
          </p:nvPr>
        </p:nvSpPr>
        <p:spPr bwMode="auto">
          <a:xfrm>
            <a:off x="360000" y="702000"/>
            <a:ext cx="10800690" cy="75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dirty="0"/>
              <a:t>Main headline</a:t>
            </a:r>
            <a:r>
              <a:rPr lang="en-GB" altLang="en-US" dirty="0"/>
              <a:t>, Arial 32bold</a:t>
            </a:r>
            <a:endParaRPr lang="en-US" altLang="en-US" dirty="0"/>
          </a:p>
        </p:txBody>
      </p:sp>
      <p:sp>
        <p:nvSpPr>
          <p:cNvPr id="1027" name="Text" descr="Main text">
            <a:extLst>
              <a:ext uri="{FF2B5EF4-FFF2-40B4-BE49-F238E27FC236}">
                <a16:creationId xmlns:a16="http://schemas.microsoft.com/office/drawing/2014/main" id="{840A67E7-10FC-DE4B-8222-DBD366537BA8}"/>
              </a:ext>
            </a:extLst>
          </p:cNvPr>
          <p:cNvSpPr>
            <a:spLocks noGrp="1" noChangeArrowheads="1"/>
          </p:cNvSpPr>
          <p:nvPr>
            <p:ph type="body" idx="1"/>
          </p:nvPr>
        </p:nvSpPr>
        <p:spPr bwMode="auto">
          <a:xfrm>
            <a:off x="360000" y="1642533"/>
            <a:ext cx="10800690" cy="451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4"/>
            <a:endParaRPr lang="en-US" dirty="0"/>
          </a:p>
          <a:p>
            <a:pPr lvl="5"/>
            <a:endParaRPr lang="en-US" dirty="0"/>
          </a:p>
        </p:txBody>
      </p:sp>
      <p:sp>
        <p:nvSpPr>
          <p:cNvPr id="4" name="Date " descr="Date">
            <a:extLst>
              <a:ext uri="{FF2B5EF4-FFF2-40B4-BE49-F238E27FC236}">
                <a16:creationId xmlns:a16="http://schemas.microsoft.com/office/drawing/2014/main" id="{BC7573E6-5C96-F54E-8C6A-D81E27BE4948}"/>
              </a:ext>
            </a:extLst>
          </p:cNvPr>
          <p:cNvSpPr>
            <a:spLocks noGrp="1"/>
          </p:cNvSpPr>
          <p:nvPr>
            <p:ph type="dt" sz="half" idx="2"/>
          </p:nvPr>
        </p:nvSpPr>
        <p:spPr>
          <a:xfrm>
            <a:off x="362211" y="6480000"/>
            <a:ext cx="2743200" cy="360000"/>
          </a:xfrm>
          <a:prstGeom prst="rect">
            <a:avLst/>
          </a:prstGeom>
        </p:spPr>
        <p:txBody>
          <a:bodyPr vert="horz" lIns="0" tIns="0" rIns="0" bIns="0" rtlCol="0" anchor="t" anchorCtr="0"/>
          <a:lstStyle>
            <a:lvl1pPr algn="l" eaLnBrk="1" fontAlgn="auto" hangingPunct="1">
              <a:spcBef>
                <a:spcPts val="0"/>
              </a:spcBef>
              <a:spcAft>
                <a:spcPts val="0"/>
              </a:spcAft>
              <a:defRPr sz="1200" smtClean="0">
                <a:solidFill>
                  <a:schemeClr val="tx1">
                    <a:tint val="75000"/>
                  </a:schemeClr>
                </a:solidFill>
                <a:latin typeface="+mn-lt"/>
              </a:defRPr>
            </a:lvl1pPr>
          </a:lstStyle>
          <a:p>
            <a:fld id="{AB4B732D-5509-4BA1-B836-6FC87BAF3C12}" type="datetimeFigureOut">
              <a:rPr lang="en-GB" smtClean="0"/>
              <a:t>14/03/2023</a:t>
            </a:fld>
            <a:endParaRPr lang="en-GB"/>
          </a:p>
        </p:txBody>
      </p:sp>
      <p:sp>
        <p:nvSpPr>
          <p:cNvPr id="5" name="Footer " descr="Footer title">
            <a:extLst>
              <a:ext uri="{FF2B5EF4-FFF2-40B4-BE49-F238E27FC236}">
                <a16:creationId xmlns:a16="http://schemas.microsoft.com/office/drawing/2014/main" id="{1B01C4CC-C66F-714D-B313-340C31FA703F}"/>
              </a:ext>
            </a:extLst>
          </p:cNvPr>
          <p:cNvSpPr>
            <a:spLocks noGrp="1"/>
          </p:cNvSpPr>
          <p:nvPr>
            <p:ph type="ftr" sz="quarter" idx="3"/>
          </p:nvPr>
        </p:nvSpPr>
        <p:spPr>
          <a:xfrm>
            <a:off x="4320000" y="6480000"/>
            <a:ext cx="6480000" cy="360000"/>
          </a:xfrm>
          <a:prstGeom prst="rect">
            <a:avLst/>
          </a:prstGeom>
        </p:spPr>
        <p:txBody>
          <a:bodyPr vert="horz" lIns="0" tIns="0" rIns="0" bIns="0" rtlCol="0" anchor="t" anchorCtr="0"/>
          <a:lstStyle>
            <a:lvl1pPr algn="l" eaLnBrk="1" fontAlgn="auto" hangingPunct="1">
              <a:spcBef>
                <a:spcPts val="0"/>
              </a:spcBef>
              <a:spcAft>
                <a:spcPts val="0"/>
              </a:spcAft>
              <a:defRPr sz="1200">
                <a:solidFill>
                  <a:schemeClr val="tx1">
                    <a:tint val="75000"/>
                  </a:schemeClr>
                </a:solidFill>
                <a:latin typeface="+mn-lt"/>
              </a:defRPr>
            </a:lvl1pPr>
          </a:lstStyle>
          <a:p>
            <a:endParaRPr lang="en-GB"/>
          </a:p>
        </p:txBody>
      </p:sp>
      <p:sp>
        <p:nvSpPr>
          <p:cNvPr id="6" name="Slide number" descr="Page number">
            <a:extLst>
              <a:ext uri="{FF2B5EF4-FFF2-40B4-BE49-F238E27FC236}">
                <a16:creationId xmlns:a16="http://schemas.microsoft.com/office/drawing/2014/main" id="{D2C68658-D4C2-394E-8334-67AC9BE3F122}"/>
              </a:ext>
            </a:extLst>
          </p:cNvPr>
          <p:cNvSpPr>
            <a:spLocks noGrp="1"/>
          </p:cNvSpPr>
          <p:nvPr>
            <p:ph type="sldNum" sz="quarter" idx="4"/>
          </p:nvPr>
        </p:nvSpPr>
        <p:spPr>
          <a:xfrm>
            <a:off x="11123111" y="6480000"/>
            <a:ext cx="769307" cy="269918"/>
          </a:xfrm>
          <a:prstGeom prst="rect">
            <a:avLst/>
          </a:prstGeom>
        </p:spPr>
        <p:txBody>
          <a:bodyPr vert="horz" lIns="0" tIns="0" rIns="0" bIns="0" rtlCol="0" anchor="t" anchorCtr="0"/>
          <a:lstStyle>
            <a:lvl1pPr algn="r" eaLnBrk="1" fontAlgn="auto" hangingPunct="1">
              <a:spcBef>
                <a:spcPts val="0"/>
              </a:spcBef>
              <a:spcAft>
                <a:spcPts val="0"/>
              </a:spcAft>
              <a:defRPr sz="1200" smtClean="0">
                <a:solidFill>
                  <a:schemeClr val="tx1">
                    <a:tint val="75000"/>
                  </a:schemeClr>
                </a:solidFill>
                <a:latin typeface="+mn-lt"/>
              </a:defRPr>
            </a:lvl1pPr>
          </a:lstStyle>
          <a:p>
            <a:fld id="{FAF4565A-3A20-42F9-978B-D259BF9EE7B5}" type="slidenum">
              <a:rPr lang="en-GB" smtClean="0"/>
              <a:t>‹#›</a:t>
            </a:fld>
            <a:endParaRPr lang="en-GB"/>
          </a:p>
        </p:txBody>
      </p:sp>
      <p:sp>
        <p:nvSpPr>
          <p:cNvPr id="9" name="TextBox 8">
            <a:extLst>
              <a:ext uri="{FF2B5EF4-FFF2-40B4-BE49-F238E27FC236}">
                <a16:creationId xmlns:a16="http://schemas.microsoft.com/office/drawing/2014/main" id="{D9D0661C-FA9A-31EA-B287-B595FA3EF00C}"/>
              </a:ext>
            </a:extLst>
          </p:cNvPr>
          <p:cNvSpPr txBox="1"/>
          <p:nvPr/>
        </p:nvSpPr>
        <p:spPr>
          <a:xfrm>
            <a:off x="293260" y="209071"/>
            <a:ext cx="11599158" cy="307777"/>
          </a:xfrm>
          <a:prstGeom prst="rect">
            <a:avLst/>
          </a:prstGeom>
          <a:noFill/>
        </p:spPr>
        <p:txBody>
          <a:bodyPr wrap="square" rtlCol="0">
            <a:spAutoFit/>
          </a:bodyPr>
          <a:lstStyle/>
          <a:p>
            <a:pPr algn="l"/>
            <a:r>
              <a:rPr lang="en-US" sz="1400" dirty="0">
                <a:solidFill>
                  <a:schemeClr val="bg1"/>
                </a:solidFill>
              </a:rPr>
              <a:t>Institute for Materials Discovery (IMD)</a:t>
            </a:r>
          </a:p>
        </p:txBody>
      </p:sp>
    </p:spTree>
    <p:extLst>
      <p:ext uri="{BB962C8B-B14F-4D97-AF65-F5344CB8AC3E}">
        <p14:creationId xmlns:p14="http://schemas.microsoft.com/office/powerpoint/2010/main" val="42335946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2" r:id="rId21"/>
    <p:sldLayoutId id="2147483683" r:id="rId22"/>
  </p:sldLayoutIdLst>
  <p:txStyles>
    <p:titleStyle>
      <a:lvl1pPr algn="l" rtl="0" eaLnBrk="1" fontAlgn="base" hangingPunct="1">
        <a:lnSpc>
          <a:spcPct val="90000"/>
        </a:lnSpc>
        <a:spcBef>
          <a:spcPct val="0"/>
        </a:spcBef>
        <a:spcAft>
          <a:spcPct val="0"/>
        </a:spcAft>
        <a:defRPr sz="3200" b="1" i="0" kern="1200" baseline="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defRPr>
      </a:lvl9pPr>
    </p:titleStyle>
    <p:body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Char char="•"/>
        <a:tabLst/>
        <a:defRPr sz="3600" kern="1200" baseline="0">
          <a:solidFill>
            <a:schemeClr val="tx1"/>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Char char="•"/>
        <a:tabLst/>
        <a:defRPr sz="24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Char char="•"/>
        <a:tabLst/>
        <a:defRPr sz="18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kern="1200">
          <a:solidFill>
            <a:schemeClr val="tx1"/>
          </a:solidFill>
          <a:latin typeface="+mn-lt"/>
          <a:ea typeface="+mn-ea"/>
          <a:cs typeface="+mn-cs"/>
        </a:defRPr>
      </a:lvl4pPr>
      <a:lvl5pPr marL="180975" marR="0" indent="-180975" algn="l" defTabSz="914400" rtl="0" eaLnBrk="1" fontAlgn="base" latinLnBrk="0" hangingPunct="1">
        <a:lnSpc>
          <a:spcPct val="100000"/>
        </a:lnSpc>
        <a:spcBef>
          <a:spcPts val="500"/>
        </a:spcBef>
        <a:spcAft>
          <a:spcPct val="0"/>
        </a:spcAft>
        <a:buClr>
          <a:srgbClr val="EA7600"/>
        </a:buClr>
        <a:buSzPct val="80000"/>
        <a:buFont typeface="Arial" panose="020B0604020202020204" pitchFamily="34" charset="0"/>
        <a:buChar char="•"/>
        <a:tabLst/>
        <a:defRPr kern="1200">
          <a:solidFill>
            <a:schemeClr val="tx1"/>
          </a:solidFill>
          <a:latin typeface="+mn-lt"/>
          <a:ea typeface="+mn-ea"/>
          <a:cs typeface="+mn-cs"/>
        </a:defRPr>
      </a:lvl5pPr>
      <a:lvl6pPr marL="622300" indent="-317500" algn="l" defTabSz="914400" rtl="0" eaLnBrk="1" latinLnBrk="0" hangingPunct="1">
        <a:lnSpc>
          <a:spcPct val="90000"/>
        </a:lnSpc>
        <a:spcBef>
          <a:spcPts val="500"/>
        </a:spcBef>
        <a:buFont typeface="Arial" panose="020B0604020202020204" pitchFamily="34" charset="0"/>
        <a:buChar char="•"/>
        <a:tabLst/>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1">
            <a:extLst>
              <a:ext uri="{FF2B5EF4-FFF2-40B4-BE49-F238E27FC236}">
                <a16:creationId xmlns:a16="http://schemas.microsoft.com/office/drawing/2014/main" id="{3935791A-17DD-4337-88F1-9616D4AA7C7B}"/>
              </a:ext>
            </a:extLst>
          </p:cNvPr>
          <p:cNvSpPr>
            <a:spLocks noChangeArrowheads="1"/>
          </p:cNvSpPr>
          <p:nvPr/>
        </p:nvSpPr>
        <p:spPr bwMode="auto">
          <a:xfrm>
            <a:off x="1568317" y="1556792"/>
            <a:ext cx="9070557"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endParaRPr lang="en-GB" altLang="en-US" sz="2400">
              <a:solidFill>
                <a:srgbClr val="000000"/>
              </a:solidFill>
            </a:endParaRPr>
          </a:p>
        </p:txBody>
      </p:sp>
      <p:sp>
        <p:nvSpPr>
          <p:cNvPr id="9219" name="Datumsplatzhalter 3">
            <a:extLst>
              <a:ext uri="{FF2B5EF4-FFF2-40B4-BE49-F238E27FC236}">
                <a16:creationId xmlns:a16="http://schemas.microsoft.com/office/drawing/2014/main" id="{DFA26588-71F1-499D-80A0-1298B5FFD19D}"/>
              </a:ext>
            </a:extLst>
          </p:cNvPr>
          <p:cNvSpPr>
            <a:spLocks noGrp="1"/>
          </p:cNvSpPr>
          <p:nvPr>
            <p:ph type="dt" sz="half"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7565C43B-71A0-4BFF-A68F-D26870CABBC8}" type="datetime1">
              <a:rPr lang="de-DE" altLang="en-US" sz="800"/>
              <a:pPr/>
              <a:t>14.03.2023</a:t>
            </a:fld>
            <a:endParaRPr lang="de-DE" altLang="en-US" sz="800"/>
          </a:p>
        </p:txBody>
      </p:sp>
      <p:sp>
        <p:nvSpPr>
          <p:cNvPr id="9220" name="Foliennummernplatzhalter 5">
            <a:extLst>
              <a:ext uri="{FF2B5EF4-FFF2-40B4-BE49-F238E27FC236}">
                <a16:creationId xmlns:a16="http://schemas.microsoft.com/office/drawing/2014/main" id="{3B092E22-D881-42DB-B888-7BB7D620F5B9}"/>
              </a:ext>
            </a:extLst>
          </p:cNvPr>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fld id="{F47C9AB6-7DE7-416D-B6B9-8E47F40D69AB}" type="slidenum">
              <a:rPr lang="de-DE" altLang="en-US" sz="800"/>
              <a:pPr/>
              <a:t>1</a:t>
            </a:fld>
            <a:endParaRPr lang="de-DE" altLang="en-US" sz="800"/>
          </a:p>
        </p:txBody>
      </p:sp>
      <p:sp>
        <p:nvSpPr>
          <p:cNvPr id="9221" name="Textfeld 15">
            <a:extLst>
              <a:ext uri="{FF2B5EF4-FFF2-40B4-BE49-F238E27FC236}">
                <a16:creationId xmlns:a16="http://schemas.microsoft.com/office/drawing/2014/main" id="{2E5A452B-68A0-465F-8AB5-CC88FEDCCDF2}"/>
              </a:ext>
            </a:extLst>
          </p:cNvPr>
          <p:cNvSpPr txBox="1">
            <a:spLocks noChangeArrowheads="1"/>
          </p:cNvSpPr>
          <p:nvPr/>
        </p:nvSpPr>
        <p:spPr bwMode="auto">
          <a:xfrm>
            <a:off x="10335116" y="6300788"/>
            <a:ext cx="113066" cy="46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6000" rIns="36000" anchor="ct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de-CH" altLang="en-US" sz="800">
                <a:cs typeface="Arial" panose="020B0604020202020204" pitchFamily="34" charset="0"/>
              </a:rPr>
              <a:t>|</a:t>
            </a:r>
          </a:p>
        </p:txBody>
      </p:sp>
      <p:sp>
        <p:nvSpPr>
          <p:cNvPr id="9222" name="Textfeld 17">
            <a:extLst>
              <a:ext uri="{FF2B5EF4-FFF2-40B4-BE49-F238E27FC236}">
                <a16:creationId xmlns:a16="http://schemas.microsoft.com/office/drawing/2014/main" id="{48ECD3FB-CB8A-4C0C-BEAD-D1C8F592AC17}"/>
              </a:ext>
            </a:extLst>
          </p:cNvPr>
          <p:cNvSpPr txBox="1">
            <a:spLocks noChangeArrowheads="1"/>
          </p:cNvSpPr>
          <p:nvPr/>
        </p:nvSpPr>
        <p:spPr bwMode="auto">
          <a:xfrm>
            <a:off x="9563908" y="6300788"/>
            <a:ext cx="113065" cy="468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36000" rIns="36000" anchor="ctr"/>
          <a:lstStyle>
            <a:lvl1pPr>
              <a:defRPr sz="3600">
                <a:solidFill>
                  <a:schemeClr val="tx1"/>
                </a:solidFill>
                <a:latin typeface="Arial" panose="020B0604020202020204" pitchFamily="34" charset="0"/>
                <a:ea typeface="MS PGothic" panose="020B0600070205080204" pitchFamily="34" charset="-128"/>
              </a:defRPr>
            </a:lvl1pPr>
            <a:lvl2pPr marL="742950" indent="-285750">
              <a:defRPr sz="3600">
                <a:solidFill>
                  <a:schemeClr val="tx1"/>
                </a:solidFill>
                <a:latin typeface="Arial" panose="020B0604020202020204" pitchFamily="34" charset="0"/>
                <a:ea typeface="MS PGothic" panose="020B0600070205080204" pitchFamily="34" charset="-128"/>
              </a:defRPr>
            </a:lvl2pPr>
            <a:lvl3pPr marL="1143000" indent="-228600">
              <a:defRPr sz="3600">
                <a:solidFill>
                  <a:schemeClr val="tx1"/>
                </a:solidFill>
                <a:latin typeface="Arial" panose="020B0604020202020204" pitchFamily="34" charset="0"/>
                <a:ea typeface="MS PGothic" panose="020B0600070205080204" pitchFamily="34" charset="-128"/>
              </a:defRPr>
            </a:lvl3pPr>
            <a:lvl4pPr marL="1600200" indent="-228600">
              <a:defRPr sz="3600">
                <a:solidFill>
                  <a:schemeClr val="tx1"/>
                </a:solidFill>
                <a:latin typeface="Arial" panose="020B0604020202020204" pitchFamily="34" charset="0"/>
                <a:ea typeface="MS PGothic" panose="020B0600070205080204" pitchFamily="34" charset="-128"/>
              </a:defRPr>
            </a:lvl4pPr>
            <a:lvl5pPr marL="2057400" indent="-228600">
              <a:defRPr sz="36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pPr>
            <a:r>
              <a:rPr lang="de-CH" altLang="en-US" sz="800">
                <a:cs typeface="Arial" panose="020B0604020202020204" pitchFamily="34" charset="0"/>
              </a:rPr>
              <a:t>|</a:t>
            </a:r>
          </a:p>
        </p:txBody>
      </p:sp>
      <p:sp>
        <p:nvSpPr>
          <p:cNvPr id="8" name="标题 1">
            <a:extLst>
              <a:ext uri="{FF2B5EF4-FFF2-40B4-BE49-F238E27FC236}">
                <a16:creationId xmlns:a16="http://schemas.microsoft.com/office/drawing/2014/main" id="{A36A4538-4E6E-42F1-B9EB-C5F90657707E}"/>
              </a:ext>
            </a:extLst>
          </p:cNvPr>
          <p:cNvSpPr txBox="1">
            <a:spLocks/>
          </p:cNvSpPr>
          <p:nvPr/>
        </p:nvSpPr>
        <p:spPr>
          <a:xfrm>
            <a:off x="1426695" y="265829"/>
            <a:ext cx="9802816" cy="3816424"/>
          </a:xfrm>
          <a:prstGeom prst="rect">
            <a:avLst/>
          </a:prstGeom>
          <a:effectLst>
            <a:outerShdw blurRad="50800" dir="14400000">
              <a:srgbClr val="000000">
                <a:alpha val="60000"/>
              </a:srgbClr>
            </a:outerShdw>
          </a:effectLst>
        </p:spPr>
        <p:txBody>
          <a:bodyPr vert="horz" lIns="91440" tIns="45720" rIns="91440" bIns="45720" rtlCol="0" anchor="t">
            <a:no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endParaRPr lang="en-GB" altLang="zh-CN" sz="4000" b="0" dirty="0">
              <a:ln w="0"/>
              <a:solidFill>
                <a:schemeClr val="tx1"/>
              </a:solidFill>
              <a:effectLst>
                <a:outerShdw blurRad="38100" dist="19050" dir="2700000" algn="tl" rotWithShape="0">
                  <a:schemeClr val="dk1">
                    <a:alpha val="40000"/>
                  </a:schemeClr>
                </a:outerShdw>
              </a:effectLst>
              <a:latin typeface="Century Gothic" panose="020B0502020202020204"/>
              <a:ea typeface="宋体" panose="02010600030101010101" pitchFamily="2" charset="-122"/>
            </a:endParaRPr>
          </a:p>
        </p:txBody>
      </p:sp>
      <p:sp>
        <p:nvSpPr>
          <p:cNvPr id="2" name="TextBox 1">
            <a:extLst>
              <a:ext uri="{FF2B5EF4-FFF2-40B4-BE49-F238E27FC236}">
                <a16:creationId xmlns:a16="http://schemas.microsoft.com/office/drawing/2014/main" id="{62A3219C-11DE-1BA5-CCBC-846F271647EB}"/>
              </a:ext>
            </a:extLst>
          </p:cNvPr>
          <p:cNvSpPr txBox="1"/>
          <p:nvPr/>
        </p:nvSpPr>
        <p:spPr>
          <a:xfrm>
            <a:off x="1741043" y="1276552"/>
            <a:ext cx="8523263" cy="4216539"/>
          </a:xfrm>
          <a:prstGeom prst="rect">
            <a:avLst/>
          </a:prstGeom>
          <a:noFill/>
        </p:spPr>
        <p:txBody>
          <a:bodyPr wrap="square" rtlCol="0">
            <a:spAutoFit/>
          </a:bodyPr>
          <a:lstStyle/>
          <a:p>
            <a:pPr algn="ctr"/>
            <a:r>
              <a:rPr lang="en-GB" sz="2400" dirty="0"/>
              <a:t>Module: </a:t>
            </a:r>
            <a:r>
              <a:rPr lang="en-GB" sz="2400" b="1" dirty="0"/>
              <a:t>Machine Learning and Data-Driven Materials</a:t>
            </a:r>
          </a:p>
          <a:p>
            <a:pPr algn="ctr"/>
            <a:endParaRPr lang="en-GB" sz="2800" dirty="0"/>
          </a:p>
          <a:p>
            <a:pPr algn="ctr"/>
            <a:endParaRPr lang="en-GB" sz="2800" dirty="0"/>
          </a:p>
          <a:p>
            <a:pPr algn="ctr"/>
            <a:r>
              <a:rPr lang="en-GB" dirty="0"/>
              <a:t>Machine Learning – Uncertainty Estimation</a:t>
            </a:r>
            <a:endParaRPr lang="en-GB" sz="2400" b="1" dirty="0"/>
          </a:p>
          <a:p>
            <a:pPr algn="ctr"/>
            <a:endParaRPr lang="en-GB" sz="2400" b="1" dirty="0"/>
          </a:p>
          <a:p>
            <a:pPr algn="ctr"/>
            <a:r>
              <a:rPr lang="en-GB" sz="2000" b="1" dirty="0"/>
              <a:t>Institute for Materials Discovery (IMD)</a:t>
            </a:r>
          </a:p>
          <a:p>
            <a:pPr algn="ctr"/>
            <a:endParaRPr lang="en-GB" sz="2000" b="1" dirty="0"/>
          </a:p>
          <a:p>
            <a:pPr algn="ctr"/>
            <a:r>
              <a:rPr lang="en-GB" sz="2000" b="1" dirty="0"/>
              <a:t>University College London (UCL)</a:t>
            </a:r>
          </a:p>
          <a:p>
            <a:pPr algn="ctr"/>
            <a:endParaRPr lang="en-GB" sz="1600" b="1" dirty="0"/>
          </a:p>
          <a:p>
            <a:pPr algn="ctr"/>
            <a:r>
              <a:rPr lang="en-GB" sz="1600" b="1" dirty="0" err="1"/>
              <a:t>Dr.</a:t>
            </a:r>
            <a:r>
              <a:rPr lang="en-GB" sz="1600" b="1" dirty="0"/>
              <a:t> Zied Hosni, </a:t>
            </a:r>
            <a:r>
              <a:rPr lang="en-GB" sz="1600" b="1" dirty="0" err="1"/>
              <a:t>Dr.</a:t>
            </a:r>
            <a:r>
              <a:rPr lang="en-GB" sz="1600" b="1" dirty="0"/>
              <a:t> Miguel Rodriguez Pineda, Prof. </a:t>
            </a:r>
            <a:r>
              <a:rPr lang="en-GB" sz="1600" b="1" dirty="0" err="1"/>
              <a:t>Adham</a:t>
            </a:r>
            <a:r>
              <a:rPr lang="en-GB" sz="1600" b="1" dirty="0"/>
              <a:t> </a:t>
            </a:r>
            <a:r>
              <a:rPr lang="en-GB" sz="1600" b="1" dirty="0" err="1"/>
              <a:t>Hashibon</a:t>
            </a:r>
            <a:endParaRPr lang="en-GB" sz="1600" b="1" dirty="0"/>
          </a:p>
          <a:p>
            <a:pPr algn="ctr"/>
            <a:r>
              <a:rPr lang="en-GB" sz="2000" b="1" dirty="0"/>
              <a:t>Email: ucqshos@ucl.ac.uk</a:t>
            </a:r>
            <a:endParaRPr lang="en-US" sz="2000" b="1" dirty="0"/>
          </a:p>
          <a:p>
            <a:pPr marL="342900" indent="-342900" algn="ctr">
              <a:buAutoNum type="arabicPeriod"/>
            </a:pPr>
            <a:endParaRPr lang="en-US" sz="2800" dirty="0"/>
          </a:p>
        </p:txBody>
      </p:sp>
    </p:spTree>
    <p:extLst>
      <p:ext uri="{BB962C8B-B14F-4D97-AF65-F5344CB8AC3E}">
        <p14:creationId xmlns:p14="http://schemas.microsoft.com/office/powerpoint/2010/main" val="3645197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C5A9-0B68-2E73-6234-32044965A37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3A3EB7B-136A-D615-1F4E-4871269AFD14}"/>
              </a:ext>
            </a:extLst>
          </p:cNvPr>
          <p:cNvSpPr>
            <a:spLocks noGrp="1"/>
          </p:cNvSpPr>
          <p:nvPr>
            <p:ph idx="1"/>
          </p:nvPr>
        </p:nvSpPr>
        <p:spPr/>
        <p:txBody>
          <a:bodyPr/>
          <a:lstStyle/>
          <a:p>
            <a:r>
              <a:rPr lang="en-GB" sz="2800" dirty="0">
                <a:effectLst/>
                <a:latin typeface="+mj-lt"/>
                <a:ea typeface="Times New Roman" panose="02020603050405020304" pitchFamily="18" charset="0"/>
                <a:cs typeface="Arial" panose="020B0604020202020204" pitchFamily="34" charset="0"/>
              </a:rPr>
              <a:t>Unlike conventional machine learning techniques, conformal prediction is based on the principles of statistical inference, which allows for quantifying the uncertainty associated with the predictions.</a:t>
            </a:r>
          </a:p>
          <a:p>
            <a:r>
              <a:rPr lang="en-GB" sz="2800" dirty="0">
                <a:effectLst/>
                <a:latin typeface="+mj-lt"/>
                <a:ea typeface="Times New Roman" panose="02020603050405020304" pitchFamily="18" charset="0"/>
                <a:cs typeface="Arial" panose="020B0604020202020204" pitchFamily="34" charset="0"/>
              </a:rPr>
              <a:t> This approach is particularly useful when the prediction accuracy is of paramount importance, and the cost of incorrect predictions is high.</a:t>
            </a:r>
            <a:endParaRPr lang="en-GB" sz="2800" dirty="0">
              <a:effectLst/>
              <a:latin typeface="+mj-lt"/>
              <a:ea typeface="Calibri" panose="020F0502020204030204" pitchFamily="34" charset="0"/>
              <a:cs typeface="Arial" panose="020B0604020202020204" pitchFamily="34" charset="0"/>
            </a:endParaRPr>
          </a:p>
          <a:p>
            <a:endParaRPr lang="en-GB" sz="4800" dirty="0">
              <a:latin typeface="+mj-lt"/>
            </a:endParaRPr>
          </a:p>
        </p:txBody>
      </p:sp>
    </p:spTree>
    <p:extLst>
      <p:ext uri="{BB962C8B-B14F-4D97-AF65-F5344CB8AC3E}">
        <p14:creationId xmlns:p14="http://schemas.microsoft.com/office/powerpoint/2010/main" val="72444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12">
            <a:extLst>
              <a:ext uri="{FF2B5EF4-FFF2-40B4-BE49-F238E27FC236}">
                <a16:creationId xmlns:a16="http://schemas.microsoft.com/office/drawing/2014/main" id="{309D9A6B-6C75-454B-BA1F-C3872B29E5EC}"/>
              </a:ext>
            </a:extLst>
          </p:cNvPr>
          <p:cNvSpPr/>
          <p:nvPr/>
        </p:nvSpPr>
        <p:spPr>
          <a:xfrm>
            <a:off x="-6339" y="3551095"/>
            <a:ext cx="4751928" cy="3106451"/>
          </a:xfrm>
          <a:prstGeom prst="roundRect">
            <a:avLst>
              <a:gd name="adj" fmla="val 2699"/>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3" name="Rectangle: Rounded Corners 12">
            <a:extLst>
              <a:ext uri="{FF2B5EF4-FFF2-40B4-BE49-F238E27FC236}">
                <a16:creationId xmlns:a16="http://schemas.microsoft.com/office/drawing/2014/main" id="{309D9A6B-6C75-454B-BA1F-C3872B29E5EC}"/>
              </a:ext>
            </a:extLst>
          </p:cNvPr>
          <p:cNvSpPr/>
          <p:nvPr/>
        </p:nvSpPr>
        <p:spPr>
          <a:xfrm>
            <a:off x="65717" y="3639487"/>
            <a:ext cx="4758160" cy="3106451"/>
          </a:xfrm>
          <a:prstGeom prst="roundRect">
            <a:avLst>
              <a:gd name="adj" fmla="val 2699"/>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4" name="Rectangle: Rounded Corners 12">
            <a:extLst>
              <a:ext uri="{FF2B5EF4-FFF2-40B4-BE49-F238E27FC236}">
                <a16:creationId xmlns:a16="http://schemas.microsoft.com/office/drawing/2014/main" id="{309D9A6B-6C75-454B-BA1F-C3872B29E5EC}"/>
              </a:ext>
            </a:extLst>
          </p:cNvPr>
          <p:cNvSpPr/>
          <p:nvPr/>
        </p:nvSpPr>
        <p:spPr>
          <a:xfrm>
            <a:off x="156699" y="3740071"/>
            <a:ext cx="4745454" cy="3098645"/>
          </a:xfrm>
          <a:prstGeom prst="roundRect">
            <a:avLst>
              <a:gd name="adj" fmla="val 2699"/>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4" name="Rectangle: Rounded Corners 12">
            <a:extLst>
              <a:ext uri="{FF2B5EF4-FFF2-40B4-BE49-F238E27FC236}">
                <a16:creationId xmlns:a16="http://schemas.microsoft.com/office/drawing/2014/main" id="{309D9A6B-6C75-454B-BA1F-C3872B29E5EC}"/>
              </a:ext>
            </a:extLst>
          </p:cNvPr>
          <p:cNvSpPr/>
          <p:nvPr/>
        </p:nvSpPr>
        <p:spPr>
          <a:xfrm>
            <a:off x="0" y="-10507"/>
            <a:ext cx="12182856" cy="2926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(Conformal Prediction CP)</a:t>
            </a:r>
          </a:p>
        </p:txBody>
      </p:sp>
      <p:sp>
        <p:nvSpPr>
          <p:cNvPr id="5" name="Rectangle: Rounded Corners 12">
            <a:extLst>
              <a:ext uri="{FF2B5EF4-FFF2-40B4-BE49-F238E27FC236}">
                <a16:creationId xmlns:a16="http://schemas.microsoft.com/office/drawing/2014/main" id="{309D9A6B-6C75-454B-BA1F-C3872B29E5EC}"/>
              </a:ext>
            </a:extLst>
          </p:cNvPr>
          <p:cNvSpPr/>
          <p:nvPr/>
        </p:nvSpPr>
        <p:spPr>
          <a:xfrm>
            <a:off x="7892689" y="1863105"/>
            <a:ext cx="1964799" cy="41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Proper training set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X_train,y_train</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6" name="Rectangle: Rounded Corners 12">
            <a:extLst>
              <a:ext uri="{FF2B5EF4-FFF2-40B4-BE49-F238E27FC236}">
                <a16:creationId xmlns:a16="http://schemas.microsoft.com/office/drawing/2014/main" id="{309D9A6B-6C75-454B-BA1F-C3872B29E5EC}"/>
              </a:ext>
            </a:extLst>
          </p:cNvPr>
          <p:cNvSpPr/>
          <p:nvPr/>
        </p:nvSpPr>
        <p:spPr>
          <a:xfrm>
            <a:off x="637743" y="2185881"/>
            <a:ext cx="1964799" cy="4175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Non-conformity scores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nc_cal</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Rectangle: Rounded Corners 12">
            <a:extLst>
              <a:ext uri="{FF2B5EF4-FFF2-40B4-BE49-F238E27FC236}">
                <a16:creationId xmlns:a16="http://schemas.microsoft.com/office/drawing/2014/main" id="{309D9A6B-6C75-454B-BA1F-C3872B29E5EC}"/>
              </a:ext>
            </a:extLst>
          </p:cNvPr>
          <p:cNvSpPr/>
          <p:nvPr/>
        </p:nvSpPr>
        <p:spPr>
          <a:xfrm>
            <a:off x="241953" y="6340555"/>
            <a:ext cx="1964799" cy="4175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Significance level M=100</a:t>
            </a:r>
          </a:p>
        </p:txBody>
      </p:sp>
      <p:sp>
        <p:nvSpPr>
          <p:cNvPr id="10" name="Rectangle: Rounded Corners 12">
            <a:extLst>
              <a:ext uri="{FF2B5EF4-FFF2-40B4-BE49-F238E27FC236}">
                <a16:creationId xmlns:a16="http://schemas.microsoft.com/office/drawing/2014/main" id="{309D9A6B-6C75-454B-BA1F-C3872B29E5EC}"/>
              </a:ext>
            </a:extLst>
          </p:cNvPr>
          <p:cNvSpPr/>
          <p:nvPr/>
        </p:nvSpPr>
        <p:spPr>
          <a:xfrm>
            <a:off x="5407118" y="2455751"/>
            <a:ext cx="1964799" cy="41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Prediction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y_cal.pred</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11" name="Rectangle: Rounded Corners 12">
            <a:extLst>
              <a:ext uri="{FF2B5EF4-FFF2-40B4-BE49-F238E27FC236}">
                <a16:creationId xmlns:a16="http://schemas.microsoft.com/office/drawing/2014/main" id="{309D9A6B-6C75-454B-BA1F-C3872B29E5EC}"/>
              </a:ext>
            </a:extLst>
          </p:cNvPr>
          <p:cNvSpPr/>
          <p:nvPr/>
        </p:nvSpPr>
        <p:spPr>
          <a:xfrm>
            <a:off x="10067301" y="2434776"/>
            <a:ext cx="1964799" cy="41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Prediction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y_test.pred</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12" name="Rectangle: Rounded Corners 12">
            <a:extLst>
              <a:ext uri="{FF2B5EF4-FFF2-40B4-BE49-F238E27FC236}">
                <a16:creationId xmlns:a16="http://schemas.microsoft.com/office/drawing/2014/main" id="{309D9A6B-6C75-454B-BA1F-C3872B29E5EC}"/>
              </a:ext>
            </a:extLst>
          </p:cNvPr>
          <p:cNvSpPr/>
          <p:nvPr/>
        </p:nvSpPr>
        <p:spPr>
          <a:xfrm>
            <a:off x="7892689" y="2482424"/>
            <a:ext cx="1964799" cy="41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Build a model (RF, SVM)</a:t>
            </a:r>
          </a:p>
        </p:txBody>
      </p:sp>
      <p:sp>
        <p:nvSpPr>
          <p:cNvPr id="13" name="Rectangle: Rounded Corners 12">
            <a:extLst>
              <a:ext uri="{FF2B5EF4-FFF2-40B4-BE49-F238E27FC236}">
                <a16:creationId xmlns:a16="http://schemas.microsoft.com/office/drawing/2014/main" id="{309D9A6B-6C75-454B-BA1F-C3872B29E5EC}"/>
              </a:ext>
            </a:extLst>
          </p:cNvPr>
          <p:cNvSpPr/>
          <p:nvPr/>
        </p:nvSpPr>
        <p:spPr>
          <a:xfrm>
            <a:off x="5405789" y="1845947"/>
            <a:ext cx="1964799" cy="41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Calibration set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X_cal,y_cal</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14" name="Rectangle: Rounded Corners 12">
            <a:extLst>
              <a:ext uri="{FF2B5EF4-FFF2-40B4-BE49-F238E27FC236}">
                <a16:creationId xmlns:a16="http://schemas.microsoft.com/office/drawing/2014/main" id="{309D9A6B-6C75-454B-BA1F-C3872B29E5EC}"/>
              </a:ext>
            </a:extLst>
          </p:cNvPr>
          <p:cNvSpPr/>
          <p:nvPr/>
        </p:nvSpPr>
        <p:spPr>
          <a:xfrm>
            <a:off x="6388189" y="1058542"/>
            <a:ext cx="1964799" cy="4175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Training set </a:t>
            </a:r>
          </a:p>
        </p:txBody>
      </p:sp>
      <p:sp>
        <p:nvSpPr>
          <p:cNvPr id="15" name="Rectangle: Rounded Corners 12">
            <a:extLst>
              <a:ext uri="{FF2B5EF4-FFF2-40B4-BE49-F238E27FC236}">
                <a16:creationId xmlns:a16="http://schemas.microsoft.com/office/drawing/2014/main" id="{309D9A6B-6C75-454B-BA1F-C3872B29E5EC}"/>
              </a:ext>
            </a:extLst>
          </p:cNvPr>
          <p:cNvSpPr/>
          <p:nvPr/>
        </p:nvSpPr>
        <p:spPr>
          <a:xfrm>
            <a:off x="10070809" y="1018987"/>
            <a:ext cx="1964799" cy="41757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External test set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X_test,y_test</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16" name="Rectangle: Rounded Corners 12">
            <a:extLst>
              <a:ext uri="{FF2B5EF4-FFF2-40B4-BE49-F238E27FC236}">
                <a16:creationId xmlns:a16="http://schemas.microsoft.com/office/drawing/2014/main" id="{309D9A6B-6C75-454B-BA1F-C3872B29E5EC}"/>
              </a:ext>
            </a:extLst>
          </p:cNvPr>
          <p:cNvSpPr/>
          <p:nvPr/>
        </p:nvSpPr>
        <p:spPr>
          <a:xfrm>
            <a:off x="8352988" y="412476"/>
            <a:ext cx="1795141" cy="37318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Dataset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X,y</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21" name="Rectangle: Rounded Corners 12">
            <a:extLst>
              <a:ext uri="{FF2B5EF4-FFF2-40B4-BE49-F238E27FC236}">
                <a16:creationId xmlns:a16="http://schemas.microsoft.com/office/drawing/2014/main" id="{309D9A6B-6C75-454B-BA1F-C3872B29E5EC}"/>
              </a:ext>
            </a:extLst>
          </p:cNvPr>
          <p:cNvSpPr/>
          <p:nvPr/>
        </p:nvSpPr>
        <p:spPr>
          <a:xfrm>
            <a:off x="2867542" y="2450913"/>
            <a:ext cx="1964799" cy="4175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Mean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y_cal.pred</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30" name="Rectangle: Rounded Corners 12">
            <a:extLst>
              <a:ext uri="{FF2B5EF4-FFF2-40B4-BE49-F238E27FC236}">
                <a16:creationId xmlns:a16="http://schemas.microsoft.com/office/drawing/2014/main" id="{309D9A6B-6C75-454B-BA1F-C3872B29E5EC}"/>
              </a:ext>
            </a:extLst>
          </p:cNvPr>
          <p:cNvSpPr/>
          <p:nvPr/>
        </p:nvSpPr>
        <p:spPr>
          <a:xfrm>
            <a:off x="2907731" y="1859243"/>
            <a:ext cx="1964799" cy="4175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Mean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y_cal</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a:t>
            </a:r>
          </a:p>
        </p:txBody>
      </p:sp>
      <p:sp>
        <p:nvSpPr>
          <p:cNvPr id="31" name="Rectangle: Rounded Corners 12">
            <a:extLst>
              <a:ext uri="{FF2B5EF4-FFF2-40B4-BE49-F238E27FC236}">
                <a16:creationId xmlns:a16="http://schemas.microsoft.com/office/drawing/2014/main" id="{309D9A6B-6C75-454B-BA1F-C3872B29E5EC}"/>
              </a:ext>
            </a:extLst>
          </p:cNvPr>
          <p:cNvSpPr/>
          <p:nvPr/>
        </p:nvSpPr>
        <p:spPr>
          <a:xfrm>
            <a:off x="628190" y="2896449"/>
            <a:ext cx="1964799" cy="4175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Rank scores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nc_cal</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Rectangle: Rounded Corners 12">
            <a:extLst>
              <a:ext uri="{FF2B5EF4-FFF2-40B4-BE49-F238E27FC236}">
                <a16:creationId xmlns:a16="http://schemas.microsoft.com/office/drawing/2014/main" id="{309D9A6B-6C75-454B-BA1F-C3872B29E5EC}"/>
              </a:ext>
            </a:extLst>
          </p:cNvPr>
          <p:cNvSpPr/>
          <p:nvPr/>
        </p:nvSpPr>
        <p:spPr>
          <a:xfrm>
            <a:off x="3829426" y="5685653"/>
            <a:ext cx="1022916" cy="4175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Measure error rates</a:t>
            </a:r>
          </a:p>
        </p:txBody>
      </p:sp>
      <p:sp>
        <p:nvSpPr>
          <p:cNvPr id="34" name="Rectangle: Rounded Corners 12">
            <a:extLst>
              <a:ext uri="{FF2B5EF4-FFF2-40B4-BE49-F238E27FC236}">
                <a16:creationId xmlns:a16="http://schemas.microsoft.com/office/drawing/2014/main" id="{309D9A6B-6C75-454B-BA1F-C3872B29E5EC}"/>
              </a:ext>
            </a:extLst>
          </p:cNvPr>
          <p:cNvSpPr/>
          <p:nvPr/>
        </p:nvSpPr>
        <p:spPr>
          <a:xfrm>
            <a:off x="3828478" y="6226636"/>
            <a:ext cx="1021217" cy="4175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Measure efficiency</a:t>
            </a:r>
          </a:p>
        </p:txBody>
      </p:sp>
      <p:sp>
        <p:nvSpPr>
          <p:cNvPr id="35" name="Rectangle: Rounded Corners 12">
            <a:extLst>
              <a:ext uri="{FF2B5EF4-FFF2-40B4-BE49-F238E27FC236}">
                <a16:creationId xmlns:a16="http://schemas.microsoft.com/office/drawing/2014/main" id="{309D9A6B-6C75-454B-BA1F-C3872B29E5EC}"/>
              </a:ext>
            </a:extLst>
          </p:cNvPr>
          <p:cNvSpPr/>
          <p:nvPr/>
        </p:nvSpPr>
        <p:spPr>
          <a:xfrm>
            <a:off x="224683" y="4235843"/>
            <a:ext cx="3381530" cy="1910173"/>
          </a:xfrm>
          <a:prstGeom prst="roundRect">
            <a:avLst>
              <a:gd name="adj" fmla="val 2699"/>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6" name="Rectangle: Rounded Corners 12">
            <a:extLst>
              <a:ext uri="{FF2B5EF4-FFF2-40B4-BE49-F238E27FC236}">
                <a16:creationId xmlns:a16="http://schemas.microsoft.com/office/drawing/2014/main" id="{309D9A6B-6C75-454B-BA1F-C3872B29E5EC}"/>
              </a:ext>
            </a:extLst>
          </p:cNvPr>
          <p:cNvSpPr/>
          <p:nvPr/>
        </p:nvSpPr>
        <p:spPr>
          <a:xfrm>
            <a:off x="299350" y="4324235"/>
            <a:ext cx="3385965" cy="1910173"/>
          </a:xfrm>
          <a:prstGeom prst="roundRect">
            <a:avLst>
              <a:gd name="adj" fmla="val 2699"/>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7" name="Rectangle: Rounded Corners 12">
            <a:extLst>
              <a:ext uri="{FF2B5EF4-FFF2-40B4-BE49-F238E27FC236}">
                <a16:creationId xmlns:a16="http://schemas.microsoft.com/office/drawing/2014/main" id="{309D9A6B-6C75-454B-BA1F-C3872B29E5EC}"/>
              </a:ext>
            </a:extLst>
          </p:cNvPr>
          <p:cNvSpPr/>
          <p:nvPr/>
        </p:nvSpPr>
        <p:spPr>
          <a:xfrm>
            <a:off x="385007" y="4420999"/>
            <a:ext cx="3376922" cy="1905373"/>
          </a:xfrm>
          <a:prstGeom prst="roundRect">
            <a:avLst>
              <a:gd name="adj" fmla="val 2699"/>
            </a:avLst>
          </a:prstGeom>
        </p:spPr>
        <p:style>
          <a:lnRef idx="2">
            <a:schemeClr val="accent4"/>
          </a:lnRef>
          <a:fillRef idx="1">
            <a:schemeClr val="lt1"/>
          </a:fillRef>
          <a:effectRef idx="0">
            <a:schemeClr val="accent4"/>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38" name="Rectangle: Rounded Corners 12">
            <a:extLst>
              <a:ext uri="{FF2B5EF4-FFF2-40B4-BE49-F238E27FC236}">
                <a16:creationId xmlns:a16="http://schemas.microsoft.com/office/drawing/2014/main" id="{309D9A6B-6C75-454B-BA1F-C3872B29E5EC}"/>
              </a:ext>
            </a:extLst>
          </p:cNvPr>
          <p:cNvSpPr/>
          <p:nvPr/>
        </p:nvSpPr>
        <p:spPr>
          <a:xfrm>
            <a:off x="5045304" y="5685041"/>
            <a:ext cx="3585512" cy="4175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=cases with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y_test</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 inside intervals/total cases</a:t>
            </a:r>
          </a:p>
        </p:txBody>
      </p:sp>
      <p:sp>
        <p:nvSpPr>
          <p:cNvPr id="39" name="Rectangle: Rounded Corners 12">
            <a:extLst>
              <a:ext uri="{FF2B5EF4-FFF2-40B4-BE49-F238E27FC236}">
                <a16:creationId xmlns:a16="http://schemas.microsoft.com/office/drawing/2014/main" id="{309D9A6B-6C75-454B-BA1F-C3872B29E5EC}"/>
              </a:ext>
            </a:extLst>
          </p:cNvPr>
          <p:cNvSpPr/>
          <p:nvPr/>
        </p:nvSpPr>
        <p:spPr>
          <a:xfrm>
            <a:off x="5045315" y="6239971"/>
            <a:ext cx="3585501" cy="41757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 mean of intervals</a:t>
            </a:r>
          </a:p>
        </p:txBody>
      </p:sp>
      <p:sp>
        <p:nvSpPr>
          <p:cNvPr id="40" name="Rectangle: Rounded Corners 12">
            <a:extLst>
              <a:ext uri="{FF2B5EF4-FFF2-40B4-BE49-F238E27FC236}">
                <a16:creationId xmlns:a16="http://schemas.microsoft.com/office/drawing/2014/main" id="{309D9A6B-6C75-454B-BA1F-C3872B29E5EC}"/>
              </a:ext>
            </a:extLst>
          </p:cNvPr>
          <p:cNvSpPr/>
          <p:nvPr/>
        </p:nvSpPr>
        <p:spPr>
          <a:xfrm>
            <a:off x="497259" y="5878784"/>
            <a:ext cx="781035" cy="4175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y_test</a:t>
            </a:r>
            <a:endPar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Rounded Corners 12">
            <a:extLst>
              <a:ext uri="{FF2B5EF4-FFF2-40B4-BE49-F238E27FC236}">
                <a16:creationId xmlns:a16="http://schemas.microsoft.com/office/drawing/2014/main" id="{309D9A6B-6C75-454B-BA1F-C3872B29E5EC}"/>
              </a:ext>
            </a:extLst>
          </p:cNvPr>
          <p:cNvSpPr/>
          <p:nvPr/>
        </p:nvSpPr>
        <p:spPr>
          <a:xfrm>
            <a:off x="1037041" y="4436828"/>
            <a:ext cx="1964799" cy="417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Compute q =</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nc</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[c]</a:t>
            </a:r>
          </a:p>
        </p:txBody>
      </p:sp>
      <p:sp>
        <p:nvSpPr>
          <p:cNvPr id="41" name="Rectangle: Rounded Corners 12">
            <a:extLst>
              <a:ext uri="{FF2B5EF4-FFF2-40B4-BE49-F238E27FC236}">
                <a16:creationId xmlns:a16="http://schemas.microsoft.com/office/drawing/2014/main" id="{309D9A6B-6C75-454B-BA1F-C3872B29E5EC}"/>
              </a:ext>
            </a:extLst>
          </p:cNvPr>
          <p:cNvSpPr/>
          <p:nvPr/>
        </p:nvSpPr>
        <p:spPr>
          <a:xfrm>
            <a:off x="2098943" y="4937513"/>
            <a:ext cx="1637476" cy="797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Compute bottom interval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Y_test.pred</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 + q</a:t>
            </a:r>
          </a:p>
        </p:txBody>
      </p:sp>
      <p:sp>
        <p:nvSpPr>
          <p:cNvPr id="43" name="Rectangle: Rounded Corners 12">
            <a:extLst>
              <a:ext uri="{FF2B5EF4-FFF2-40B4-BE49-F238E27FC236}">
                <a16:creationId xmlns:a16="http://schemas.microsoft.com/office/drawing/2014/main" id="{309D9A6B-6C75-454B-BA1F-C3872B29E5EC}"/>
              </a:ext>
            </a:extLst>
          </p:cNvPr>
          <p:cNvSpPr/>
          <p:nvPr/>
        </p:nvSpPr>
        <p:spPr>
          <a:xfrm>
            <a:off x="637741" y="3800513"/>
            <a:ext cx="3495720" cy="417575"/>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Find the rank index C= ceil(</a:t>
            </a: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nc</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)*(1-sgn.level)</a:t>
            </a:r>
          </a:p>
        </p:txBody>
      </p:sp>
      <p:sp>
        <p:nvSpPr>
          <p:cNvPr id="44" name="Rectangle: Rounded Corners 12">
            <a:extLst>
              <a:ext uri="{FF2B5EF4-FFF2-40B4-BE49-F238E27FC236}">
                <a16:creationId xmlns:a16="http://schemas.microsoft.com/office/drawing/2014/main" id="{309D9A6B-6C75-454B-BA1F-C3872B29E5EC}"/>
              </a:ext>
            </a:extLst>
          </p:cNvPr>
          <p:cNvSpPr/>
          <p:nvPr/>
        </p:nvSpPr>
        <p:spPr>
          <a:xfrm>
            <a:off x="415976" y="4937513"/>
            <a:ext cx="1637476" cy="7971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Compute bottom interval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err="1">
                <a:ln>
                  <a:noFill/>
                </a:ln>
                <a:solidFill>
                  <a:prstClr val="white"/>
                </a:solidFill>
                <a:effectLst/>
                <a:uLnTx/>
                <a:uFillTx/>
                <a:latin typeface="Calibri" panose="020F0502020204030204"/>
                <a:ea typeface="+mn-ea"/>
                <a:cs typeface="+mn-cs"/>
              </a:rPr>
              <a:t>Y_test.pred</a:t>
            </a: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 - q</a:t>
            </a:r>
          </a:p>
        </p:txBody>
      </p:sp>
      <p:cxnSp>
        <p:nvCxnSpPr>
          <p:cNvPr id="46" name="Straight Arrow Connector 45"/>
          <p:cNvCxnSpPr>
            <a:stCxn id="16" idx="2"/>
            <a:endCxn id="14" idx="0"/>
          </p:cNvCxnSpPr>
          <p:nvPr/>
        </p:nvCxnSpPr>
        <p:spPr>
          <a:xfrm flipH="1">
            <a:off x="7370589" y="785657"/>
            <a:ext cx="1879970" cy="2728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16" idx="2"/>
            <a:endCxn id="15" idx="0"/>
          </p:cNvCxnSpPr>
          <p:nvPr/>
        </p:nvCxnSpPr>
        <p:spPr>
          <a:xfrm>
            <a:off x="9250559" y="785657"/>
            <a:ext cx="1802650" cy="23333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14" idx="2"/>
            <a:endCxn id="5" idx="0"/>
          </p:cNvCxnSpPr>
          <p:nvPr/>
        </p:nvCxnSpPr>
        <p:spPr>
          <a:xfrm>
            <a:off x="7370589" y="1476117"/>
            <a:ext cx="1504500" cy="3869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14" idx="2"/>
          </p:cNvCxnSpPr>
          <p:nvPr/>
        </p:nvCxnSpPr>
        <p:spPr>
          <a:xfrm flipH="1">
            <a:off x="6381315" y="1476117"/>
            <a:ext cx="989274" cy="3587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13" idx="2"/>
            <a:endCxn id="10" idx="0"/>
          </p:cNvCxnSpPr>
          <p:nvPr/>
        </p:nvCxnSpPr>
        <p:spPr>
          <a:xfrm>
            <a:off x="6388189" y="2263522"/>
            <a:ext cx="1329" cy="192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5" idx="2"/>
            <a:endCxn id="12" idx="0"/>
          </p:cNvCxnSpPr>
          <p:nvPr/>
        </p:nvCxnSpPr>
        <p:spPr>
          <a:xfrm>
            <a:off x="8875089" y="2280680"/>
            <a:ext cx="0" cy="201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15" idx="2"/>
            <a:endCxn id="11" idx="0"/>
          </p:cNvCxnSpPr>
          <p:nvPr/>
        </p:nvCxnSpPr>
        <p:spPr>
          <a:xfrm flipH="1">
            <a:off x="11049701" y="1436562"/>
            <a:ext cx="3508" cy="9982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13" idx="1"/>
            <a:endCxn id="30" idx="3"/>
          </p:cNvCxnSpPr>
          <p:nvPr/>
        </p:nvCxnSpPr>
        <p:spPr>
          <a:xfrm flipH="1">
            <a:off x="4872530" y="2054735"/>
            <a:ext cx="533259" cy="1329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p:cNvCxnSpPr>
            <a:stCxn id="10" idx="1"/>
            <a:endCxn id="21" idx="3"/>
          </p:cNvCxnSpPr>
          <p:nvPr/>
        </p:nvCxnSpPr>
        <p:spPr>
          <a:xfrm flipH="1" flipV="1">
            <a:off x="4832341" y="2659701"/>
            <a:ext cx="574777" cy="48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p:cNvCxnSpPr>
            <a:stCxn id="30" idx="1"/>
            <a:endCxn id="6" idx="3"/>
          </p:cNvCxnSpPr>
          <p:nvPr/>
        </p:nvCxnSpPr>
        <p:spPr>
          <a:xfrm flipH="1">
            <a:off x="2602542" y="2068031"/>
            <a:ext cx="305189" cy="3266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a:stCxn id="21" idx="1"/>
            <a:endCxn id="6" idx="3"/>
          </p:cNvCxnSpPr>
          <p:nvPr/>
        </p:nvCxnSpPr>
        <p:spPr>
          <a:xfrm flipH="1" flipV="1">
            <a:off x="2602542" y="2394669"/>
            <a:ext cx="265000" cy="26503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p:cNvCxnSpPr>
            <a:stCxn id="6" idx="2"/>
            <a:endCxn id="31" idx="0"/>
          </p:cNvCxnSpPr>
          <p:nvPr/>
        </p:nvCxnSpPr>
        <p:spPr>
          <a:xfrm flipH="1">
            <a:off x="1610590" y="2603456"/>
            <a:ext cx="9553" cy="29299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p:cNvCxnSpPr>
            <a:stCxn id="31" idx="2"/>
            <a:endCxn id="43" idx="0"/>
          </p:cNvCxnSpPr>
          <p:nvPr/>
        </p:nvCxnSpPr>
        <p:spPr>
          <a:xfrm>
            <a:off x="1610590" y="3314024"/>
            <a:ext cx="775011" cy="4864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a:stCxn id="43" idx="2"/>
            <a:endCxn id="9" idx="0"/>
          </p:cNvCxnSpPr>
          <p:nvPr/>
        </p:nvCxnSpPr>
        <p:spPr>
          <a:xfrm flipH="1">
            <a:off x="2019441" y="4218088"/>
            <a:ext cx="366160" cy="2187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38" idx="1"/>
            <a:endCxn id="32" idx="3"/>
          </p:cNvCxnSpPr>
          <p:nvPr/>
        </p:nvCxnSpPr>
        <p:spPr>
          <a:xfrm flipH="1">
            <a:off x="4852342" y="5893829"/>
            <a:ext cx="192962" cy="6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39" idx="1"/>
            <a:endCxn id="34" idx="3"/>
          </p:cNvCxnSpPr>
          <p:nvPr/>
        </p:nvCxnSpPr>
        <p:spPr>
          <a:xfrm flipH="1" flipV="1">
            <a:off x="4849695" y="6435424"/>
            <a:ext cx="195620" cy="133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9" idx="2"/>
            <a:endCxn id="41" idx="0"/>
          </p:cNvCxnSpPr>
          <p:nvPr/>
        </p:nvCxnSpPr>
        <p:spPr>
          <a:xfrm>
            <a:off x="2019441" y="4854403"/>
            <a:ext cx="898240" cy="831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9" idx="2"/>
            <a:endCxn id="44" idx="0"/>
          </p:cNvCxnSpPr>
          <p:nvPr/>
        </p:nvCxnSpPr>
        <p:spPr>
          <a:xfrm flipH="1">
            <a:off x="1234714" y="4854403"/>
            <a:ext cx="784727" cy="831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Arrow Connector 2"/>
          <p:cNvCxnSpPr>
            <a:stCxn id="12" idx="1"/>
            <a:endCxn id="10" idx="3"/>
          </p:cNvCxnSpPr>
          <p:nvPr/>
        </p:nvCxnSpPr>
        <p:spPr>
          <a:xfrm flipH="1" flipV="1">
            <a:off x="7371917" y="2664539"/>
            <a:ext cx="520772" cy="266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2" idx="3"/>
            <a:endCxn id="11" idx="1"/>
          </p:cNvCxnSpPr>
          <p:nvPr/>
        </p:nvCxnSpPr>
        <p:spPr>
          <a:xfrm flipV="1">
            <a:off x="9857488" y="2643564"/>
            <a:ext cx="209813" cy="4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Rounded Corners 12">
            <a:extLst>
              <a:ext uri="{FF2B5EF4-FFF2-40B4-BE49-F238E27FC236}">
                <a16:creationId xmlns:a16="http://schemas.microsoft.com/office/drawing/2014/main" id="{309D9A6B-6C75-454B-BA1F-C3872B29E5EC}"/>
              </a:ext>
            </a:extLst>
          </p:cNvPr>
          <p:cNvSpPr/>
          <p:nvPr/>
        </p:nvSpPr>
        <p:spPr>
          <a:xfrm>
            <a:off x="1352961" y="5828907"/>
            <a:ext cx="1681266" cy="41757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white"/>
                </a:solidFill>
                <a:effectLst/>
                <a:uLnTx/>
                <a:uFillTx/>
                <a:latin typeface="Calibri" panose="020F0502020204030204"/>
                <a:ea typeface="+mn-ea"/>
                <a:cs typeface="+mn-cs"/>
              </a:rPr>
              <a:t>Confidence interval</a:t>
            </a:r>
          </a:p>
        </p:txBody>
      </p:sp>
      <p:cxnSp>
        <p:nvCxnSpPr>
          <p:cNvPr id="20" name="Elbow Connector 19"/>
          <p:cNvCxnSpPr>
            <a:stCxn id="11" idx="2"/>
            <a:endCxn id="41" idx="3"/>
          </p:cNvCxnSpPr>
          <p:nvPr/>
        </p:nvCxnSpPr>
        <p:spPr>
          <a:xfrm rot="5400000">
            <a:off x="6151198" y="437572"/>
            <a:ext cx="2483724" cy="7313282"/>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7606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864F-12B0-B765-1016-566735A7C43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1C579AA-55B0-5845-03C0-94C15A2422A4}"/>
              </a:ext>
            </a:extLst>
          </p:cNvPr>
          <p:cNvSpPr>
            <a:spLocks noGrp="1"/>
          </p:cNvSpPr>
          <p:nvPr>
            <p:ph idx="1"/>
          </p:nvPr>
        </p:nvSpPr>
        <p:spPr/>
        <p:txBody>
          <a:bodyPr/>
          <a:lstStyle/>
          <a:p>
            <a:r>
              <a:rPr lang="en-GB" sz="3200" dirty="0">
                <a:effectLst/>
                <a:latin typeface="+mj-lt"/>
                <a:ea typeface="Times New Roman" panose="02020603050405020304" pitchFamily="18" charset="0"/>
                <a:cs typeface="Arial" panose="020B0604020202020204" pitchFamily="34" charset="0"/>
              </a:rPr>
              <a:t>Conformal prediction is a non-parametric approach, which means that it does not make any assumptions about the underlying distribution of the data. </a:t>
            </a:r>
          </a:p>
          <a:p>
            <a:r>
              <a:rPr lang="en-GB" sz="3200" dirty="0">
                <a:effectLst/>
                <a:latin typeface="+mj-lt"/>
                <a:ea typeface="Times New Roman" panose="02020603050405020304" pitchFamily="18" charset="0"/>
                <a:cs typeface="Arial" panose="020B0604020202020204" pitchFamily="34" charset="0"/>
              </a:rPr>
              <a:t>It builds a set of non-conformity measures that capture the degree of similarity between the input data and the training data. </a:t>
            </a:r>
          </a:p>
          <a:p>
            <a:r>
              <a:rPr lang="en-GB" sz="3200" dirty="0">
                <a:effectLst/>
                <a:latin typeface="+mj-lt"/>
                <a:ea typeface="Times New Roman" panose="02020603050405020304" pitchFamily="18" charset="0"/>
                <a:cs typeface="Arial" panose="020B0604020202020204" pitchFamily="34" charset="0"/>
              </a:rPr>
              <a:t>These measures are then used to construct a prediction interval that includes the true output value with a given level of confidence.</a:t>
            </a:r>
            <a:endParaRPr lang="en-GB" sz="3200" dirty="0">
              <a:effectLst/>
              <a:latin typeface="+mj-lt"/>
              <a:ea typeface="Calibri" panose="020F0502020204030204" pitchFamily="34" charset="0"/>
              <a:cs typeface="Arial" panose="020B0604020202020204" pitchFamily="34" charset="0"/>
            </a:endParaRPr>
          </a:p>
          <a:p>
            <a:endParaRPr lang="en-GB" sz="5400" dirty="0">
              <a:latin typeface="+mj-lt"/>
            </a:endParaRPr>
          </a:p>
        </p:txBody>
      </p:sp>
    </p:spTree>
    <p:extLst>
      <p:ext uri="{BB962C8B-B14F-4D97-AF65-F5344CB8AC3E}">
        <p14:creationId xmlns:p14="http://schemas.microsoft.com/office/powerpoint/2010/main" val="1874435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7035E-8AC6-A7DE-BD5B-5D3B38AF7CAC}"/>
              </a:ext>
            </a:extLst>
          </p:cNvPr>
          <p:cNvSpPr>
            <a:spLocks noGrp="1"/>
          </p:cNvSpPr>
          <p:nvPr>
            <p:ph type="title"/>
          </p:nvPr>
        </p:nvSpPr>
        <p:spPr/>
        <p:txBody>
          <a:bodyPr/>
          <a:lstStyle/>
          <a:p>
            <a:r>
              <a:rPr lang="en-GB" dirty="0"/>
              <a:t>Performance of Conformal Prediction</a:t>
            </a:r>
          </a:p>
        </p:txBody>
      </p:sp>
      <p:sp>
        <p:nvSpPr>
          <p:cNvPr id="3" name="Content Placeholder 2">
            <a:extLst>
              <a:ext uri="{FF2B5EF4-FFF2-40B4-BE49-F238E27FC236}">
                <a16:creationId xmlns:a16="http://schemas.microsoft.com/office/drawing/2014/main" id="{0C73344E-CDD3-C14A-402F-79B318FD083C}"/>
              </a:ext>
            </a:extLst>
          </p:cNvPr>
          <p:cNvSpPr>
            <a:spLocks noGrp="1"/>
          </p:cNvSpPr>
          <p:nvPr>
            <p:ph idx="1"/>
          </p:nvPr>
        </p:nvSpPr>
        <p:spPr/>
        <p:txBody>
          <a:bodyPr/>
          <a:lstStyle/>
          <a:p>
            <a:r>
              <a:rPr lang="en-GB" sz="3200" dirty="0">
                <a:effectLst/>
                <a:latin typeface="+mj-lt"/>
                <a:ea typeface="Times New Roman" panose="02020603050405020304" pitchFamily="18" charset="0"/>
                <a:cs typeface="Arial" panose="020B0604020202020204" pitchFamily="34" charset="0"/>
              </a:rPr>
              <a:t>Conformal prediction has been shown to </a:t>
            </a:r>
            <a:r>
              <a:rPr lang="en-GB" sz="3200" b="1" dirty="0">
                <a:effectLst/>
                <a:latin typeface="+mj-lt"/>
                <a:ea typeface="Times New Roman" panose="02020603050405020304" pitchFamily="18" charset="0"/>
                <a:cs typeface="Arial" panose="020B0604020202020204" pitchFamily="34" charset="0"/>
              </a:rPr>
              <a:t>outperform conventional machine learning techniques</a:t>
            </a:r>
            <a:r>
              <a:rPr lang="en-GB" sz="3200" dirty="0">
                <a:effectLst/>
                <a:latin typeface="+mj-lt"/>
                <a:ea typeface="Times New Roman" panose="02020603050405020304" pitchFamily="18" charset="0"/>
                <a:cs typeface="Arial" panose="020B0604020202020204" pitchFamily="34" charset="0"/>
              </a:rPr>
              <a:t> in several applications, including medical diagnosis, drug discovery, and credit risk assessment.</a:t>
            </a:r>
          </a:p>
          <a:p>
            <a:r>
              <a:rPr lang="en-GB" sz="3200" dirty="0">
                <a:effectLst/>
                <a:latin typeface="+mj-lt"/>
                <a:ea typeface="Times New Roman" panose="02020603050405020304" pitchFamily="18" charset="0"/>
                <a:cs typeface="Arial" panose="020B0604020202020204" pitchFamily="34" charset="0"/>
              </a:rPr>
              <a:t> Its ability to </a:t>
            </a:r>
            <a:r>
              <a:rPr lang="en-GB" sz="3200" b="1" dirty="0">
                <a:effectLst/>
                <a:latin typeface="+mj-lt"/>
                <a:ea typeface="Times New Roman" panose="02020603050405020304" pitchFamily="18" charset="0"/>
                <a:cs typeface="Arial" panose="020B0604020202020204" pitchFamily="34" charset="0"/>
              </a:rPr>
              <a:t>provide reliable prediction intervals </a:t>
            </a:r>
            <a:r>
              <a:rPr lang="en-GB" sz="3200" dirty="0">
                <a:effectLst/>
                <a:latin typeface="+mj-lt"/>
                <a:ea typeface="Times New Roman" panose="02020603050405020304" pitchFamily="18" charset="0"/>
                <a:cs typeface="Arial" panose="020B0604020202020204" pitchFamily="34" charset="0"/>
              </a:rPr>
              <a:t>with a known level of confidence makes it particularly useful in safety-critical applications where the cost of incorrect predictions is high.</a:t>
            </a:r>
            <a:endParaRPr lang="en-GB" sz="3200" dirty="0">
              <a:effectLst/>
              <a:latin typeface="+mj-lt"/>
              <a:ea typeface="Calibri" panose="020F0502020204030204" pitchFamily="34" charset="0"/>
              <a:cs typeface="Arial" panose="020B0604020202020204" pitchFamily="34" charset="0"/>
            </a:endParaRPr>
          </a:p>
          <a:p>
            <a:endParaRPr lang="en-GB" sz="5400" dirty="0">
              <a:latin typeface="+mj-lt"/>
            </a:endParaRPr>
          </a:p>
        </p:txBody>
      </p:sp>
    </p:spTree>
    <p:extLst>
      <p:ext uri="{BB962C8B-B14F-4D97-AF65-F5344CB8AC3E}">
        <p14:creationId xmlns:p14="http://schemas.microsoft.com/office/powerpoint/2010/main" val="3105798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6111-2DF2-A2A5-7769-555D5E98F7B1}"/>
              </a:ext>
            </a:extLst>
          </p:cNvPr>
          <p:cNvSpPr>
            <a:spLocks noGrp="1"/>
          </p:cNvSpPr>
          <p:nvPr>
            <p:ph type="title"/>
          </p:nvPr>
        </p:nvSpPr>
        <p:spPr/>
        <p:txBody>
          <a:bodyPr/>
          <a:lstStyle/>
          <a:p>
            <a:r>
              <a:rPr lang="en-GB" dirty="0">
                <a:ea typeface="Times New Roman" panose="02020603050405020304" pitchFamily="18" charset="0"/>
                <a:cs typeface="Arial" panose="020B0604020202020204" pitchFamily="34" charset="0"/>
              </a:rPr>
              <a:t>B</a:t>
            </a:r>
            <a:r>
              <a:rPr lang="en-GB" sz="3200" dirty="0">
                <a:effectLst/>
                <a:latin typeface="+mj-lt"/>
                <a:ea typeface="Times New Roman" panose="02020603050405020304" pitchFamily="18" charset="0"/>
                <a:cs typeface="Arial" panose="020B0604020202020204" pitchFamily="34" charset="0"/>
              </a:rPr>
              <a:t>inary classification problems using conformal prediction</a:t>
            </a:r>
            <a:endParaRPr lang="en-GB" dirty="0"/>
          </a:p>
        </p:txBody>
      </p:sp>
      <p:graphicFrame>
        <p:nvGraphicFramePr>
          <p:cNvPr id="4" name="Diagram 3">
            <a:extLst>
              <a:ext uri="{FF2B5EF4-FFF2-40B4-BE49-F238E27FC236}">
                <a16:creationId xmlns:a16="http://schemas.microsoft.com/office/drawing/2014/main" id="{6AE4894A-22BD-5930-C79C-5512999D0A36}"/>
              </a:ext>
            </a:extLst>
          </p:cNvPr>
          <p:cNvGraphicFramePr/>
          <p:nvPr>
            <p:extLst>
              <p:ext uri="{D42A27DB-BD31-4B8C-83A1-F6EECF244321}">
                <p14:modId xmlns:p14="http://schemas.microsoft.com/office/powerpoint/2010/main" val="553712152"/>
              </p:ext>
            </p:extLst>
          </p:nvPr>
        </p:nvGraphicFramePr>
        <p:xfrm>
          <a:off x="124287" y="1606858"/>
          <a:ext cx="11878324" cy="51260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146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D5F8C-8DF5-FA85-1F80-5BCD3E3BC706}"/>
              </a:ext>
            </a:extLst>
          </p:cNvPr>
          <p:cNvSpPr>
            <a:spLocks noGrp="1"/>
          </p:cNvSpPr>
          <p:nvPr>
            <p:ph type="title"/>
          </p:nvPr>
        </p:nvSpPr>
        <p:spPr/>
        <p:txBody>
          <a:bodyPr/>
          <a:lstStyle/>
          <a:p>
            <a:r>
              <a:rPr lang="en-GB" dirty="0"/>
              <a:t>Steps to build the conformal prediction model</a:t>
            </a:r>
          </a:p>
        </p:txBody>
      </p:sp>
      <p:sp>
        <p:nvSpPr>
          <p:cNvPr id="3" name="Content Placeholder 2">
            <a:extLst>
              <a:ext uri="{FF2B5EF4-FFF2-40B4-BE49-F238E27FC236}">
                <a16:creationId xmlns:a16="http://schemas.microsoft.com/office/drawing/2014/main" id="{60FABEB6-B928-BB1E-0504-37F19C9BC0C1}"/>
              </a:ext>
            </a:extLst>
          </p:cNvPr>
          <p:cNvSpPr>
            <a:spLocks noGrp="1"/>
          </p:cNvSpPr>
          <p:nvPr>
            <p:ph idx="1"/>
          </p:nvPr>
        </p:nvSpPr>
        <p:spPr>
          <a:xfrm>
            <a:off x="360000" y="1642533"/>
            <a:ext cx="11358524" cy="4513467"/>
          </a:xfrm>
        </p:spPr>
        <p:txBody>
          <a:bodyPr/>
          <a:lstStyle/>
          <a:p>
            <a:pPr>
              <a:lnSpc>
                <a:spcPct val="107000"/>
              </a:lnSpc>
              <a:spcAft>
                <a:spcPts val="800"/>
              </a:spcAft>
            </a:pPr>
            <a:r>
              <a:rPr lang="en-GB" sz="2400" dirty="0">
                <a:effectLst/>
                <a:latin typeface="+mj-lt"/>
                <a:ea typeface="Times New Roman" panose="02020603050405020304" pitchFamily="18" charset="0"/>
                <a:cs typeface="Arial" panose="020B0604020202020204" pitchFamily="34" charset="0"/>
              </a:rPr>
              <a:t>Conformal prediction is a machine learning technique that can be used for regression problems to provide prediction intervals that quantify the uncertainty of the prediction. Here are the steps involved in using conformal prediction for regression:</a:t>
            </a:r>
            <a:endParaRPr lang="en-GB" sz="2400" dirty="0">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2400" dirty="0">
                <a:effectLst/>
                <a:latin typeface="+mj-lt"/>
                <a:ea typeface="Times New Roman" panose="02020603050405020304" pitchFamily="18" charset="0"/>
                <a:cs typeface="Arial" panose="020B0604020202020204" pitchFamily="34" charset="0"/>
              </a:rPr>
              <a:t>Data preparation: The first step is to prepare the data by splitting it into training and test sets. The training set is used to train the regression model, while the test set is used to evaluate the performance of the model and to construct the prediction intervals.</a:t>
            </a:r>
            <a:endParaRPr lang="en-GB" sz="4400" dirty="0">
              <a:latin typeface="+mj-lt"/>
            </a:endParaRPr>
          </a:p>
        </p:txBody>
      </p:sp>
    </p:spTree>
    <p:extLst>
      <p:ext uri="{BB962C8B-B14F-4D97-AF65-F5344CB8AC3E}">
        <p14:creationId xmlns:p14="http://schemas.microsoft.com/office/powerpoint/2010/main" val="278638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94F2-0E51-B5F9-3B3C-A53FF0311EE8}"/>
              </a:ext>
            </a:extLst>
          </p:cNvPr>
          <p:cNvSpPr>
            <a:spLocks noGrp="1"/>
          </p:cNvSpPr>
          <p:nvPr>
            <p:ph type="title"/>
          </p:nvPr>
        </p:nvSpPr>
        <p:spPr/>
        <p:txBody>
          <a:bodyPr/>
          <a:lstStyle/>
          <a:p>
            <a:r>
              <a:rPr lang="en-GB" sz="3200" dirty="0">
                <a:effectLst/>
                <a:latin typeface="+mj-lt"/>
                <a:ea typeface="Times New Roman" panose="02020603050405020304" pitchFamily="18" charset="0"/>
                <a:cs typeface="Arial" panose="020B0604020202020204" pitchFamily="34" charset="0"/>
              </a:rPr>
              <a:t>Strengths of conformal prediction for classification</a:t>
            </a:r>
            <a:endParaRPr lang="en-GB" dirty="0"/>
          </a:p>
        </p:txBody>
      </p:sp>
      <p:sp>
        <p:nvSpPr>
          <p:cNvPr id="3" name="Content Placeholder 2">
            <a:extLst>
              <a:ext uri="{FF2B5EF4-FFF2-40B4-BE49-F238E27FC236}">
                <a16:creationId xmlns:a16="http://schemas.microsoft.com/office/drawing/2014/main" id="{5A37A348-6A4F-AEDA-1552-606B23924E73}"/>
              </a:ext>
            </a:extLst>
          </p:cNvPr>
          <p:cNvSpPr>
            <a:spLocks noGrp="1"/>
          </p:cNvSpPr>
          <p:nvPr>
            <p:ph idx="1"/>
          </p:nvPr>
        </p:nvSpPr>
        <p:spPr/>
        <p:txBody>
          <a:bodyPr/>
          <a:lstStyle/>
          <a:p>
            <a:pPr marL="342900" lvl="0" indent="-342900">
              <a:lnSpc>
                <a:spcPct val="107000"/>
              </a:lnSpc>
              <a:spcAft>
                <a:spcPts val="800"/>
              </a:spcAft>
              <a:buFont typeface="+mj-lt"/>
              <a:buAutoNum type="arabicPeriod"/>
              <a:tabLst>
                <a:tab pos="457200" algn="l"/>
              </a:tabLst>
            </a:pPr>
            <a:r>
              <a:rPr lang="en-GB" sz="1800" dirty="0">
                <a:effectLst/>
                <a:latin typeface="+mj-lt"/>
                <a:ea typeface="Times New Roman" panose="02020603050405020304" pitchFamily="18" charset="0"/>
                <a:cs typeface="Arial" panose="020B0604020202020204" pitchFamily="34" charset="0"/>
              </a:rPr>
              <a:t>Confidence and reliability: Conformal prediction provides a measure of the confidence and reliability of the predictions, which can be useful for decision-making in applications where the consequences of incorrect predictions are high.</a:t>
            </a:r>
            <a:endParaRPr lang="en-GB" sz="1800" dirty="0">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800" dirty="0">
                <a:effectLst/>
                <a:latin typeface="+mj-lt"/>
                <a:ea typeface="Times New Roman" panose="02020603050405020304" pitchFamily="18" charset="0"/>
                <a:cs typeface="Arial" panose="020B0604020202020204" pitchFamily="34" charset="0"/>
              </a:rPr>
              <a:t>Flexibility: Conformal prediction can be applied to a wide range of machine learning models and can be used with any type of data, including imbalanced datasets.</a:t>
            </a:r>
            <a:endParaRPr lang="en-GB" sz="1800" dirty="0">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800" dirty="0">
                <a:effectLst/>
                <a:latin typeface="+mj-lt"/>
                <a:ea typeface="Times New Roman" panose="02020603050405020304" pitchFamily="18" charset="0"/>
                <a:cs typeface="Arial" panose="020B0604020202020204" pitchFamily="34" charset="0"/>
              </a:rPr>
              <a:t>Customizability: The user can control the error rate and confidence level of the predictions independently, which provides flexibility in calibrating the predictions to the user's specific needs.</a:t>
            </a:r>
            <a:endParaRPr lang="en-GB" sz="1800" dirty="0">
              <a:effectLst/>
              <a:latin typeface="+mj-lt"/>
              <a:ea typeface="Calibri" panose="020F0502020204030204" pitchFamily="34" charset="0"/>
              <a:cs typeface="Arial" panose="020B0604020202020204" pitchFamily="34" charset="0"/>
            </a:endParaRPr>
          </a:p>
          <a:p>
            <a:pPr marL="342900" lvl="0" indent="-342900">
              <a:lnSpc>
                <a:spcPct val="107000"/>
              </a:lnSpc>
              <a:spcAft>
                <a:spcPts val="800"/>
              </a:spcAft>
              <a:buFont typeface="+mj-lt"/>
              <a:buAutoNum type="arabicPeriod"/>
              <a:tabLst>
                <a:tab pos="457200" algn="l"/>
              </a:tabLst>
            </a:pPr>
            <a:r>
              <a:rPr lang="en-GB" sz="1800" dirty="0">
                <a:effectLst/>
                <a:latin typeface="+mj-lt"/>
                <a:ea typeface="Times New Roman" panose="02020603050405020304" pitchFamily="18" charset="0"/>
                <a:cs typeface="Arial" panose="020B0604020202020204" pitchFamily="34" charset="0"/>
              </a:rPr>
              <a:t>Robustness: Conformal prediction can be more robust to outliers and noise in the data compared to traditional prediction intervals, as it ranks the predictions based on a non-conformity measure rather than assuming a specific distribution of the data.</a:t>
            </a:r>
            <a:endParaRPr lang="en-GB" sz="1800" dirty="0">
              <a:effectLst/>
              <a:latin typeface="+mj-lt"/>
              <a:ea typeface="Calibri" panose="020F0502020204030204" pitchFamily="34" charset="0"/>
              <a:cs typeface="Arial" panose="020B0604020202020204" pitchFamily="34" charset="0"/>
            </a:endParaRPr>
          </a:p>
          <a:p>
            <a:endParaRPr lang="en-GB" dirty="0">
              <a:latin typeface="+mj-lt"/>
            </a:endParaRPr>
          </a:p>
        </p:txBody>
      </p:sp>
    </p:spTree>
    <p:extLst>
      <p:ext uri="{BB962C8B-B14F-4D97-AF65-F5344CB8AC3E}">
        <p14:creationId xmlns:p14="http://schemas.microsoft.com/office/powerpoint/2010/main" val="3971913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F834-28C4-8AF8-6522-9F50E9494BC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FC172EE-FD25-8B0F-79EF-DAB7DB51D96F}"/>
              </a:ext>
            </a:extLst>
          </p:cNvPr>
          <p:cNvSpPr>
            <a:spLocks noGrp="1"/>
          </p:cNvSpPr>
          <p:nvPr>
            <p:ph idx="1"/>
          </p:nvPr>
        </p:nvSpPr>
        <p:spPr/>
        <p:txBody>
          <a:bodyPr/>
          <a:lstStyle/>
          <a:p>
            <a:pPr marL="0" lvl="0" indent="0">
              <a:lnSpc>
                <a:spcPct val="107000"/>
              </a:lnSpc>
              <a:spcAft>
                <a:spcPts val="800"/>
              </a:spcAft>
              <a:buNone/>
              <a:tabLst>
                <a:tab pos="457200" algn="l"/>
              </a:tabLst>
            </a:pPr>
            <a:r>
              <a:rPr lang="en-GB" sz="3200" dirty="0">
                <a:effectLst/>
                <a:latin typeface="+mj-lt"/>
                <a:ea typeface="Times New Roman" panose="02020603050405020304" pitchFamily="18" charset="0"/>
                <a:cs typeface="Arial" panose="020B0604020202020204" pitchFamily="34" charset="0"/>
              </a:rPr>
              <a:t>2. Model training: </a:t>
            </a:r>
          </a:p>
          <a:p>
            <a:pPr marL="571500" indent="-571500">
              <a:lnSpc>
                <a:spcPct val="107000"/>
              </a:lnSpc>
              <a:spcAft>
                <a:spcPts val="800"/>
              </a:spcAft>
              <a:tabLst>
                <a:tab pos="457200" algn="l"/>
              </a:tabLst>
            </a:pPr>
            <a:r>
              <a:rPr lang="en-GB" sz="3200" dirty="0">
                <a:effectLst/>
                <a:latin typeface="+mj-lt"/>
                <a:ea typeface="Times New Roman" panose="02020603050405020304" pitchFamily="18" charset="0"/>
                <a:cs typeface="Arial" panose="020B0604020202020204" pitchFamily="34" charset="0"/>
              </a:rPr>
              <a:t>The second step is to train the regression model on the training set. The choice of regression model depends on the specific application, but some popular choices include linear regression, decision trees, and support vector regression.</a:t>
            </a:r>
            <a:endParaRPr lang="en-GB" sz="5400" dirty="0">
              <a:latin typeface="+mj-lt"/>
            </a:endParaRPr>
          </a:p>
          <a:p>
            <a:endParaRPr lang="en-GB" sz="3200" dirty="0"/>
          </a:p>
        </p:txBody>
      </p:sp>
    </p:spTree>
    <p:extLst>
      <p:ext uri="{BB962C8B-B14F-4D97-AF65-F5344CB8AC3E}">
        <p14:creationId xmlns:p14="http://schemas.microsoft.com/office/powerpoint/2010/main" val="26762001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C13A-EEE5-6754-7462-132F8195EC6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B3F7F91-7AAE-97D6-8DA7-4927A3BA6C18}"/>
              </a:ext>
            </a:extLst>
          </p:cNvPr>
          <p:cNvSpPr>
            <a:spLocks noGrp="1"/>
          </p:cNvSpPr>
          <p:nvPr>
            <p:ph idx="1"/>
          </p:nvPr>
        </p:nvSpPr>
        <p:spPr>
          <a:xfrm>
            <a:off x="360000" y="1642533"/>
            <a:ext cx="11305258" cy="4829288"/>
          </a:xfrm>
        </p:spPr>
        <p:txBody>
          <a:bodyPr/>
          <a:lstStyle/>
          <a:p>
            <a:pPr marL="0" lvl="0" indent="0">
              <a:lnSpc>
                <a:spcPct val="107000"/>
              </a:lnSpc>
              <a:spcAft>
                <a:spcPts val="800"/>
              </a:spcAft>
              <a:buNone/>
              <a:tabLst>
                <a:tab pos="457200" algn="l"/>
              </a:tabLst>
            </a:pPr>
            <a:r>
              <a:rPr lang="en-GB" sz="2800" dirty="0">
                <a:effectLst/>
                <a:latin typeface="+mj-lt"/>
                <a:ea typeface="Times New Roman" panose="02020603050405020304" pitchFamily="18" charset="0"/>
                <a:cs typeface="Arial" panose="020B0604020202020204" pitchFamily="34" charset="0"/>
              </a:rPr>
              <a:t>3. Non-conformity measure: </a:t>
            </a:r>
          </a:p>
          <a:p>
            <a:pPr marL="342900" indent="-342900">
              <a:lnSpc>
                <a:spcPct val="107000"/>
              </a:lnSpc>
              <a:spcAft>
                <a:spcPts val="800"/>
              </a:spcAft>
              <a:tabLst>
                <a:tab pos="457200" algn="l"/>
              </a:tabLst>
            </a:pPr>
            <a:r>
              <a:rPr lang="en-GB" sz="2800" dirty="0">
                <a:effectLst/>
                <a:latin typeface="+mj-lt"/>
                <a:ea typeface="Times New Roman" panose="02020603050405020304" pitchFamily="18" charset="0"/>
                <a:cs typeface="Arial" panose="020B0604020202020204" pitchFamily="34" charset="0"/>
              </a:rPr>
              <a:t>define a non-conformity measure that quantifies the deviation of a new data point from the training data. </a:t>
            </a:r>
          </a:p>
          <a:p>
            <a:pPr marL="342900" indent="-342900">
              <a:lnSpc>
                <a:spcPct val="107000"/>
              </a:lnSpc>
              <a:spcAft>
                <a:spcPts val="800"/>
              </a:spcAft>
              <a:tabLst>
                <a:tab pos="457200" algn="l"/>
              </a:tabLst>
            </a:pPr>
            <a:r>
              <a:rPr lang="en-GB" sz="2800" dirty="0">
                <a:effectLst/>
                <a:latin typeface="+mj-lt"/>
                <a:ea typeface="Times New Roman" panose="02020603050405020304" pitchFamily="18" charset="0"/>
                <a:cs typeface="Arial" panose="020B0604020202020204" pitchFamily="34" charset="0"/>
              </a:rPr>
              <a:t>The non-conformity measure is a function that maps a new data point to a scalar value that reflects how unusual the data point is relative to the training data. </a:t>
            </a:r>
          </a:p>
          <a:p>
            <a:pPr marL="342900" indent="-342900">
              <a:lnSpc>
                <a:spcPct val="107000"/>
              </a:lnSpc>
              <a:spcAft>
                <a:spcPts val="800"/>
              </a:spcAft>
              <a:tabLst>
                <a:tab pos="457200" algn="l"/>
              </a:tabLst>
            </a:pPr>
            <a:r>
              <a:rPr lang="en-GB" sz="2800" dirty="0">
                <a:effectLst/>
                <a:latin typeface="+mj-lt"/>
                <a:ea typeface="Times New Roman" panose="02020603050405020304" pitchFamily="18" charset="0"/>
                <a:cs typeface="Arial" panose="020B0604020202020204" pitchFamily="34" charset="0"/>
              </a:rPr>
              <a:t>One popular non-conformity measure is the absolute residual, which is the absolute difference between the predicted value and the true value.</a:t>
            </a:r>
            <a:endParaRPr lang="en-GB" sz="2800" dirty="0"/>
          </a:p>
        </p:txBody>
      </p:sp>
    </p:spTree>
    <p:extLst>
      <p:ext uri="{BB962C8B-B14F-4D97-AF65-F5344CB8AC3E}">
        <p14:creationId xmlns:p14="http://schemas.microsoft.com/office/powerpoint/2010/main" val="1534369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1AEB-C05B-78ED-1F28-80881256B71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E8E5BEA-1821-33BD-2E49-02356C4568C6}"/>
              </a:ext>
            </a:extLst>
          </p:cNvPr>
          <p:cNvSpPr>
            <a:spLocks noGrp="1"/>
          </p:cNvSpPr>
          <p:nvPr>
            <p:ph idx="1"/>
          </p:nvPr>
        </p:nvSpPr>
        <p:spPr/>
        <p:txBody>
          <a:bodyPr/>
          <a:lstStyle/>
          <a:p>
            <a:pPr marL="0" lvl="0" indent="0">
              <a:lnSpc>
                <a:spcPct val="107000"/>
              </a:lnSpc>
              <a:spcAft>
                <a:spcPts val="800"/>
              </a:spcAft>
              <a:buNone/>
              <a:tabLst>
                <a:tab pos="457200" algn="l"/>
              </a:tabLst>
            </a:pPr>
            <a:r>
              <a:rPr lang="en-GB" sz="3600" dirty="0">
                <a:effectLst/>
                <a:latin typeface="+mj-lt"/>
                <a:ea typeface="Times New Roman" panose="02020603050405020304" pitchFamily="18" charset="0"/>
                <a:cs typeface="Arial" panose="020B0604020202020204" pitchFamily="34" charset="0"/>
              </a:rPr>
              <a:t>4. P-value calculation: </a:t>
            </a:r>
          </a:p>
          <a:p>
            <a:pPr marL="571500" indent="-571500">
              <a:lnSpc>
                <a:spcPct val="107000"/>
              </a:lnSpc>
              <a:spcAft>
                <a:spcPts val="800"/>
              </a:spcAft>
              <a:tabLst>
                <a:tab pos="457200" algn="l"/>
              </a:tabLst>
            </a:pPr>
            <a:r>
              <a:rPr lang="en-GB" dirty="0">
                <a:latin typeface="+mj-lt"/>
                <a:ea typeface="Times New Roman" panose="02020603050405020304" pitchFamily="18" charset="0"/>
                <a:cs typeface="Arial" panose="020B0604020202020204" pitchFamily="34" charset="0"/>
              </a:rPr>
              <a:t>	</a:t>
            </a:r>
            <a:r>
              <a:rPr lang="en-GB" sz="3600" dirty="0">
                <a:effectLst/>
                <a:latin typeface="+mj-lt"/>
                <a:ea typeface="Times New Roman" panose="02020603050405020304" pitchFamily="18" charset="0"/>
                <a:cs typeface="Arial" panose="020B0604020202020204" pitchFamily="34" charset="0"/>
              </a:rPr>
              <a:t>calculate the p-value for each test data point, which is the probability of observing a non-conformity measure that is as large or larger than the non-conformity measure of the test data point, assuming that the null hypothesis is true.</a:t>
            </a:r>
          </a:p>
          <a:p>
            <a:pPr marL="571500" indent="-571500">
              <a:lnSpc>
                <a:spcPct val="107000"/>
              </a:lnSpc>
              <a:spcAft>
                <a:spcPts val="800"/>
              </a:spcAft>
              <a:tabLst>
                <a:tab pos="457200" algn="l"/>
              </a:tabLst>
            </a:pPr>
            <a:r>
              <a:rPr lang="en-GB" sz="3600" dirty="0">
                <a:effectLst/>
                <a:latin typeface="+mj-lt"/>
                <a:ea typeface="Times New Roman" panose="02020603050405020304" pitchFamily="18" charset="0"/>
                <a:cs typeface="Arial" panose="020B0604020202020204" pitchFamily="34" charset="0"/>
              </a:rPr>
              <a:t> The null hypothesis is that the test data point is consistent with the training data.</a:t>
            </a:r>
            <a:endParaRPr lang="en-GB" sz="3600" dirty="0">
              <a:effectLst/>
              <a:latin typeface="+mj-lt"/>
              <a:ea typeface="Calibri" panose="020F050202020403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244431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D98F-6818-92EF-623F-122DDEF93739}"/>
              </a:ext>
            </a:extLst>
          </p:cNvPr>
          <p:cNvSpPr>
            <a:spLocks noGrp="1"/>
          </p:cNvSpPr>
          <p:nvPr>
            <p:ph type="title"/>
          </p:nvPr>
        </p:nvSpPr>
        <p:spPr>
          <a:xfrm>
            <a:off x="359999" y="702000"/>
            <a:ext cx="11553833" cy="759468"/>
          </a:xfrm>
        </p:spPr>
        <p:txBody>
          <a:bodyPr/>
          <a:lstStyle/>
          <a:p>
            <a:r>
              <a:rPr lang="en-GB" sz="4000" dirty="0">
                <a:effectLst/>
                <a:ea typeface="Times New Roman" panose="02020603050405020304" pitchFamily="18" charset="0"/>
                <a:cs typeface="Arial" panose="020B0604020202020204" pitchFamily="34" charset="0"/>
              </a:rPr>
              <a:t>Introduction to Uncertainty estimation</a:t>
            </a:r>
            <a:endParaRPr lang="en-GB" sz="4000" dirty="0"/>
          </a:p>
        </p:txBody>
      </p:sp>
      <p:sp>
        <p:nvSpPr>
          <p:cNvPr id="3" name="Content Placeholder 2">
            <a:extLst>
              <a:ext uri="{FF2B5EF4-FFF2-40B4-BE49-F238E27FC236}">
                <a16:creationId xmlns:a16="http://schemas.microsoft.com/office/drawing/2014/main" id="{2EB045AD-5991-9474-17EE-1812448D0201}"/>
              </a:ext>
            </a:extLst>
          </p:cNvPr>
          <p:cNvSpPr>
            <a:spLocks noGrp="1"/>
          </p:cNvSpPr>
          <p:nvPr>
            <p:ph idx="1"/>
          </p:nvPr>
        </p:nvSpPr>
        <p:spPr>
          <a:xfrm>
            <a:off x="278168" y="1642533"/>
            <a:ext cx="5457915" cy="5140007"/>
          </a:xfrm>
        </p:spPr>
        <p:txBody>
          <a:bodyPr/>
          <a:lstStyle/>
          <a:p>
            <a:r>
              <a:rPr lang="en-GB" sz="2400" dirty="0">
                <a:effectLst/>
                <a:latin typeface="+mj-lt"/>
                <a:ea typeface="Times New Roman" panose="02020603050405020304" pitchFamily="18" charset="0"/>
              </a:rPr>
              <a:t>Uncertainty in machine learning refers to the </a:t>
            </a:r>
            <a:r>
              <a:rPr lang="en-GB" sz="2400" b="1" dirty="0">
                <a:effectLst/>
                <a:latin typeface="+mj-lt"/>
                <a:ea typeface="Times New Roman" panose="02020603050405020304" pitchFamily="18" charset="0"/>
              </a:rPr>
              <a:t>lack of confidence </a:t>
            </a:r>
            <a:r>
              <a:rPr lang="en-GB" sz="2400" dirty="0">
                <a:effectLst/>
                <a:latin typeface="+mj-lt"/>
                <a:ea typeface="Times New Roman" panose="02020603050405020304" pitchFamily="18" charset="0"/>
              </a:rPr>
              <a:t>or trust that a model has in its predictions. </a:t>
            </a:r>
            <a:endParaRPr lang="en-GB" sz="2400" dirty="0">
              <a:latin typeface="+mj-lt"/>
              <a:ea typeface="Times New Roman" panose="02020603050405020304" pitchFamily="18" charset="0"/>
            </a:endParaRPr>
          </a:p>
          <a:p>
            <a:r>
              <a:rPr lang="en-GB" sz="2400" dirty="0">
                <a:effectLst/>
                <a:latin typeface="+mj-lt"/>
                <a:ea typeface="Times New Roman" panose="02020603050405020304" pitchFamily="18" charset="0"/>
              </a:rPr>
              <a:t>It arises due to the fact that machine learning models are trained on a </a:t>
            </a:r>
            <a:r>
              <a:rPr lang="en-GB" sz="2400" b="1" dirty="0">
                <a:effectLst/>
                <a:latin typeface="+mj-lt"/>
                <a:ea typeface="Times New Roman" panose="02020603050405020304" pitchFamily="18" charset="0"/>
              </a:rPr>
              <a:t>limited amount of data</a:t>
            </a:r>
            <a:r>
              <a:rPr lang="en-GB" sz="2400" dirty="0">
                <a:effectLst/>
                <a:latin typeface="+mj-lt"/>
                <a:ea typeface="Times New Roman" panose="02020603050405020304" pitchFamily="18" charset="0"/>
              </a:rPr>
              <a:t>, and this data may </a:t>
            </a:r>
            <a:r>
              <a:rPr lang="en-GB" sz="2400" b="1" dirty="0">
                <a:effectLst/>
                <a:latin typeface="+mj-lt"/>
                <a:ea typeface="Times New Roman" panose="02020603050405020304" pitchFamily="18" charset="0"/>
              </a:rPr>
              <a:t>not perfectly represent the true distribution</a:t>
            </a:r>
            <a:r>
              <a:rPr lang="en-GB" sz="2400" dirty="0">
                <a:effectLst/>
                <a:latin typeface="+mj-lt"/>
                <a:ea typeface="Times New Roman" panose="02020603050405020304" pitchFamily="18" charset="0"/>
              </a:rPr>
              <a:t> of the problem that the model is trying to solve.</a:t>
            </a:r>
            <a:endParaRPr lang="en-GB" sz="2400" dirty="0">
              <a:latin typeface="+mj-lt"/>
              <a:ea typeface="Times New Roman" panose="02020603050405020304" pitchFamily="18" charset="0"/>
            </a:endParaRPr>
          </a:p>
          <a:p>
            <a:r>
              <a:rPr lang="en-GB" sz="2400" dirty="0">
                <a:effectLst/>
                <a:latin typeface="+mj-lt"/>
                <a:ea typeface="Times New Roman" panose="02020603050405020304" pitchFamily="18" charset="0"/>
              </a:rPr>
              <a:t>As a result, there may be some level of uncertainty in the model's predictions.</a:t>
            </a:r>
          </a:p>
          <a:p>
            <a:endParaRPr lang="en-GB" sz="4800" dirty="0">
              <a:latin typeface="+mj-lt"/>
            </a:endParaRPr>
          </a:p>
        </p:txBody>
      </p:sp>
      <p:pic>
        <p:nvPicPr>
          <p:cNvPr id="5" name="Picture 4" descr="Diagram&#10;&#10;Description automatically generated with medium confidence">
            <a:extLst>
              <a:ext uri="{FF2B5EF4-FFF2-40B4-BE49-F238E27FC236}">
                <a16:creationId xmlns:a16="http://schemas.microsoft.com/office/drawing/2014/main" id="{22C9F883-AFEF-E00C-1224-AE61E5483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083" y="2378384"/>
            <a:ext cx="6390813" cy="3706672"/>
          </a:xfrm>
          <a:prstGeom prst="rect">
            <a:avLst/>
          </a:prstGeom>
        </p:spPr>
      </p:pic>
    </p:spTree>
    <p:extLst>
      <p:ext uri="{BB962C8B-B14F-4D97-AF65-F5344CB8AC3E}">
        <p14:creationId xmlns:p14="http://schemas.microsoft.com/office/powerpoint/2010/main" val="24893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6E48-1C9F-27D8-E4B3-89675C7ACE1B}"/>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45AD19C-E412-9D89-6F13-A98CD6E64A13}"/>
              </a:ext>
            </a:extLst>
          </p:cNvPr>
          <p:cNvSpPr>
            <a:spLocks noGrp="1"/>
          </p:cNvSpPr>
          <p:nvPr>
            <p:ph idx="1"/>
          </p:nvPr>
        </p:nvSpPr>
        <p:spPr/>
        <p:txBody>
          <a:bodyPr/>
          <a:lstStyle/>
          <a:p>
            <a:pPr marL="0" lvl="0" indent="0">
              <a:lnSpc>
                <a:spcPct val="107000"/>
              </a:lnSpc>
              <a:spcAft>
                <a:spcPts val="800"/>
              </a:spcAft>
              <a:buNone/>
              <a:tabLst>
                <a:tab pos="457200" algn="l"/>
              </a:tabLst>
            </a:pPr>
            <a:r>
              <a:rPr lang="en-GB" sz="3200" dirty="0">
                <a:effectLst/>
                <a:latin typeface="+mj-lt"/>
                <a:ea typeface="Times New Roman" panose="02020603050405020304" pitchFamily="18" charset="0"/>
                <a:cs typeface="Arial" panose="020B0604020202020204" pitchFamily="34" charset="0"/>
              </a:rPr>
              <a:t>5. Significance level: </a:t>
            </a:r>
          </a:p>
          <a:p>
            <a:pPr marL="342900" indent="-342900">
              <a:lnSpc>
                <a:spcPct val="107000"/>
              </a:lnSpc>
              <a:spcAft>
                <a:spcPts val="800"/>
              </a:spcAft>
              <a:tabLst>
                <a:tab pos="457200" algn="l"/>
              </a:tabLst>
            </a:pPr>
            <a:r>
              <a:rPr lang="en-GB" sz="3200" dirty="0">
                <a:effectLst/>
                <a:latin typeface="+mj-lt"/>
                <a:ea typeface="Times New Roman" panose="02020603050405020304" pitchFamily="18" charset="0"/>
                <a:cs typeface="Arial" panose="020B0604020202020204" pitchFamily="34" charset="0"/>
              </a:rPr>
              <a:t>choose a significance level, which is the probability threshold for accepting or rejecting the null hypothesis. </a:t>
            </a:r>
          </a:p>
          <a:p>
            <a:pPr marL="342900" indent="-342900">
              <a:lnSpc>
                <a:spcPct val="107000"/>
              </a:lnSpc>
              <a:spcAft>
                <a:spcPts val="800"/>
              </a:spcAft>
              <a:tabLst>
                <a:tab pos="457200" algn="l"/>
              </a:tabLst>
            </a:pPr>
            <a:r>
              <a:rPr lang="en-GB" sz="3200" dirty="0">
                <a:effectLst/>
                <a:latin typeface="+mj-lt"/>
                <a:ea typeface="Times New Roman" panose="02020603050405020304" pitchFamily="18" charset="0"/>
                <a:cs typeface="Arial" panose="020B0604020202020204" pitchFamily="34" charset="0"/>
              </a:rPr>
              <a:t>The significance level is typically set to a small value, such as 0.05, to control the probability of making a false prediction.</a:t>
            </a:r>
            <a:endParaRPr lang="en-GB" sz="3200" dirty="0"/>
          </a:p>
        </p:txBody>
      </p:sp>
    </p:spTree>
    <p:extLst>
      <p:ext uri="{BB962C8B-B14F-4D97-AF65-F5344CB8AC3E}">
        <p14:creationId xmlns:p14="http://schemas.microsoft.com/office/powerpoint/2010/main" val="284659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C782-2F8A-0FE8-7B7E-E9DC664B993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0EF99EC-B4DA-9303-0928-F6F6CB554BB4}"/>
              </a:ext>
            </a:extLst>
          </p:cNvPr>
          <p:cNvSpPr>
            <a:spLocks noGrp="1"/>
          </p:cNvSpPr>
          <p:nvPr>
            <p:ph idx="1"/>
          </p:nvPr>
        </p:nvSpPr>
        <p:spPr/>
        <p:txBody>
          <a:bodyPr/>
          <a:lstStyle/>
          <a:p>
            <a:pPr marL="0" lvl="0" indent="0">
              <a:lnSpc>
                <a:spcPct val="107000"/>
              </a:lnSpc>
              <a:spcAft>
                <a:spcPts val="800"/>
              </a:spcAft>
              <a:buNone/>
              <a:tabLst>
                <a:tab pos="457200" algn="l"/>
              </a:tabLst>
            </a:pPr>
            <a:r>
              <a:rPr lang="en-GB" sz="2800" dirty="0">
                <a:effectLst/>
                <a:latin typeface="+mj-lt"/>
                <a:ea typeface="Times New Roman" panose="02020603050405020304" pitchFamily="18" charset="0"/>
                <a:cs typeface="Arial" panose="020B0604020202020204" pitchFamily="34" charset="0"/>
              </a:rPr>
              <a:t>6. Prediction interval: </a:t>
            </a:r>
          </a:p>
          <a:p>
            <a:pPr marL="342900" indent="-342900">
              <a:lnSpc>
                <a:spcPct val="107000"/>
              </a:lnSpc>
              <a:spcAft>
                <a:spcPts val="800"/>
              </a:spcAft>
              <a:tabLst>
                <a:tab pos="457200" algn="l"/>
              </a:tabLst>
            </a:pPr>
            <a:r>
              <a:rPr lang="en-GB" sz="2800" dirty="0">
                <a:effectLst/>
                <a:latin typeface="+mj-lt"/>
                <a:ea typeface="Times New Roman" panose="02020603050405020304" pitchFamily="18" charset="0"/>
                <a:cs typeface="Arial" panose="020B0604020202020204" pitchFamily="34" charset="0"/>
              </a:rPr>
              <a:t>construct the prediction interval for each test data point, which is a range of values that contains the true value of the target variable with a specified probability. </a:t>
            </a:r>
          </a:p>
          <a:p>
            <a:pPr marL="342900" indent="-342900">
              <a:lnSpc>
                <a:spcPct val="107000"/>
              </a:lnSpc>
              <a:spcAft>
                <a:spcPts val="800"/>
              </a:spcAft>
              <a:tabLst>
                <a:tab pos="457200" algn="l"/>
              </a:tabLst>
            </a:pPr>
            <a:r>
              <a:rPr lang="en-GB" sz="2800" dirty="0">
                <a:effectLst/>
                <a:latin typeface="+mj-lt"/>
                <a:ea typeface="Times New Roman" panose="02020603050405020304" pitchFamily="18" charset="0"/>
                <a:cs typeface="Arial" panose="020B0604020202020204" pitchFamily="34" charset="0"/>
              </a:rPr>
              <a:t>The prediction interval is constructed by including all the training data points whose non-conformity measure is smaller than the p-value of the test data point, and the width of the prediction interval is determined by the significance level and the number of training data points included in the interval.</a:t>
            </a:r>
            <a:endParaRPr lang="en-GB" sz="2800" dirty="0">
              <a:effectLst/>
              <a:latin typeface="+mj-lt"/>
              <a:ea typeface="Calibri" panose="020F0502020204030204" pitchFamily="34" charset="0"/>
              <a:cs typeface="Arial" panose="020B0604020202020204" pitchFamily="34" charset="0"/>
            </a:endParaRPr>
          </a:p>
          <a:p>
            <a:endParaRPr lang="en-GB" sz="2800" dirty="0"/>
          </a:p>
        </p:txBody>
      </p:sp>
    </p:spTree>
    <p:extLst>
      <p:ext uri="{BB962C8B-B14F-4D97-AF65-F5344CB8AC3E}">
        <p14:creationId xmlns:p14="http://schemas.microsoft.com/office/powerpoint/2010/main" val="4081580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02B4-F205-8A51-EFA6-D0F3D80E3A2A}"/>
              </a:ext>
            </a:extLst>
          </p:cNvPr>
          <p:cNvSpPr>
            <a:spLocks noGrp="1"/>
          </p:cNvSpPr>
          <p:nvPr>
            <p:ph type="title"/>
          </p:nvPr>
        </p:nvSpPr>
        <p:spPr/>
        <p:txBody>
          <a:bodyPr/>
          <a:lstStyle/>
          <a:p>
            <a:endParaRPr lang="en-GB"/>
          </a:p>
        </p:txBody>
      </p:sp>
      <p:pic>
        <p:nvPicPr>
          <p:cNvPr id="5" name="Content Placeholder 4" descr="Diagram&#10;&#10;Description automatically generated">
            <a:extLst>
              <a:ext uri="{FF2B5EF4-FFF2-40B4-BE49-F238E27FC236}">
                <a16:creationId xmlns:a16="http://schemas.microsoft.com/office/drawing/2014/main" id="{3539CCCE-C0A0-9CAC-6A9E-90EF15D2C2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3613" y="1643063"/>
            <a:ext cx="5059578" cy="5059578"/>
          </a:xfrm>
        </p:spPr>
      </p:pic>
    </p:spTree>
    <p:extLst>
      <p:ext uri="{BB962C8B-B14F-4D97-AF65-F5344CB8AC3E}">
        <p14:creationId xmlns:p14="http://schemas.microsoft.com/office/powerpoint/2010/main" val="4179257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58E4C-54CE-E354-E7EC-77D52AD4EFCA}"/>
              </a:ext>
            </a:extLst>
          </p:cNvPr>
          <p:cNvSpPr>
            <a:spLocks noGrp="1"/>
          </p:cNvSpPr>
          <p:nvPr>
            <p:ph idx="1"/>
          </p:nvPr>
        </p:nvSpPr>
        <p:spPr>
          <a:xfrm>
            <a:off x="4036380" y="2765726"/>
            <a:ext cx="4119239" cy="1326548"/>
          </a:xfrm>
        </p:spPr>
        <p:txBody>
          <a:bodyPr/>
          <a:lstStyle/>
          <a:p>
            <a:pPr marL="11112" indent="0">
              <a:buNone/>
            </a:pPr>
            <a:r>
              <a:rPr lang="en-GB" sz="7200" b="1" dirty="0"/>
              <a:t>Practical</a:t>
            </a:r>
          </a:p>
        </p:txBody>
      </p:sp>
    </p:spTree>
    <p:extLst>
      <p:ext uri="{BB962C8B-B14F-4D97-AF65-F5344CB8AC3E}">
        <p14:creationId xmlns:p14="http://schemas.microsoft.com/office/powerpoint/2010/main" val="753477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38991-B8FA-8E00-601E-7E49AD08CBF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2D85CAA-6CC9-8BDA-8FF1-56E12A022D45}"/>
              </a:ext>
            </a:extLst>
          </p:cNvPr>
          <p:cNvSpPr>
            <a:spLocks noGrp="1"/>
          </p:cNvSpPr>
          <p:nvPr>
            <p:ph idx="1"/>
          </p:nvPr>
        </p:nvSpPr>
        <p:spPr/>
        <p:txBody>
          <a:bodyPr/>
          <a:lstStyle/>
          <a:p>
            <a:r>
              <a:rPr lang="en-GB" dirty="0"/>
              <a:t>Run the notebooks about Conformal Prediction in </a:t>
            </a:r>
            <a:r>
              <a:rPr lang="en-GB" dirty="0" err="1"/>
              <a:t>Colab</a:t>
            </a:r>
            <a:r>
              <a:rPr lang="en-GB" dirty="0"/>
              <a:t> Python</a:t>
            </a:r>
          </a:p>
        </p:txBody>
      </p:sp>
    </p:spTree>
    <p:extLst>
      <p:ext uri="{BB962C8B-B14F-4D97-AF65-F5344CB8AC3E}">
        <p14:creationId xmlns:p14="http://schemas.microsoft.com/office/powerpoint/2010/main" val="1920461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9C47-9B82-B3F1-8B75-2299914F94E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257DBA7-15F6-2751-FCB9-C73FBC96AF44}"/>
              </a:ext>
            </a:extLst>
          </p:cNvPr>
          <p:cNvSpPr>
            <a:spLocks noGrp="1"/>
          </p:cNvSpPr>
          <p:nvPr>
            <p:ph idx="1"/>
          </p:nvPr>
        </p:nvSpPr>
        <p:spPr/>
        <p:txBody>
          <a:bodyPr/>
          <a:lstStyle/>
          <a:p>
            <a:r>
              <a:rPr lang="en-GB" dirty="0"/>
              <a:t>PCA demonstration in </a:t>
            </a:r>
            <a:r>
              <a:rPr lang="en-GB" dirty="0" err="1"/>
              <a:t>Knime</a:t>
            </a:r>
            <a:endParaRPr lang="en-GB" dirty="0"/>
          </a:p>
        </p:txBody>
      </p:sp>
    </p:spTree>
    <p:extLst>
      <p:ext uri="{BB962C8B-B14F-4D97-AF65-F5344CB8AC3E}">
        <p14:creationId xmlns:p14="http://schemas.microsoft.com/office/powerpoint/2010/main" val="1047778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3DD8A-3320-368C-E822-DB2DF42AEA12}"/>
              </a:ext>
            </a:extLst>
          </p:cNvPr>
          <p:cNvSpPr>
            <a:spLocks noGrp="1"/>
          </p:cNvSpPr>
          <p:nvPr>
            <p:ph type="title"/>
          </p:nvPr>
        </p:nvSpPr>
        <p:spPr/>
        <p:txBody>
          <a:bodyPr/>
          <a:lstStyle/>
          <a:p>
            <a:r>
              <a:rPr lang="en-GB" dirty="0">
                <a:ea typeface="Times New Roman" panose="02020603050405020304" pitchFamily="18" charset="0"/>
              </a:rPr>
              <a:t>S</a:t>
            </a:r>
            <a:r>
              <a:rPr lang="en-GB" sz="3200" dirty="0">
                <a:effectLst/>
                <a:latin typeface="+mj-lt"/>
                <a:ea typeface="Times New Roman" panose="02020603050405020304" pitchFamily="18" charset="0"/>
              </a:rPr>
              <a:t>ources of uncertainty in machine learning</a:t>
            </a:r>
            <a:endParaRPr lang="en-GB" dirty="0"/>
          </a:p>
        </p:txBody>
      </p:sp>
      <p:sp>
        <p:nvSpPr>
          <p:cNvPr id="3" name="Content Placeholder 2">
            <a:extLst>
              <a:ext uri="{FF2B5EF4-FFF2-40B4-BE49-F238E27FC236}">
                <a16:creationId xmlns:a16="http://schemas.microsoft.com/office/drawing/2014/main" id="{BCFDB2B2-2DB8-1D54-AF57-C95D214CEC96}"/>
              </a:ext>
            </a:extLst>
          </p:cNvPr>
          <p:cNvSpPr>
            <a:spLocks noGrp="1"/>
          </p:cNvSpPr>
          <p:nvPr>
            <p:ph idx="1"/>
          </p:nvPr>
        </p:nvSpPr>
        <p:spPr/>
        <p:txBody>
          <a:bodyPr/>
          <a:lstStyle/>
          <a:p>
            <a:pPr marL="342900" lvl="0" indent="-342900">
              <a:tabLst>
                <a:tab pos="457200" algn="l"/>
              </a:tabLst>
            </a:pPr>
            <a:r>
              <a:rPr lang="en-GB" sz="2800" dirty="0">
                <a:effectLst/>
                <a:latin typeface="+mj-lt"/>
                <a:ea typeface="Times New Roman" panose="02020603050405020304" pitchFamily="18" charset="0"/>
              </a:rPr>
              <a:t>Model uncertainty: This refers to uncertainty in the model's parameters, architecture, or assumptions. Models with high model uncertainty are those that have not been well-validated or have a high degree of complexity.</a:t>
            </a:r>
          </a:p>
          <a:p>
            <a:pPr marL="342900" lvl="0" indent="-342900">
              <a:tabLst>
                <a:tab pos="457200" algn="l"/>
              </a:tabLst>
            </a:pPr>
            <a:r>
              <a:rPr lang="en-GB" sz="2800" dirty="0">
                <a:effectLst/>
                <a:latin typeface="+mj-lt"/>
                <a:ea typeface="Times New Roman" panose="02020603050405020304" pitchFamily="18" charset="0"/>
              </a:rPr>
              <a:t>Data uncertainty: This refers to uncertainty in the data used to train the model. The data may be noisy, incomplete, or biased, which can lead to uncertainty in the model's predictions.</a:t>
            </a:r>
          </a:p>
          <a:p>
            <a:pPr marL="342900" lvl="0" indent="-342900">
              <a:tabLst>
                <a:tab pos="457200" algn="l"/>
              </a:tabLst>
            </a:pPr>
            <a:r>
              <a:rPr lang="en-GB" sz="2800" dirty="0">
                <a:effectLst/>
                <a:latin typeface="+mj-lt"/>
                <a:ea typeface="Times New Roman" panose="02020603050405020304" pitchFamily="18" charset="0"/>
              </a:rPr>
              <a:t>Prediction uncertainty: This refers to uncertainty in the model's predictions for a particular input. It can arise when the model is uncertain about the correct class label or when it is uncertain about the quality of its prediction.</a:t>
            </a:r>
          </a:p>
          <a:p>
            <a:endParaRPr lang="en-GB" sz="2800" dirty="0">
              <a:latin typeface="+mj-lt"/>
            </a:endParaRPr>
          </a:p>
        </p:txBody>
      </p:sp>
    </p:spTree>
    <p:extLst>
      <p:ext uri="{BB962C8B-B14F-4D97-AF65-F5344CB8AC3E}">
        <p14:creationId xmlns:p14="http://schemas.microsoft.com/office/powerpoint/2010/main" val="204850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7A67-F74B-A52F-9B42-5C4CCDCD009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059C87F-42A3-B976-0BEE-45213F551482}"/>
              </a:ext>
            </a:extLst>
          </p:cNvPr>
          <p:cNvSpPr>
            <a:spLocks noGrp="1"/>
          </p:cNvSpPr>
          <p:nvPr>
            <p:ph idx="1"/>
          </p:nvPr>
        </p:nvSpPr>
        <p:spPr/>
        <p:txBody>
          <a:bodyPr/>
          <a:lstStyle/>
          <a:p>
            <a:r>
              <a:rPr lang="en-GB" sz="3200" dirty="0">
                <a:effectLst/>
                <a:latin typeface="+mj-lt"/>
                <a:ea typeface="Times New Roman" panose="02020603050405020304" pitchFamily="18" charset="0"/>
              </a:rPr>
              <a:t>In material discovery, uncertainty estimation can help us to determine the reliability and accuracy of the predicted properties of materials, which is critical for the development of new materials with specific properties.</a:t>
            </a:r>
          </a:p>
          <a:p>
            <a:r>
              <a:rPr lang="en-GB" sz="3200" dirty="0">
                <a:effectLst/>
                <a:latin typeface="+mj-lt"/>
                <a:ea typeface="Times New Roman" panose="02020603050405020304" pitchFamily="18" charset="0"/>
                <a:cs typeface="Arial" panose="020B0604020202020204" pitchFamily="34" charset="0"/>
              </a:rPr>
              <a:t>For example, in the field of materials science, we may want to predict the properties of a new material based on its chemical composition and crystal structure. </a:t>
            </a:r>
          </a:p>
          <a:p>
            <a:endParaRPr lang="en-GB" sz="5400" dirty="0">
              <a:latin typeface="+mj-lt"/>
            </a:endParaRPr>
          </a:p>
        </p:txBody>
      </p:sp>
    </p:spTree>
    <p:extLst>
      <p:ext uri="{BB962C8B-B14F-4D97-AF65-F5344CB8AC3E}">
        <p14:creationId xmlns:p14="http://schemas.microsoft.com/office/powerpoint/2010/main" val="2306633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F9DDB-8981-B853-2246-B0E243B8004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D181939-21F2-8B6F-CE0B-BB7906832E6F}"/>
              </a:ext>
            </a:extLst>
          </p:cNvPr>
          <p:cNvSpPr>
            <a:spLocks noGrp="1"/>
          </p:cNvSpPr>
          <p:nvPr>
            <p:ph idx="1"/>
          </p:nvPr>
        </p:nvSpPr>
        <p:spPr/>
        <p:txBody>
          <a:bodyPr/>
          <a:lstStyle/>
          <a:p>
            <a:r>
              <a:rPr lang="en-GB" sz="3200" dirty="0">
                <a:effectLst/>
                <a:latin typeface="+mj-lt"/>
                <a:ea typeface="Times New Roman" panose="02020603050405020304" pitchFamily="18" charset="0"/>
                <a:cs typeface="Arial" panose="020B0604020202020204" pitchFamily="34" charset="0"/>
              </a:rPr>
              <a:t>In addition, uncertainty estimation can help us to identify potential errors or biases in the data or the model, which can be critical in real-world applications. </a:t>
            </a:r>
          </a:p>
          <a:p>
            <a:r>
              <a:rPr lang="en-GB" sz="3200" dirty="0">
                <a:effectLst/>
                <a:latin typeface="+mj-lt"/>
                <a:ea typeface="Times New Roman" panose="02020603050405020304" pitchFamily="18" charset="0"/>
                <a:cs typeface="Arial" panose="020B0604020202020204" pitchFamily="34" charset="0"/>
              </a:rPr>
              <a:t>For example, if the uncertainty estimation reveals that the model is uncertain in certain regions of the input space, this can indicate that there are gaps in the data or that the model is not well-suited to the problem at hand. This can help us to identify areas where further research or data collection may be needed.</a:t>
            </a:r>
            <a:endParaRPr lang="en-GB" sz="3200" dirty="0">
              <a:effectLst/>
              <a:latin typeface="+mj-lt"/>
              <a:ea typeface="Calibri" panose="020F0502020204030204" pitchFamily="34" charset="0"/>
              <a:cs typeface="Arial" panose="020B0604020202020204" pitchFamily="34" charset="0"/>
            </a:endParaRPr>
          </a:p>
          <a:p>
            <a:endParaRPr lang="en-GB" sz="3200" dirty="0">
              <a:latin typeface="+mj-lt"/>
            </a:endParaRPr>
          </a:p>
        </p:txBody>
      </p:sp>
    </p:spTree>
    <p:extLst>
      <p:ext uri="{BB962C8B-B14F-4D97-AF65-F5344CB8AC3E}">
        <p14:creationId xmlns:p14="http://schemas.microsoft.com/office/powerpoint/2010/main" val="30385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E9B5-D5E3-7728-AB9C-FFC68F52FD4A}"/>
              </a:ext>
            </a:extLst>
          </p:cNvPr>
          <p:cNvSpPr>
            <a:spLocks noGrp="1"/>
          </p:cNvSpPr>
          <p:nvPr>
            <p:ph type="title"/>
          </p:nvPr>
        </p:nvSpPr>
        <p:spPr/>
        <p:txBody>
          <a:bodyPr/>
          <a:lstStyle/>
          <a:p>
            <a:r>
              <a:rPr lang="en-GB" sz="3200" dirty="0">
                <a:effectLst/>
                <a:latin typeface="+mj-lt"/>
                <a:ea typeface="Times New Roman" panose="02020603050405020304" pitchFamily="18" charset="0"/>
                <a:cs typeface="Arial" panose="020B0604020202020204" pitchFamily="34" charset="0"/>
              </a:rPr>
              <a:t>Epistemic uncertainty</a:t>
            </a:r>
            <a:endParaRPr lang="en-GB" dirty="0"/>
          </a:p>
        </p:txBody>
      </p:sp>
      <p:sp>
        <p:nvSpPr>
          <p:cNvPr id="3" name="Content Placeholder 2">
            <a:extLst>
              <a:ext uri="{FF2B5EF4-FFF2-40B4-BE49-F238E27FC236}">
                <a16:creationId xmlns:a16="http://schemas.microsoft.com/office/drawing/2014/main" id="{489A37A3-C3B1-6127-5C24-63A8E02ED7E4}"/>
              </a:ext>
            </a:extLst>
          </p:cNvPr>
          <p:cNvSpPr>
            <a:spLocks noGrp="1"/>
          </p:cNvSpPr>
          <p:nvPr>
            <p:ph idx="1"/>
          </p:nvPr>
        </p:nvSpPr>
        <p:spPr/>
        <p:txBody>
          <a:bodyPr/>
          <a:lstStyle/>
          <a:p>
            <a:pPr>
              <a:lnSpc>
                <a:spcPct val="107000"/>
              </a:lnSpc>
              <a:spcAft>
                <a:spcPts val="800"/>
              </a:spcAft>
            </a:pPr>
            <a:r>
              <a:rPr lang="en-GB" sz="2800" dirty="0">
                <a:effectLst/>
                <a:latin typeface="+mj-lt"/>
                <a:ea typeface="Times New Roman" panose="02020603050405020304" pitchFamily="18" charset="0"/>
                <a:cs typeface="Arial" panose="020B0604020202020204" pitchFamily="34" charset="0"/>
              </a:rPr>
              <a:t>Epistemic uncertainty refers to uncertainty arising from a lack of knowledge or information. </a:t>
            </a:r>
          </a:p>
          <a:p>
            <a:pPr>
              <a:lnSpc>
                <a:spcPct val="107000"/>
              </a:lnSpc>
              <a:spcAft>
                <a:spcPts val="800"/>
              </a:spcAft>
            </a:pPr>
            <a:r>
              <a:rPr lang="en-GB" sz="2800" dirty="0">
                <a:effectLst/>
                <a:latin typeface="+mj-lt"/>
                <a:ea typeface="Times New Roman" panose="02020603050405020304" pitchFamily="18" charset="0"/>
                <a:cs typeface="Arial" panose="020B0604020202020204" pitchFamily="34" charset="0"/>
              </a:rPr>
              <a:t>It is also known as model uncertainty or parameter uncertainty, and it is inherent in the model itself. </a:t>
            </a:r>
          </a:p>
          <a:p>
            <a:pPr>
              <a:lnSpc>
                <a:spcPct val="107000"/>
              </a:lnSpc>
              <a:spcAft>
                <a:spcPts val="800"/>
              </a:spcAft>
            </a:pPr>
            <a:r>
              <a:rPr lang="en-GB" sz="2800" dirty="0">
                <a:effectLst/>
                <a:latin typeface="+mj-lt"/>
                <a:ea typeface="Times New Roman" panose="02020603050405020304" pitchFamily="18" charset="0"/>
                <a:cs typeface="Arial" panose="020B0604020202020204" pitchFamily="34" charset="0"/>
              </a:rPr>
              <a:t>Epistemic uncertainty arises due to factors such as limited data, model bias, or model complexity. </a:t>
            </a:r>
          </a:p>
          <a:p>
            <a:pPr>
              <a:lnSpc>
                <a:spcPct val="107000"/>
              </a:lnSpc>
              <a:spcAft>
                <a:spcPts val="800"/>
              </a:spcAft>
            </a:pPr>
            <a:r>
              <a:rPr lang="en-GB" sz="2800" dirty="0">
                <a:effectLst/>
                <a:latin typeface="+mj-lt"/>
                <a:ea typeface="Times New Roman" panose="02020603050405020304" pitchFamily="18" charset="0"/>
                <a:cs typeface="Arial" panose="020B0604020202020204" pitchFamily="34" charset="0"/>
              </a:rPr>
              <a:t>Epistemic uncertainty can be reduced through better model selection, parameter tuning, or by collecting more data.</a:t>
            </a:r>
            <a:endParaRPr lang="en-GB" sz="2800" dirty="0">
              <a:effectLst/>
              <a:latin typeface="+mj-lt"/>
              <a:ea typeface="Calibri" panose="020F0502020204030204" pitchFamily="34" charset="0"/>
              <a:cs typeface="Arial" panose="020B0604020202020204" pitchFamily="34" charset="0"/>
            </a:endParaRPr>
          </a:p>
          <a:p>
            <a:endParaRPr lang="en-GB" sz="4800" dirty="0">
              <a:latin typeface="+mj-lt"/>
            </a:endParaRPr>
          </a:p>
        </p:txBody>
      </p:sp>
    </p:spTree>
    <p:extLst>
      <p:ext uri="{BB962C8B-B14F-4D97-AF65-F5344CB8AC3E}">
        <p14:creationId xmlns:p14="http://schemas.microsoft.com/office/powerpoint/2010/main" val="1750657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94D7C-55A4-4175-83C9-DFE9436D17A4}"/>
              </a:ext>
            </a:extLst>
          </p:cNvPr>
          <p:cNvSpPr>
            <a:spLocks noGrp="1"/>
          </p:cNvSpPr>
          <p:nvPr>
            <p:ph type="title"/>
          </p:nvPr>
        </p:nvSpPr>
        <p:spPr/>
        <p:txBody>
          <a:bodyPr/>
          <a:lstStyle/>
          <a:p>
            <a:r>
              <a:rPr lang="en-GB" sz="3200" dirty="0">
                <a:effectLst/>
                <a:latin typeface="+mj-lt"/>
                <a:ea typeface="Times New Roman" panose="02020603050405020304" pitchFamily="18" charset="0"/>
                <a:cs typeface="Arial" panose="020B0604020202020204" pitchFamily="34" charset="0"/>
              </a:rPr>
              <a:t>Aleatoric uncertainty</a:t>
            </a:r>
            <a:endParaRPr lang="en-GB" dirty="0"/>
          </a:p>
        </p:txBody>
      </p:sp>
      <p:sp>
        <p:nvSpPr>
          <p:cNvPr id="3" name="Content Placeholder 2">
            <a:extLst>
              <a:ext uri="{FF2B5EF4-FFF2-40B4-BE49-F238E27FC236}">
                <a16:creationId xmlns:a16="http://schemas.microsoft.com/office/drawing/2014/main" id="{80FCF797-7765-E1FC-DE27-3597E951B8BB}"/>
              </a:ext>
            </a:extLst>
          </p:cNvPr>
          <p:cNvSpPr>
            <a:spLocks noGrp="1"/>
          </p:cNvSpPr>
          <p:nvPr>
            <p:ph idx="1"/>
          </p:nvPr>
        </p:nvSpPr>
        <p:spPr>
          <a:xfrm>
            <a:off x="359999" y="1642533"/>
            <a:ext cx="11509445" cy="4513467"/>
          </a:xfrm>
        </p:spPr>
        <p:txBody>
          <a:bodyPr/>
          <a:lstStyle/>
          <a:p>
            <a:r>
              <a:rPr lang="en-GB" sz="3200" dirty="0">
                <a:effectLst/>
                <a:latin typeface="+mj-lt"/>
                <a:ea typeface="Times New Roman" panose="02020603050405020304" pitchFamily="18" charset="0"/>
                <a:cs typeface="Arial" panose="020B0604020202020204" pitchFamily="34" charset="0"/>
              </a:rPr>
              <a:t>The uncertainty arising from the inherent randomness or variability in the data. </a:t>
            </a:r>
          </a:p>
          <a:p>
            <a:r>
              <a:rPr lang="en-GB" sz="3200" dirty="0">
                <a:effectLst/>
                <a:latin typeface="+mj-lt"/>
                <a:ea typeface="Times New Roman" panose="02020603050405020304" pitchFamily="18" charset="0"/>
                <a:cs typeface="Arial" panose="020B0604020202020204" pitchFamily="34" charset="0"/>
              </a:rPr>
              <a:t>It is also known as data uncertainty, and it is independent of the model itself. </a:t>
            </a:r>
          </a:p>
          <a:p>
            <a:r>
              <a:rPr lang="en-GB" sz="3200" dirty="0">
                <a:effectLst/>
                <a:latin typeface="+mj-lt"/>
                <a:ea typeface="Times New Roman" panose="02020603050405020304" pitchFamily="18" charset="0"/>
                <a:cs typeface="Arial" panose="020B0604020202020204" pitchFamily="34" charset="0"/>
              </a:rPr>
              <a:t>Aleatoric uncertainty can arise due to factors such as measurement noise, natural variability, or incomplete data. </a:t>
            </a:r>
          </a:p>
          <a:p>
            <a:r>
              <a:rPr lang="en-GB" sz="3200" dirty="0">
                <a:effectLst/>
                <a:latin typeface="+mj-lt"/>
                <a:ea typeface="Times New Roman" panose="02020603050405020304" pitchFamily="18" charset="0"/>
                <a:cs typeface="Arial" panose="020B0604020202020204" pitchFamily="34" charset="0"/>
              </a:rPr>
              <a:t>Aleatoric uncertainty cannot be reduced through model selection or parameter tuning and can only be reduced by collecting more or better data.</a:t>
            </a:r>
            <a:endParaRPr lang="en-GB" sz="3200" dirty="0">
              <a:effectLst/>
              <a:latin typeface="+mj-lt"/>
              <a:ea typeface="Calibri" panose="020F0502020204030204" pitchFamily="34" charset="0"/>
              <a:cs typeface="Arial" panose="020B0604020202020204" pitchFamily="34" charset="0"/>
            </a:endParaRPr>
          </a:p>
          <a:p>
            <a:endParaRPr lang="en-GB" sz="3200" dirty="0"/>
          </a:p>
        </p:txBody>
      </p:sp>
    </p:spTree>
    <p:extLst>
      <p:ext uri="{BB962C8B-B14F-4D97-AF65-F5344CB8AC3E}">
        <p14:creationId xmlns:p14="http://schemas.microsoft.com/office/powerpoint/2010/main" val="146643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91A76-9AD5-7481-0721-F99DEB5B8542}"/>
              </a:ext>
            </a:extLst>
          </p:cNvPr>
          <p:cNvSpPr>
            <a:spLocks noGrp="1"/>
          </p:cNvSpPr>
          <p:nvPr>
            <p:ph type="title"/>
          </p:nvPr>
        </p:nvSpPr>
        <p:spPr/>
        <p:txBody>
          <a:bodyPr/>
          <a:lstStyle/>
          <a:p>
            <a:r>
              <a:rPr lang="en-GB" sz="3200" dirty="0">
                <a:effectLst/>
                <a:latin typeface="+mj-lt"/>
                <a:ea typeface="Times New Roman" panose="02020603050405020304" pitchFamily="18" charset="0"/>
                <a:cs typeface="Arial" panose="020B0604020202020204" pitchFamily="34" charset="0"/>
              </a:rPr>
              <a:t>Example of epistemic and aleatoric uncertainty</a:t>
            </a:r>
            <a:endParaRPr lang="en-GB" dirty="0"/>
          </a:p>
        </p:txBody>
      </p:sp>
      <p:sp>
        <p:nvSpPr>
          <p:cNvPr id="3" name="Content Placeholder 2">
            <a:extLst>
              <a:ext uri="{FF2B5EF4-FFF2-40B4-BE49-F238E27FC236}">
                <a16:creationId xmlns:a16="http://schemas.microsoft.com/office/drawing/2014/main" id="{2EB4A08E-D254-5D64-C910-2616BCD8390E}"/>
              </a:ext>
            </a:extLst>
          </p:cNvPr>
          <p:cNvSpPr>
            <a:spLocks noGrp="1"/>
          </p:cNvSpPr>
          <p:nvPr>
            <p:ph idx="1"/>
          </p:nvPr>
        </p:nvSpPr>
        <p:spPr>
          <a:xfrm>
            <a:off x="360000" y="1358448"/>
            <a:ext cx="10800690" cy="4513467"/>
          </a:xfrm>
        </p:spPr>
        <p:txBody>
          <a:bodyPr/>
          <a:lstStyle/>
          <a:p>
            <a:r>
              <a:rPr lang="en-GB" sz="2800" dirty="0">
                <a:effectLst/>
                <a:latin typeface="+mj-lt"/>
                <a:ea typeface="Times New Roman" panose="02020603050405020304" pitchFamily="18" charset="0"/>
                <a:cs typeface="Arial" panose="020B0604020202020204" pitchFamily="34" charset="0"/>
              </a:rPr>
              <a:t>Consider the example of a model that is trained to predict the temperature in a room based on the outside temperature, the time of day, and the number of people in the room. </a:t>
            </a:r>
          </a:p>
          <a:p>
            <a:endParaRPr lang="en-GB" sz="4800" dirty="0">
              <a:latin typeface="+mj-lt"/>
            </a:endParaRPr>
          </a:p>
        </p:txBody>
      </p:sp>
      <p:graphicFrame>
        <p:nvGraphicFramePr>
          <p:cNvPr id="5" name="Table 5">
            <a:extLst>
              <a:ext uri="{FF2B5EF4-FFF2-40B4-BE49-F238E27FC236}">
                <a16:creationId xmlns:a16="http://schemas.microsoft.com/office/drawing/2014/main" id="{71D6A10D-4DE2-7101-E9EF-9B2DABB03FDE}"/>
              </a:ext>
            </a:extLst>
          </p:cNvPr>
          <p:cNvGraphicFramePr>
            <a:graphicFrameLocks noGrp="1"/>
          </p:cNvGraphicFramePr>
          <p:nvPr>
            <p:extLst>
              <p:ext uri="{D42A27DB-BD31-4B8C-83A1-F6EECF244321}">
                <p14:modId xmlns:p14="http://schemas.microsoft.com/office/powerpoint/2010/main" val="309534258"/>
              </p:ext>
            </p:extLst>
          </p:nvPr>
        </p:nvGraphicFramePr>
        <p:xfrm>
          <a:off x="452761" y="2805343"/>
          <a:ext cx="11514338" cy="3977197"/>
        </p:xfrm>
        <a:graphic>
          <a:graphicData uri="http://schemas.openxmlformats.org/drawingml/2006/table">
            <a:tbl>
              <a:tblPr firstRow="1" bandRow="1">
                <a:tableStyleId>{C4B1156A-380E-4F78-BDF5-A606A8083BF9}</a:tableStyleId>
              </a:tblPr>
              <a:tblGrid>
                <a:gridCol w="5757169">
                  <a:extLst>
                    <a:ext uri="{9D8B030D-6E8A-4147-A177-3AD203B41FA5}">
                      <a16:colId xmlns:a16="http://schemas.microsoft.com/office/drawing/2014/main" val="4112665247"/>
                    </a:ext>
                  </a:extLst>
                </a:gridCol>
                <a:gridCol w="5757169">
                  <a:extLst>
                    <a:ext uri="{9D8B030D-6E8A-4147-A177-3AD203B41FA5}">
                      <a16:colId xmlns:a16="http://schemas.microsoft.com/office/drawing/2014/main" val="2445073499"/>
                    </a:ext>
                  </a:extLst>
                </a:gridCol>
              </a:tblGrid>
              <a:tr h="3977197">
                <a:tc>
                  <a:txBody>
                    <a:body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Char char="•"/>
                        <a:tabLst/>
                        <a:defRPr/>
                      </a:pPr>
                      <a:r>
                        <a:rPr kumimoji="0" lang="en-GB" sz="2800" b="0" u="none" strike="noStrike" kern="1200" cap="none" spc="0" normalizeH="0" baseline="0" noProof="0" dirty="0">
                          <a:ln>
                            <a:noFill/>
                          </a:ln>
                          <a:solidFill>
                            <a:srgbClr val="000000"/>
                          </a:solidFill>
                          <a:effectLst/>
                          <a:uLnTx/>
                          <a:uFillTx/>
                        </a:rPr>
                        <a:t>Epistemic uncertainty could arise from factors such as the choice of model architecture or the values of the model parameters, which can be reduced through better model selection and parameter tuning. </a:t>
                      </a:r>
                    </a:p>
                  </a:txBody>
                  <a:tcPr/>
                </a:tc>
                <a:tc>
                  <a:txBody>
                    <a:body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Char char="•"/>
                        <a:tabLst/>
                        <a:defRPr/>
                      </a:pPr>
                      <a:r>
                        <a:rPr kumimoji="0" lang="en-GB" sz="2800" b="0" u="none" strike="noStrike" kern="1200" cap="none" spc="0" normalizeH="0" baseline="0" noProof="0" dirty="0">
                          <a:ln>
                            <a:noFill/>
                          </a:ln>
                          <a:solidFill>
                            <a:srgbClr val="000000"/>
                          </a:solidFill>
                          <a:effectLst/>
                          <a:uLnTx/>
                          <a:uFillTx/>
                        </a:rPr>
                        <a:t>Aleatoric uncertainty could arise from factors such as measurement noise or natural variability in the temperature, which cannot be reduced through model selection or parameter tuning and can only be reduced by collecting more or better data.</a:t>
                      </a:r>
                      <a:endParaRPr kumimoji="0" lang="en-GB" sz="2800" b="0" i="0" u="none" strike="noStrike" kern="1200" cap="none" spc="0" normalizeH="0" baseline="0" noProof="0" dirty="0">
                        <a:ln>
                          <a:noFill/>
                        </a:ln>
                        <a:solidFill>
                          <a:srgbClr val="000000"/>
                        </a:solidFill>
                        <a:effectLst/>
                        <a:uLnTx/>
                        <a:uFillTx/>
                        <a:latin typeface="Arial"/>
                        <a:ea typeface="Calibri" panose="020F0502020204030204" pitchFamily="34" charset="0"/>
                        <a:cs typeface="Arial" panose="020B0604020202020204" pitchFamily="34" charset="0"/>
                      </a:endParaRPr>
                    </a:p>
                  </a:txBody>
                  <a:tcPr/>
                </a:tc>
                <a:extLst>
                  <a:ext uri="{0D108BD9-81ED-4DB2-BD59-A6C34878D82A}">
                    <a16:rowId xmlns:a16="http://schemas.microsoft.com/office/drawing/2014/main" val="2786023535"/>
                  </a:ext>
                </a:extLst>
              </a:tr>
            </a:tbl>
          </a:graphicData>
        </a:graphic>
      </p:graphicFrame>
    </p:spTree>
    <p:extLst>
      <p:ext uri="{BB962C8B-B14F-4D97-AF65-F5344CB8AC3E}">
        <p14:creationId xmlns:p14="http://schemas.microsoft.com/office/powerpoint/2010/main" val="859239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DF65-BB3F-B892-E069-67EFC3F4A88A}"/>
              </a:ext>
            </a:extLst>
          </p:cNvPr>
          <p:cNvSpPr>
            <a:spLocks noGrp="1"/>
          </p:cNvSpPr>
          <p:nvPr>
            <p:ph type="title"/>
          </p:nvPr>
        </p:nvSpPr>
        <p:spPr/>
        <p:txBody>
          <a:bodyPr/>
          <a:lstStyle/>
          <a:p>
            <a:r>
              <a:rPr lang="en-GB" sz="3200" dirty="0">
                <a:effectLst/>
                <a:latin typeface="+mj-lt"/>
                <a:ea typeface="Times New Roman" panose="02020603050405020304" pitchFamily="18" charset="0"/>
                <a:cs typeface="Arial" panose="020B0604020202020204" pitchFamily="34" charset="0"/>
              </a:rPr>
              <a:t>Conformal prediction</a:t>
            </a:r>
            <a:br>
              <a:rPr lang="en-GB" sz="3200" dirty="0">
                <a:effectLst/>
                <a:latin typeface="+mj-lt"/>
                <a:ea typeface="Calibri" panose="020F0502020204030204" pitchFamily="34" charset="0"/>
                <a:cs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DEC210D0-0B04-4BB0-2288-771CA9A9E38F}"/>
              </a:ext>
            </a:extLst>
          </p:cNvPr>
          <p:cNvSpPr>
            <a:spLocks noGrp="1"/>
          </p:cNvSpPr>
          <p:nvPr>
            <p:ph idx="1"/>
          </p:nvPr>
        </p:nvSpPr>
        <p:spPr>
          <a:xfrm>
            <a:off x="359999" y="1642533"/>
            <a:ext cx="11544955" cy="4513467"/>
          </a:xfrm>
        </p:spPr>
        <p:txBody>
          <a:bodyPr/>
          <a:lstStyle/>
          <a:p>
            <a:pPr>
              <a:lnSpc>
                <a:spcPct val="107000"/>
              </a:lnSpc>
              <a:spcAft>
                <a:spcPts val="800"/>
              </a:spcAft>
            </a:pPr>
            <a:r>
              <a:rPr lang="en-GB" sz="2800" dirty="0">
                <a:effectLst/>
                <a:latin typeface="+mj-lt"/>
                <a:ea typeface="Times New Roman" panose="02020603050405020304" pitchFamily="18" charset="0"/>
                <a:cs typeface="Arial" panose="020B0604020202020204" pitchFamily="34" charset="0"/>
              </a:rPr>
              <a:t>Conformal prediction is a method that provides a measure of confidence for individual predictions, which can be especially useful in situations where false positives or false negatives can be costly. </a:t>
            </a:r>
          </a:p>
          <a:p>
            <a:pPr>
              <a:lnSpc>
                <a:spcPct val="107000"/>
              </a:lnSpc>
              <a:spcAft>
                <a:spcPts val="800"/>
              </a:spcAft>
            </a:pPr>
            <a:r>
              <a:rPr lang="en-GB" sz="2800" dirty="0">
                <a:effectLst/>
                <a:latin typeface="+mj-lt"/>
                <a:ea typeface="Times New Roman" panose="02020603050405020304" pitchFamily="18" charset="0"/>
                <a:cs typeface="Arial" panose="020B0604020202020204" pitchFamily="34" charset="0"/>
              </a:rPr>
              <a:t>Conformal prediction has been successfully applied in various applications, including material discovery, where it has been used to predict the thermodynamic stability of compounds. </a:t>
            </a:r>
          </a:p>
          <a:p>
            <a:pPr>
              <a:lnSpc>
                <a:spcPct val="107000"/>
              </a:lnSpc>
              <a:spcAft>
                <a:spcPts val="800"/>
              </a:spcAft>
            </a:pPr>
            <a:r>
              <a:rPr lang="en-GB" sz="2800" dirty="0">
                <a:effectLst/>
                <a:latin typeface="+mj-lt"/>
                <a:ea typeface="Times New Roman" panose="02020603050405020304" pitchFamily="18" charset="0"/>
                <a:cs typeface="Arial" panose="020B0604020202020204" pitchFamily="34" charset="0"/>
              </a:rPr>
              <a:t>One limitation of conformal prediction is that it can be computationally expensive, especially when dealing with large datasets.</a:t>
            </a:r>
            <a:endParaRPr lang="en-GB" sz="2800" dirty="0">
              <a:effectLst/>
              <a:latin typeface="+mj-lt"/>
              <a:ea typeface="Calibri" panose="020F0502020204030204" pitchFamily="34" charset="0"/>
              <a:cs typeface="Arial" panose="020B0604020202020204" pitchFamily="34" charset="0"/>
            </a:endParaRPr>
          </a:p>
          <a:p>
            <a:endParaRPr lang="en-GB" sz="4800" dirty="0">
              <a:latin typeface="+mj-lt"/>
            </a:endParaRPr>
          </a:p>
        </p:txBody>
      </p:sp>
    </p:spTree>
    <p:extLst>
      <p:ext uri="{BB962C8B-B14F-4D97-AF65-F5344CB8AC3E}">
        <p14:creationId xmlns:p14="http://schemas.microsoft.com/office/powerpoint/2010/main" val="1545501601"/>
      </p:ext>
    </p:extLst>
  </p:cSld>
  <p:clrMapOvr>
    <a:masterClrMapping/>
  </p:clrMapOvr>
</p:sld>
</file>

<file path=ppt/theme/theme1.xml><?xml version="1.0" encoding="utf-8"?>
<a:theme xmlns:a="http://schemas.openxmlformats.org/drawingml/2006/main" name="ucl2">
  <a:themeElements>
    <a:clrScheme name="UCL Orange Theme">
      <a:dk1>
        <a:srgbClr val="000000"/>
      </a:dk1>
      <a:lt1>
        <a:srgbClr val="FFFFFF"/>
      </a:lt1>
      <a:dk2>
        <a:srgbClr val="EA7600"/>
      </a:dk2>
      <a:lt2>
        <a:srgbClr val="FBE4CC"/>
      </a:lt2>
      <a:accent1>
        <a:srgbClr val="003D4C"/>
      </a:accent1>
      <a:accent2>
        <a:srgbClr val="8F993E"/>
      </a:accent2>
      <a:accent3>
        <a:srgbClr val="0097A9"/>
      </a:accent3>
      <a:accent4>
        <a:srgbClr val="93272C"/>
      </a:accent4>
      <a:accent5>
        <a:srgbClr val="F6BE00"/>
      </a:accent5>
      <a:accent6>
        <a:srgbClr val="500778"/>
      </a:accent6>
      <a:hlink>
        <a:srgbClr val="0097A9"/>
      </a:hlink>
      <a:folHlink>
        <a:srgbClr val="0097A9"/>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dirty="0"/>
        </a:defPPr>
      </a:lstStyle>
    </a:txDef>
  </a:objectDefaults>
  <a:extraClrSchemeLst/>
  <a:custClrLst>
    <a:custClr name="name of colour">
      <a:srgbClr val="000000"/>
    </a:custClr>
  </a:custClrLst>
  <a:extLst>
    <a:ext uri="{05A4C25C-085E-4340-85A3-A5531E510DB2}">
      <thm15:themeFamily xmlns:thm15="http://schemas.microsoft.com/office/thememl/2012/main" name="ucl2" id="{2874DA52-68C2-4781-AAB9-69D3E4A9C361}" vid="{6BDA6714-9BB9-43E8-9E78-547E05C483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ucl2</Template>
  <TotalTime>24303</TotalTime>
  <Words>1886</Words>
  <Application>Microsoft Office PowerPoint</Application>
  <PresentationFormat>Widescreen</PresentationFormat>
  <Paragraphs>123</Paragraphs>
  <Slides>25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Century Gothic</vt:lpstr>
      <vt:lpstr>ucl2</vt:lpstr>
      <vt:lpstr>PowerPoint Presentation</vt:lpstr>
      <vt:lpstr>Introduction to Uncertainty estimation</vt:lpstr>
      <vt:lpstr>Sources of uncertainty in machine learning</vt:lpstr>
      <vt:lpstr>PowerPoint Presentation</vt:lpstr>
      <vt:lpstr>PowerPoint Presentation</vt:lpstr>
      <vt:lpstr>Epistemic uncertainty</vt:lpstr>
      <vt:lpstr>Aleatoric uncertainty</vt:lpstr>
      <vt:lpstr>Example of epistemic and aleatoric uncertainty</vt:lpstr>
      <vt:lpstr>Conformal prediction </vt:lpstr>
      <vt:lpstr>PowerPoint Presentation</vt:lpstr>
      <vt:lpstr>PowerPoint Presentation</vt:lpstr>
      <vt:lpstr>PowerPoint Presentation</vt:lpstr>
      <vt:lpstr>Performance of Conformal Prediction</vt:lpstr>
      <vt:lpstr>Binary classification problems using conformal prediction</vt:lpstr>
      <vt:lpstr>Steps to build the conformal prediction model</vt:lpstr>
      <vt:lpstr>Strengths of conformal prediction for classification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Syngenta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Hosni Zied (ext) GBJH</dc:creator>
  <cp:lastModifiedBy>Hosni Zied (ext) GBJH</cp:lastModifiedBy>
  <cp:revision>32</cp:revision>
  <dcterms:created xsi:type="dcterms:W3CDTF">2023-02-20T12:52:34Z</dcterms:created>
  <dcterms:modified xsi:type="dcterms:W3CDTF">2023-03-14T15:35:11Z</dcterms:modified>
</cp:coreProperties>
</file>