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5" r:id="rId6"/>
    <p:sldId id="286" r:id="rId7"/>
    <p:sldId id="287" r:id="rId8"/>
    <p:sldId id="264" r:id="rId9"/>
    <p:sldId id="267" r:id="rId10"/>
    <p:sldId id="268" r:id="rId11"/>
    <p:sldId id="271" r:id="rId12"/>
    <p:sldId id="266" r:id="rId13"/>
    <p:sldId id="270" r:id="rId14"/>
    <p:sldId id="305" r:id="rId15"/>
    <p:sldId id="306" r:id="rId16"/>
    <p:sldId id="261" r:id="rId17"/>
    <p:sldId id="312" r:id="rId18"/>
    <p:sldId id="262" r:id="rId19"/>
    <p:sldId id="273" r:id="rId20"/>
    <p:sldId id="295" r:id="rId21"/>
    <p:sldId id="293" r:id="rId22"/>
    <p:sldId id="272" r:id="rId23"/>
    <p:sldId id="292" r:id="rId24"/>
    <p:sldId id="315" r:id="rId25"/>
    <p:sldId id="303" r:id="rId26"/>
    <p:sldId id="263" r:id="rId27"/>
    <p:sldId id="274" r:id="rId28"/>
    <p:sldId id="298" r:id="rId29"/>
    <p:sldId id="296" r:id="rId30"/>
    <p:sldId id="288" r:id="rId31"/>
    <p:sldId id="275" r:id="rId32"/>
    <p:sldId id="276" r:id="rId33"/>
    <p:sldId id="277" r:id="rId34"/>
    <p:sldId id="284" r:id="rId35"/>
    <p:sldId id="283" r:id="rId36"/>
    <p:sldId id="278" r:id="rId37"/>
    <p:sldId id="290" r:id="rId38"/>
    <p:sldId id="299" r:id="rId39"/>
    <p:sldId id="314" r:id="rId40"/>
    <p:sldId id="313" r:id="rId41"/>
    <p:sldId id="301" r:id="rId42"/>
    <p:sldId id="279" r:id="rId43"/>
    <p:sldId id="289" r:id="rId44"/>
    <p:sldId id="291" r:id="rId45"/>
    <p:sldId id="300" r:id="rId46"/>
    <p:sldId id="302" r:id="rId47"/>
    <p:sldId id="307" r:id="rId48"/>
    <p:sldId id="308" r:id="rId49"/>
    <p:sldId id="309" r:id="rId50"/>
    <p:sldId id="310" r:id="rId51"/>
    <p:sldId id="280" r:id="rId52"/>
    <p:sldId id="339" r:id="rId53"/>
    <p:sldId id="317" r:id="rId54"/>
    <p:sldId id="281" r:id="rId55"/>
    <p:sldId id="282" r:id="rId56"/>
    <p:sldId id="340" r:id="rId57"/>
    <p:sldId id="257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26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41" r:id="rId74"/>
    <p:sldId id="334" r:id="rId75"/>
    <p:sldId id="335" r:id="rId76"/>
    <p:sldId id="336" r:id="rId77"/>
    <p:sldId id="337" r:id="rId78"/>
    <p:sldId id="338" r:id="rId7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FC4FD-AEA9-4A8C-A3F4-8ECAF0BF7FCF}" v="19" dt="2022-10-30T13:12:06.467"/>
    <p1510:client id="{10BCC84D-B9CB-4618-B7C5-18BDA3CF98EF}" v="261" dt="2022-10-19T06:10:00.745"/>
    <p1510:client id="{6C51A8AC-5902-4831-816E-96ED26E5F4A8}" v="15" dt="2022-10-21T07:04:19.325"/>
    <p1510:client id="{9BA72BA2-91C5-4B3E-8A7F-EA46D54E8040}" v="51" dt="2022-11-03T08:15:35.547"/>
    <p1510:client id="{AF4C536C-3E85-4A6D-8ACF-DCBB5F5F3570}" v="271" dt="2022-11-03T13:03:00.788"/>
    <p1510:client id="{CA3101FF-C623-4201-9E71-C8E85281200E}" v="62" dt="2022-11-03T13:59:51.816"/>
    <p1510:client id="{D66D9074-6743-4584-9D26-31325FD35416}" v="2555" dt="2022-11-02T13:59:48.760"/>
    <p1510:client id="{D6B45FAA-F264-4E81-AF56-89541D333430}" v="1141" dt="2022-10-29T19:44:48.096"/>
    <p1510:client id="{DAEF37BE-4A7F-4698-A22B-6C4245135B1F}" v="929" dt="2022-10-31T14:41:53.731"/>
    <p1510:client id="{E2F10B00-F210-439E-8620-C7E7EAF328BA}" v="2967" dt="2022-10-26T18:49:54.011"/>
    <p1510:client id="{E3A031F9-604E-4C5F-BD68-45411AD70DF6}" v="66" dt="2022-11-04T09:50:28.956"/>
    <p1510:client id="{F1009021-06FA-4A2B-8985-20CB69620FB4}" v="3931" dt="2022-10-20T11:39:06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08.11.22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discover/sssp/table/efficienc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um-espresso.org/pseudopotentials/" TargetMode="External"/><Relationship Id="rId2" Type="http://schemas.openxmlformats.org/officeDocument/2006/relationships/hyperlink" Target="https://www.materialscloud.org/discover/sssp/table/efficienc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seudo-dojo.org/" TargetMode="External"/><Relationship Id="rId4" Type="http://schemas.openxmlformats.org/officeDocument/2006/relationships/hyperlink" Target="http://www.quantum-simulation.org/potentials/sg15_oncv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erialscloud-org/hubbard-koopmans-202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A2A1F4-A912-3D74-0252-35BC9BC05437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135A39-C7C2-A165-188D-C7038E88DFA2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561FEF6-47DB-7203-DF90-4E4087F8237B}"/>
              </a:ext>
            </a:extLst>
          </p:cNvPr>
          <p:cNvSpPr>
            <a:spLocks noGrp="1"/>
          </p:cNvSpPr>
          <p:nvPr/>
        </p:nvSpPr>
        <p:spPr>
          <a:xfrm>
            <a:off x="27568" y="2229399"/>
            <a:ext cx="12117562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DFT in practice: from simple to advanced functionals</a:t>
            </a:r>
          </a:p>
          <a:p>
            <a:pPr algn="ctr"/>
            <a:endParaRPr lang="en-US" sz="4000" b="0" spc="-150" dirty="0">
              <a:latin typeface="Century Gothic"/>
            </a:endParaRPr>
          </a:p>
          <a:p>
            <a:pPr algn="ctr"/>
            <a:r>
              <a:rPr lang="en-US" sz="3200" b="0" spc="-150" dirty="0">
                <a:latin typeface="Century Gothic"/>
                <a:ea typeface="+mj-lt"/>
                <a:cs typeface="+mj-lt"/>
              </a:rPr>
              <a:t>Nicola Colonna</a:t>
            </a:r>
            <a:r>
              <a:rPr lang="en-US" sz="3200" b="0" spc="-150" baseline="30000" dirty="0">
                <a:latin typeface="Century Gothic"/>
                <a:ea typeface="+mj-lt"/>
                <a:cs typeface="+mj-lt"/>
              </a:rPr>
              <a:t>1</a:t>
            </a:r>
            <a:r>
              <a:rPr lang="en-US" sz="3200" b="0" spc="-150" dirty="0">
                <a:latin typeface="Century Gothic"/>
                <a:ea typeface="+mj-lt"/>
                <a:cs typeface="+mj-lt"/>
              </a:rPr>
              <a:t> &amp; </a:t>
            </a:r>
            <a:r>
              <a:rPr lang="en-US" sz="3200" b="0" spc="-150" dirty="0">
                <a:latin typeface="Century Gothic"/>
              </a:rPr>
              <a:t>Iurii Timrov</a:t>
            </a:r>
            <a:r>
              <a:rPr lang="en-US" sz="3200" b="0" spc="-150" baseline="30000" dirty="0">
                <a:latin typeface="Century Gothic"/>
              </a:rPr>
              <a:t>2</a:t>
            </a:r>
            <a:r>
              <a:rPr lang="en-US" sz="3200" b="0" spc="-150" dirty="0">
                <a:latin typeface="Century Gothic"/>
                <a:ea typeface="+mj-lt"/>
                <a:cs typeface="+mj-lt"/>
              </a:rPr>
              <a:t>  </a:t>
            </a:r>
          </a:p>
          <a:p>
            <a:pPr algn="ctr"/>
            <a:endParaRPr lang="en-US" sz="3200" b="0" spc="-150" dirty="0">
              <a:latin typeface="Century Gothic"/>
              <a:cs typeface="Calibri Light" panose="020F0302020204030204"/>
            </a:endParaRPr>
          </a:p>
          <a:p>
            <a:pPr algn="ctr">
              <a:spcBef>
                <a:spcPts val="500"/>
              </a:spcBef>
            </a:pPr>
            <a:r>
              <a:rPr lang="en-US" sz="2400" b="0" spc="-150" baseline="30000" dirty="0">
                <a:latin typeface="Century Gothic"/>
                <a:ea typeface="+mj-lt"/>
                <a:cs typeface="+mj-lt"/>
              </a:rPr>
              <a:t>1</a:t>
            </a:r>
            <a:r>
              <a:rPr lang="en-US" sz="2400" b="0" spc="-150" dirty="0">
                <a:latin typeface="Century Gothic"/>
                <a:ea typeface="+mj-lt"/>
                <a:cs typeface="+mj-lt"/>
              </a:rPr>
              <a:t>Paul Scherrer Institute and NCCR-Marvel</a:t>
            </a:r>
          </a:p>
          <a:p>
            <a:pPr algn="ctr">
              <a:spcBef>
                <a:spcPts val="500"/>
              </a:spcBef>
            </a:pPr>
            <a:r>
              <a:rPr lang="en-US" sz="2400" b="0" spc="-150" baseline="30000" dirty="0">
                <a:latin typeface="Century Gothic"/>
              </a:rPr>
              <a:t>2</a:t>
            </a:r>
            <a:r>
              <a:rPr lang="en-US" sz="2400" b="0" spc="-150" dirty="0">
                <a:latin typeface="Century Gothic"/>
              </a:rPr>
              <a:t>EPFL and NCCR-Marvel</a:t>
            </a:r>
          </a:p>
          <a:p>
            <a:pPr algn="ctr">
              <a:spcBef>
                <a:spcPts val="500"/>
              </a:spcBef>
            </a:pPr>
            <a:endParaRPr lang="en-US" sz="2400" b="0" spc="-150" dirty="0">
              <a:latin typeface="Century Gothic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5" name="Immagine 12">
            <a:extLst>
              <a:ext uri="{FF2B5EF4-FFF2-40B4-BE49-F238E27FC236}">
                <a16:creationId xmlns:a16="http://schemas.microsoft.com/office/drawing/2014/main" id="{CB2A0C7B-4574-D0FC-D1F1-245BD46F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1924334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with </a:t>
            </a:r>
            <a:r>
              <a:rPr lang="it-IT" err="1">
                <a:latin typeface="Century Gothic"/>
                <a:cs typeface="Calibri" panose="020F0502020204030204"/>
              </a:rPr>
              <a:t>norm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smaller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than</a:t>
            </a:r>
            <a:r>
              <a:rPr lang="it-IT">
                <a:latin typeface="Century Gothic"/>
                <a:cs typeface="Calibri" panose="020F0502020204030204"/>
              </a:rPr>
              <a:t> |</a:t>
            </a:r>
            <a:r>
              <a:rPr lang="it-IT" b="1" err="1">
                <a:latin typeface="Century Gothic"/>
                <a:cs typeface="Calibri" panose="020F0502020204030204"/>
              </a:rPr>
              <a:t>G|</a:t>
            </a:r>
            <a:r>
              <a:rPr lang="it-IT" baseline="-25000" err="1">
                <a:latin typeface="Century Gothic"/>
                <a:cs typeface="Calibri" panose="020F0502020204030204"/>
              </a:rPr>
              <a:t>max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|</a:t>
            </a:r>
            <a:r>
              <a:rPr lang="it-IT" b="1" err="1">
                <a:latin typeface="Century Gothic"/>
                <a:ea typeface="+mn-lt"/>
                <a:cs typeface="+mn-lt"/>
              </a:rPr>
              <a:t>G|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max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 err="1">
                <a:latin typeface="Century Gothic"/>
                <a:ea typeface="+mn-lt"/>
                <a:cs typeface="+mn-lt"/>
              </a:rPr>
              <a:t>defined</a:t>
            </a:r>
            <a:r>
              <a:rPr lang="it-IT">
                <a:latin typeface="Century Gothic"/>
                <a:ea typeface="+mn-lt"/>
                <a:cs typeface="+mn-lt"/>
              </a:rPr>
              <a:t> by setting a cutoff on the </a:t>
            </a:r>
            <a:r>
              <a:rPr lang="it-IT" err="1">
                <a:latin typeface="Century Gothic"/>
                <a:ea typeface="+mn-lt"/>
                <a:cs typeface="+mn-lt"/>
              </a:rPr>
              <a:t>kinetic</a:t>
            </a:r>
            <a:r>
              <a:rPr lang="it-IT">
                <a:latin typeface="Century Gothic"/>
                <a:ea typeface="+mn-lt"/>
                <a:cs typeface="+mn-lt"/>
              </a:rPr>
              <a:t> energy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r>
              <a:rPr lang="it-IT" baseline="-25000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entury Gothic"/>
                <a:ea typeface="+mn-lt"/>
                <a:cs typeface="+mn-lt"/>
              </a:rPr>
              <a:t>= 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 baseline="-25000">
                <a:latin typeface="Century Gothic"/>
                <a:ea typeface="+mn-lt"/>
                <a:cs typeface="+mn-lt"/>
              </a:rPr>
              <a:t>max</a:t>
            </a: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err="1">
                <a:latin typeface="Courier New"/>
                <a:cs typeface="Courier New"/>
              </a:rPr>
              <a:t>ecutwfc</a:t>
            </a:r>
            <a:r>
              <a:rPr lang="it-IT">
                <a:latin typeface="Courier New"/>
                <a:cs typeface="Courier New"/>
              </a:rPr>
              <a:t>: </a:t>
            </a:r>
            <a:r>
              <a:rPr lang="it-IT">
                <a:latin typeface="Century Gothic"/>
                <a:cs typeface="Courier New"/>
              </a:rPr>
              <a:t>QE Input </a:t>
            </a:r>
            <a:r>
              <a:rPr lang="it-IT" err="1">
                <a:latin typeface="Century Gothic"/>
                <a:cs typeface="Courier New"/>
              </a:rPr>
              <a:t>parameter</a:t>
            </a:r>
            <a:r>
              <a:rPr lang="it-IT">
                <a:latin typeface="Century Gothic"/>
                <a:cs typeface="Courier New"/>
              </a:rPr>
              <a:t> for </a:t>
            </a:r>
            <a:r>
              <a:rPr lang="it-IT" err="1">
                <a:latin typeface="Century Gothic"/>
                <a:cs typeface="Courier New"/>
              </a:rPr>
              <a:t>E</a:t>
            </a:r>
            <a:r>
              <a:rPr lang="it-IT" baseline="-25000" err="1">
                <a:latin typeface="Century Gothic"/>
                <a:cs typeface="Courier New"/>
              </a:rPr>
              <a:t>cut</a:t>
            </a:r>
            <a:endParaRPr lang="it-IT" baseline="-25000" err="1">
              <a:latin typeface="Century Gothic"/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Immagine 9">
            <a:extLst>
              <a:ext uri="{FF2B5EF4-FFF2-40B4-BE49-F238E27FC236}">
                <a16:creationId xmlns:a16="http://schemas.microsoft.com/office/drawing/2014/main" id="{1B64156D-0A45-EFD3-F725-CD4515F0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3" y="2349783"/>
            <a:ext cx="3800902" cy="35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In a </a:t>
            </a:r>
            <a:r>
              <a:rPr lang="it-IT" sz="2000" b="1" err="1">
                <a:latin typeface="Century Gothic"/>
                <a:cs typeface="Calibri" panose="020F0502020204030204"/>
              </a:rPr>
              <a:t>periodic</a:t>
            </a:r>
            <a:r>
              <a:rPr lang="it-IT" sz="2000" b="1">
                <a:latin typeface="Century Gothic"/>
                <a:cs typeface="Calibri" panose="020F0502020204030204"/>
              </a:rPr>
              <a:t> system</a:t>
            </a:r>
            <a:r>
              <a:rPr lang="it-IT" sz="2000">
                <a:latin typeface="Century Gothic"/>
                <a:cs typeface="Calibri" panose="020F0502020204030204"/>
              </a:rPr>
              <a:t> KS </a:t>
            </a:r>
            <a:r>
              <a:rPr lang="it-IT" sz="2000" err="1">
                <a:latin typeface="Century Gothic"/>
                <a:cs typeface="Calibri" panose="020F0502020204030204"/>
              </a:rPr>
              <a:t>states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b="1">
                <a:latin typeface="Century Gothic"/>
                <a:cs typeface="Calibri" panose="020F0502020204030204"/>
              </a:rPr>
              <a:t>Bloch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functions</a:t>
            </a:r>
            <a:endParaRPr lang="it-IT" b="1" err="1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2436125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</a:t>
            </a:r>
            <a:r>
              <a:rPr lang="it-IT" err="1">
                <a:latin typeface="Century Gothic"/>
                <a:cs typeface="Calibri" panose="020F0502020204030204"/>
              </a:rPr>
              <a:t>primitve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cell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k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belong</a:t>
            </a:r>
            <a:r>
              <a:rPr lang="it-IT">
                <a:latin typeface="Century Gothic"/>
                <a:cs typeface="Calibri" panose="020F0502020204030204"/>
              </a:rPr>
              <a:t> to the </a:t>
            </a:r>
            <a:r>
              <a:rPr lang="it-IT" err="1">
                <a:latin typeface="Century Gothic"/>
                <a:cs typeface="Calibri" panose="020F0502020204030204"/>
              </a:rPr>
              <a:t>Brillouin</a:t>
            </a:r>
            <a:r>
              <a:rPr lang="it-IT">
                <a:latin typeface="Century Gothic"/>
                <a:cs typeface="Calibri" panose="020F0502020204030204"/>
              </a:rPr>
              <a:t> zone (      ) 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such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that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ourier New"/>
                <a:ea typeface="+mn-lt"/>
                <a:cs typeface="+mn-lt"/>
              </a:rPr>
              <a:t>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k</a:t>
            </a:r>
            <a:r>
              <a:rPr lang="it-IT">
                <a:latin typeface="Century Gothic"/>
                <a:ea typeface="+mn-lt"/>
                <a:cs typeface="+mn-lt"/>
              </a:rPr>
              <a:t>+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 </a:t>
            </a:r>
            <a:r>
              <a:rPr lang="it-IT">
                <a:latin typeface="Century Gothic"/>
                <a:ea typeface="+mn-lt"/>
                <a:cs typeface="+mn-lt"/>
              </a:rPr>
              <a:t>&lt;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endParaRPr lang="it-IT" baseline="-25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Many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properties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requires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integration</a:t>
            </a:r>
            <a:r>
              <a:rPr lang="it-IT">
                <a:latin typeface="Century Gothic"/>
                <a:cs typeface="Calibri" panose="020F0502020204030204"/>
              </a:rPr>
              <a:t> over the </a:t>
            </a:r>
            <a:r>
              <a:rPr lang="it-IT" b="1">
                <a:latin typeface="Century Gothic"/>
                <a:cs typeface="Calibri" panose="020F0502020204030204"/>
              </a:rPr>
              <a:t>k</a:t>
            </a:r>
            <a:r>
              <a:rPr lang="it-IT">
                <a:latin typeface="Century Gothic"/>
                <a:cs typeface="Calibri" panose="020F0502020204030204"/>
              </a:rPr>
              <a:t>-points -&gt; BZ sampling (</a:t>
            </a:r>
            <a:r>
              <a:rPr lang="it-IT">
                <a:latin typeface="Courier New"/>
                <a:cs typeface="Calibri" panose="020F0502020204030204"/>
              </a:rPr>
              <a:t>K_POINTS</a:t>
            </a:r>
            <a:r>
              <a:rPr lang="it-IT">
                <a:latin typeface="Century Gothic"/>
                <a:cs typeface="Calibri" panose="020F0502020204030204"/>
              </a:rPr>
              <a:t> card)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Immagine 9">
            <a:extLst>
              <a:ext uri="{FF2B5EF4-FFF2-40B4-BE49-F238E27FC236}">
                <a16:creationId xmlns:a16="http://schemas.microsoft.com/office/drawing/2014/main" id="{1B64156D-0A45-EFD3-F725-CD4515F0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3" y="2349783"/>
            <a:ext cx="3800902" cy="3580077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366714B9-B96A-A524-3D49-8D5FD09E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6" y="1629216"/>
            <a:ext cx="7406184" cy="66529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52B3703-CF08-1D1E-5A1C-C5871F7F2DE7}"/>
              </a:ext>
            </a:extLst>
          </p:cNvPr>
          <p:cNvSpPr/>
          <p:nvPr/>
        </p:nvSpPr>
        <p:spPr>
          <a:xfrm>
            <a:off x="2563636" y="4315878"/>
            <a:ext cx="298813" cy="29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DAAB24-715B-A69D-BB6C-A3B8D0EFE75B}"/>
              </a:ext>
            </a:extLst>
          </p:cNvPr>
          <p:cNvSpPr/>
          <p:nvPr/>
        </p:nvSpPr>
        <p:spPr>
          <a:xfrm>
            <a:off x="9845072" y="3616935"/>
            <a:ext cx="298813" cy="29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49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4B303F-6354-419C-57BA-83C3FAA68125}"/>
              </a:ext>
            </a:extLst>
          </p:cNvPr>
          <p:cNvSpPr txBox="1"/>
          <p:nvPr/>
        </p:nvSpPr>
        <p:spPr>
          <a:xfrm>
            <a:off x="443864" y="937941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The use of pseudo-</a:t>
            </a:r>
            <a:r>
              <a:rPr lang="it-IT" sz="2000" err="1">
                <a:latin typeface="Century Gothic"/>
                <a:cs typeface="Calibri" panose="020F0502020204030204"/>
              </a:rPr>
              <a:t>potentials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allows</a:t>
            </a:r>
            <a:r>
              <a:rPr lang="it-IT" sz="2000">
                <a:latin typeface="Century Gothic"/>
                <a:cs typeface="Calibri" panose="020F0502020204030204"/>
              </a:rPr>
              <a:t> to </a:t>
            </a:r>
            <a:r>
              <a:rPr lang="it-IT" sz="2000" err="1">
                <a:latin typeface="Century Gothic"/>
                <a:cs typeface="Calibri" panose="020F0502020204030204"/>
              </a:rPr>
              <a:t>ignore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chemically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inert</a:t>
            </a:r>
            <a:r>
              <a:rPr lang="it-IT" sz="2000">
                <a:latin typeface="Century Gothic"/>
                <a:cs typeface="Calibri" panose="020F0502020204030204"/>
              </a:rPr>
              <a:t> core </a:t>
            </a:r>
            <a:r>
              <a:rPr lang="it-IT" sz="2000" err="1">
                <a:latin typeface="Century Gothic"/>
                <a:cs typeface="Calibri" panose="020F0502020204030204"/>
              </a:rPr>
              <a:t>electrons</a:t>
            </a:r>
            <a:r>
              <a:rPr lang="it-IT" sz="2000">
                <a:latin typeface="Century Gothic"/>
                <a:cs typeface="Calibri" panose="020F0502020204030204"/>
              </a:rPr>
              <a:t> and make PW </a:t>
            </a:r>
            <a:r>
              <a:rPr lang="it-IT" sz="2000" err="1">
                <a:latin typeface="Century Gothic"/>
                <a:cs typeface="Calibri" panose="020F0502020204030204"/>
              </a:rPr>
              <a:t>calculation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feasible</a:t>
            </a:r>
            <a:endParaRPr lang="it-IT" err="1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FADE726C-7BFF-F9A7-607F-6AFF76D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4" y="1906055"/>
            <a:ext cx="5302155" cy="397661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0A34CE-EAB9-769F-53DD-E3B581C3F520}"/>
              </a:ext>
            </a:extLst>
          </p:cNvPr>
          <p:cNvSpPr txBox="1"/>
          <p:nvPr/>
        </p:nvSpPr>
        <p:spPr>
          <a:xfrm>
            <a:off x="6095999" y="2436125"/>
            <a:ext cx="55604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cs typeface="Calibri" panose="020F0502020204030204"/>
              </a:rPr>
              <a:t>Strong </a:t>
            </a:r>
            <a:r>
              <a:rPr lang="it-IT" err="1">
                <a:latin typeface="Century Gothic"/>
                <a:cs typeface="Calibri" panose="020F0502020204030204"/>
              </a:rPr>
              <a:t>oscillations</a:t>
            </a:r>
            <a:r>
              <a:rPr lang="it-IT">
                <a:latin typeface="Century Gothic"/>
                <a:cs typeface="Calibri" panose="020F0502020204030204"/>
              </a:rPr>
              <a:t> close to the nuclei: large </a:t>
            </a:r>
            <a:r>
              <a:rPr lang="it-IT" err="1">
                <a:latin typeface="Century Gothic"/>
                <a:cs typeface="Calibri" panose="020F0502020204030204"/>
              </a:rPr>
              <a:t>number</a:t>
            </a:r>
            <a:r>
              <a:rPr lang="it-IT">
                <a:latin typeface="Century Gothic"/>
                <a:cs typeface="Calibri" panose="020F0502020204030204"/>
              </a:rPr>
              <a:t> of PW </a:t>
            </a:r>
            <a:r>
              <a:rPr lang="it-IT" err="1">
                <a:latin typeface="Century Gothic"/>
                <a:cs typeface="Calibri" panose="020F0502020204030204"/>
              </a:rPr>
              <a:t>needed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64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4B303F-6354-419C-57BA-83C3FAA68125}"/>
              </a:ext>
            </a:extLst>
          </p:cNvPr>
          <p:cNvSpPr txBox="1"/>
          <p:nvPr/>
        </p:nvSpPr>
        <p:spPr>
          <a:xfrm>
            <a:off x="443864" y="937941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The use of pseudo-</a:t>
            </a:r>
            <a:r>
              <a:rPr lang="it-IT" sz="2000" err="1">
                <a:latin typeface="Century Gothic"/>
                <a:cs typeface="Calibri" panose="020F0502020204030204"/>
              </a:rPr>
              <a:t>potentials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allows</a:t>
            </a:r>
            <a:r>
              <a:rPr lang="it-IT" sz="2000">
                <a:latin typeface="Century Gothic"/>
                <a:cs typeface="Calibri" panose="020F0502020204030204"/>
              </a:rPr>
              <a:t> to </a:t>
            </a:r>
            <a:r>
              <a:rPr lang="it-IT" sz="2000" err="1">
                <a:latin typeface="Century Gothic"/>
                <a:cs typeface="Calibri" panose="020F0502020204030204"/>
              </a:rPr>
              <a:t>ignore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chemically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inert</a:t>
            </a:r>
            <a:r>
              <a:rPr lang="it-IT" sz="2000">
                <a:latin typeface="Century Gothic"/>
                <a:cs typeface="Calibri" panose="020F0502020204030204"/>
              </a:rPr>
              <a:t> core </a:t>
            </a:r>
            <a:r>
              <a:rPr lang="it-IT" sz="2000" err="1">
                <a:latin typeface="Century Gothic"/>
                <a:cs typeface="Calibri" panose="020F0502020204030204"/>
              </a:rPr>
              <a:t>electrons</a:t>
            </a:r>
            <a:r>
              <a:rPr lang="it-IT" sz="2000">
                <a:latin typeface="Century Gothic"/>
                <a:cs typeface="Calibri" panose="020F0502020204030204"/>
              </a:rPr>
              <a:t> and make PW </a:t>
            </a:r>
            <a:r>
              <a:rPr lang="it-IT" sz="2000" err="1">
                <a:latin typeface="Century Gothic"/>
                <a:cs typeface="Calibri" panose="020F0502020204030204"/>
              </a:rPr>
              <a:t>calculation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feasible</a:t>
            </a:r>
            <a:endParaRPr lang="it-IT" err="1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FADE726C-7BFF-F9A7-607F-6AFF76D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2" y="1899882"/>
            <a:ext cx="5321109" cy="399083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2BD647-18E8-7A5B-7080-1EA261EEE538}"/>
              </a:ext>
            </a:extLst>
          </p:cNvPr>
          <p:cNvSpPr txBox="1"/>
          <p:nvPr/>
        </p:nvSpPr>
        <p:spPr>
          <a:xfrm>
            <a:off x="6095999" y="2436125"/>
            <a:ext cx="556046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Strong </a:t>
            </a:r>
            <a:r>
              <a:rPr lang="it-IT" err="1">
                <a:latin typeface="Century Gothic"/>
                <a:ea typeface="+mn-lt"/>
                <a:cs typeface="+mn-lt"/>
              </a:rPr>
              <a:t>oscillations</a:t>
            </a:r>
            <a:r>
              <a:rPr lang="it-IT">
                <a:latin typeface="Century Gothic"/>
                <a:ea typeface="+mn-lt"/>
                <a:cs typeface="+mn-lt"/>
              </a:rPr>
              <a:t> close to the nuclei: large </a:t>
            </a:r>
            <a:r>
              <a:rPr lang="it-IT" err="1">
                <a:latin typeface="Century Gothic"/>
                <a:ea typeface="+mn-lt"/>
                <a:cs typeface="+mn-lt"/>
              </a:rPr>
              <a:t>number</a:t>
            </a:r>
            <a:r>
              <a:rPr lang="it-IT">
                <a:latin typeface="Century Gothic"/>
                <a:ea typeface="+mn-lt"/>
                <a:cs typeface="+mn-lt"/>
              </a:rPr>
              <a:t> of PW </a:t>
            </a:r>
            <a:r>
              <a:rPr lang="it-IT" err="1">
                <a:latin typeface="Century Gothic"/>
                <a:ea typeface="+mn-lt"/>
                <a:cs typeface="+mn-lt"/>
              </a:rPr>
              <a:t>needed</a:t>
            </a:r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Replace</a:t>
            </a:r>
            <a:r>
              <a:rPr lang="it-IT">
                <a:latin typeface="Century Gothic"/>
                <a:cs typeface="Calibri" panose="020F0502020204030204"/>
              </a:rPr>
              <a:t> the </a:t>
            </a:r>
            <a:r>
              <a:rPr lang="it-IT" err="1">
                <a:latin typeface="Century Gothic"/>
                <a:cs typeface="Calibri" panose="020F0502020204030204"/>
              </a:rPr>
              <a:t>coulombic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potetial</a:t>
            </a:r>
            <a:r>
              <a:rPr lang="it-IT">
                <a:latin typeface="Century Gothic"/>
                <a:cs typeface="Calibri" panose="020F0502020204030204"/>
              </a:rPr>
              <a:t> with a pseudo-</a:t>
            </a:r>
            <a:r>
              <a:rPr lang="it-IT" err="1">
                <a:latin typeface="Century Gothic"/>
                <a:cs typeface="Calibri" panose="020F0502020204030204"/>
              </a:rPr>
              <a:t>potential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that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produces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smooth</a:t>
            </a:r>
            <a:r>
              <a:rPr lang="it-IT">
                <a:latin typeface="Century Gothic"/>
                <a:cs typeface="Calibri" panose="020F0502020204030204"/>
              </a:rPr>
              <a:t> pseudo-</a:t>
            </a:r>
            <a:r>
              <a:rPr lang="it-IT" err="1">
                <a:latin typeface="Century Gothic"/>
                <a:cs typeface="Calibri" panose="020F0502020204030204"/>
              </a:rPr>
              <a:t>wavefunctions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/>
              </a:rPr>
              <a:t>Different</a:t>
            </a:r>
            <a:r>
              <a:rPr lang="it-IT">
                <a:latin typeface="Century Gothic"/>
                <a:cs typeface="Calibri"/>
              </a:rPr>
              <a:t> </a:t>
            </a:r>
            <a:r>
              <a:rPr lang="it-IT" err="1">
                <a:latin typeface="Century Gothic"/>
                <a:cs typeface="Calibri"/>
              </a:rPr>
              <a:t>recepies</a:t>
            </a:r>
            <a:r>
              <a:rPr lang="it-IT">
                <a:latin typeface="Century Gothic"/>
                <a:cs typeface="Calibri"/>
              </a:rPr>
              <a:t>: Norm-</a:t>
            </a:r>
            <a:r>
              <a:rPr lang="it-IT" err="1">
                <a:latin typeface="Century Gothic"/>
                <a:cs typeface="Calibri"/>
              </a:rPr>
              <a:t>conserving</a:t>
            </a:r>
            <a:r>
              <a:rPr lang="it-IT">
                <a:latin typeface="Century Gothic"/>
                <a:cs typeface="Calibri"/>
              </a:rPr>
              <a:t>, Ultra-soft, </a:t>
            </a:r>
            <a:r>
              <a:rPr lang="it-IT" err="1">
                <a:latin typeface="Century Gothic"/>
                <a:cs typeface="Calibri"/>
              </a:rPr>
              <a:t>Projector-augmented-wave</a:t>
            </a:r>
            <a:r>
              <a:rPr lang="it-IT">
                <a:latin typeface="Century Gothic"/>
                <a:cs typeface="Calibri"/>
              </a:rPr>
              <a:t> (PAW)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7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Where to find PPs</a:t>
            </a:r>
            <a:endParaRPr lang="it-IT"/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F0DF823F-EC93-E979-DD71-BF4E8028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97" y="1566861"/>
            <a:ext cx="9361116" cy="46741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6BC9D1-3D97-83E2-0F8C-64D235AD5A3F}"/>
              </a:ext>
            </a:extLst>
          </p:cNvPr>
          <p:cNvSpPr txBox="1"/>
          <p:nvPr/>
        </p:nvSpPr>
        <p:spPr>
          <a:xfrm>
            <a:off x="463462" y="922751"/>
            <a:ext cx="1085941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ea typeface="+mn-lt"/>
                <a:cs typeface="+mn-lt"/>
              </a:rPr>
              <a:t>Standard</a:t>
            </a:r>
            <a:r>
              <a:rPr lang="it-IT">
                <a:latin typeface="Century Gothic"/>
              </a:rPr>
              <a:t> </a:t>
            </a:r>
            <a:r>
              <a:rPr lang="it-IT" err="1">
                <a:latin typeface="Century Gothic"/>
              </a:rPr>
              <a:t>solid</a:t>
            </a:r>
            <a:r>
              <a:rPr lang="it-IT">
                <a:latin typeface="Century Gothic"/>
              </a:rPr>
              <a:t>-state </a:t>
            </a:r>
            <a:r>
              <a:rPr lang="it-IT" err="1">
                <a:latin typeface="Century Gothic"/>
              </a:rPr>
              <a:t>pseudopotentials</a:t>
            </a:r>
            <a:r>
              <a:rPr lang="it-IT">
                <a:latin typeface="Century Gothic"/>
              </a:rPr>
              <a:t> (SSSP):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3"/>
              </a:rPr>
              <a:t>https://www.materialscloud.org/discover/sssp/table/efficiency</a:t>
            </a:r>
            <a:endParaRPr lang="it-IT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975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Where to find PPs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6BC9D1-3D97-83E2-0F8C-64D235AD5A3F}"/>
              </a:ext>
            </a:extLst>
          </p:cNvPr>
          <p:cNvSpPr txBox="1"/>
          <p:nvPr/>
        </p:nvSpPr>
        <p:spPr>
          <a:xfrm>
            <a:off x="463462" y="922751"/>
            <a:ext cx="1085941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ea typeface="+mn-lt"/>
                <a:cs typeface="+mn-lt"/>
              </a:rPr>
              <a:t>Standard</a:t>
            </a:r>
            <a:r>
              <a:rPr lang="it-IT">
                <a:latin typeface="Century Gothic"/>
              </a:rPr>
              <a:t> </a:t>
            </a:r>
            <a:r>
              <a:rPr lang="it-IT" err="1">
                <a:latin typeface="Century Gothic"/>
              </a:rPr>
              <a:t>solid</a:t>
            </a:r>
            <a:r>
              <a:rPr lang="it-IT">
                <a:latin typeface="Century Gothic"/>
              </a:rPr>
              <a:t>-state </a:t>
            </a:r>
            <a:r>
              <a:rPr lang="it-IT" err="1">
                <a:latin typeface="Century Gothic"/>
              </a:rPr>
              <a:t>pseudopotentials</a:t>
            </a:r>
            <a:r>
              <a:rPr lang="it-IT">
                <a:latin typeface="Century Gothic"/>
              </a:rPr>
              <a:t> (SSSP):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2"/>
              </a:rPr>
              <a:t>https://www.materialscloud.org/discover/sssp/table/efficiency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>
                <a:latin typeface="Century Gothic"/>
                <a:cs typeface="Calibri"/>
              </a:rPr>
              <a:t>Quantum Espresso Website:</a:t>
            </a:r>
          </a:p>
          <a:p>
            <a:r>
              <a:rPr lang="it-IT" sz="2000">
                <a:latin typeface="Century Gothic"/>
                <a:ea typeface="+mn-lt"/>
                <a:cs typeface="+mn-lt"/>
                <a:hlinkClick r:id="rId3"/>
              </a:rPr>
              <a:t>https://www.quantum-espresso.org/pseudopotentials/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 err="1">
                <a:latin typeface="Century Gothic"/>
                <a:ea typeface="+mn-lt"/>
                <a:cs typeface="+mn-lt"/>
              </a:rPr>
              <a:t>Optimized</a:t>
            </a:r>
            <a:r>
              <a:rPr lang="it-IT" sz="2000">
                <a:latin typeface="Century Gothic"/>
                <a:ea typeface="+mn-lt"/>
                <a:cs typeface="+mn-lt"/>
              </a:rPr>
              <a:t> Norm-</a:t>
            </a:r>
            <a:r>
              <a:rPr lang="it-IT" sz="2000" err="1">
                <a:latin typeface="Century Gothic"/>
                <a:ea typeface="+mn-lt"/>
                <a:cs typeface="+mn-lt"/>
              </a:rPr>
              <a:t>Conserving</a:t>
            </a:r>
            <a:r>
              <a:rPr lang="it-IT" sz="2000">
                <a:latin typeface="Century Gothic"/>
                <a:ea typeface="+mn-lt"/>
                <a:cs typeface="+mn-lt"/>
              </a:rPr>
              <a:t> Vanderbilt (ONCV): SG15</a:t>
            </a:r>
          </a:p>
          <a:p>
            <a:r>
              <a:rPr lang="it-IT" sz="2000">
                <a:latin typeface="Century Gothic"/>
                <a:ea typeface="+mn-lt"/>
                <a:cs typeface="+mn-lt"/>
                <a:hlinkClick r:id="rId4"/>
              </a:rPr>
              <a:t>http://www.quantum-simulation.org/potentials/sg15_oncv/</a:t>
            </a:r>
            <a:endParaRPr lang="it-IT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 err="1">
                <a:latin typeface="Century Gothic"/>
                <a:ea typeface="+mn-lt"/>
                <a:cs typeface="+mn-lt"/>
              </a:rPr>
              <a:t>Optimized</a:t>
            </a:r>
            <a:r>
              <a:rPr lang="it-IT" sz="2000">
                <a:latin typeface="Century Gothic"/>
                <a:ea typeface="+mn-lt"/>
                <a:cs typeface="+mn-lt"/>
              </a:rPr>
              <a:t> Norm-</a:t>
            </a:r>
            <a:r>
              <a:rPr lang="it-IT" sz="2000" err="1">
                <a:latin typeface="Century Gothic"/>
                <a:ea typeface="+mn-lt"/>
                <a:cs typeface="+mn-lt"/>
              </a:rPr>
              <a:t>Conserving</a:t>
            </a:r>
            <a:r>
              <a:rPr lang="it-IT" sz="2000">
                <a:latin typeface="Century Gothic"/>
                <a:ea typeface="+mn-lt"/>
                <a:cs typeface="+mn-lt"/>
              </a:rPr>
              <a:t> Vanderbilt (ONCV): pseudo-dojo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5"/>
              </a:rPr>
              <a:t>http://www.pseudo-dojo.org/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46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ad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, KC in practice</a:t>
            </a:r>
            <a:endParaRPr lang="it-IT" sz="2000" err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latin typeface="Century Gothic"/>
                <a:cs typeface="Calibri" panose="020F0502020204030204"/>
              </a:rPr>
              <a:t>. Standard DFT: PBE band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88106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471055-323F-8C81-2CC7-E5E909900765}"/>
              </a:ext>
            </a:extLst>
          </p:cNvPr>
          <p:cNvGrpSpPr/>
          <p:nvPr/>
        </p:nvGrpSpPr>
        <p:grpSpPr>
          <a:xfrm>
            <a:off x="4369495" y="863686"/>
            <a:ext cx="7388267" cy="5631668"/>
            <a:chOff x="4087660" y="790618"/>
            <a:chExt cx="7388267" cy="5631668"/>
          </a:xfrm>
        </p:grpSpPr>
        <p:pic>
          <p:nvPicPr>
            <p:cNvPr id="70" name="Immagine 71">
              <a:extLst>
                <a:ext uri="{FF2B5EF4-FFF2-40B4-BE49-F238E27FC236}">
                  <a16:creationId xmlns:a16="http://schemas.microsoft.com/office/drawing/2014/main" id="{19149916-7D43-F5B4-31C7-7672E84E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660" y="790618"/>
              <a:ext cx="7388267" cy="563166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2D128ACE-F277-2AEC-F078-DBB881F03A6C}"/>
                </a:ext>
              </a:extLst>
            </p:cNvPr>
            <p:cNvGrpSpPr/>
            <p:nvPr/>
          </p:nvGrpSpPr>
          <p:grpSpPr>
            <a:xfrm>
              <a:off x="6429978" y="1713549"/>
              <a:ext cx="1523017" cy="833182"/>
              <a:chOff x="6210772" y="2621686"/>
              <a:chExt cx="1523017" cy="833182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0FA451E1-38A9-A7AF-9691-61B14DB58B17}"/>
                  </a:ext>
                </a:extLst>
              </p:cNvPr>
              <p:cNvCxnSpPr/>
              <p:nvPr/>
            </p:nvCxnSpPr>
            <p:spPr>
              <a:xfrm>
                <a:off x="6210772" y="3431429"/>
                <a:ext cx="1523017" cy="23439"/>
              </a:xfrm>
              <a:prstGeom prst="straightConnector1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0FAE0D69-14E6-B57D-B8D9-591475DD7FD5}"/>
                  </a:ext>
                </a:extLst>
              </p:cNvPr>
              <p:cNvCxnSpPr/>
              <p:nvPr/>
            </p:nvCxnSpPr>
            <p:spPr>
              <a:xfrm flipH="1">
                <a:off x="7701750" y="3127870"/>
                <a:ext cx="4175" cy="32163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2 70">
                <a:extLst>
                  <a:ext uri="{FF2B5EF4-FFF2-40B4-BE49-F238E27FC236}">
                    <a16:creationId xmlns:a16="http://schemas.microsoft.com/office/drawing/2014/main" id="{2062FF0A-2B7F-D37D-0350-669D5E97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0611" y="2621686"/>
                <a:ext cx="6608" cy="82104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FCC Silicon </a:t>
            </a:r>
            <a:endParaRPr lang="it-IT">
              <a:cs typeface="Calibri Light" panose="020F0302020204030204"/>
            </a:endParaRPr>
          </a:p>
        </p:txBody>
      </p:sp>
      <p:pic>
        <p:nvPicPr>
          <p:cNvPr id="11" name="Immagine 18">
            <a:extLst>
              <a:ext uri="{FF2B5EF4-FFF2-40B4-BE49-F238E27FC236}">
                <a16:creationId xmlns:a16="http://schemas.microsoft.com/office/drawing/2014/main" id="{66964A52-89BE-55E2-F853-447B583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9" y="3815678"/>
            <a:ext cx="2560035" cy="2448549"/>
          </a:xfrm>
          <a:prstGeom prst="rect">
            <a:avLst/>
          </a:prstGeom>
        </p:spPr>
      </p:pic>
      <p:grpSp>
        <p:nvGrpSpPr>
          <p:cNvPr id="14" name="Google Shape;99;p18">
            <a:extLst>
              <a:ext uri="{FF2B5EF4-FFF2-40B4-BE49-F238E27FC236}">
                <a16:creationId xmlns:a16="http://schemas.microsoft.com/office/drawing/2014/main" id="{8B820BA2-399A-4824-90E0-67B09350231E}"/>
              </a:ext>
            </a:extLst>
          </p:cNvPr>
          <p:cNvGrpSpPr/>
          <p:nvPr/>
        </p:nvGrpSpPr>
        <p:grpSpPr>
          <a:xfrm>
            <a:off x="808303" y="1002794"/>
            <a:ext cx="2625644" cy="2517677"/>
            <a:chOff x="902248" y="1034110"/>
            <a:chExt cx="4750358" cy="4554609"/>
          </a:xfrm>
        </p:grpSpPr>
        <p:sp>
          <p:nvSpPr>
            <p:cNvPr id="15" name="Google Shape;100;p18">
              <a:extLst>
                <a:ext uri="{FF2B5EF4-FFF2-40B4-BE49-F238E27FC236}">
                  <a16:creationId xmlns:a16="http://schemas.microsoft.com/office/drawing/2014/main" id="{AA17DD53-946A-BF39-FD93-3A1F8B56CC59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16" name="Google Shape;101;p18">
              <a:extLst>
                <a:ext uri="{FF2B5EF4-FFF2-40B4-BE49-F238E27FC236}">
                  <a16:creationId xmlns:a16="http://schemas.microsoft.com/office/drawing/2014/main" id="{2F1BF4CA-B8B9-1B19-DF83-E759A4BEED54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68" name="Google Shape;102;p18">
                <a:extLst>
                  <a:ext uri="{FF2B5EF4-FFF2-40B4-BE49-F238E27FC236}">
                    <a16:creationId xmlns:a16="http://schemas.microsoft.com/office/drawing/2014/main" id="{40E0F4CF-60FC-3DA3-B6B5-028A7A0935CF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3;p18">
                <a:extLst>
                  <a:ext uri="{FF2B5EF4-FFF2-40B4-BE49-F238E27FC236}">
                    <a16:creationId xmlns:a16="http://schemas.microsoft.com/office/drawing/2014/main" id="{F5E0E468-2EA3-25A8-1ED6-DA365BFC93E0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4;p18">
              <a:extLst>
                <a:ext uri="{FF2B5EF4-FFF2-40B4-BE49-F238E27FC236}">
                  <a16:creationId xmlns:a16="http://schemas.microsoft.com/office/drawing/2014/main" id="{C9B7D25B-B85C-B470-8951-577F9B0F0A0B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66" name="Google Shape;105;p18">
                <a:extLst>
                  <a:ext uri="{FF2B5EF4-FFF2-40B4-BE49-F238E27FC236}">
                    <a16:creationId xmlns:a16="http://schemas.microsoft.com/office/drawing/2014/main" id="{91E6F0D3-9200-A94E-D866-0FD003744D7E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;p18">
                <a:extLst>
                  <a:ext uri="{FF2B5EF4-FFF2-40B4-BE49-F238E27FC236}">
                    <a16:creationId xmlns:a16="http://schemas.microsoft.com/office/drawing/2014/main" id="{EA89E3C0-EFE5-66D4-8F2D-B12409455169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07;p18">
              <a:extLst>
                <a:ext uri="{FF2B5EF4-FFF2-40B4-BE49-F238E27FC236}">
                  <a16:creationId xmlns:a16="http://schemas.microsoft.com/office/drawing/2014/main" id="{A5FCAE88-5676-52FA-DC46-D65D79F97AFD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64" name="Google Shape;108;p18">
                <a:extLst>
                  <a:ext uri="{FF2B5EF4-FFF2-40B4-BE49-F238E27FC236}">
                    <a16:creationId xmlns:a16="http://schemas.microsoft.com/office/drawing/2014/main" id="{0CFF66E1-71BD-1445-75BC-BF508AF0138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9;p18">
                <a:extLst>
                  <a:ext uri="{FF2B5EF4-FFF2-40B4-BE49-F238E27FC236}">
                    <a16:creationId xmlns:a16="http://schemas.microsoft.com/office/drawing/2014/main" id="{9DD4212D-A0B6-95EF-CA60-9893DDF4D829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110;p18">
              <a:extLst>
                <a:ext uri="{FF2B5EF4-FFF2-40B4-BE49-F238E27FC236}">
                  <a16:creationId xmlns:a16="http://schemas.microsoft.com/office/drawing/2014/main" id="{F71DFBC4-D017-8D30-B80F-5D8D6C00A1F1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11;p18">
              <a:extLst>
                <a:ext uri="{FF2B5EF4-FFF2-40B4-BE49-F238E27FC236}">
                  <a16:creationId xmlns:a16="http://schemas.microsoft.com/office/drawing/2014/main" id="{1EBF3FB7-FB8B-7D1D-F2E4-7C18A6EF4579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12;p18">
              <a:extLst>
                <a:ext uri="{FF2B5EF4-FFF2-40B4-BE49-F238E27FC236}">
                  <a16:creationId xmlns:a16="http://schemas.microsoft.com/office/drawing/2014/main" id="{23C2D57F-C3AA-5251-96FA-C31E667CE6C7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13;p18">
              <a:extLst>
                <a:ext uri="{FF2B5EF4-FFF2-40B4-BE49-F238E27FC236}">
                  <a16:creationId xmlns:a16="http://schemas.microsoft.com/office/drawing/2014/main" id="{8FB9256B-228D-C48B-2649-CBFF3221AA75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14;p18">
              <a:extLst>
                <a:ext uri="{FF2B5EF4-FFF2-40B4-BE49-F238E27FC236}">
                  <a16:creationId xmlns:a16="http://schemas.microsoft.com/office/drawing/2014/main" id="{30EAA96A-68E7-6216-AE1F-7A598C4C6458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15;p18">
              <a:extLst>
                <a:ext uri="{FF2B5EF4-FFF2-40B4-BE49-F238E27FC236}">
                  <a16:creationId xmlns:a16="http://schemas.microsoft.com/office/drawing/2014/main" id="{6AB3831B-16CA-876C-3B66-747E6D766BE8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16;p18">
              <a:extLst>
                <a:ext uri="{FF2B5EF4-FFF2-40B4-BE49-F238E27FC236}">
                  <a16:creationId xmlns:a16="http://schemas.microsoft.com/office/drawing/2014/main" id="{C986924A-EBA9-4AE6-B290-029B34D1524B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17;p18">
              <a:extLst>
                <a:ext uri="{FF2B5EF4-FFF2-40B4-BE49-F238E27FC236}">
                  <a16:creationId xmlns:a16="http://schemas.microsoft.com/office/drawing/2014/main" id="{094C4B98-A164-551E-797A-5732710CAB4D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8;p18">
              <a:extLst>
                <a:ext uri="{FF2B5EF4-FFF2-40B4-BE49-F238E27FC236}">
                  <a16:creationId xmlns:a16="http://schemas.microsoft.com/office/drawing/2014/main" id="{F3C911AD-1C9A-882A-83C7-85C16932D9F0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19;p18">
              <a:extLst>
                <a:ext uri="{FF2B5EF4-FFF2-40B4-BE49-F238E27FC236}">
                  <a16:creationId xmlns:a16="http://schemas.microsoft.com/office/drawing/2014/main" id="{B263C8D0-43C9-AF81-0A2F-D842872F4E66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20;p18">
              <a:extLst>
                <a:ext uri="{FF2B5EF4-FFF2-40B4-BE49-F238E27FC236}">
                  <a16:creationId xmlns:a16="http://schemas.microsoft.com/office/drawing/2014/main" id="{D62CC3E4-7106-E0DF-82CE-2064FE37B699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1;p18">
              <a:extLst>
                <a:ext uri="{FF2B5EF4-FFF2-40B4-BE49-F238E27FC236}">
                  <a16:creationId xmlns:a16="http://schemas.microsoft.com/office/drawing/2014/main" id="{FB05E7BD-D1C5-2D31-F064-360E7AA9E016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2;p18">
              <a:extLst>
                <a:ext uri="{FF2B5EF4-FFF2-40B4-BE49-F238E27FC236}">
                  <a16:creationId xmlns:a16="http://schemas.microsoft.com/office/drawing/2014/main" id="{1E3CC136-4C44-E586-B7A4-748A2EAD6E39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3;p18">
              <a:extLst>
                <a:ext uri="{FF2B5EF4-FFF2-40B4-BE49-F238E27FC236}">
                  <a16:creationId xmlns:a16="http://schemas.microsoft.com/office/drawing/2014/main" id="{691EC265-43CD-DCD2-E9D4-8E268925F5A0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124;p18">
              <a:extLst>
                <a:ext uri="{FF2B5EF4-FFF2-40B4-BE49-F238E27FC236}">
                  <a16:creationId xmlns:a16="http://schemas.microsoft.com/office/drawing/2014/main" id="{08277B41-78C0-BC7F-2E31-1D0C72BD9E5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;p18">
              <a:extLst>
                <a:ext uri="{FF2B5EF4-FFF2-40B4-BE49-F238E27FC236}">
                  <a16:creationId xmlns:a16="http://schemas.microsoft.com/office/drawing/2014/main" id="{1172B63F-64E2-5C67-B088-4E4D7F01B9B8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126;p18">
              <a:extLst>
                <a:ext uri="{FF2B5EF4-FFF2-40B4-BE49-F238E27FC236}">
                  <a16:creationId xmlns:a16="http://schemas.microsoft.com/office/drawing/2014/main" id="{D6C303E9-869B-4DBA-5150-B24DFDF3E7F0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28;p18">
              <a:extLst>
                <a:ext uri="{FF2B5EF4-FFF2-40B4-BE49-F238E27FC236}">
                  <a16:creationId xmlns:a16="http://schemas.microsoft.com/office/drawing/2014/main" id="{0C1F81D1-68CB-67C2-B821-E26B54B2D049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30;p18">
              <a:extLst>
                <a:ext uri="{FF2B5EF4-FFF2-40B4-BE49-F238E27FC236}">
                  <a16:creationId xmlns:a16="http://schemas.microsoft.com/office/drawing/2014/main" id="{88D862E5-6108-B873-96DD-7D5B6D248EE4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31;p18">
              <a:extLst>
                <a:ext uri="{FF2B5EF4-FFF2-40B4-BE49-F238E27FC236}">
                  <a16:creationId xmlns:a16="http://schemas.microsoft.com/office/drawing/2014/main" id="{790E782C-D322-09FD-547D-E7822B21FFB3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32;p18">
              <a:extLst>
                <a:ext uri="{FF2B5EF4-FFF2-40B4-BE49-F238E27FC236}">
                  <a16:creationId xmlns:a16="http://schemas.microsoft.com/office/drawing/2014/main" id="{03E588F3-DD6E-54B0-EF2A-0A1E85D164FE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27;p18">
              <a:extLst>
                <a:ext uri="{FF2B5EF4-FFF2-40B4-BE49-F238E27FC236}">
                  <a16:creationId xmlns:a16="http://schemas.microsoft.com/office/drawing/2014/main" id="{2BA883F8-EC75-76F6-349C-2A63F3C6CB4F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;p18">
              <a:extLst>
                <a:ext uri="{FF2B5EF4-FFF2-40B4-BE49-F238E27FC236}">
                  <a16:creationId xmlns:a16="http://schemas.microsoft.com/office/drawing/2014/main" id="{B6BA3C50-BD2F-A9D6-E72D-6FDF4256274E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134;p18">
              <a:extLst>
                <a:ext uri="{FF2B5EF4-FFF2-40B4-BE49-F238E27FC236}">
                  <a16:creationId xmlns:a16="http://schemas.microsoft.com/office/drawing/2014/main" id="{47BFF976-CC9F-016D-118F-9B34ABAAADCF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35;p18">
              <a:extLst>
                <a:ext uri="{FF2B5EF4-FFF2-40B4-BE49-F238E27FC236}">
                  <a16:creationId xmlns:a16="http://schemas.microsoft.com/office/drawing/2014/main" id="{5BD916A7-EB76-0A10-4E0C-806C6EDBFE7F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36;p18">
              <a:extLst>
                <a:ext uri="{FF2B5EF4-FFF2-40B4-BE49-F238E27FC236}">
                  <a16:creationId xmlns:a16="http://schemas.microsoft.com/office/drawing/2014/main" id="{8C6E2185-19D0-3EA1-26B1-F80AE8806D53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37;p18">
              <a:extLst>
                <a:ext uri="{FF2B5EF4-FFF2-40B4-BE49-F238E27FC236}">
                  <a16:creationId xmlns:a16="http://schemas.microsoft.com/office/drawing/2014/main" id="{EA8BE8DF-1E69-2ED8-64DA-264A4E9F2654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138;p18">
              <a:extLst>
                <a:ext uri="{FF2B5EF4-FFF2-40B4-BE49-F238E27FC236}">
                  <a16:creationId xmlns:a16="http://schemas.microsoft.com/office/drawing/2014/main" id="{E675E554-90DB-BE91-02CD-68A4CD60CA7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139;p18">
              <a:extLst>
                <a:ext uri="{FF2B5EF4-FFF2-40B4-BE49-F238E27FC236}">
                  <a16:creationId xmlns:a16="http://schemas.microsoft.com/office/drawing/2014/main" id="{5CA3E82C-0D91-1A23-54BB-2DF57A36BD7C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129;p18">
              <a:extLst>
                <a:ext uri="{FF2B5EF4-FFF2-40B4-BE49-F238E27FC236}">
                  <a16:creationId xmlns:a16="http://schemas.microsoft.com/office/drawing/2014/main" id="{CE1014FA-2ACF-31A3-36C4-8C5C496E8923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40;p18">
              <a:extLst>
                <a:ext uri="{FF2B5EF4-FFF2-40B4-BE49-F238E27FC236}">
                  <a16:creationId xmlns:a16="http://schemas.microsoft.com/office/drawing/2014/main" id="{932B6517-169C-2DEE-B50D-7C00CB638D9F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62" name="Google Shape;141;p18">
                <a:extLst>
                  <a:ext uri="{FF2B5EF4-FFF2-40B4-BE49-F238E27FC236}">
                    <a16:creationId xmlns:a16="http://schemas.microsoft.com/office/drawing/2014/main" id="{DB564EFC-1511-8F64-C76B-A46DF45C1E47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;p18">
                <a:extLst>
                  <a:ext uri="{FF2B5EF4-FFF2-40B4-BE49-F238E27FC236}">
                    <a16:creationId xmlns:a16="http://schemas.microsoft.com/office/drawing/2014/main" id="{5DF42BC7-EC74-6A1C-FC43-C6BAF27D3CC0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143;p18">
              <a:extLst>
                <a:ext uri="{FF2B5EF4-FFF2-40B4-BE49-F238E27FC236}">
                  <a16:creationId xmlns:a16="http://schemas.microsoft.com/office/drawing/2014/main" id="{A7B1EE83-2132-A2B9-87D7-595AD8A48530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1" name="Google Shape;144;p18">
              <a:extLst>
                <a:ext uri="{FF2B5EF4-FFF2-40B4-BE49-F238E27FC236}">
                  <a16:creationId xmlns:a16="http://schemas.microsoft.com/office/drawing/2014/main" id="{0DF368CD-5FAE-B5B1-F4D7-54EB90781F26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2" name="Google Shape;145;p18">
              <a:extLst>
                <a:ext uri="{FF2B5EF4-FFF2-40B4-BE49-F238E27FC236}">
                  <a16:creationId xmlns:a16="http://schemas.microsoft.com/office/drawing/2014/main" id="{203F4DCE-D581-6151-55A8-F266688E433F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53" name="Google Shape;146;p18">
              <a:extLst>
                <a:ext uri="{FF2B5EF4-FFF2-40B4-BE49-F238E27FC236}">
                  <a16:creationId xmlns:a16="http://schemas.microsoft.com/office/drawing/2014/main" id="{78B97B97-2C26-AE76-C9E2-12FEFE1E14DD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54" name="Google Shape;147;p18">
              <a:extLst>
                <a:ext uri="{FF2B5EF4-FFF2-40B4-BE49-F238E27FC236}">
                  <a16:creationId xmlns:a16="http://schemas.microsoft.com/office/drawing/2014/main" id="{FE8A383A-9535-9DF4-A2E7-A22CD3173E7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148;p18">
              <a:extLst>
                <a:ext uri="{FF2B5EF4-FFF2-40B4-BE49-F238E27FC236}">
                  <a16:creationId xmlns:a16="http://schemas.microsoft.com/office/drawing/2014/main" id="{5B8BF57F-826E-0025-B651-0B1F457610BA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" name="Google Shape;149;p18">
              <a:extLst>
                <a:ext uri="{FF2B5EF4-FFF2-40B4-BE49-F238E27FC236}">
                  <a16:creationId xmlns:a16="http://schemas.microsoft.com/office/drawing/2014/main" id="{8D15CC7A-81C4-5D9A-A8BC-2296951B67E5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0;p18">
              <a:extLst>
                <a:ext uri="{FF2B5EF4-FFF2-40B4-BE49-F238E27FC236}">
                  <a16:creationId xmlns:a16="http://schemas.microsoft.com/office/drawing/2014/main" id="{9E7A71FD-39AD-B339-7760-0E199FFEB4D7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;p18">
              <a:extLst>
                <a:ext uri="{FF2B5EF4-FFF2-40B4-BE49-F238E27FC236}">
                  <a16:creationId xmlns:a16="http://schemas.microsoft.com/office/drawing/2014/main" id="{55F33A96-19F0-359A-7577-0B3F5223D73A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;p18">
              <a:extLst>
                <a:ext uri="{FF2B5EF4-FFF2-40B4-BE49-F238E27FC236}">
                  <a16:creationId xmlns:a16="http://schemas.microsoft.com/office/drawing/2014/main" id="{21CD2702-C497-E98A-6859-B5121FB34850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;p18">
              <a:extLst>
                <a:ext uri="{FF2B5EF4-FFF2-40B4-BE49-F238E27FC236}">
                  <a16:creationId xmlns:a16="http://schemas.microsoft.com/office/drawing/2014/main" id="{AB0E1F4C-0D12-560D-D0EA-A326192236F2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;p18">
              <a:extLst>
                <a:ext uri="{FF2B5EF4-FFF2-40B4-BE49-F238E27FC236}">
                  <a16:creationId xmlns:a16="http://schemas.microsoft.com/office/drawing/2014/main" id="{42DAAA69-3ED6-A70F-830A-4F2A522F6462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DDCB426-FA41-97D0-BFA2-7F3F201CFAC2}"/>
              </a:ext>
            </a:extLst>
          </p:cNvPr>
          <p:cNvSpPr txBox="1"/>
          <p:nvPr/>
        </p:nvSpPr>
        <p:spPr>
          <a:xfrm>
            <a:off x="7005348" y="575635"/>
            <a:ext cx="51496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cs typeface="Calibri"/>
              </a:rPr>
              <a:t>Goal of exercise0</a:t>
            </a:r>
          </a:p>
          <a:p>
            <a:endParaRPr lang="it-IT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90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scf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'</a:t>
            </a:r>
            <a:endParaRPr lang="it-IT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prefix</a:t>
            </a:r>
            <a:r>
              <a:rPr lang="it-IT" sz="1600">
                <a:latin typeface="Courier New"/>
                <a:ea typeface="+mn-lt"/>
                <a:cs typeface="+mn-lt"/>
              </a:rPr>
              <a:t>='Si'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pseudo_dir</a:t>
            </a:r>
            <a:r>
              <a:rPr lang="it-IT" sz="1600">
                <a:latin typeface="Courier New"/>
                <a:ea typeface="+mn-lt"/>
                <a:cs typeface="+mn-lt"/>
              </a:rPr>
              <a:t> = '../../files/pseudo'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outdir</a:t>
            </a:r>
            <a:r>
              <a:rPr lang="it-IT" sz="1600">
                <a:latin typeface="Courier New"/>
                <a:ea typeface="+mn-lt"/>
                <a:cs typeface="+mn-lt"/>
              </a:rPr>
              <a:t>='./out'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ibrav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celldm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(1) = 10.262,</a:t>
            </a:r>
            <a:r>
              <a:rPr lang="it-IT" sz="1600">
                <a:latin typeface="Courier New"/>
                <a:ea typeface="+mn-lt"/>
                <a:cs typeface="+mn-lt"/>
              </a:rPr>
              <a:t> 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nat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ntyp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1,           </a:t>
            </a:r>
            <a:endParaRPr lang="it-IT" sz="1600">
              <a:highlight>
                <a:srgbClr val="00FFFF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ecutwfc</a:t>
            </a:r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xxx </a:t>
            </a:r>
            <a:r>
              <a:rPr lang="it-IT" sz="1600">
                <a:latin typeface="Courier New"/>
                <a:ea typeface="+mn-lt"/>
                <a:cs typeface="+mn-lt"/>
              </a:rPr>
              <a:t>,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conv_thr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= 1.d-8</a:t>
            </a:r>
            <a:endParaRPr lang="it-IT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28.086  </a:t>
            </a:r>
            <a:r>
              <a:rPr lang="it-IT" sz="1600" err="1">
                <a:latin typeface="Courier New"/>
                <a:ea typeface="+mn-lt"/>
                <a:cs typeface="+mn-lt"/>
              </a:rPr>
              <a:t>Si.pbe_PseudoDojo.UPF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0.00 0.00 0.00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0.25 0.25 0.25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automatic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XXX YYY ZZZ 0 0 0</a:t>
            </a:r>
            <a:endParaRPr lang="it-IT" sz="160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00DEBC2-F9D7-299B-2A8C-8DB765EECFD2}"/>
              </a:ext>
            </a:extLst>
          </p:cNvPr>
          <p:cNvCxnSpPr/>
          <p:nvPr/>
        </p:nvCxnSpPr>
        <p:spPr>
          <a:xfrm flipH="1" flipV="1">
            <a:off x="3470623" y="1179405"/>
            <a:ext cx="381417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0EC8FB7-DADF-0FED-1092-7921D0A3DD41}"/>
              </a:ext>
            </a:extLst>
          </p:cNvPr>
          <p:cNvCxnSpPr>
            <a:cxnSpLocks/>
          </p:cNvCxnSpPr>
          <p:nvPr/>
        </p:nvCxnSpPr>
        <p:spPr>
          <a:xfrm flipH="1" flipV="1">
            <a:off x="5119883" y="1659568"/>
            <a:ext cx="216491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8777CF-BC2B-E867-6D97-521BF9E26373}"/>
              </a:ext>
            </a:extLst>
          </p:cNvPr>
          <p:cNvCxnSpPr>
            <a:cxnSpLocks/>
          </p:cNvCxnSpPr>
          <p:nvPr/>
        </p:nvCxnSpPr>
        <p:spPr>
          <a:xfrm flipH="1" flipV="1">
            <a:off x="4744102" y="2776472"/>
            <a:ext cx="254069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2E8AD8D-E608-21F4-D19B-83F22F1EB497}"/>
              </a:ext>
            </a:extLst>
          </p:cNvPr>
          <p:cNvCxnSpPr>
            <a:cxnSpLocks/>
          </p:cNvCxnSpPr>
          <p:nvPr/>
        </p:nvCxnSpPr>
        <p:spPr>
          <a:xfrm flipH="1" flipV="1">
            <a:off x="2906950" y="3120937"/>
            <a:ext cx="4377845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311023" y="766176"/>
            <a:ext cx="514963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Self-</a:t>
            </a:r>
            <a:r>
              <a:rPr lang="it-IT" sz="1600" err="1">
                <a:latin typeface="Century Gothic"/>
                <a:ea typeface="+mn-lt"/>
                <a:cs typeface="+mn-lt"/>
              </a:rPr>
              <a:t>consistent</a:t>
            </a:r>
            <a:r>
              <a:rPr lang="it-IT" sz="1600">
                <a:latin typeface="Century Gothic"/>
                <a:ea typeface="+mn-lt"/>
                <a:cs typeface="+mn-lt"/>
              </a:rPr>
              <a:t> field </a:t>
            </a:r>
            <a:r>
              <a:rPr lang="it-IT" sz="1600" err="1">
                <a:latin typeface="Century Gothic"/>
                <a:ea typeface="+mn-lt"/>
                <a:cs typeface="+mn-lt"/>
              </a:rPr>
              <a:t>calculation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Directory </a:t>
            </a:r>
            <a:r>
              <a:rPr lang="it-IT" sz="1600" err="1">
                <a:latin typeface="Century Gothic"/>
                <a:ea typeface="+mn-lt"/>
                <a:cs typeface="+mn-lt"/>
              </a:rPr>
              <a:t>conatining</a:t>
            </a:r>
            <a:r>
              <a:rPr lang="it-IT" sz="1600">
                <a:latin typeface="Century Gothic"/>
                <a:ea typeface="+mn-lt"/>
                <a:cs typeface="+mn-lt"/>
              </a:rPr>
              <a:t> the </a:t>
            </a:r>
            <a:r>
              <a:rPr lang="it-IT" sz="1600" err="1">
                <a:latin typeface="Century Gothic"/>
                <a:ea typeface="+mn-lt"/>
                <a:cs typeface="+mn-lt"/>
              </a:rPr>
              <a:t>PPs</a:t>
            </a:r>
            <a:endParaRPr lang="it-IT">
              <a:latin typeface="Century Gothic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Temporary</a:t>
            </a:r>
            <a:r>
              <a:rPr lang="it-IT" sz="1600">
                <a:latin typeface="Century Gothic"/>
                <a:ea typeface="+mn-lt"/>
                <a:cs typeface="+mn-lt"/>
              </a:rPr>
              <a:t> files re </a:t>
            </a:r>
            <a:r>
              <a:rPr lang="it-IT" sz="1600" err="1">
                <a:latin typeface="Century Gothic"/>
                <a:ea typeface="+mn-lt"/>
                <a:cs typeface="+mn-lt"/>
              </a:rPr>
              <a:t>stored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here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Specify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here</a:t>
            </a:r>
            <a:r>
              <a:rPr lang="it-IT" sz="1600">
                <a:latin typeface="Century Gothic"/>
                <a:cs typeface="Courier New"/>
              </a:rPr>
              <a:t> the </a:t>
            </a:r>
            <a:r>
              <a:rPr lang="it-IT" sz="1600" err="1">
                <a:latin typeface="Century Gothic"/>
                <a:cs typeface="Courier New"/>
              </a:rPr>
              <a:t>crystal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structure</a:t>
            </a:r>
            <a:r>
              <a:rPr lang="it-IT" sz="1600">
                <a:latin typeface="Century Gothic"/>
                <a:cs typeface="Courier New"/>
              </a:rPr>
              <a:t>:</a:t>
            </a:r>
          </a:p>
          <a:p>
            <a:r>
              <a:rPr lang="it-IT" sz="1600">
                <a:latin typeface="Century Gothic"/>
                <a:cs typeface="Courier New"/>
              </a:rPr>
              <a:t>FCC, </a:t>
            </a:r>
            <a:r>
              <a:rPr lang="it-IT" sz="1600" err="1">
                <a:latin typeface="Century Gothic"/>
                <a:cs typeface="Courier New"/>
              </a:rPr>
              <a:t>alat</a:t>
            </a:r>
            <a:r>
              <a:rPr lang="it-IT" sz="1600">
                <a:latin typeface="Century Gothic"/>
                <a:cs typeface="Courier New"/>
              </a:rPr>
              <a:t>=10.20 Bohr, 2 Si </a:t>
            </a:r>
            <a:r>
              <a:rPr lang="it-IT" sz="1600" err="1">
                <a:latin typeface="Century Gothic"/>
                <a:cs typeface="Courier New"/>
              </a:rPr>
              <a:t>atoms</a:t>
            </a:r>
            <a:endParaRPr lang="it-IT" sz="1600">
              <a:latin typeface="Century Gothic"/>
              <a:cs typeface="Courier New"/>
            </a:endParaRPr>
          </a:p>
          <a:p>
            <a:r>
              <a:rPr lang="it-IT" sz="1600">
                <a:latin typeface="Century Gothic"/>
                <a:cs typeface="Courier New"/>
              </a:rPr>
              <a:t>Cutoff for the </a:t>
            </a:r>
            <a:r>
              <a:rPr lang="it-IT" sz="1600" err="1">
                <a:latin typeface="Century Gothic"/>
                <a:cs typeface="Courier New"/>
              </a:rPr>
              <a:t>Wave-Functions</a:t>
            </a:r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Convergence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threshold</a:t>
            </a:r>
            <a:r>
              <a:rPr lang="it-IT" sz="1600">
                <a:latin typeface="Century Gothic"/>
                <a:cs typeface="Courier New"/>
              </a:rPr>
              <a:t> for the SCF </a:t>
            </a:r>
            <a:r>
              <a:rPr lang="it-IT" sz="1600" err="1">
                <a:latin typeface="Century Gothic"/>
                <a:cs typeface="Courier New"/>
              </a:rPr>
              <a:t>problem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9A44D10-7E46-6794-6B8C-85AA98EAF3C2}"/>
              </a:ext>
            </a:extLst>
          </p:cNvPr>
          <p:cNvCxnSpPr>
            <a:cxnSpLocks/>
          </p:cNvCxnSpPr>
          <p:nvPr/>
        </p:nvCxnSpPr>
        <p:spPr>
          <a:xfrm flipH="1" flipV="1">
            <a:off x="2802568" y="1920527"/>
            <a:ext cx="4482229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1A18E7F-C872-D5AE-32AE-EB32DA371496}"/>
              </a:ext>
            </a:extLst>
          </p:cNvPr>
          <p:cNvCxnSpPr>
            <a:cxnSpLocks/>
          </p:cNvCxnSpPr>
          <p:nvPr/>
        </p:nvCxnSpPr>
        <p:spPr>
          <a:xfrm flipH="1">
            <a:off x="3157470" y="3855795"/>
            <a:ext cx="4127325" cy="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F4E8CF8-3BB3-56B3-EDC6-56E4F5434BD4}"/>
              </a:ext>
            </a:extLst>
          </p:cNvPr>
          <p:cNvCxnSpPr>
            <a:cxnSpLocks/>
          </p:cNvCxnSpPr>
          <p:nvPr/>
        </p:nvCxnSpPr>
        <p:spPr>
          <a:xfrm flipH="1" flipV="1">
            <a:off x="2844789" y="6313517"/>
            <a:ext cx="254069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BB611-4D4A-8E2D-ADA6-B3DCA40A2E4B}"/>
              </a:ext>
            </a:extLst>
          </p:cNvPr>
          <p:cNvSpPr txBox="1"/>
          <p:nvPr/>
        </p:nvSpPr>
        <p:spPr>
          <a:xfrm>
            <a:off x="5387873" y="6134295"/>
            <a:ext cx="5149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BZ sampling</a:t>
            </a:r>
            <a:endParaRPr lang="it-IT"/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4DA8C57-C6F5-437C-AFA3-81540C4C12A3}"/>
              </a:ext>
            </a:extLst>
          </p:cNvPr>
          <p:cNvCxnSpPr>
            <a:cxnSpLocks/>
          </p:cNvCxnSpPr>
          <p:nvPr/>
        </p:nvCxnSpPr>
        <p:spPr>
          <a:xfrm flipH="1" flipV="1">
            <a:off x="4550758" y="4596173"/>
            <a:ext cx="482157" cy="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5D4BE2D-85F3-BC3F-A2F6-8AC37A0538C1}"/>
              </a:ext>
            </a:extLst>
          </p:cNvPr>
          <p:cNvSpPr txBox="1"/>
          <p:nvPr/>
        </p:nvSpPr>
        <p:spPr>
          <a:xfrm>
            <a:off x="5116006" y="4416951"/>
            <a:ext cx="5149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Pseudopotetial</a:t>
            </a:r>
            <a:r>
              <a:rPr lang="it-IT" sz="1600">
                <a:latin typeface="Century Gothic"/>
                <a:cs typeface="Calibri"/>
              </a:rPr>
              <a:t> file</a:t>
            </a: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BE7EBEC-8388-2CEC-88EF-862BA7644E24}"/>
              </a:ext>
            </a:extLst>
          </p:cNvPr>
          <p:cNvCxnSpPr>
            <a:cxnSpLocks/>
          </p:cNvCxnSpPr>
          <p:nvPr/>
        </p:nvCxnSpPr>
        <p:spPr>
          <a:xfrm flipH="1" flipV="1">
            <a:off x="2692731" y="5399927"/>
            <a:ext cx="2340184" cy="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5D1AA80-C85B-8372-FEC6-FF2671DC3584}"/>
              </a:ext>
            </a:extLst>
          </p:cNvPr>
          <p:cNvSpPr txBox="1"/>
          <p:nvPr/>
        </p:nvSpPr>
        <p:spPr>
          <a:xfrm>
            <a:off x="5116006" y="5231143"/>
            <a:ext cx="51496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Atomic</a:t>
            </a:r>
            <a:r>
              <a:rPr lang="it-IT" sz="1600">
                <a:latin typeface="Century Gothic"/>
                <a:cs typeface="Calibri"/>
              </a:rPr>
              <a:t> positions</a:t>
            </a:r>
          </a:p>
        </p:txBody>
      </p:sp>
      <p:grpSp>
        <p:nvGrpSpPr>
          <p:cNvPr id="80" name="Google Shape;99;p18">
            <a:extLst>
              <a:ext uri="{FF2B5EF4-FFF2-40B4-BE49-F238E27FC236}">
                <a16:creationId xmlns:a16="http://schemas.microsoft.com/office/drawing/2014/main" id="{403C92C4-8566-A9B4-6E0F-A6819ECD6637}"/>
              </a:ext>
            </a:extLst>
          </p:cNvPr>
          <p:cNvGrpSpPr/>
          <p:nvPr/>
        </p:nvGrpSpPr>
        <p:grpSpPr>
          <a:xfrm>
            <a:off x="8972589" y="4257623"/>
            <a:ext cx="1830988" cy="1820993"/>
            <a:chOff x="902248" y="1034110"/>
            <a:chExt cx="4750358" cy="4554609"/>
          </a:xfrm>
        </p:grpSpPr>
        <p:sp>
          <p:nvSpPr>
            <p:cNvPr id="25" name="Google Shape;100;p18">
              <a:extLst>
                <a:ext uri="{FF2B5EF4-FFF2-40B4-BE49-F238E27FC236}">
                  <a16:creationId xmlns:a16="http://schemas.microsoft.com/office/drawing/2014/main" id="{B63E5C53-F40C-3B9D-5A7D-8B14EE85CEBD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26" name="Google Shape;101;p18">
              <a:extLst>
                <a:ext uri="{FF2B5EF4-FFF2-40B4-BE49-F238E27FC236}">
                  <a16:creationId xmlns:a16="http://schemas.microsoft.com/office/drawing/2014/main" id="{C7B6325C-BC73-A114-E8C8-06EBB8F9B195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78" name="Google Shape;102;p18">
                <a:extLst>
                  <a:ext uri="{FF2B5EF4-FFF2-40B4-BE49-F238E27FC236}">
                    <a16:creationId xmlns:a16="http://schemas.microsoft.com/office/drawing/2014/main" id="{1E18D72A-C6AC-9C84-D56D-D5C0F961ECFE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3;p18">
                <a:extLst>
                  <a:ext uri="{FF2B5EF4-FFF2-40B4-BE49-F238E27FC236}">
                    <a16:creationId xmlns:a16="http://schemas.microsoft.com/office/drawing/2014/main" id="{30BBE248-E723-0679-74B5-DDFCDC9844B4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04;p18">
              <a:extLst>
                <a:ext uri="{FF2B5EF4-FFF2-40B4-BE49-F238E27FC236}">
                  <a16:creationId xmlns:a16="http://schemas.microsoft.com/office/drawing/2014/main" id="{BF79DFAD-2301-28D6-EE65-BEE2F27BB57D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76" name="Google Shape;105;p18">
                <a:extLst>
                  <a:ext uri="{FF2B5EF4-FFF2-40B4-BE49-F238E27FC236}">
                    <a16:creationId xmlns:a16="http://schemas.microsoft.com/office/drawing/2014/main" id="{C06AEDA3-8470-785F-7727-FCE8D6F679FB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6;p18">
                <a:extLst>
                  <a:ext uri="{FF2B5EF4-FFF2-40B4-BE49-F238E27FC236}">
                    <a16:creationId xmlns:a16="http://schemas.microsoft.com/office/drawing/2014/main" id="{21149E9F-BDDC-FEC2-008D-ECBF7C562307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07;p18">
              <a:extLst>
                <a:ext uri="{FF2B5EF4-FFF2-40B4-BE49-F238E27FC236}">
                  <a16:creationId xmlns:a16="http://schemas.microsoft.com/office/drawing/2014/main" id="{98D7C0E6-51FC-A811-E457-9C1FF261BF50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74" name="Google Shape;108;p18">
                <a:extLst>
                  <a:ext uri="{FF2B5EF4-FFF2-40B4-BE49-F238E27FC236}">
                    <a16:creationId xmlns:a16="http://schemas.microsoft.com/office/drawing/2014/main" id="{707DB553-8C1D-EB67-C917-08C2EF1C9F5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9;p18">
                <a:extLst>
                  <a:ext uri="{FF2B5EF4-FFF2-40B4-BE49-F238E27FC236}">
                    <a16:creationId xmlns:a16="http://schemas.microsoft.com/office/drawing/2014/main" id="{848BF42D-B718-B01B-10A0-9FAD2C24B384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" name="Google Shape;110;p18">
              <a:extLst>
                <a:ext uri="{FF2B5EF4-FFF2-40B4-BE49-F238E27FC236}">
                  <a16:creationId xmlns:a16="http://schemas.microsoft.com/office/drawing/2014/main" id="{B583B381-3078-757F-2CB3-9DEAC6FCB122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11;p18">
              <a:extLst>
                <a:ext uri="{FF2B5EF4-FFF2-40B4-BE49-F238E27FC236}">
                  <a16:creationId xmlns:a16="http://schemas.microsoft.com/office/drawing/2014/main" id="{C14689DE-9F11-12EC-2E5A-579FEB72C8C1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12;p18">
              <a:extLst>
                <a:ext uri="{FF2B5EF4-FFF2-40B4-BE49-F238E27FC236}">
                  <a16:creationId xmlns:a16="http://schemas.microsoft.com/office/drawing/2014/main" id="{231D924B-C5BF-D101-825C-DBF43901EA05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13;p18">
              <a:extLst>
                <a:ext uri="{FF2B5EF4-FFF2-40B4-BE49-F238E27FC236}">
                  <a16:creationId xmlns:a16="http://schemas.microsoft.com/office/drawing/2014/main" id="{459C1847-6384-78DA-F537-B5D50347B5A4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14;p18">
              <a:extLst>
                <a:ext uri="{FF2B5EF4-FFF2-40B4-BE49-F238E27FC236}">
                  <a16:creationId xmlns:a16="http://schemas.microsoft.com/office/drawing/2014/main" id="{05105125-CA96-FB4B-8A56-43FE875CF765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15;p18">
              <a:extLst>
                <a:ext uri="{FF2B5EF4-FFF2-40B4-BE49-F238E27FC236}">
                  <a16:creationId xmlns:a16="http://schemas.microsoft.com/office/drawing/2014/main" id="{2240CD0A-7DB9-B997-34FC-B643A315325A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16;p18">
              <a:extLst>
                <a:ext uri="{FF2B5EF4-FFF2-40B4-BE49-F238E27FC236}">
                  <a16:creationId xmlns:a16="http://schemas.microsoft.com/office/drawing/2014/main" id="{B4E23E48-81F6-E0BD-0FBB-4A8847578E68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17;p18">
              <a:extLst>
                <a:ext uri="{FF2B5EF4-FFF2-40B4-BE49-F238E27FC236}">
                  <a16:creationId xmlns:a16="http://schemas.microsoft.com/office/drawing/2014/main" id="{B3A549D9-BA1F-DECD-174D-8C66D6504B7C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18;p18">
              <a:extLst>
                <a:ext uri="{FF2B5EF4-FFF2-40B4-BE49-F238E27FC236}">
                  <a16:creationId xmlns:a16="http://schemas.microsoft.com/office/drawing/2014/main" id="{FD9AC3F7-F6DF-94A0-CFA5-D0F2F19657C8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19;p18">
              <a:extLst>
                <a:ext uri="{FF2B5EF4-FFF2-40B4-BE49-F238E27FC236}">
                  <a16:creationId xmlns:a16="http://schemas.microsoft.com/office/drawing/2014/main" id="{342016EF-E8F5-129E-A7AF-7BF940B6A0FB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20;p18">
              <a:extLst>
                <a:ext uri="{FF2B5EF4-FFF2-40B4-BE49-F238E27FC236}">
                  <a16:creationId xmlns:a16="http://schemas.microsoft.com/office/drawing/2014/main" id="{880FD962-875E-E461-B29B-72DE3E23118E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21;p18">
              <a:extLst>
                <a:ext uri="{FF2B5EF4-FFF2-40B4-BE49-F238E27FC236}">
                  <a16:creationId xmlns:a16="http://schemas.microsoft.com/office/drawing/2014/main" id="{C2A3F2A5-9EC6-910B-540E-A927CE70D399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22;p18">
              <a:extLst>
                <a:ext uri="{FF2B5EF4-FFF2-40B4-BE49-F238E27FC236}">
                  <a16:creationId xmlns:a16="http://schemas.microsoft.com/office/drawing/2014/main" id="{35A92A5D-D088-540C-2302-80E6EB8D8C18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3;p18">
              <a:extLst>
                <a:ext uri="{FF2B5EF4-FFF2-40B4-BE49-F238E27FC236}">
                  <a16:creationId xmlns:a16="http://schemas.microsoft.com/office/drawing/2014/main" id="{91F2576F-776D-1BDB-ACFD-2B8808FF7325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124;p18">
              <a:extLst>
                <a:ext uri="{FF2B5EF4-FFF2-40B4-BE49-F238E27FC236}">
                  <a16:creationId xmlns:a16="http://schemas.microsoft.com/office/drawing/2014/main" id="{99492DE2-0104-D4D0-CBCC-29D598AAB67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;p18">
              <a:extLst>
                <a:ext uri="{FF2B5EF4-FFF2-40B4-BE49-F238E27FC236}">
                  <a16:creationId xmlns:a16="http://schemas.microsoft.com/office/drawing/2014/main" id="{05CCC4C9-A614-C0B4-4DC9-D8C849CD3F92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126;p18">
              <a:extLst>
                <a:ext uri="{FF2B5EF4-FFF2-40B4-BE49-F238E27FC236}">
                  <a16:creationId xmlns:a16="http://schemas.microsoft.com/office/drawing/2014/main" id="{D29F3D47-315B-CB9F-3A3E-E07E9647B3B6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28;p18">
              <a:extLst>
                <a:ext uri="{FF2B5EF4-FFF2-40B4-BE49-F238E27FC236}">
                  <a16:creationId xmlns:a16="http://schemas.microsoft.com/office/drawing/2014/main" id="{10E2D96B-478D-2A81-E74D-0978BB1DF4A6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" name="Google Shape;130;p18">
              <a:extLst>
                <a:ext uri="{FF2B5EF4-FFF2-40B4-BE49-F238E27FC236}">
                  <a16:creationId xmlns:a16="http://schemas.microsoft.com/office/drawing/2014/main" id="{8CF575AF-A01D-987A-A814-14BB4BDB5CE3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31;p18">
              <a:extLst>
                <a:ext uri="{FF2B5EF4-FFF2-40B4-BE49-F238E27FC236}">
                  <a16:creationId xmlns:a16="http://schemas.microsoft.com/office/drawing/2014/main" id="{A44CDAE9-460D-3AC1-0613-62AE363CF8DB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32;p18">
              <a:extLst>
                <a:ext uri="{FF2B5EF4-FFF2-40B4-BE49-F238E27FC236}">
                  <a16:creationId xmlns:a16="http://schemas.microsoft.com/office/drawing/2014/main" id="{CCAE81B6-F88C-D9D8-B595-4E0F29EC0986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27;p18">
              <a:extLst>
                <a:ext uri="{FF2B5EF4-FFF2-40B4-BE49-F238E27FC236}">
                  <a16:creationId xmlns:a16="http://schemas.microsoft.com/office/drawing/2014/main" id="{FD5633A4-2E45-4E39-514C-C9C767CFEBC8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;p18">
              <a:extLst>
                <a:ext uri="{FF2B5EF4-FFF2-40B4-BE49-F238E27FC236}">
                  <a16:creationId xmlns:a16="http://schemas.microsoft.com/office/drawing/2014/main" id="{C2A199AC-4AEB-51CE-7277-16113E8F5E14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134;p18">
              <a:extLst>
                <a:ext uri="{FF2B5EF4-FFF2-40B4-BE49-F238E27FC236}">
                  <a16:creationId xmlns:a16="http://schemas.microsoft.com/office/drawing/2014/main" id="{28B6A8C6-E019-AA82-FC5F-FC0DF475FB92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35;p18">
              <a:extLst>
                <a:ext uri="{FF2B5EF4-FFF2-40B4-BE49-F238E27FC236}">
                  <a16:creationId xmlns:a16="http://schemas.microsoft.com/office/drawing/2014/main" id="{D816FBA5-E9F4-579D-363F-2226161D81D7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36;p18">
              <a:extLst>
                <a:ext uri="{FF2B5EF4-FFF2-40B4-BE49-F238E27FC236}">
                  <a16:creationId xmlns:a16="http://schemas.microsoft.com/office/drawing/2014/main" id="{9A0F9D9D-13EC-E3EE-D74E-50BF1C40F57C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37;p18">
              <a:extLst>
                <a:ext uri="{FF2B5EF4-FFF2-40B4-BE49-F238E27FC236}">
                  <a16:creationId xmlns:a16="http://schemas.microsoft.com/office/drawing/2014/main" id="{AC368B05-3D6E-1D01-C999-1D45ED698515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138;p18">
              <a:extLst>
                <a:ext uri="{FF2B5EF4-FFF2-40B4-BE49-F238E27FC236}">
                  <a16:creationId xmlns:a16="http://schemas.microsoft.com/office/drawing/2014/main" id="{A6A732D3-B616-A778-8533-A56D44067A3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139;p18">
              <a:extLst>
                <a:ext uri="{FF2B5EF4-FFF2-40B4-BE49-F238E27FC236}">
                  <a16:creationId xmlns:a16="http://schemas.microsoft.com/office/drawing/2014/main" id="{0073A175-4A97-DD74-5D5A-07FE5CF214E7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29;p18">
              <a:extLst>
                <a:ext uri="{FF2B5EF4-FFF2-40B4-BE49-F238E27FC236}">
                  <a16:creationId xmlns:a16="http://schemas.microsoft.com/office/drawing/2014/main" id="{AD8BA4D8-942D-44EA-DC24-7FAE69B7F9FD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140;p18">
              <a:extLst>
                <a:ext uri="{FF2B5EF4-FFF2-40B4-BE49-F238E27FC236}">
                  <a16:creationId xmlns:a16="http://schemas.microsoft.com/office/drawing/2014/main" id="{F90C1242-DA00-6433-F694-EA7D2B41BFC1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72" name="Google Shape;141;p18">
                <a:extLst>
                  <a:ext uri="{FF2B5EF4-FFF2-40B4-BE49-F238E27FC236}">
                    <a16:creationId xmlns:a16="http://schemas.microsoft.com/office/drawing/2014/main" id="{2C00A133-BB28-0E49-385A-E2FBF817F215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2;p18">
                <a:extLst>
                  <a:ext uri="{FF2B5EF4-FFF2-40B4-BE49-F238E27FC236}">
                    <a16:creationId xmlns:a16="http://schemas.microsoft.com/office/drawing/2014/main" id="{C414BE4D-5C65-CCEF-C2F2-A5022FDEFBD8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143;p18">
              <a:extLst>
                <a:ext uri="{FF2B5EF4-FFF2-40B4-BE49-F238E27FC236}">
                  <a16:creationId xmlns:a16="http://schemas.microsoft.com/office/drawing/2014/main" id="{A009210B-C40F-9A33-4E05-D4DD54E95CBE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1" name="Google Shape;144;p18">
              <a:extLst>
                <a:ext uri="{FF2B5EF4-FFF2-40B4-BE49-F238E27FC236}">
                  <a16:creationId xmlns:a16="http://schemas.microsoft.com/office/drawing/2014/main" id="{2424143E-522F-DF64-FC99-4E4022A480D3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62" name="Google Shape;145;p18">
              <a:extLst>
                <a:ext uri="{FF2B5EF4-FFF2-40B4-BE49-F238E27FC236}">
                  <a16:creationId xmlns:a16="http://schemas.microsoft.com/office/drawing/2014/main" id="{BEBB81E2-567E-63DE-5239-DF88DC3D09DE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63" name="Google Shape;146;p18">
              <a:extLst>
                <a:ext uri="{FF2B5EF4-FFF2-40B4-BE49-F238E27FC236}">
                  <a16:creationId xmlns:a16="http://schemas.microsoft.com/office/drawing/2014/main" id="{900722B7-0AD9-786C-B9F2-0106E241FF2A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64" name="Google Shape;147;p18">
              <a:extLst>
                <a:ext uri="{FF2B5EF4-FFF2-40B4-BE49-F238E27FC236}">
                  <a16:creationId xmlns:a16="http://schemas.microsoft.com/office/drawing/2014/main" id="{DE2F0E0C-9F68-1617-153F-70C77621908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65" name="Google Shape;148;p18">
              <a:extLst>
                <a:ext uri="{FF2B5EF4-FFF2-40B4-BE49-F238E27FC236}">
                  <a16:creationId xmlns:a16="http://schemas.microsoft.com/office/drawing/2014/main" id="{8ED371D9-4BE4-3F28-0247-AE76FC1D00F4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149;p18">
              <a:extLst>
                <a:ext uri="{FF2B5EF4-FFF2-40B4-BE49-F238E27FC236}">
                  <a16:creationId xmlns:a16="http://schemas.microsoft.com/office/drawing/2014/main" id="{7AC7BD82-B206-85B8-FA00-CB8086AA857E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0;p18">
              <a:extLst>
                <a:ext uri="{FF2B5EF4-FFF2-40B4-BE49-F238E27FC236}">
                  <a16:creationId xmlns:a16="http://schemas.microsoft.com/office/drawing/2014/main" id="{220D9619-8DCE-B8AC-5E1C-F6208F319C21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1;p18">
              <a:extLst>
                <a:ext uri="{FF2B5EF4-FFF2-40B4-BE49-F238E27FC236}">
                  <a16:creationId xmlns:a16="http://schemas.microsoft.com/office/drawing/2014/main" id="{240F218B-8472-BD6C-337A-ECEF614B9FAC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;p18">
              <a:extLst>
                <a:ext uri="{FF2B5EF4-FFF2-40B4-BE49-F238E27FC236}">
                  <a16:creationId xmlns:a16="http://schemas.microsoft.com/office/drawing/2014/main" id="{E009DFCA-6D0B-10EF-F682-B923F06A7B3E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;p18">
              <a:extLst>
                <a:ext uri="{FF2B5EF4-FFF2-40B4-BE49-F238E27FC236}">
                  <a16:creationId xmlns:a16="http://schemas.microsoft.com/office/drawing/2014/main" id="{60BC816D-749E-D7F1-D552-8FFB43E3CB66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;p18">
              <a:extLst>
                <a:ext uri="{FF2B5EF4-FFF2-40B4-BE49-F238E27FC236}">
                  <a16:creationId xmlns:a16="http://schemas.microsoft.com/office/drawing/2014/main" id="{928312B4-C0F1-4B7F-0F17-783F8049C5AC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029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19</a:t>
            </a:fld>
            <a:endParaRPr lang="it-IT" sz="140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7BDC34-904F-CE45-C2DA-B15EEFB6FD0C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total energy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FA5D1F9-ACAB-5CE3-2698-B15088C66107}"/>
              </a:ext>
            </a:extLst>
          </p:cNvPr>
          <p:cNvSpPr/>
          <p:nvPr/>
        </p:nvSpPr>
        <p:spPr>
          <a:xfrm>
            <a:off x="5252580" y="4798511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364285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latin typeface="Century Gothic"/>
                <a:cs typeface="Calibri" panose="020F0502020204030204"/>
              </a:rPr>
              <a:t>. Standard DFT: PBE band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37226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dirty="0" smtClean="0"/>
              <a:t>20</a:t>
            </a:fld>
            <a:endParaRPr lang="it-IT" sz="140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47E3A07-2DF1-9C31-3936-0EAD9BDEE6D2}"/>
              </a:ext>
            </a:extLst>
          </p:cNvPr>
          <p:cNvSpPr/>
          <p:nvPr/>
        </p:nvSpPr>
        <p:spPr>
          <a:xfrm>
            <a:off x="5179511" y="1917525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8EDB1C6-988C-3036-5F9C-148DA2B64EE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127234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21</a:t>
            </a:fld>
            <a:endParaRPr lang="it-IT" sz="140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B65B3DC-0C36-F980-C3FC-83C771C57FE6}"/>
              </a:ext>
            </a:extLst>
          </p:cNvPr>
          <p:cNvSpPr/>
          <p:nvPr/>
        </p:nvSpPr>
        <p:spPr>
          <a:xfrm>
            <a:off x="5200388" y="4798511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21317F9-66EE-77C1-EAA6-284C1AA40C0D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indirect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282312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92224"/>
            <a:ext cx="8422820" cy="541467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22</a:t>
            </a:fld>
            <a:endParaRPr lang="it-IT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AF865-6C58-F5B8-0881-D6382AB08CA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>
                <a:solidFill>
                  <a:srgbClr val="C00000"/>
                </a:solidFill>
                <a:latin typeface="Courier New"/>
                <a:cs typeface="Calibri Light" panose="020F0302020204030204"/>
              </a:rPr>
              <a:t>K_POINTS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total energy</a:t>
            </a:r>
          </a:p>
        </p:txBody>
      </p:sp>
    </p:spTree>
    <p:extLst>
      <p:ext uri="{BB962C8B-B14F-4D97-AF65-F5344CB8AC3E}">
        <p14:creationId xmlns:p14="http://schemas.microsoft.com/office/powerpoint/2010/main" val="66914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40033"/>
            <a:ext cx="8422820" cy="541467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23</a:t>
            </a:fld>
            <a:endParaRPr lang="it-IT" sz="140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AAA7ECA-E6B1-07A5-DB6E-A2109911030E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>
                <a:solidFill>
                  <a:srgbClr val="C00000"/>
                </a:solidFill>
                <a:latin typeface="Courier New"/>
                <a:cs typeface="Calibri Light" panose="020F0302020204030204"/>
              </a:rPr>
              <a:t>K_POINTS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171536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Check-out the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</a:rPr>
              <a:t>git</a:t>
            </a:r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 repo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>
                <a:latin typeface="Century Gothic"/>
                <a:cs typeface="Calibri" panose="020F0502020204030204"/>
              </a:rPr>
              <a:t>The </a:t>
            </a:r>
            <a:r>
              <a:rPr lang="it-IT" sz="2000" err="1">
                <a:latin typeface="Century Gothic"/>
                <a:cs typeface="Calibri" panose="020F0502020204030204"/>
              </a:rPr>
              <a:t>hands-on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materials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available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at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github</a:t>
            </a:r>
            <a:endParaRPr lang="it-IT" sz="2000" err="1">
              <a:solidFill>
                <a:srgbClr val="E7E6E6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Century Gothic"/>
                <a:cs typeface="Calibri" panose="020F0502020204030204"/>
              </a:rPr>
              <a:t>Clone the repository (or Download it):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lvl="1"/>
            <a:r>
              <a:rPr lang="it-IT" sz="2000" err="1">
                <a:solidFill>
                  <a:srgbClr val="000000"/>
                </a:solidFill>
                <a:latin typeface="Courier New"/>
                <a:cs typeface="Calibri" panose="020F0502020204030204"/>
              </a:rPr>
              <a:t>git</a:t>
            </a:r>
            <a:r>
              <a:rPr lang="it-IT" sz="2000">
                <a:solidFill>
                  <a:srgbClr val="000000"/>
                </a:solidFill>
                <a:latin typeface="Courier New"/>
                <a:cs typeface="Calibri" panose="020F0502020204030204"/>
              </a:rPr>
              <a:t> clone </a:t>
            </a:r>
            <a:r>
              <a:rPr lang="it-IT" sz="2000">
                <a:latin typeface="Courier New"/>
                <a:ea typeface="+mn-lt"/>
                <a:cs typeface="+mn-lt"/>
                <a:hlinkClick r:id="rId2"/>
              </a:rPr>
              <a:t>https://github.com/materialscloud-org/hubbard-koopmans-2022</a:t>
            </a:r>
          </a:p>
          <a:p>
            <a:pPr lvl="1"/>
            <a:endParaRPr lang="it-IT" sz="200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>
                <a:latin typeface="Century Gothic"/>
                <a:ea typeface="+mn-lt"/>
                <a:cs typeface="+mn-lt"/>
              </a:rPr>
              <a:t>Go to the exercise0 folder </a:t>
            </a:r>
          </a:p>
          <a:p>
            <a:pPr marL="342900" indent="-342900">
              <a:buFont typeface="Arial"/>
              <a:buChar char="•"/>
            </a:pPr>
            <a:endParaRPr lang="it-IT" sz="200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>
                <a:latin typeface="Courier New"/>
                <a:ea typeface="+mn-lt"/>
                <a:cs typeface="+mn-lt"/>
              </a:rPr>
              <a:t>cd hubbard-koopmans-2022/Day1/exercise0</a:t>
            </a:r>
          </a:p>
        </p:txBody>
      </p:sp>
    </p:spTree>
    <p:extLst>
      <p:ext uri="{BB962C8B-B14F-4D97-AF65-F5344CB8AC3E}">
        <p14:creationId xmlns:p14="http://schemas.microsoft.com/office/powerpoint/2010/main" val="34249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SCF calculation</a:t>
            </a:r>
            <a:endParaRPr lang="it-IT">
              <a:cs typeface="Calibri Light" panose="020F0302020204030204"/>
            </a:endParaRP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494C2C8-8418-8290-2874-4C6F5512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072" y="4116942"/>
            <a:ext cx="3536513" cy="18913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latin typeface="Courier New"/>
                <a:ea typeface="+mn-lt"/>
                <a:cs typeface="+mn-lt"/>
              </a:rPr>
              <a:t>scf</a:t>
            </a:r>
            <a:r>
              <a:rPr lang="it-IT" sz="1600">
                <a:latin typeface="Courier New"/>
                <a:ea typeface="+mn-lt"/>
                <a:cs typeface="+mn-lt"/>
              </a:rPr>
              <a:t>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prefix</a:t>
            </a:r>
            <a:r>
              <a:rPr lang="it-IT" sz="1600">
                <a:latin typeface="Courier New"/>
                <a:ea typeface="+mn-lt"/>
                <a:cs typeface="+mn-lt"/>
              </a:rPr>
              <a:t>='Si'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outdir</a:t>
            </a:r>
            <a:r>
              <a:rPr lang="it-IT" sz="1600">
                <a:latin typeface="Courier New"/>
                <a:ea typeface="+mn-lt"/>
                <a:cs typeface="+mn-lt"/>
              </a:rPr>
              <a:t>='./out'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ibrav</a:t>
            </a:r>
            <a:r>
              <a:rPr lang="it-IT" sz="1600"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latin typeface="Courier New"/>
                <a:ea typeface="+mn-lt"/>
                <a:cs typeface="+mn-lt"/>
              </a:rPr>
              <a:t>celldm</a:t>
            </a:r>
            <a:r>
              <a:rPr lang="it-IT" sz="1600">
                <a:latin typeface="Courier New"/>
                <a:ea typeface="+mn-lt"/>
                <a:cs typeface="+mn-lt"/>
              </a:rPr>
              <a:t>(1) = 10.20, 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nat</a:t>
            </a:r>
            <a:r>
              <a:rPr lang="it-IT" sz="1600"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latin typeface="Courier New"/>
                <a:ea typeface="+mn-lt"/>
                <a:cs typeface="+mn-lt"/>
              </a:rPr>
              <a:t>ntyp</a:t>
            </a:r>
            <a:r>
              <a:rPr lang="it-IT" sz="1600">
                <a:latin typeface="Courier New"/>
                <a:ea typeface="+mn-lt"/>
                <a:cs typeface="+mn-lt"/>
              </a:rPr>
              <a:t> = 1,          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ecutwfc</a:t>
            </a:r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40 </a:t>
            </a:r>
            <a:r>
              <a:rPr lang="it-IT" sz="1600">
                <a:latin typeface="Courier New"/>
                <a:ea typeface="+mn-lt"/>
                <a:cs typeface="+mn-lt"/>
              </a:rPr>
              <a:t>,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conv_thr</a:t>
            </a:r>
            <a:r>
              <a:rPr lang="it-IT" sz="1600">
                <a:latin typeface="Courier New"/>
                <a:ea typeface="+mn-lt"/>
                <a:cs typeface="+mn-lt"/>
              </a:rPr>
              <a:t> = 1.d-8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28.086  </a:t>
            </a:r>
            <a:r>
              <a:rPr lang="it-IT" sz="1600" err="1">
                <a:latin typeface="Courier New"/>
                <a:ea typeface="+mn-lt"/>
                <a:cs typeface="+mn-lt"/>
              </a:rPr>
              <a:t>Si.pbe_PseudoDojo.UPF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0.00 0.00 0.00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0.25 0.25 0.25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automatic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12 12 12 0 0 0</a:t>
            </a:r>
            <a:endParaRPr lang="it-IT" sz="160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2E8AD8D-E608-21F4-D19B-83F22F1EB497}"/>
              </a:ext>
            </a:extLst>
          </p:cNvPr>
          <p:cNvCxnSpPr>
            <a:cxnSpLocks/>
          </p:cNvCxnSpPr>
          <p:nvPr/>
        </p:nvCxnSpPr>
        <p:spPr>
          <a:xfrm flipH="1" flipV="1">
            <a:off x="2906950" y="2891293"/>
            <a:ext cx="4377845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311023" y="536532"/>
            <a:ext cx="51496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the </a:t>
            </a:r>
            <a:r>
              <a:rPr lang="it-IT" sz="1600" err="1">
                <a:latin typeface="Century Gothic"/>
                <a:cs typeface="Courier New"/>
              </a:rPr>
              <a:t>Wave-Functions</a:t>
            </a:r>
            <a:r>
              <a:rPr lang="it-IT" sz="1600">
                <a:latin typeface="Century Gothic"/>
                <a:cs typeface="Courier New"/>
              </a:rPr>
              <a:t> cutoff</a:t>
            </a: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09877A2-C9DA-A8EC-68D9-F6D4A470354D}"/>
              </a:ext>
            </a:extLst>
          </p:cNvPr>
          <p:cNvSpPr/>
          <p:nvPr/>
        </p:nvSpPr>
        <p:spPr>
          <a:xfrm>
            <a:off x="8137481" y="4061302"/>
            <a:ext cx="3935259" cy="2098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F4E8CF8-3BB3-56B3-EDC6-56E4F5434BD4}"/>
              </a:ext>
            </a:extLst>
          </p:cNvPr>
          <p:cNvCxnSpPr>
            <a:cxnSpLocks/>
          </p:cNvCxnSpPr>
          <p:nvPr/>
        </p:nvCxnSpPr>
        <p:spPr>
          <a:xfrm flipH="1" flipV="1">
            <a:off x="2406379" y="6083873"/>
            <a:ext cx="995817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BB611-4D4A-8E2D-ADA6-B3DCA40A2E4B}"/>
              </a:ext>
            </a:extLst>
          </p:cNvPr>
          <p:cNvSpPr txBox="1"/>
          <p:nvPr/>
        </p:nvSpPr>
        <p:spPr>
          <a:xfrm>
            <a:off x="3592476" y="5873336"/>
            <a:ext cx="51496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Converged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value</a:t>
            </a:r>
            <a:r>
              <a:rPr lang="it-IT" sz="1600">
                <a:latin typeface="Century Gothic"/>
                <a:cs typeface="Calibri"/>
              </a:rPr>
              <a:t> for the</a:t>
            </a:r>
            <a:endParaRPr lang="it-IT">
              <a:latin typeface="Calibri" panose="020F0502020204030204"/>
              <a:cs typeface="Calibri"/>
            </a:endParaRPr>
          </a:p>
          <a:p>
            <a:r>
              <a:rPr lang="it-IT" sz="1600">
                <a:latin typeface="Century Gothic"/>
                <a:cs typeface="Calibri"/>
              </a:rPr>
              <a:t>BZ sampling </a:t>
            </a:r>
            <a:endParaRPr lang="it-IT">
              <a:cs typeface="Calibri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813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BANDS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bands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'</a:t>
            </a:r>
            <a:endParaRPr lang="it-IT" sz="1600">
              <a:highlight>
                <a:srgbClr val="FFFF00"/>
              </a:highlight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crystal_b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5 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0.50000   0.50000   0.50000 20 ! L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0.00000   0.00000   0.00000 20 ! G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0.50000   0.00000   0.50000 20 ! X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0.37500   0.37500   0.75000 20 ! K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0.00000   0.00000   0.00000  0 ! G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00DEBC2-F9D7-299B-2A8C-8DB765EECFD2}"/>
              </a:ext>
            </a:extLst>
          </p:cNvPr>
          <p:cNvCxnSpPr/>
          <p:nvPr/>
        </p:nvCxnSpPr>
        <p:spPr>
          <a:xfrm flipH="1" flipV="1">
            <a:off x="3470623" y="1179405"/>
            <a:ext cx="381417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268335" y="768045"/>
            <a:ext cx="475157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"</a:t>
            </a:r>
            <a:r>
              <a:rPr lang="it-IT" sz="1600" err="1">
                <a:latin typeface="Century Gothic"/>
                <a:ea typeface="+mn-lt"/>
                <a:cs typeface="+mn-lt"/>
              </a:rPr>
              <a:t>Bands</a:t>
            </a:r>
            <a:r>
              <a:rPr lang="it-IT" sz="1600">
                <a:latin typeface="Century Gothic"/>
                <a:ea typeface="+mn-lt"/>
                <a:cs typeface="+mn-lt"/>
              </a:rPr>
              <a:t>" </a:t>
            </a:r>
            <a:r>
              <a:rPr lang="it-IT" sz="1600" err="1">
                <a:latin typeface="Century Gothic"/>
                <a:ea typeface="+mn-lt"/>
                <a:cs typeface="+mn-lt"/>
              </a:rPr>
              <a:t>calculation</a:t>
            </a:r>
            <a:endParaRPr lang="it-IT" sz="1600" err="1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cs typeface="Calibri"/>
              </a:rPr>
              <a:t>Number</a:t>
            </a:r>
            <a:r>
              <a:rPr lang="it-IT" sz="1600">
                <a:latin typeface="Century Gothic"/>
                <a:cs typeface="Calibri"/>
              </a:rPr>
              <a:t> of special </a:t>
            </a:r>
            <a:r>
              <a:rPr lang="it-IT" sz="1600" b="1">
                <a:latin typeface="Century Gothic"/>
                <a:cs typeface="Calibri"/>
              </a:rPr>
              <a:t>k</a:t>
            </a:r>
            <a:r>
              <a:rPr lang="it-IT" sz="1600">
                <a:latin typeface="Century Gothic"/>
                <a:cs typeface="Calibri"/>
              </a:rPr>
              <a:t>-points </a:t>
            </a:r>
            <a:r>
              <a:rPr lang="it-IT" sz="1600" err="1">
                <a:latin typeface="Century Gothic"/>
                <a:cs typeface="Calibri"/>
              </a:rPr>
              <a:t>provided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cs typeface="Calibri"/>
              </a:rPr>
              <a:t>Coordinates</a:t>
            </a:r>
            <a:r>
              <a:rPr lang="it-IT" sz="1600">
                <a:latin typeface="Century Gothic"/>
                <a:cs typeface="Calibri"/>
              </a:rPr>
              <a:t> of the special </a:t>
            </a:r>
            <a:r>
              <a:rPr lang="it-IT" sz="1600" b="1">
                <a:latin typeface="Century Gothic"/>
                <a:cs typeface="Calibri"/>
              </a:rPr>
              <a:t>k</a:t>
            </a:r>
            <a:r>
              <a:rPr lang="it-IT" sz="1600">
                <a:latin typeface="Century Gothic"/>
                <a:cs typeface="Calibri"/>
              </a:rPr>
              <a:t>-points and </a:t>
            </a:r>
            <a:r>
              <a:rPr lang="it-IT" sz="1600" err="1">
                <a:latin typeface="Century Gothic"/>
                <a:cs typeface="Calibri"/>
              </a:rPr>
              <a:t>number</a:t>
            </a:r>
            <a:r>
              <a:rPr lang="it-IT" sz="1600">
                <a:latin typeface="Century Gothic"/>
                <a:cs typeface="Calibri"/>
              </a:rPr>
              <a:t> of </a:t>
            </a:r>
            <a:r>
              <a:rPr lang="it-IT" sz="1600" err="1">
                <a:latin typeface="Century Gothic"/>
                <a:cs typeface="Calibri"/>
              </a:rPr>
              <a:t>addditional</a:t>
            </a:r>
            <a:r>
              <a:rPr lang="it-IT" sz="1600">
                <a:latin typeface="Century Gothic"/>
                <a:cs typeface="Calibri"/>
              </a:rPr>
              <a:t> points QE </a:t>
            </a:r>
            <a:r>
              <a:rPr lang="it-IT" sz="1600" err="1">
                <a:latin typeface="Century Gothic"/>
                <a:cs typeface="Calibri"/>
              </a:rPr>
              <a:t>generates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between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two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adiacent</a:t>
            </a:r>
            <a:r>
              <a:rPr lang="it-IT" sz="1600">
                <a:latin typeface="Century Gothic"/>
                <a:cs typeface="Calibri"/>
              </a:rPr>
              <a:t> special k-points.</a:t>
            </a:r>
          </a:p>
          <a:p>
            <a:endParaRPr lang="it-IT" sz="1600" err="1">
              <a:latin typeface="Century Gothic"/>
              <a:cs typeface="Courier New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pic>
        <p:nvPicPr>
          <p:cNvPr id="10" name="Immagine 18">
            <a:extLst>
              <a:ext uri="{FF2B5EF4-FFF2-40B4-BE49-F238E27FC236}">
                <a16:creationId xmlns:a16="http://schemas.microsoft.com/office/drawing/2014/main" id="{D691A1B9-DD9A-56CB-D60F-DAABEAF7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879" y="1598414"/>
            <a:ext cx="2743200" cy="2617336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 flipV="1">
            <a:off x="902788" y="4592747"/>
            <a:ext cx="6392447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480821-03F4-AAB9-BB2D-174582628F5E}"/>
              </a:ext>
            </a:extLst>
          </p:cNvPr>
          <p:cNvCxnSpPr>
            <a:cxnSpLocks/>
          </p:cNvCxnSpPr>
          <p:nvPr/>
        </p:nvCxnSpPr>
        <p:spPr>
          <a:xfrm flipH="1">
            <a:off x="5027807" y="5398804"/>
            <a:ext cx="2245617" cy="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9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98279"/>
            <a:ext cx="8422823" cy="541467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 Silicon band structure</a:t>
            </a:r>
          </a:p>
        </p:txBody>
      </p:sp>
    </p:spTree>
    <p:extLst>
      <p:ext uri="{BB962C8B-B14F-4D97-AF65-F5344CB8AC3E}">
        <p14:creationId xmlns:p14="http://schemas.microsoft.com/office/powerpoint/2010/main" val="81246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98279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 Silicon band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FCB70-50DE-373E-1815-5670131257F5}"/>
              </a:ext>
            </a:extLst>
          </p:cNvPr>
          <p:cNvSpPr txBox="1"/>
          <p:nvPr/>
        </p:nvSpPr>
        <p:spPr>
          <a:xfrm>
            <a:off x="5959348" y="3210711"/>
            <a:ext cx="2118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Calibri"/>
                <a:cs typeface="Calibri"/>
              </a:rPr>
              <a:t>E</a:t>
            </a:r>
            <a:r>
              <a:rPr lang="it-IT" baseline="-25000" err="1">
                <a:ea typeface="Calibri"/>
                <a:cs typeface="Calibri"/>
              </a:rPr>
              <a:t>g</a:t>
            </a:r>
            <a:r>
              <a:rPr lang="it-IT" baseline="30000" err="1">
                <a:ea typeface="Calibri"/>
                <a:cs typeface="Calibri"/>
              </a:rPr>
              <a:t>indirect</a:t>
            </a:r>
            <a:r>
              <a:rPr lang="it-IT">
                <a:ea typeface="Calibri"/>
                <a:cs typeface="Calibri"/>
              </a:rPr>
              <a:t> = 0.57 eV</a:t>
            </a:r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317EA6-DC1B-8B9B-28B1-50A15D16D725}"/>
              </a:ext>
            </a:extLst>
          </p:cNvPr>
          <p:cNvCxnSpPr/>
          <p:nvPr/>
        </p:nvCxnSpPr>
        <p:spPr>
          <a:xfrm>
            <a:off x="4300553" y="3525375"/>
            <a:ext cx="1658715" cy="256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4E1253-79BF-A4E0-A66D-A7595D1AE56E}"/>
              </a:ext>
            </a:extLst>
          </p:cNvPr>
          <p:cNvCxnSpPr/>
          <p:nvPr/>
        </p:nvCxnSpPr>
        <p:spPr>
          <a:xfrm flipH="1">
            <a:off x="5958546" y="3211377"/>
            <a:ext cx="4175" cy="32163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4E56-653D-3A1A-FFEB-9F5A8A898F57}"/>
              </a:ext>
            </a:extLst>
          </p:cNvPr>
          <p:cNvCxnSpPr>
            <a:cxnSpLocks/>
          </p:cNvCxnSpPr>
          <p:nvPr/>
        </p:nvCxnSpPr>
        <p:spPr>
          <a:xfrm>
            <a:off x="4287759" y="2057595"/>
            <a:ext cx="6608" cy="1468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3588F8-6887-A740-B7A4-7D6EA938C507}"/>
              </a:ext>
            </a:extLst>
          </p:cNvPr>
          <p:cNvSpPr txBox="1"/>
          <p:nvPr/>
        </p:nvSpPr>
        <p:spPr>
          <a:xfrm>
            <a:off x="2688585" y="2738184"/>
            <a:ext cx="1744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Calibri"/>
                <a:cs typeface="Calibri"/>
              </a:rPr>
              <a:t>E</a:t>
            </a:r>
            <a:r>
              <a:rPr lang="it-IT" baseline="-25000" err="1">
                <a:ea typeface="Calibri"/>
                <a:cs typeface="Calibri"/>
              </a:rPr>
              <a:t>g</a:t>
            </a:r>
            <a:r>
              <a:rPr lang="it-IT" baseline="30000" err="1">
                <a:ea typeface="Calibri"/>
                <a:cs typeface="Calibri"/>
              </a:rPr>
              <a:t>direct</a:t>
            </a:r>
            <a:r>
              <a:rPr lang="it-IT">
                <a:ea typeface="Calibri"/>
                <a:cs typeface="Calibri"/>
              </a:rPr>
              <a:t> = 2.56 eV</a:t>
            </a:r>
            <a:endParaRPr lang="it-IT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0772CD0-8F38-530F-309A-34E86901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7905"/>
              </p:ext>
            </p:extLst>
          </p:nvPr>
        </p:nvGraphicFramePr>
        <p:xfrm>
          <a:off x="3781867" y="4958010"/>
          <a:ext cx="4628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55">
                  <a:extLst>
                    <a:ext uri="{9D8B030D-6E8A-4147-A177-3AD203B41FA5}">
                      <a16:colId xmlns:a16="http://schemas.microsoft.com/office/drawing/2014/main" val="1754892655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2962156256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4211854425"/>
                    </a:ext>
                  </a:extLst>
                </a:gridCol>
              </a:tblGrid>
              <a:tr h="275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5164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err="1">
                          <a:effectLst/>
                        </a:rPr>
                        <a:t>E</a:t>
                      </a:r>
                      <a:r>
                        <a:rPr lang="en-US" baseline="-25000" err="1">
                          <a:effectLst/>
                        </a:rPr>
                        <a:t>g</a:t>
                      </a:r>
                      <a:r>
                        <a:rPr lang="en-US">
                          <a:effectLst/>
                        </a:rPr>
                        <a:t> Exp.​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1.17​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3.35​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2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319588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</a:t>
            </a:fld>
            <a:endParaRPr lang="it-IT" sz="140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5FF350B-63EE-C008-C20F-1E5423E91B10}"/>
              </a:ext>
            </a:extLst>
          </p:cNvPr>
          <p:cNvGrpSpPr/>
          <p:nvPr/>
        </p:nvGrpSpPr>
        <p:grpSpPr>
          <a:xfrm>
            <a:off x="933595" y="1158994"/>
            <a:ext cx="3156206" cy="1503709"/>
            <a:chOff x="609745" y="1635244"/>
            <a:chExt cx="3156206" cy="1503709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E6D9BA7F-699F-658E-76DB-2AB79D2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095" y="170593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76753DC5-F298-B413-4878-5E5475BEE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71" y="2035757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760775C-FDDF-7800-3084-922309B10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349" y="255664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85070CEA-E052-BA3C-3EB8-08AF741FA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320" y="254527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9F671071-8183-D3E9-BCA3-85199654B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129" y="1687738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40" name="Connettore 1 56">
              <a:extLst>
                <a:ext uri="{FF2B5EF4-FFF2-40B4-BE49-F238E27FC236}">
                  <a16:creationId xmlns:a16="http://schemas.microsoft.com/office/drawing/2014/main" id="{7B6A6C0D-BE55-C0CC-B0E1-D17BCD87ACA6}"/>
                </a:ext>
              </a:extLst>
            </p:cNvPr>
            <p:cNvCxnSpPr/>
            <p:nvPr/>
          </p:nvCxnSpPr>
          <p:spPr>
            <a:xfrm>
              <a:off x="1149217" y="1637698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57">
              <a:extLst>
                <a:ext uri="{FF2B5EF4-FFF2-40B4-BE49-F238E27FC236}">
                  <a16:creationId xmlns:a16="http://schemas.microsoft.com/office/drawing/2014/main" id="{7AEACFC1-382B-216F-C0B5-619A6BF93652}"/>
                </a:ext>
              </a:extLst>
            </p:cNvPr>
            <p:cNvCxnSpPr/>
            <p:nvPr/>
          </p:nvCxnSpPr>
          <p:spPr>
            <a:xfrm>
              <a:off x="3237217" y="1639632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58">
              <a:extLst>
                <a:ext uri="{FF2B5EF4-FFF2-40B4-BE49-F238E27FC236}">
                  <a16:creationId xmlns:a16="http://schemas.microsoft.com/office/drawing/2014/main" id="{98E48C45-61C4-4ADF-15FE-40D3E03732E5}"/>
                </a:ext>
              </a:extLst>
            </p:cNvPr>
            <p:cNvCxnSpPr/>
            <p:nvPr/>
          </p:nvCxnSpPr>
          <p:spPr>
            <a:xfrm>
              <a:off x="1149217" y="2877030"/>
              <a:ext cx="2088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9">
              <a:extLst>
                <a:ext uri="{FF2B5EF4-FFF2-40B4-BE49-F238E27FC236}">
                  <a16:creationId xmlns:a16="http://schemas.microsoft.com/office/drawing/2014/main" id="{ECE30F3A-8179-C401-C0AE-38C906902826}"/>
                </a:ext>
              </a:extLst>
            </p:cNvPr>
            <p:cNvCxnSpPr/>
            <p:nvPr/>
          </p:nvCxnSpPr>
          <p:spPr>
            <a:xfrm>
              <a:off x="3225951" y="1635244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60">
              <a:extLst>
                <a:ext uri="{FF2B5EF4-FFF2-40B4-BE49-F238E27FC236}">
                  <a16:creationId xmlns:a16="http://schemas.microsoft.com/office/drawing/2014/main" id="{D2E20791-873A-825B-473D-A64ECF943B25}"/>
                </a:ext>
              </a:extLst>
            </p:cNvPr>
            <p:cNvCxnSpPr/>
            <p:nvPr/>
          </p:nvCxnSpPr>
          <p:spPr>
            <a:xfrm>
              <a:off x="609745" y="1639632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61">
              <a:extLst>
                <a:ext uri="{FF2B5EF4-FFF2-40B4-BE49-F238E27FC236}">
                  <a16:creationId xmlns:a16="http://schemas.microsoft.com/office/drawing/2014/main" id="{C9D1D2C4-C677-AA50-14C5-D2E040280596}"/>
                </a:ext>
              </a:extLst>
            </p:cNvPr>
            <p:cNvCxnSpPr/>
            <p:nvPr/>
          </p:nvCxnSpPr>
          <p:spPr>
            <a:xfrm>
              <a:off x="1692324" y="1965244"/>
              <a:ext cx="0" cy="45037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62">
              <a:extLst>
                <a:ext uri="{FF2B5EF4-FFF2-40B4-BE49-F238E27FC236}">
                  <a16:creationId xmlns:a16="http://schemas.microsoft.com/office/drawing/2014/main" id="{BCA80C68-E498-FB16-8EBC-9DF25D39DAFD}"/>
                </a:ext>
              </a:extLst>
            </p:cNvPr>
            <p:cNvCxnSpPr/>
            <p:nvPr/>
          </p:nvCxnSpPr>
          <p:spPr>
            <a:xfrm>
              <a:off x="1937984" y="1746880"/>
              <a:ext cx="559558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63">
              <a:extLst>
                <a:ext uri="{FF2B5EF4-FFF2-40B4-BE49-F238E27FC236}">
                  <a16:creationId xmlns:a16="http://schemas.microsoft.com/office/drawing/2014/main" id="{08940B7D-1C19-C534-A2B0-40E736382F43}"/>
                </a:ext>
              </a:extLst>
            </p:cNvPr>
            <p:cNvCxnSpPr/>
            <p:nvPr/>
          </p:nvCxnSpPr>
          <p:spPr>
            <a:xfrm>
              <a:off x="1910688" y="1856062"/>
              <a:ext cx="232012" cy="136477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64">
              <a:extLst>
                <a:ext uri="{FF2B5EF4-FFF2-40B4-BE49-F238E27FC236}">
                  <a16:creationId xmlns:a16="http://schemas.microsoft.com/office/drawing/2014/main" id="{DECBA45C-FA62-A8BF-CCBD-BB59009C74E6}"/>
                </a:ext>
              </a:extLst>
            </p:cNvPr>
            <p:cNvCxnSpPr/>
            <p:nvPr/>
          </p:nvCxnSpPr>
          <p:spPr>
            <a:xfrm>
              <a:off x="2429303" y="2224551"/>
              <a:ext cx="136478" cy="21836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65">
              <a:extLst>
                <a:ext uri="{FF2B5EF4-FFF2-40B4-BE49-F238E27FC236}">
                  <a16:creationId xmlns:a16="http://schemas.microsoft.com/office/drawing/2014/main" id="{72B58B16-DC28-C5B2-23C8-5A2E0A41357E}"/>
                </a:ext>
              </a:extLst>
            </p:cNvPr>
            <p:cNvCxnSpPr/>
            <p:nvPr/>
          </p:nvCxnSpPr>
          <p:spPr>
            <a:xfrm rot="21240000" flipH="1">
              <a:off x="2415654" y="1872682"/>
              <a:ext cx="217587" cy="160801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66">
              <a:extLst>
                <a:ext uri="{FF2B5EF4-FFF2-40B4-BE49-F238E27FC236}">
                  <a16:creationId xmlns:a16="http://schemas.microsoft.com/office/drawing/2014/main" id="{44BCF09D-9B9A-0CE3-D326-E5B3A373F35F}"/>
                </a:ext>
              </a:extLst>
            </p:cNvPr>
            <p:cNvCxnSpPr/>
            <p:nvPr/>
          </p:nvCxnSpPr>
          <p:spPr>
            <a:xfrm flipH="1">
              <a:off x="2661315" y="1937948"/>
              <a:ext cx="68239" cy="436729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C2DB151B-73D7-62D4-6A2A-FC5D83AB86F3}"/>
                </a:ext>
              </a:extLst>
            </p:cNvPr>
            <p:cNvSpPr/>
            <p:nvPr/>
          </p:nvSpPr>
          <p:spPr>
            <a:xfrm rot="16200000">
              <a:off x="1842450" y="1678643"/>
              <a:ext cx="1351131" cy="1569490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52" name="Connettore 1 68">
              <a:extLst>
                <a:ext uri="{FF2B5EF4-FFF2-40B4-BE49-F238E27FC236}">
                  <a16:creationId xmlns:a16="http://schemas.microsoft.com/office/drawing/2014/main" id="{E2FE915B-CC79-B3C2-7161-D905658B9921}"/>
                </a:ext>
              </a:extLst>
            </p:cNvPr>
            <p:cNvCxnSpPr/>
            <p:nvPr/>
          </p:nvCxnSpPr>
          <p:spPr>
            <a:xfrm>
              <a:off x="1842450" y="2633984"/>
              <a:ext cx="586853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9">
              <a:extLst>
                <a:ext uri="{FF2B5EF4-FFF2-40B4-BE49-F238E27FC236}">
                  <a16:creationId xmlns:a16="http://schemas.microsoft.com/office/drawing/2014/main" id="{A9C445B8-0101-25E3-EDF4-01E75E8F6E89}"/>
                </a:ext>
              </a:extLst>
            </p:cNvPr>
            <p:cNvCxnSpPr/>
            <p:nvPr/>
          </p:nvCxnSpPr>
          <p:spPr>
            <a:xfrm flipV="1">
              <a:off x="1828802" y="2197257"/>
              <a:ext cx="368490" cy="32754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CCA8A43D-A994-F149-49F4-5A85E8BF0E5A}"/>
                </a:ext>
              </a:extLst>
            </p:cNvPr>
            <p:cNvSpPr/>
            <p:nvPr/>
          </p:nvSpPr>
          <p:spPr>
            <a:xfrm>
              <a:off x="1203266" y="1790099"/>
              <a:ext cx="1403458" cy="1348853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6" name="Figura a mano libera 71">
            <a:extLst>
              <a:ext uri="{FF2B5EF4-FFF2-40B4-BE49-F238E27FC236}">
                <a16:creationId xmlns:a16="http://schemas.microsoft.com/office/drawing/2014/main" id="{C3E38420-BA95-B7AF-25A1-D4C7E4BA65AF}"/>
              </a:ext>
            </a:extLst>
          </p:cNvPr>
          <p:cNvSpPr/>
          <p:nvPr/>
        </p:nvSpPr>
        <p:spPr>
          <a:xfrm>
            <a:off x="7918984" y="1052276"/>
            <a:ext cx="2388359" cy="1528573"/>
          </a:xfrm>
          <a:custGeom>
            <a:avLst/>
            <a:gdLst>
              <a:gd name="connsiteX0" fmla="*/ 0 w 1897038"/>
              <a:gd name="connsiteY0" fmla="*/ 0 h 1578590"/>
              <a:gd name="connsiteX1" fmla="*/ 409432 w 1897038"/>
              <a:gd name="connsiteY1" fmla="*/ 1282889 h 1578590"/>
              <a:gd name="connsiteX2" fmla="*/ 1364776 w 1897038"/>
              <a:gd name="connsiteY2" fmla="*/ 1378423 h 1578590"/>
              <a:gd name="connsiteX3" fmla="*/ 1897038 w 1897038"/>
              <a:gd name="connsiteY3" fmla="*/ 81886 h 157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038" h="1578590">
                <a:moveTo>
                  <a:pt x="0" y="0"/>
                </a:moveTo>
                <a:cubicBezTo>
                  <a:pt x="90984" y="526576"/>
                  <a:pt x="181969" y="1053152"/>
                  <a:pt x="409432" y="1282889"/>
                </a:cubicBezTo>
                <a:cubicBezTo>
                  <a:pt x="636895" y="1512626"/>
                  <a:pt x="1116842" y="1578590"/>
                  <a:pt x="1364776" y="1378423"/>
                </a:cubicBezTo>
                <a:cubicBezTo>
                  <a:pt x="1612710" y="1178256"/>
                  <a:pt x="1799229" y="318447"/>
                  <a:pt x="1897038" y="81886"/>
                </a:cubicBezTo>
              </a:path>
            </a:pathLst>
          </a:cu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50CDD7D-37B6-93D3-D3E6-54697924B5DE}"/>
              </a:ext>
            </a:extLst>
          </p:cNvPr>
          <p:cNvSpPr>
            <a:spLocks noChangeAspect="1"/>
          </p:cNvSpPr>
          <p:nvPr/>
        </p:nvSpPr>
        <p:spPr>
          <a:xfrm>
            <a:off x="8462627" y="136388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2E924C-9501-5A48-1324-C487F4EF1269}"/>
              </a:ext>
            </a:extLst>
          </p:cNvPr>
          <p:cNvSpPr>
            <a:spLocks noChangeAspect="1"/>
          </p:cNvSpPr>
          <p:nvPr/>
        </p:nvSpPr>
        <p:spPr>
          <a:xfrm>
            <a:off x="9051755" y="1625469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8F72AD6-3F0B-3EEA-CA27-8593F843E926}"/>
              </a:ext>
            </a:extLst>
          </p:cNvPr>
          <p:cNvSpPr>
            <a:spLocks noChangeAspect="1"/>
          </p:cNvSpPr>
          <p:nvPr/>
        </p:nvSpPr>
        <p:spPr>
          <a:xfrm>
            <a:off x="9504407" y="1341140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EB2D095-27D9-0253-6622-F69501C865FD}"/>
              </a:ext>
            </a:extLst>
          </p:cNvPr>
          <p:cNvSpPr>
            <a:spLocks noChangeAspect="1"/>
          </p:cNvSpPr>
          <p:nvPr/>
        </p:nvSpPr>
        <p:spPr>
          <a:xfrm>
            <a:off x="8633224" y="194391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E8B6952-10E6-E8D1-55F5-5F79462373B6}"/>
              </a:ext>
            </a:extLst>
          </p:cNvPr>
          <p:cNvSpPr>
            <a:spLocks noChangeAspect="1"/>
          </p:cNvSpPr>
          <p:nvPr/>
        </p:nvSpPr>
        <p:spPr>
          <a:xfrm>
            <a:off x="9495307" y="2123612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5" name="Connettore 1 77">
            <a:extLst>
              <a:ext uri="{FF2B5EF4-FFF2-40B4-BE49-F238E27FC236}">
                <a16:creationId xmlns:a16="http://schemas.microsoft.com/office/drawing/2014/main" id="{82FABA4D-9895-E031-495A-EDE050953A1D}"/>
              </a:ext>
            </a:extLst>
          </p:cNvPr>
          <p:cNvCxnSpPr/>
          <p:nvPr/>
        </p:nvCxnSpPr>
        <p:spPr>
          <a:xfrm>
            <a:off x="1267803" y="3115366"/>
            <a:ext cx="475407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33BFAF40-564D-53EF-B1FB-D8E022DA651E}"/>
              </a:ext>
            </a:extLst>
          </p:cNvPr>
          <p:cNvSpPr>
            <a:spLocks noChangeAspect="1"/>
          </p:cNvSpPr>
          <p:nvPr/>
        </p:nvSpPr>
        <p:spPr>
          <a:xfrm>
            <a:off x="1422503" y="27104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7" name="Connettore 1 79">
            <a:extLst>
              <a:ext uri="{FF2B5EF4-FFF2-40B4-BE49-F238E27FC236}">
                <a16:creationId xmlns:a16="http://schemas.microsoft.com/office/drawing/2014/main" id="{59A78705-7C84-2503-2551-07C37FC5ECED}"/>
              </a:ext>
            </a:extLst>
          </p:cNvPr>
          <p:cNvCxnSpPr/>
          <p:nvPr/>
        </p:nvCxnSpPr>
        <p:spPr>
          <a:xfrm>
            <a:off x="1236116" y="3431186"/>
            <a:ext cx="54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31">
            <a:extLst>
              <a:ext uri="{FF2B5EF4-FFF2-40B4-BE49-F238E27FC236}">
                <a16:creationId xmlns:a16="http://schemas.microsoft.com/office/drawing/2014/main" id="{7AA723A1-83E0-3E8A-00F7-E5A1BA4918F9}"/>
              </a:ext>
            </a:extLst>
          </p:cNvPr>
          <p:cNvSpPr txBox="1"/>
          <p:nvPr/>
        </p:nvSpPr>
        <p:spPr>
          <a:xfrm>
            <a:off x="1904298" y="2616618"/>
            <a:ext cx="12533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electrons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19" name="CasellaDiTesto 32">
            <a:extLst>
              <a:ext uri="{FF2B5EF4-FFF2-40B4-BE49-F238E27FC236}">
                <a16:creationId xmlns:a16="http://schemas.microsoft.com/office/drawing/2014/main" id="{D1037938-FCFE-3659-8F53-BB77C25FC801}"/>
              </a:ext>
            </a:extLst>
          </p:cNvPr>
          <p:cNvSpPr txBox="1"/>
          <p:nvPr/>
        </p:nvSpPr>
        <p:spPr>
          <a:xfrm>
            <a:off x="1904298" y="2942319"/>
            <a:ext cx="18343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interaction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0" name="CasellaDiTesto 33">
            <a:extLst>
              <a:ext uri="{FF2B5EF4-FFF2-40B4-BE49-F238E27FC236}">
                <a16:creationId xmlns:a16="http://schemas.microsoft.com/office/drawing/2014/main" id="{DA34FC8A-D25B-E85F-1EBC-EF10F496AAFC}"/>
              </a:ext>
            </a:extLst>
          </p:cNvPr>
          <p:cNvSpPr txBox="1"/>
          <p:nvPr/>
        </p:nvSpPr>
        <p:spPr>
          <a:xfrm>
            <a:off x="1904298" y="3221674"/>
            <a:ext cx="23842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external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585C4F15-B573-9311-D952-B0E5D21F2C34}"/>
              </a:ext>
            </a:extLst>
          </p:cNvPr>
          <p:cNvSpPr/>
          <p:nvPr/>
        </p:nvSpPr>
        <p:spPr>
          <a:xfrm>
            <a:off x="5029343" y="1407112"/>
            <a:ext cx="1672561" cy="573206"/>
          </a:xfrm>
          <a:prstGeom prst="leftRightArrow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22" name="Connettore 1 84">
            <a:extLst>
              <a:ext uri="{FF2B5EF4-FFF2-40B4-BE49-F238E27FC236}">
                <a16:creationId xmlns:a16="http://schemas.microsoft.com/office/drawing/2014/main" id="{10A4CBE7-E3CB-1249-0F29-6ADB0FC20DBA}"/>
              </a:ext>
            </a:extLst>
          </p:cNvPr>
          <p:cNvCxnSpPr/>
          <p:nvPr/>
        </p:nvCxnSpPr>
        <p:spPr>
          <a:xfrm>
            <a:off x="7476350" y="3433458"/>
            <a:ext cx="54000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36">
            <a:extLst>
              <a:ext uri="{FF2B5EF4-FFF2-40B4-BE49-F238E27FC236}">
                <a16:creationId xmlns:a16="http://schemas.microsoft.com/office/drawing/2014/main" id="{9D01D361-E1BE-D1CC-62B5-E5BFA3E28337}"/>
              </a:ext>
            </a:extLst>
          </p:cNvPr>
          <p:cNvSpPr txBox="1"/>
          <p:nvPr/>
        </p:nvSpPr>
        <p:spPr>
          <a:xfrm>
            <a:off x="8144531" y="2618890"/>
            <a:ext cx="311103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Kohn-Sham particles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50589387-D9BE-F290-2F7E-E5AE296405A8}"/>
              </a:ext>
            </a:extLst>
          </p:cNvPr>
          <p:cNvSpPr txBox="1"/>
          <p:nvPr/>
        </p:nvSpPr>
        <p:spPr>
          <a:xfrm>
            <a:off x="8144531" y="2944591"/>
            <a:ext cx="29206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(non-interacting)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52FEDE0F-CF0C-F2B8-93F6-1DAB7E43EE61}"/>
              </a:ext>
            </a:extLst>
          </p:cNvPr>
          <p:cNvSpPr txBox="1"/>
          <p:nvPr/>
        </p:nvSpPr>
        <p:spPr>
          <a:xfrm>
            <a:off x="8144532" y="3223946"/>
            <a:ext cx="29938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effective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1E4FBB7-79A9-3913-F95D-B3D96D40C7D5}"/>
              </a:ext>
            </a:extLst>
          </p:cNvPr>
          <p:cNvSpPr>
            <a:spLocks noChangeAspect="1"/>
          </p:cNvSpPr>
          <p:nvPr/>
        </p:nvSpPr>
        <p:spPr>
          <a:xfrm>
            <a:off x="7662665" y="271273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7" name="CasellaDiTesto 40">
            <a:extLst>
              <a:ext uri="{FF2B5EF4-FFF2-40B4-BE49-F238E27FC236}">
                <a16:creationId xmlns:a16="http://schemas.microsoft.com/office/drawing/2014/main" id="{4B22535D-FDA2-9363-4ED3-C38613125B0F}"/>
              </a:ext>
            </a:extLst>
          </p:cNvPr>
          <p:cNvSpPr txBox="1"/>
          <p:nvPr/>
        </p:nvSpPr>
        <p:spPr>
          <a:xfrm>
            <a:off x="4907596" y="2079808"/>
            <a:ext cx="191751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entury Gothic"/>
              </a:rPr>
              <a:t>KS MAPPING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1BA389C-90BC-2E2B-F7F3-F80E8873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4429" y="3296781"/>
            <a:ext cx="712472" cy="259080"/>
          </a:xfrm>
          <a:prstGeom prst="rect">
            <a:avLst/>
          </a:prstGeom>
          <a:noFill/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13492137-5E5A-25DB-62CD-BB562F97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8764" y="3281724"/>
            <a:ext cx="669724" cy="259080"/>
          </a:xfrm>
          <a:prstGeom prst="rect">
            <a:avLst/>
          </a:prstGeom>
          <a:noFill/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6C6CB47B-7D35-3E8B-391A-7C6E4B94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8151" y="4859088"/>
            <a:ext cx="4110426" cy="640111"/>
          </a:xfrm>
          <a:prstGeom prst="rect">
            <a:avLst/>
          </a:prstGeom>
          <a:noFill/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9599A830-37E4-E403-F8CF-3CBC3999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2079" y="4813920"/>
            <a:ext cx="1924904" cy="736128"/>
          </a:xfrm>
          <a:prstGeom prst="rect">
            <a:avLst/>
          </a:prstGeom>
          <a:noFill/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CCA11A43-5EC0-6930-B8A0-0D1E9DD2262D}"/>
              </a:ext>
            </a:extLst>
          </p:cNvPr>
          <p:cNvSpPr/>
          <p:nvPr/>
        </p:nvSpPr>
        <p:spPr>
          <a:xfrm>
            <a:off x="2164135" y="3979912"/>
            <a:ext cx="7992888" cy="2341984"/>
          </a:xfrm>
          <a:prstGeom prst="rect">
            <a:avLst/>
          </a:prstGeom>
          <a:noFill/>
          <a:ln w="25400" cap="rnd">
            <a:solidFill>
              <a:srgbClr val="0070C0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979812E3-D1F8-01B8-6770-D2DC4A1D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2830" y="4074071"/>
            <a:ext cx="5509526" cy="603533"/>
          </a:xfrm>
          <a:prstGeom prst="rect">
            <a:avLst/>
          </a:prstGeom>
          <a:noFill/>
        </p:spPr>
      </p:pic>
      <p:pic>
        <p:nvPicPr>
          <p:cNvPr id="34" name="Picture 1">
            <a:extLst>
              <a:ext uri="{FF2B5EF4-FFF2-40B4-BE49-F238E27FC236}">
                <a16:creationId xmlns:a16="http://schemas.microsoft.com/office/drawing/2014/main" id="{283DA002-1CB1-1878-67E1-92307A19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5775" y="5678016"/>
            <a:ext cx="4845872" cy="571959"/>
          </a:xfrm>
          <a:prstGeom prst="rect">
            <a:avLst/>
          </a:prstGeom>
          <a:noFill/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CBAEDADD-088C-C6AB-BE27-DF38120D503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Kohn-Sham DFT</a:t>
            </a:r>
          </a:p>
        </p:txBody>
      </p:sp>
    </p:spTree>
    <p:extLst>
      <p:ext uri="{BB962C8B-B14F-4D97-AF65-F5344CB8AC3E}">
        <p14:creationId xmlns:p14="http://schemas.microsoft.com/office/powerpoint/2010/main" val="2394843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 functionals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636B9-FA5C-55F3-AEB6-48A4B53487B6}"/>
              </a:ext>
            </a:extLst>
          </p:cNvPr>
          <p:cNvSpPr txBox="1"/>
          <p:nvPr/>
        </p:nvSpPr>
        <p:spPr>
          <a:xfrm>
            <a:off x="349919" y="990133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Mix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exact-exchage</a:t>
            </a:r>
            <a:r>
              <a:rPr lang="it-IT" sz="2000">
                <a:latin typeface="Century Gothic"/>
                <a:cs typeface="Calibri" panose="020F0502020204030204"/>
              </a:rPr>
              <a:t> from HF theory with semi-</a:t>
            </a:r>
            <a:r>
              <a:rPr lang="it-IT" sz="2000" err="1">
                <a:latin typeface="Century Gothic"/>
                <a:cs typeface="Calibri" panose="020F0502020204030204"/>
              </a:rPr>
              <a:t>local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exchage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81719A-3D0F-2EB6-6781-9D724DBBA3D1}"/>
              </a:ext>
            </a:extLst>
          </p:cNvPr>
          <p:cNvSpPr txBox="1"/>
          <p:nvPr/>
        </p:nvSpPr>
        <p:spPr>
          <a:xfrm>
            <a:off x="177451" y="1580179"/>
            <a:ext cx="124706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3-paramenters</a:t>
            </a:r>
            <a:r>
              <a:rPr lang="it-IT">
                <a:latin typeface="Century Gothic"/>
                <a:cs typeface="Calibri" panose="020F0502020204030204"/>
              </a:rPr>
              <a:t>: </a:t>
            </a:r>
            <a:r>
              <a:rPr lang="it-IT" err="1">
                <a:latin typeface="Century Gothic"/>
                <a:cs typeface="Calibri" panose="020F0502020204030204"/>
              </a:rPr>
              <a:t>combination</a:t>
            </a:r>
            <a:r>
              <a:rPr lang="it-IT">
                <a:latin typeface="Century Gothic"/>
                <a:cs typeface="Calibri" panose="020F0502020204030204"/>
              </a:rPr>
              <a:t> of </a:t>
            </a:r>
            <a:r>
              <a:rPr lang="it-IT">
                <a:latin typeface="Century Gothic"/>
                <a:ea typeface="+mn-lt"/>
                <a:cs typeface="+mn-lt"/>
              </a:rPr>
              <a:t>x-HF, x-B88(</a:t>
            </a:r>
            <a:r>
              <a:rPr lang="it-IT" err="1">
                <a:latin typeface="Century Gothic"/>
                <a:ea typeface="+mn-lt"/>
                <a:cs typeface="+mn-lt"/>
              </a:rPr>
              <a:t>xGGA</a:t>
            </a:r>
            <a:r>
              <a:rPr lang="it-IT">
                <a:latin typeface="Century Gothic"/>
                <a:ea typeface="+mn-lt"/>
                <a:cs typeface="+mn-lt"/>
              </a:rPr>
              <a:t>), c-LYP(</a:t>
            </a:r>
            <a:r>
              <a:rPr lang="it-IT" err="1">
                <a:latin typeface="Century Gothic"/>
                <a:ea typeface="+mn-lt"/>
                <a:cs typeface="+mn-lt"/>
              </a:rPr>
              <a:t>cGGA</a:t>
            </a:r>
            <a:r>
              <a:rPr lang="it-IT">
                <a:latin typeface="Century Gothic"/>
                <a:ea typeface="+mn-lt"/>
                <a:cs typeface="+mn-lt"/>
              </a:rPr>
              <a:t>) and xc-LDA</a:t>
            </a:r>
            <a:endParaRPr lang="it-IT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lvl="1"/>
            <a:r>
              <a:rPr lang="it-IT" err="1">
                <a:latin typeface="Century Gothic"/>
                <a:ea typeface="+mn-lt"/>
                <a:cs typeface="+mn-lt"/>
              </a:rPr>
              <a:t>Fitted</a:t>
            </a:r>
            <a:r>
              <a:rPr lang="it-IT">
                <a:latin typeface="Century Gothic"/>
                <a:ea typeface="+mn-lt"/>
                <a:cs typeface="+mn-lt"/>
              </a:rPr>
              <a:t> on </a:t>
            </a:r>
            <a:r>
              <a:rPr lang="it-IT" err="1">
                <a:latin typeface="Century Gothic"/>
                <a:ea typeface="+mn-lt"/>
                <a:cs typeface="+mn-lt"/>
              </a:rPr>
              <a:t>thermochemical</a:t>
            </a:r>
            <a:r>
              <a:rPr lang="it-IT">
                <a:latin typeface="Century Gothic"/>
                <a:ea typeface="+mn-lt"/>
                <a:cs typeface="+mn-lt"/>
              </a:rPr>
              <a:t> data: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0.20,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=0.72,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=0.81</a:t>
            </a:r>
            <a:r>
              <a:rPr lang="it-IT" b="1">
                <a:latin typeface="Century Gothic"/>
                <a:ea typeface="+mn-lt"/>
                <a:cs typeface="+mn-lt"/>
              </a:rPr>
              <a:t>  </a:t>
            </a:r>
            <a:endParaRPr lang="it-IT">
              <a:latin typeface="Century Gothic"/>
              <a:ea typeface="+mn-lt"/>
              <a:cs typeface="+mn-lt"/>
            </a:endParaRPr>
          </a:p>
          <a:p>
            <a:pPr lvl="1"/>
            <a:r>
              <a:rPr lang="it-IT">
                <a:latin typeface="Century Gothic"/>
                <a:ea typeface="+mn-lt"/>
                <a:cs typeface="+mn-lt"/>
              </a:rPr>
              <a:t>[Becke et al. JCP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5648 (1993), Stephens et al.  J. </a:t>
            </a:r>
            <a:r>
              <a:rPr lang="it-IT" err="1">
                <a:latin typeface="Century Gothic"/>
                <a:ea typeface="+mn-lt"/>
                <a:cs typeface="+mn-lt"/>
              </a:rPr>
              <a:t>Phys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err="1">
                <a:latin typeface="Century Gothic"/>
                <a:ea typeface="+mn-lt"/>
                <a:cs typeface="+mn-lt"/>
              </a:rPr>
              <a:t>Chem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11623 (1994)]</a:t>
            </a:r>
            <a:endParaRPr lang="it-IT">
              <a:latin typeface="Century Gothic"/>
              <a:ea typeface="Calibri"/>
              <a:cs typeface="Calibri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AF88937D-4D9E-A3D8-7B77-0111FE1D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2187646"/>
            <a:ext cx="9027090" cy="3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 functionals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636B9-FA5C-55F3-AEB6-48A4B53487B6}"/>
              </a:ext>
            </a:extLst>
          </p:cNvPr>
          <p:cNvSpPr txBox="1"/>
          <p:nvPr/>
        </p:nvSpPr>
        <p:spPr>
          <a:xfrm>
            <a:off x="349919" y="990133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Mix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exact-exchage</a:t>
            </a:r>
            <a:r>
              <a:rPr lang="it-IT" sz="2000">
                <a:latin typeface="Century Gothic"/>
                <a:cs typeface="Calibri" panose="020F0502020204030204"/>
              </a:rPr>
              <a:t> from HF theory with semi-</a:t>
            </a:r>
            <a:r>
              <a:rPr lang="it-IT" sz="2000" err="1">
                <a:latin typeface="Century Gothic"/>
                <a:cs typeface="Calibri" panose="020F0502020204030204"/>
              </a:rPr>
              <a:t>local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exchage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81719A-3D0F-2EB6-6781-9D724DBBA3D1}"/>
              </a:ext>
            </a:extLst>
          </p:cNvPr>
          <p:cNvSpPr txBox="1"/>
          <p:nvPr/>
        </p:nvSpPr>
        <p:spPr>
          <a:xfrm>
            <a:off x="177451" y="1580179"/>
            <a:ext cx="1247065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3-paramenters</a:t>
            </a:r>
            <a:r>
              <a:rPr lang="it-IT">
                <a:latin typeface="Century Gothic"/>
                <a:cs typeface="Calibri" panose="020F0502020204030204"/>
              </a:rPr>
              <a:t>: </a:t>
            </a:r>
            <a:r>
              <a:rPr lang="it-IT" err="1">
                <a:latin typeface="Century Gothic"/>
                <a:cs typeface="Calibri" panose="020F0502020204030204"/>
              </a:rPr>
              <a:t>combination</a:t>
            </a:r>
            <a:r>
              <a:rPr lang="it-IT">
                <a:latin typeface="Century Gothic"/>
                <a:cs typeface="Calibri" panose="020F0502020204030204"/>
              </a:rPr>
              <a:t> of </a:t>
            </a:r>
            <a:r>
              <a:rPr lang="it-IT">
                <a:latin typeface="Century Gothic"/>
                <a:ea typeface="+mn-lt"/>
                <a:cs typeface="+mn-lt"/>
              </a:rPr>
              <a:t>x-HF, x-B88(</a:t>
            </a:r>
            <a:r>
              <a:rPr lang="it-IT" err="1">
                <a:latin typeface="Century Gothic"/>
                <a:ea typeface="+mn-lt"/>
                <a:cs typeface="+mn-lt"/>
              </a:rPr>
              <a:t>xGGA</a:t>
            </a:r>
            <a:r>
              <a:rPr lang="it-IT">
                <a:latin typeface="Century Gothic"/>
                <a:ea typeface="+mn-lt"/>
                <a:cs typeface="+mn-lt"/>
              </a:rPr>
              <a:t>), c-LYP(</a:t>
            </a:r>
            <a:r>
              <a:rPr lang="it-IT" err="1">
                <a:latin typeface="Century Gothic"/>
                <a:ea typeface="+mn-lt"/>
                <a:cs typeface="+mn-lt"/>
              </a:rPr>
              <a:t>cGGA</a:t>
            </a:r>
            <a:r>
              <a:rPr lang="it-IT">
                <a:latin typeface="Century Gothic"/>
                <a:ea typeface="+mn-lt"/>
                <a:cs typeface="+mn-lt"/>
              </a:rPr>
              <a:t>) and xc-LDA</a:t>
            </a:r>
            <a:endParaRPr lang="it-IT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lvl="1"/>
            <a:r>
              <a:rPr lang="it-IT" err="1">
                <a:latin typeface="Century Gothic"/>
                <a:ea typeface="+mn-lt"/>
                <a:cs typeface="+mn-lt"/>
              </a:rPr>
              <a:t>Fitted</a:t>
            </a:r>
            <a:r>
              <a:rPr lang="it-IT">
                <a:latin typeface="Century Gothic"/>
                <a:ea typeface="+mn-lt"/>
                <a:cs typeface="+mn-lt"/>
              </a:rPr>
              <a:t> on </a:t>
            </a:r>
            <a:r>
              <a:rPr lang="it-IT" err="1">
                <a:latin typeface="Century Gothic"/>
                <a:ea typeface="+mn-lt"/>
                <a:cs typeface="+mn-lt"/>
              </a:rPr>
              <a:t>thermochemical</a:t>
            </a:r>
            <a:r>
              <a:rPr lang="it-IT">
                <a:latin typeface="Century Gothic"/>
                <a:ea typeface="+mn-lt"/>
                <a:cs typeface="+mn-lt"/>
              </a:rPr>
              <a:t> data: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0.20,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=0.72,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=0.81</a:t>
            </a:r>
            <a:r>
              <a:rPr lang="it-IT" b="1">
                <a:latin typeface="Century Gothic"/>
                <a:ea typeface="+mn-lt"/>
                <a:cs typeface="+mn-lt"/>
              </a:rPr>
              <a:t>  </a:t>
            </a:r>
            <a:endParaRPr lang="it-IT">
              <a:latin typeface="Century Gothic"/>
              <a:ea typeface="+mn-lt"/>
              <a:cs typeface="+mn-lt"/>
            </a:endParaRPr>
          </a:p>
          <a:p>
            <a:pPr lvl="1"/>
            <a:r>
              <a:rPr lang="it-IT">
                <a:latin typeface="Century Gothic"/>
                <a:ea typeface="+mn-lt"/>
                <a:cs typeface="+mn-lt"/>
              </a:rPr>
              <a:t>[Becke et al. JCP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5648 (1993), Stephens et al.  J. </a:t>
            </a:r>
            <a:r>
              <a:rPr lang="it-IT" err="1">
                <a:latin typeface="Century Gothic"/>
                <a:ea typeface="+mn-lt"/>
                <a:cs typeface="+mn-lt"/>
              </a:rPr>
              <a:t>Phys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err="1">
                <a:latin typeface="Century Gothic"/>
                <a:ea typeface="+mn-lt"/>
                <a:cs typeface="+mn-lt"/>
              </a:rPr>
              <a:t>Chem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11623 (1994)]</a:t>
            </a:r>
            <a:endParaRPr lang="it-IT">
              <a:latin typeface="Century Gothic"/>
              <a:ea typeface="Calibri"/>
              <a:cs typeface="Calibri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b="1" err="1">
                <a:latin typeface="Century Gothic"/>
                <a:ea typeface="+mn-lt"/>
                <a:cs typeface="+mn-lt"/>
              </a:rPr>
              <a:t>Simplification</a:t>
            </a:r>
            <a:r>
              <a:rPr lang="it-IT">
                <a:latin typeface="Century Gothic"/>
                <a:ea typeface="+mn-lt"/>
                <a:cs typeface="+mn-lt"/>
              </a:rPr>
              <a:t>: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=(1-a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),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=1. </a:t>
            </a:r>
            <a:r>
              <a:rPr lang="it-IT" err="1">
                <a:latin typeface="Century Gothic"/>
                <a:ea typeface="+mn-lt"/>
                <a:cs typeface="+mn-lt"/>
              </a:rPr>
              <a:t>Only</a:t>
            </a:r>
            <a:r>
              <a:rPr lang="it-IT">
                <a:latin typeface="Century Gothic"/>
                <a:ea typeface="+mn-lt"/>
                <a:cs typeface="+mn-lt"/>
              </a:rPr>
              <a:t> 1 mixing </a:t>
            </a:r>
            <a:r>
              <a:rPr lang="it-IT" err="1">
                <a:latin typeface="Century Gothic"/>
                <a:ea typeface="+mn-lt"/>
                <a:cs typeface="+mn-lt"/>
              </a:rPr>
              <a:t>parameter</a:t>
            </a:r>
            <a:r>
              <a:rPr lang="it-IT">
                <a:latin typeface="Century Gothic"/>
                <a:ea typeface="+mn-lt"/>
                <a:cs typeface="+mn-lt"/>
              </a:rPr>
              <a:t> [</a:t>
            </a:r>
            <a:r>
              <a:rPr lang="it-IT" err="1">
                <a:latin typeface="Century Gothic"/>
                <a:ea typeface="+mn-lt"/>
                <a:cs typeface="+mn-lt"/>
              </a:rPr>
              <a:t>Becke</a:t>
            </a:r>
            <a:r>
              <a:rPr lang="it-IT">
                <a:latin typeface="Century Gothic"/>
                <a:ea typeface="+mn-lt"/>
                <a:cs typeface="+mn-lt"/>
              </a:rPr>
              <a:t> et al. JCP </a:t>
            </a:r>
            <a:r>
              <a:rPr lang="it-IT" b="1">
                <a:latin typeface="Century Gothic"/>
                <a:ea typeface="+mn-lt"/>
                <a:cs typeface="+mn-lt"/>
              </a:rPr>
              <a:t>104</a:t>
            </a:r>
            <a:r>
              <a:rPr lang="it-IT">
                <a:latin typeface="Century Gothic"/>
                <a:ea typeface="+mn-lt"/>
                <a:cs typeface="+mn-lt"/>
              </a:rPr>
              <a:t>, 1040 (1996)]</a:t>
            </a: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/>
              <a:cs typeface="Calibri" panose="020F0502020204030204"/>
            </a:endParaRPr>
          </a:p>
          <a:p>
            <a:pPr marL="457200" lvl="2"/>
            <a:r>
              <a:rPr lang="it-IT" err="1">
                <a:latin typeface="Century Gothic"/>
                <a:ea typeface="+mn-lt"/>
                <a:cs typeface="+mn-lt"/>
              </a:rPr>
              <a:t>Comparison</a:t>
            </a:r>
            <a:r>
              <a:rPr lang="it-IT">
                <a:latin typeface="Century Gothic"/>
                <a:ea typeface="+mn-lt"/>
                <a:cs typeface="+mn-lt"/>
              </a:rPr>
              <a:t> with 4° order </a:t>
            </a:r>
            <a:r>
              <a:rPr lang="it-IT" err="1">
                <a:latin typeface="Century Gothic"/>
                <a:ea typeface="+mn-lt"/>
                <a:cs typeface="+mn-lt"/>
              </a:rPr>
              <a:t>perturbation</a:t>
            </a:r>
            <a:r>
              <a:rPr lang="it-IT">
                <a:latin typeface="Century Gothic"/>
                <a:ea typeface="+mn-lt"/>
                <a:cs typeface="+mn-lt"/>
              </a:rPr>
              <a:t> theory: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1/4: </a:t>
            </a:r>
            <a:r>
              <a:rPr lang="it-IT" b="1">
                <a:latin typeface="Century Gothic"/>
                <a:ea typeface="+mn-lt"/>
                <a:cs typeface="+mn-lt"/>
              </a:rPr>
              <a:t>PBE0 </a:t>
            </a:r>
            <a:r>
              <a:rPr lang="it-IT">
                <a:latin typeface="Century Gothic"/>
                <a:ea typeface="+mn-lt"/>
                <a:cs typeface="+mn-lt"/>
              </a:rPr>
              <a:t>[</a:t>
            </a:r>
            <a:r>
              <a:rPr lang="it-IT" err="1">
                <a:latin typeface="Century Gothic"/>
                <a:ea typeface="+mn-lt"/>
                <a:cs typeface="+mn-lt"/>
              </a:rPr>
              <a:t>Perdew</a:t>
            </a:r>
            <a:r>
              <a:rPr lang="it-IT">
                <a:latin typeface="Century Gothic"/>
                <a:ea typeface="+mn-lt"/>
                <a:cs typeface="+mn-lt"/>
              </a:rPr>
              <a:t> et al. JCP 105, 9982 (1996)]</a:t>
            </a: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lvl="1"/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AF88937D-4D9E-A3D8-7B77-0111FE1D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2187646"/>
            <a:ext cx="9027090" cy="342843"/>
          </a:xfrm>
          <a:prstGeom prst="rect">
            <a:avLst/>
          </a:prstGeom>
        </p:spPr>
      </p:pic>
      <p:pic>
        <p:nvPicPr>
          <p:cNvPr id="4" name="Immagine 13">
            <a:extLst>
              <a:ext uri="{FF2B5EF4-FFF2-40B4-BE49-F238E27FC236}">
                <a16:creationId xmlns:a16="http://schemas.microsoft.com/office/drawing/2014/main" id="{A6B01067-E194-3674-8264-6AC74E26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3" y="4416069"/>
            <a:ext cx="5029199" cy="353613"/>
          </a:xfrm>
          <a:prstGeom prst="rect">
            <a:avLst/>
          </a:prstGeom>
        </p:spPr>
      </p:pic>
      <p:pic>
        <p:nvPicPr>
          <p:cNvPr id="13" name="Immagine 14">
            <a:extLst>
              <a:ext uri="{FF2B5EF4-FFF2-40B4-BE49-F238E27FC236}">
                <a16:creationId xmlns:a16="http://schemas.microsoft.com/office/drawing/2014/main" id="{E102A91F-7A64-E904-70C7-C2E60330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7" y="5459404"/>
            <a:ext cx="4173254" cy="5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Range-separated Hybrid functionals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F0B07A-1A70-4DE7-3E08-CE7D053281D9}"/>
              </a:ext>
            </a:extLst>
          </p:cNvPr>
          <p:cNvSpPr txBox="1"/>
          <p:nvPr/>
        </p:nvSpPr>
        <p:spPr>
          <a:xfrm>
            <a:off x="382044" y="903961"/>
            <a:ext cx="11678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</a:rPr>
              <a:t>Basic Idea: split the electron-electron interaction in short and long range</a:t>
            </a: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95086FD4-27B3-1170-E422-B99BDBE2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3" y="1414371"/>
            <a:ext cx="4841309" cy="1116956"/>
          </a:xfrm>
          <a:prstGeom prst="rect">
            <a:avLst/>
          </a:prstGeom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E9AC5516-9141-19EF-AF56-805EA8149439}"/>
              </a:ext>
            </a:extLst>
          </p:cNvPr>
          <p:cNvSpPr txBox="1"/>
          <p:nvPr/>
        </p:nvSpPr>
        <p:spPr>
          <a:xfrm>
            <a:off x="382044" y="3628373"/>
            <a:ext cx="11751500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latin typeface="Century Gothic"/>
                <a:cs typeface="Times New Roman"/>
              </a:rPr>
              <a:t>b= 0 -&gt; Conventional hybrid functional. E.g. </a:t>
            </a:r>
            <a:r>
              <a:rPr lang="en-US" b="1">
                <a:latin typeface="Century Gothic"/>
                <a:cs typeface="Times New Roman"/>
              </a:rPr>
              <a:t>b = 0 </a:t>
            </a:r>
            <a:r>
              <a:rPr lang="en-US">
                <a:latin typeface="Century Gothic"/>
                <a:cs typeface="Times New Roman"/>
              </a:rPr>
              <a:t>and</a:t>
            </a:r>
            <a:r>
              <a:rPr lang="en-US" b="1">
                <a:latin typeface="Century Gothic"/>
                <a:cs typeface="Times New Roman"/>
              </a:rPr>
              <a:t> a = 0.25 -&gt; PBE0</a:t>
            </a:r>
            <a:endParaRPr lang="it-IT">
              <a:latin typeface="Century Gothic"/>
              <a:cs typeface="Calibri" panose="020F0502020204030204"/>
            </a:endParaRPr>
          </a:p>
          <a:p>
            <a:pPr lvl="1"/>
            <a:endParaRPr lang="en-US">
              <a:latin typeface="Century Gothic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Century Gothic"/>
                <a:cs typeface="Times New Roman"/>
              </a:rPr>
              <a:t>a = -b = 0.25</a:t>
            </a:r>
            <a:r>
              <a:rPr lang="en-US">
                <a:latin typeface="Century Gothic"/>
                <a:cs typeface="Times New Roman"/>
              </a:rPr>
              <a:t> and </a:t>
            </a:r>
            <a:r>
              <a:rPr lang="en-US" b="1">
                <a:latin typeface="Century Gothic"/>
                <a:cs typeface="Times New Roman"/>
              </a:rPr>
              <a:t>µ = 0.106 bohr</a:t>
            </a:r>
            <a:r>
              <a:rPr lang="en-US" b="1" baseline="30000">
                <a:latin typeface="Century Gothic"/>
                <a:cs typeface="Times New Roman"/>
              </a:rPr>
              <a:t>-1 </a:t>
            </a:r>
            <a:r>
              <a:rPr lang="en-US" b="1">
                <a:latin typeface="Century Gothic"/>
                <a:cs typeface="Times New Roman"/>
              </a:rPr>
              <a:t>-&gt; HSE</a:t>
            </a:r>
            <a:r>
              <a:rPr lang="en-US">
                <a:latin typeface="Century Gothic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entury Gothic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entury Gothic"/>
                <a:cs typeface="Calibri"/>
              </a:rPr>
              <a:t>a+b</a:t>
            </a:r>
            <a:r>
              <a:rPr lang="en-US" b="1">
                <a:latin typeface="Century Gothic"/>
                <a:cs typeface="Calibri"/>
              </a:rPr>
              <a:t>=1</a:t>
            </a:r>
            <a:r>
              <a:rPr lang="en-US">
                <a:latin typeface="Century Gothic"/>
                <a:cs typeface="Calibri"/>
              </a:rPr>
              <a:t> -&gt; correct asymptotic (1/r) </a:t>
            </a:r>
            <a:r>
              <a:rPr lang="en-US">
                <a:latin typeface="Century Gothic"/>
                <a:ea typeface="+mn-lt"/>
                <a:cs typeface="+mn-lt"/>
              </a:rPr>
              <a:t>in </a:t>
            </a:r>
            <a:r>
              <a:rPr lang="en-US" b="1">
                <a:latin typeface="Century Gothic"/>
                <a:ea typeface="+mn-lt"/>
                <a:cs typeface="+mn-lt"/>
              </a:rPr>
              <a:t>finite systems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entury Gothic"/>
                <a:ea typeface="+mn-lt"/>
                <a:cs typeface="+mn-lt"/>
              </a:rPr>
              <a:t>a+b</a:t>
            </a:r>
            <a:r>
              <a:rPr lang="en-US" b="1">
                <a:latin typeface="Century Gothic"/>
                <a:ea typeface="+mn-lt"/>
                <a:cs typeface="+mn-lt"/>
              </a:rPr>
              <a:t>=1/ε</a:t>
            </a:r>
            <a:r>
              <a:rPr lang="en-US">
                <a:latin typeface="Century Gothic"/>
                <a:ea typeface="+mn-lt"/>
                <a:cs typeface="+mn-lt"/>
              </a:rPr>
              <a:t> -&gt; correct asymptotic (1/</a:t>
            </a:r>
            <a:r>
              <a:rPr lang="en-US" err="1">
                <a:latin typeface="Century Gothic"/>
                <a:ea typeface="+mn-lt"/>
                <a:cs typeface="+mn-lt"/>
              </a:rPr>
              <a:t>εr</a:t>
            </a:r>
            <a:r>
              <a:rPr lang="en-US">
                <a:latin typeface="Century Gothic"/>
                <a:ea typeface="+mn-lt"/>
                <a:cs typeface="+mn-lt"/>
              </a:rPr>
              <a:t>) in </a:t>
            </a:r>
            <a:r>
              <a:rPr lang="en-US" b="1">
                <a:latin typeface="Century Gothic"/>
                <a:ea typeface="+mn-lt"/>
                <a:cs typeface="+mn-lt"/>
              </a:rPr>
              <a:t>extended systems</a:t>
            </a:r>
            <a:endParaRPr lang="en-US" b="1">
              <a:latin typeface="Century Gothic"/>
              <a:cs typeface="Calibri"/>
            </a:endParaRPr>
          </a:p>
          <a:p>
            <a:endParaRPr lang="en-US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entury Gothic"/>
                <a:ea typeface="+mn-lt"/>
                <a:cs typeface="+mn-lt"/>
              </a:rPr>
              <a:t>µ can be tuned to satisfy the IP theorem (Optimal tuning) [Lecture by Prof. </a:t>
            </a:r>
            <a:r>
              <a:rPr lang="en-US" err="1">
                <a:latin typeface="Century Gothic"/>
                <a:ea typeface="+mn-lt"/>
                <a:cs typeface="+mn-lt"/>
              </a:rPr>
              <a:t>Kronik</a:t>
            </a:r>
            <a:r>
              <a:rPr lang="en-US">
                <a:latin typeface="Century Gothic"/>
                <a:ea typeface="+mn-lt"/>
                <a:cs typeface="+mn-lt"/>
              </a:rPr>
              <a:t>]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entury Gothic"/>
              <a:ea typeface="+mn-lt"/>
              <a:cs typeface="Times New Roman"/>
            </a:endParaRP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CB6A53B8-62E8-C0BF-1E06-B91020246B64}"/>
              </a:ext>
            </a:extLst>
          </p:cNvPr>
          <p:cNvSpPr txBox="1"/>
          <p:nvPr/>
        </p:nvSpPr>
        <p:spPr>
          <a:xfrm>
            <a:off x="977031" y="2761989"/>
            <a:ext cx="22317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Long-Range</a:t>
            </a:r>
            <a:endParaRPr lang="it-IT" b="1">
              <a:solidFill>
                <a:schemeClr val="tx2"/>
              </a:solidFill>
              <a:cs typeface="Calibri"/>
            </a:endParaRP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787A01FD-5E77-388A-1167-85BDA5E7C4AF}"/>
              </a:ext>
            </a:extLst>
          </p:cNvPr>
          <p:cNvSpPr txBox="1"/>
          <p:nvPr/>
        </p:nvSpPr>
        <p:spPr>
          <a:xfrm>
            <a:off x="9546919" y="2845494"/>
            <a:ext cx="22317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44546A"/>
                </a:solidFill>
                <a:latin typeface="Century Gothic"/>
                <a:cs typeface="Times New Roman"/>
              </a:rPr>
              <a:t>Short-Range</a:t>
            </a:r>
            <a:endParaRPr lang="it-IT" b="1">
              <a:solidFill>
                <a:srgbClr val="44546A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420059-B96C-1834-7D8D-B09CDB91C5C3}"/>
              </a:ext>
            </a:extLst>
          </p:cNvPr>
          <p:cNvCxnSpPr/>
          <p:nvPr/>
        </p:nvCxnSpPr>
        <p:spPr>
          <a:xfrm flipV="1">
            <a:off x="2569923" y="2299571"/>
            <a:ext cx="1540702" cy="59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F8D6D18-C0AB-2438-72B9-63B5DA771C8A}"/>
              </a:ext>
            </a:extLst>
          </p:cNvPr>
          <p:cNvCxnSpPr>
            <a:cxnSpLocks/>
          </p:cNvCxnSpPr>
          <p:nvPr/>
        </p:nvCxnSpPr>
        <p:spPr>
          <a:xfrm flipH="1" flipV="1">
            <a:off x="8150269" y="2362201"/>
            <a:ext cx="1329846" cy="53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">
            <a:extLst>
              <a:ext uri="{FF2B5EF4-FFF2-40B4-BE49-F238E27FC236}">
                <a16:creationId xmlns:a16="http://schemas.microsoft.com/office/drawing/2014/main" id="{23521A3E-4D74-A6CE-A0B6-D4185F9E1AB4}"/>
              </a:ext>
            </a:extLst>
          </p:cNvPr>
          <p:cNvSpPr txBox="1"/>
          <p:nvPr/>
        </p:nvSpPr>
        <p:spPr>
          <a:xfrm>
            <a:off x="5256756" y="2761988"/>
            <a:ext cx="223172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Range-separation</a:t>
            </a:r>
          </a:p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parameter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80AD92B-1A42-122D-96DE-5EF8540EE50E}"/>
              </a:ext>
            </a:extLst>
          </p:cNvPr>
          <p:cNvCxnSpPr>
            <a:cxnSpLocks/>
          </p:cNvCxnSpPr>
          <p:nvPr/>
        </p:nvCxnSpPr>
        <p:spPr>
          <a:xfrm flipH="1" flipV="1">
            <a:off x="5279721" y="1892473"/>
            <a:ext cx="839244" cy="880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Exact-exchange energy</a:t>
            </a:r>
            <a:endParaRPr lang="it-IT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C761E676-D9B6-DA62-9914-33628C5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9" y="1062211"/>
            <a:ext cx="7482213" cy="829632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190C4DE1-8427-3A8B-B53F-382E68E0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2600083"/>
            <a:ext cx="4820433" cy="749699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D6358ED7-971A-B9DA-60DB-161794E3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40" y="2592179"/>
            <a:ext cx="5467610" cy="7446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7915A8-0158-8170-5BF7-878A13BB0399}"/>
              </a:ext>
            </a:extLst>
          </p:cNvPr>
          <p:cNvSpPr txBox="1"/>
          <p:nvPr/>
        </p:nvSpPr>
        <p:spPr>
          <a:xfrm>
            <a:off x="194154" y="2020865"/>
            <a:ext cx="11678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</a:rPr>
              <a:t>In Reciprocal space: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8116E5-72F6-1259-3160-1AE75A64B81E}"/>
              </a:ext>
            </a:extLst>
          </p:cNvPr>
          <p:cNvSpPr txBox="1"/>
          <p:nvPr/>
        </p:nvSpPr>
        <p:spPr>
          <a:xfrm>
            <a:off x="79333" y="4181606"/>
            <a:ext cx="2972842" cy="16158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Integration over the BZ: </a:t>
            </a:r>
            <a:r>
              <a:rPr lang="en-US">
                <a:latin typeface="Courier New"/>
                <a:cs typeface="Times New Roman"/>
              </a:rPr>
              <a:t>nqx1, nqx2, nqx3</a:t>
            </a: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Times New Roman"/>
              </a:rPr>
              <a:t>Need to be compatible </a:t>
            </a:r>
          </a:p>
          <a:p>
            <a:r>
              <a:rPr lang="en-US">
                <a:latin typeface="Century Gothic"/>
                <a:cs typeface="Times New Roman"/>
              </a:rPr>
              <a:t>with the k mesh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5E3F423-13EA-A0AB-EA2A-5979C2AD1D58}"/>
              </a:ext>
            </a:extLst>
          </p:cNvPr>
          <p:cNvCxnSpPr/>
          <p:nvPr/>
        </p:nvCxnSpPr>
        <p:spPr>
          <a:xfrm flipV="1">
            <a:off x="1870553" y="3364284"/>
            <a:ext cx="747387" cy="86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FA4ACAA-D679-2C89-6A6E-E0837AC574CF}"/>
              </a:ext>
            </a:extLst>
          </p:cNvPr>
          <p:cNvCxnSpPr>
            <a:cxnSpLocks/>
          </p:cNvCxnSpPr>
          <p:nvPr/>
        </p:nvCxnSpPr>
        <p:spPr>
          <a:xfrm flipH="1" flipV="1">
            <a:off x="4371583" y="3374722"/>
            <a:ext cx="4701434" cy="84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6492AC-E743-7FE5-B6FE-48EB4AAEE9A5}"/>
              </a:ext>
            </a:extLst>
          </p:cNvPr>
          <p:cNvSpPr txBox="1"/>
          <p:nvPr/>
        </p:nvSpPr>
        <p:spPr>
          <a:xfrm>
            <a:off x="7219167" y="4181605"/>
            <a:ext cx="5300594" cy="13042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ea typeface="+mn-lt"/>
                <a:cs typeface="+mn-lt"/>
              </a:rPr>
              <a:t>Integrable divergence</a:t>
            </a:r>
            <a:r>
              <a:rPr lang="en-US">
                <a:latin typeface="Century Gothic"/>
                <a:ea typeface="+mn-lt"/>
                <a:cs typeface="+mn-lt"/>
              </a:rPr>
              <a:t> for </a:t>
            </a:r>
            <a:r>
              <a:rPr lang="en-US" b="1" err="1">
                <a:latin typeface="Century Gothic"/>
                <a:ea typeface="+mn-lt"/>
                <a:cs typeface="+mn-lt"/>
              </a:rPr>
              <a:t>q</a:t>
            </a:r>
            <a:r>
              <a:rPr lang="en-US" err="1">
                <a:latin typeface="Century Gothic"/>
                <a:ea typeface="+mn-lt"/>
                <a:cs typeface="+mn-lt"/>
              </a:rPr>
              <a:t>+</a:t>
            </a:r>
            <a:r>
              <a:rPr lang="en-US" b="1" err="1">
                <a:latin typeface="Century Gothic"/>
                <a:ea typeface="+mn-lt"/>
                <a:cs typeface="+mn-lt"/>
              </a:rPr>
              <a:t>G</a:t>
            </a:r>
            <a:r>
              <a:rPr lang="en-US">
                <a:latin typeface="Century Gothic"/>
                <a:ea typeface="+mn-lt"/>
                <a:cs typeface="+mn-lt"/>
              </a:rPr>
              <a:t>-&gt;0</a:t>
            </a:r>
            <a:endParaRPr lang="it-IT"/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ea typeface="+mn-lt"/>
                <a:cs typeface="+mn-lt"/>
              </a:rPr>
              <a:t>exxdiv_treatment</a:t>
            </a:r>
            <a:r>
              <a:rPr lang="en-US">
                <a:latin typeface="Courier New"/>
                <a:ea typeface="+mn-lt"/>
                <a:cs typeface="+mn-lt"/>
              </a:rPr>
              <a:t>=‘</a:t>
            </a:r>
            <a:r>
              <a:rPr lang="en-US" err="1">
                <a:latin typeface="Courier New"/>
                <a:ea typeface="+mn-lt"/>
                <a:cs typeface="+mn-lt"/>
              </a:rPr>
              <a:t>gygi-baldereschi</a:t>
            </a:r>
            <a:r>
              <a:rPr lang="en-US">
                <a:latin typeface="Courier New"/>
                <a:ea typeface="+mn-lt"/>
                <a:cs typeface="+mn-lt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ea typeface="+mn-lt"/>
                <a:cs typeface="+mn-lt"/>
              </a:rPr>
              <a:t>x_gamma_extrapolation</a:t>
            </a:r>
            <a:r>
              <a:rPr lang="en-US">
                <a:latin typeface="Courier New"/>
                <a:ea typeface="+mn-lt"/>
                <a:cs typeface="+mn-lt"/>
              </a:rPr>
              <a:t> = .true.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AF84C5-B6A1-A809-102E-063590E45D8B}"/>
              </a:ext>
            </a:extLst>
          </p:cNvPr>
          <p:cNvSpPr txBox="1"/>
          <p:nvPr/>
        </p:nvSpPr>
        <p:spPr>
          <a:xfrm>
            <a:off x="3450922" y="4181606"/>
            <a:ext cx="3526074" cy="18928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PW expansion</a:t>
            </a:r>
            <a:endParaRPr lang="it-IT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cs typeface="Times New Roman"/>
              </a:rPr>
              <a:t>ecutfock</a:t>
            </a:r>
            <a:endParaRPr lang="en-US" err="1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Times New Roman"/>
              </a:rPr>
              <a:t>Equal to </a:t>
            </a:r>
            <a:r>
              <a:rPr lang="en-US" err="1">
                <a:latin typeface="Courier New"/>
                <a:cs typeface="Times New Roman"/>
              </a:rPr>
              <a:t>ecutrho</a:t>
            </a:r>
            <a:r>
              <a:rPr lang="en-US">
                <a:latin typeface="Century Gothic"/>
                <a:cs typeface="Times New Roman"/>
              </a:rPr>
              <a:t> by default.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latin typeface="Century Gothic"/>
                <a:cs typeface="Times New Roman"/>
              </a:rPr>
              <a:t>Can be reduced (but not below </a:t>
            </a:r>
            <a:r>
              <a:rPr lang="en-US" err="1">
                <a:latin typeface="Century Gothic"/>
                <a:cs typeface="Times New Roman"/>
              </a:rPr>
              <a:t>ecutwfc</a:t>
            </a:r>
            <a:r>
              <a:rPr lang="en-US">
                <a:latin typeface="Century Gothic"/>
                <a:cs typeface="Times New Roman"/>
              </a:rPr>
              <a:t>)</a:t>
            </a:r>
            <a:endParaRPr lang="en-US">
              <a:cs typeface="Calibri" panose="020F0502020204030204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13D7C3-C8D1-543B-6C7B-E0AA70F232A6}"/>
              </a:ext>
            </a:extLst>
          </p:cNvPr>
          <p:cNvCxnSpPr>
            <a:cxnSpLocks/>
          </p:cNvCxnSpPr>
          <p:nvPr/>
        </p:nvCxnSpPr>
        <p:spPr>
          <a:xfrm flipH="1" flipV="1">
            <a:off x="3609583" y="3395599"/>
            <a:ext cx="557407" cy="880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3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PBE0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        = "pbe0"</a:t>
            </a:r>
            <a:endParaRPr lang="it-IT" sz="1600">
              <a:highlight>
                <a:srgbClr val="00FFFF"/>
              </a:highlight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nqx1 = XXX, nqx2 = XXX, nqx3 = XXX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>
                <a:latin typeface="Courier New"/>
                <a:ea typeface="+mn-lt"/>
                <a:cs typeface="+mn-lt"/>
              </a:rPr>
              <a:t>         = YYY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exx_fraction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     = ZZZ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screening_parameter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= WWW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  <a:endParaRPr lang="it-IT" sz="1600">
              <a:latin typeface="Courier New"/>
              <a:ea typeface="+mn-lt"/>
              <a:cs typeface="+mn-lt"/>
            </a:endParaRP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143908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716066"/>
            <a:ext cx="507656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Specify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which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hybrid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functional</a:t>
            </a:r>
            <a:r>
              <a:rPr lang="it-IT" sz="1600">
                <a:latin typeface="Century Gothic"/>
                <a:ea typeface="+mn-lt"/>
                <a:cs typeface="+mn-lt"/>
              </a:rPr>
              <a:t>: PBE0/B3LYP/HSE</a:t>
            </a:r>
            <a:endParaRPr lang="it-IT" err="1"/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You</a:t>
            </a:r>
            <a:r>
              <a:rPr lang="it-IT" sz="1600">
                <a:latin typeface="Century Gothic"/>
                <a:cs typeface="Courier New"/>
              </a:rPr>
              <a:t> can </a:t>
            </a:r>
            <a:r>
              <a:rPr lang="it-IT" sz="1600" err="1">
                <a:latin typeface="Century Gothic"/>
                <a:cs typeface="Courier New"/>
              </a:rPr>
              <a:t>change</a:t>
            </a:r>
            <a:r>
              <a:rPr lang="it-IT" sz="1600">
                <a:latin typeface="Century Gothic"/>
                <a:cs typeface="Courier New"/>
              </a:rPr>
              <a:t> the </a:t>
            </a:r>
            <a:r>
              <a:rPr lang="it-IT" sz="1600" err="1">
                <a:latin typeface="Century Gothic"/>
                <a:cs typeface="Courier New"/>
              </a:rPr>
              <a:t>fraction</a:t>
            </a:r>
            <a:r>
              <a:rPr lang="it-IT" sz="1600">
                <a:latin typeface="Century Gothic"/>
                <a:cs typeface="Courier New"/>
              </a:rPr>
              <a:t> of EXX and/or the 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it-IT" sz="1600">
                <a:latin typeface="Century Gothic"/>
                <a:cs typeface="Courier New"/>
              </a:rPr>
              <a:t>range </a:t>
            </a:r>
            <a:r>
              <a:rPr lang="it-IT" sz="1600" err="1">
                <a:latin typeface="Century Gothic"/>
                <a:cs typeface="Courier New"/>
              </a:rPr>
              <a:t>separation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parameter</a:t>
            </a:r>
            <a:r>
              <a:rPr lang="it-IT" sz="1600">
                <a:latin typeface="Century Gothic"/>
                <a:cs typeface="Courier New"/>
              </a:rPr>
              <a:t>. </a:t>
            </a: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 flipV="1">
            <a:off x="4378761" y="3486282"/>
            <a:ext cx="2853845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0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ecutfock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87841"/>
            <a:ext cx="8422823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9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87841"/>
            <a:ext cx="8422823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20512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indirect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11395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en-US" sz="2000">
              <a:latin typeface="Century Gothic"/>
              <a:ea typeface="Calibri"/>
              <a:cs typeface="Calibri" panose="020F0502020204030204"/>
            </a:endParaRPr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B7CED371-AD03-4B8F-0C3B-F64A1A1E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Check-out the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</a:rPr>
              <a:t>git</a:t>
            </a:r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 repo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it-IT" sz="200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>
                <a:latin typeface="Century Gothic"/>
                <a:ea typeface="+mn-lt"/>
                <a:cs typeface="+mn-lt"/>
              </a:rPr>
              <a:t>Go to the exercise1 folder </a:t>
            </a:r>
          </a:p>
          <a:p>
            <a:pPr marL="342900" indent="-342900">
              <a:buFont typeface="Arial"/>
              <a:buChar char="•"/>
            </a:pPr>
            <a:endParaRPr lang="it-IT" sz="200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>
                <a:latin typeface="Courier New"/>
                <a:ea typeface="+mn-lt"/>
                <a:cs typeface="+mn-lt"/>
              </a:rPr>
              <a:t>cd hubbard-koopmans-2022/Day1/exercise1</a:t>
            </a:r>
          </a:p>
        </p:txBody>
      </p:sp>
    </p:spTree>
    <p:extLst>
      <p:ext uri="{BB962C8B-B14F-4D97-AF65-F5344CB8AC3E}">
        <p14:creationId xmlns:p14="http://schemas.microsoft.com/office/powerpoint/2010/main" val="1175411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PBE0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latin typeface="Courier New"/>
                <a:ea typeface="+mn-lt"/>
                <a:cs typeface="+mn-lt"/>
              </a:rPr>
              <a:t>        = "pbe0"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b="1">
                <a:latin typeface="Courier New"/>
                <a:ea typeface="+mn-lt"/>
                <a:cs typeface="+mn-lt"/>
              </a:rPr>
              <a:t>nqx1 = 4, nqx2 = 4, nqx3 = 4</a:t>
            </a:r>
            <a:endParaRPr lang="it-IT" b="1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b="1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 b="1">
                <a:latin typeface="Courier New"/>
                <a:ea typeface="+mn-lt"/>
                <a:cs typeface="+mn-lt"/>
              </a:rPr>
              <a:t>         = 40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384540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956698"/>
            <a:ext cx="50765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Converged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parameters</a:t>
            </a:r>
            <a:r>
              <a:rPr lang="it-IT" sz="1600">
                <a:latin typeface="Century Gothic"/>
                <a:ea typeface="+mn-lt"/>
                <a:cs typeface="+mn-lt"/>
              </a:rPr>
              <a:t> for </a:t>
            </a:r>
            <a:r>
              <a:rPr lang="it-IT" sz="1600" err="1">
                <a:latin typeface="Courier New"/>
                <a:ea typeface="+mn-lt"/>
                <a:cs typeface="+mn-lt"/>
              </a:rPr>
              <a:t>nqx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</a:t>
            </a:r>
            <a:r>
              <a:rPr lang="it-IT" sz="1600" err="1">
                <a:latin typeface="Courier New"/>
                <a:cs typeface="Courier New"/>
              </a:rPr>
              <a:t>ecutfock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>
            <a:off x="4418865" y="3126578"/>
            <a:ext cx="2666689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7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Nested self-consistent loop</a:t>
            </a:r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3BA38B9-4C7C-9C79-1653-CCE8C8190828}"/>
              </a:ext>
            </a:extLst>
          </p:cNvPr>
          <p:cNvSpPr/>
          <p:nvPr/>
        </p:nvSpPr>
        <p:spPr>
          <a:xfrm>
            <a:off x="304799" y="1677443"/>
            <a:ext cx="3862191" cy="3308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entury Gothic"/>
                <a:cs typeface="Calibri"/>
              </a:rPr>
              <a:t>Update V</a:t>
            </a:r>
            <a:r>
              <a:rPr lang="it-IT" baseline="30000">
                <a:latin typeface="Century Gothic"/>
                <a:cs typeface="Calibri"/>
              </a:rPr>
              <a:t>HF</a:t>
            </a:r>
            <a:r>
              <a:rPr lang="it-IT">
                <a:latin typeface="Century Gothic"/>
                <a:cs typeface="Calibri"/>
              </a:rPr>
              <a:t> </a:t>
            </a: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r>
              <a:rPr lang="it-IT">
                <a:latin typeface="Century Gothic"/>
                <a:cs typeface="Calibri"/>
              </a:rPr>
              <a:t>Energy </a:t>
            </a:r>
            <a:r>
              <a:rPr lang="it-IT" err="1">
                <a:latin typeface="Century Gothic"/>
                <a:cs typeface="Calibri"/>
              </a:rPr>
              <a:t>converged</a:t>
            </a:r>
            <a:r>
              <a:rPr lang="it-IT">
                <a:latin typeface="Century Gothic"/>
                <a:cs typeface="Calibri"/>
              </a:rPr>
              <a:t>?</a:t>
            </a:r>
            <a:endParaRPr lang="it-IT">
              <a:latin typeface="Century Gothic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B7D2CF2-8813-898F-8F16-14FB8EC1E5E4}"/>
              </a:ext>
            </a:extLst>
          </p:cNvPr>
          <p:cNvSpPr/>
          <p:nvPr/>
        </p:nvSpPr>
        <p:spPr>
          <a:xfrm>
            <a:off x="3349538" y="2822401"/>
            <a:ext cx="3862191" cy="9916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latin typeface="Century Gothic"/>
                <a:cs typeface="Calibri"/>
              </a:rPr>
              <a:t>Converge </a:t>
            </a:r>
            <a:r>
              <a:rPr lang="it-IT">
                <a:latin typeface="Century Gothic"/>
                <a:ea typeface="+mn-lt"/>
                <a:cs typeface="+mn-lt"/>
              </a:rPr>
              <a:t>ρ(r) with </a:t>
            </a:r>
            <a:r>
              <a:rPr lang="it-IT" err="1">
                <a:latin typeface="Century Gothic"/>
                <a:ea typeface="+mn-lt"/>
                <a:cs typeface="+mn-lt"/>
              </a:rPr>
              <a:t>fixed</a:t>
            </a:r>
            <a:r>
              <a:rPr lang="it-IT">
                <a:latin typeface="Century Gothic"/>
                <a:ea typeface="+mn-lt"/>
                <a:cs typeface="+mn-lt"/>
              </a:rPr>
              <a:t> V</a:t>
            </a:r>
            <a:r>
              <a:rPr lang="it-IT" baseline="30000">
                <a:latin typeface="Century Gothic"/>
                <a:ea typeface="+mn-lt"/>
                <a:cs typeface="+mn-lt"/>
              </a:rPr>
              <a:t>HF</a:t>
            </a:r>
            <a:endParaRPr lang="it-IT" baseline="30000">
              <a:latin typeface="Century Gothic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147579-DD88-A267-ED5B-A66CF834F83B}"/>
              </a:ext>
            </a:extLst>
          </p:cNvPr>
          <p:cNvSpPr txBox="1"/>
          <p:nvPr/>
        </p:nvSpPr>
        <p:spPr>
          <a:xfrm>
            <a:off x="7626264" y="1394565"/>
            <a:ext cx="4371582" cy="373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entury Gothic"/>
              </a:rPr>
              <a:t>Normal </a:t>
            </a:r>
            <a:r>
              <a:rPr lang="en-US" err="1">
                <a:latin typeface="Century Gothic"/>
              </a:rPr>
              <a:t>scf</a:t>
            </a:r>
            <a:r>
              <a:rPr lang="en-US">
                <a:latin typeface="Century Gothic"/>
              </a:rPr>
              <a:t> (LDA or similar) is performed</a:t>
            </a:r>
            <a:endParaRPr lang="it-IT">
              <a:latin typeface="Century Gothic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</a:rPr>
              <a:t>Hybrid functional is switched. V</a:t>
            </a:r>
            <a:r>
              <a:rPr lang="en-US" baseline="30000">
                <a:latin typeface="Century Gothic"/>
              </a:rPr>
              <a:t>HF</a:t>
            </a:r>
            <a:r>
              <a:rPr lang="en-US">
                <a:latin typeface="Century Gothic"/>
              </a:rPr>
              <a:t> is calculated using the current best </a:t>
            </a:r>
            <a:r>
              <a:rPr lang="en-US" err="1">
                <a:latin typeface="Century Gothic"/>
              </a:rPr>
              <a:t>wfcs</a:t>
            </a:r>
            <a:endParaRPr lang="en-US">
              <a:latin typeface="Century Gothic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</a:rPr>
              <a:t>A</a:t>
            </a:r>
            <a:r>
              <a:rPr lang="en-US">
                <a:latin typeface="Century Gothic"/>
                <a:ea typeface="+mn-lt"/>
                <a:cs typeface="+mn-lt"/>
              </a:rPr>
              <a:t> new </a:t>
            </a:r>
            <a:r>
              <a:rPr lang="en-US" err="1">
                <a:latin typeface="Century Gothic"/>
                <a:ea typeface="+mn-lt"/>
                <a:cs typeface="+mn-lt"/>
              </a:rPr>
              <a:t>scf</a:t>
            </a:r>
            <a:r>
              <a:rPr lang="en-US">
                <a:latin typeface="Century Gothic"/>
                <a:ea typeface="+mn-lt"/>
                <a:cs typeface="+mn-lt"/>
              </a:rPr>
              <a:t> is performed keeping V</a:t>
            </a:r>
            <a:r>
              <a:rPr lang="en-US" baseline="30000">
                <a:latin typeface="Century Gothic"/>
                <a:ea typeface="+mn-lt"/>
                <a:cs typeface="+mn-lt"/>
              </a:rPr>
              <a:t>HF</a:t>
            </a:r>
            <a:r>
              <a:rPr lang="en-US">
                <a:latin typeface="Century Gothic"/>
                <a:ea typeface="+mn-lt"/>
                <a:cs typeface="+mn-lt"/>
              </a:rPr>
              <a:t> fixed</a:t>
            </a:r>
            <a:endParaRPr lang="en-US">
              <a:latin typeface="Century Gothic"/>
              <a:cs typeface="Calibri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  <a:ea typeface="+mn-lt"/>
                <a:cs typeface="+mn-lt"/>
              </a:rPr>
              <a:t>Exchange error (</a:t>
            </a:r>
            <a:r>
              <a:rPr lang="en-US" err="1">
                <a:latin typeface="Courier New"/>
                <a:ea typeface="+mn-lt"/>
                <a:cs typeface="+mn-lt"/>
              </a:rPr>
              <a:t>dexx</a:t>
            </a:r>
            <a:r>
              <a:rPr lang="en-US">
                <a:latin typeface="Century Gothic"/>
                <a:ea typeface="+mn-lt"/>
                <a:cs typeface="+mn-lt"/>
              </a:rPr>
              <a:t>) is computed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  <a:ea typeface="+mn-lt"/>
                <a:cs typeface="+mn-lt"/>
              </a:rPr>
              <a:t>If </a:t>
            </a:r>
            <a:r>
              <a:rPr lang="en-US" err="1">
                <a:latin typeface="Courier New"/>
                <a:ea typeface="+mn-lt"/>
                <a:cs typeface="+mn-lt"/>
              </a:rPr>
              <a:t>dexx</a:t>
            </a:r>
            <a:r>
              <a:rPr lang="en-US">
                <a:latin typeface="Courier New"/>
                <a:ea typeface="+mn-lt"/>
                <a:cs typeface="+mn-lt"/>
              </a:rPr>
              <a:t> &gt; </a:t>
            </a:r>
            <a:r>
              <a:rPr lang="en-US" err="1">
                <a:latin typeface="Courier New"/>
                <a:ea typeface="+mn-lt"/>
                <a:cs typeface="+mn-lt"/>
              </a:rPr>
              <a:t>thr</a:t>
            </a:r>
            <a:r>
              <a:rPr lang="en-US">
                <a:latin typeface="Century Gothic"/>
                <a:ea typeface="+mn-lt"/>
                <a:cs typeface="+mn-lt"/>
              </a:rPr>
              <a:t> the procedure is repeated from 1.</a:t>
            </a:r>
            <a:endParaRPr lang="en-US">
              <a:latin typeface="Century Gothic"/>
              <a:cs typeface="Calibri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77BBE2D-9AE9-FB18-E39E-9DACC512310B}"/>
              </a:ext>
            </a:extLst>
          </p:cNvPr>
          <p:cNvCxnSpPr/>
          <p:nvPr/>
        </p:nvCxnSpPr>
        <p:spPr>
          <a:xfrm>
            <a:off x="2162828" y="4589744"/>
            <a:ext cx="6264" cy="924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C64059-C529-34B5-092B-E6ED99FA570B}"/>
              </a:ext>
            </a:extLst>
          </p:cNvPr>
          <p:cNvCxnSpPr>
            <a:cxnSpLocks/>
          </p:cNvCxnSpPr>
          <p:nvPr/>
        </p:nvCxnSpPr>
        <p:spPr>
          <a:xfrm flipV="1">
            <a:off x="2141951" y="2581405"/>
            <a:ext cx="6264" cy="1496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CEF467-05CC-D076-8426-DBBD83171861}"/>
              </a:ext>
            </a:extLst>
          </p:cNvPr>
          <p:cNvSpPr txBox="1"/>
          <p:nvPr/>
        </p:nvSpPr>
        <p:spPr>
          <a:xfrm rot="16200000">
            <a:off x="1594981" y="3047999"/>
            <a:ext cx="49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solidFill>
                  <a:srgbClr val="FFFFFF"/>
                </a:solidFill>
                <a:cs typeface="Calibri"/>
              </a:rPr>
              <a:t>NO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B13A5F-9979-5C39-7519-C09DEAA253A9}"/>
              </a:ext>
            </a:extLst>
          </p:cNvPr>
          <p:cNvSpPr txBox="1"/>
          <p:nvPr/>
        </p:nvSpPr>
        <p:spPr>
          <a:xfrm rot="16200000">
            <a:off x="2059488" y="4733793"/>
            <a:ext cx="713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YES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0126FF-D5B4-D610-FE78-A8AEAE5FC6E8}"/>
              </a:ext>
            </a:extLst>
          </p:cNvPr>
          <p:cNvSpPr txBox="1"/>
          <p:nvPr/>
        </p:nvSpPr>
        <p:spPr>
          <a:xfrm>
            <a:off x="480163" y="1334021"/>
            <a:ext cx="1945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solidFill>
                  <a:srgbClr val="000000"/>
                </a:solidFill>
                <a:latin typeface="Century Gothic"/>
                <a:ea typeface="Calibri"/>
                <a:cs typeface="Calibri"/>
              </a:rPr>
              <a:t>Outer-loop</a:t>
            </a:r>
            <a:endParaRPr lang="it-IT" b="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321A8-7849-C322-D815-295F8B5860D1}"/>
              </a:ext>
            </a:extLst>
          </p:cNvPr>
          <p:cNvSpPr txBox="1"/>
          <p:nvPr/>
        </p:nvSpPr>
        <p:spPr>
          <a:xfrm>
            <a:off x="5720216" y="2461363"/>
            <a:ext cx="1945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solidFill>
                  <a:srgbClr val="000000"/>
                </a:solidFill>
                <a:latin typeface="Century Gothic"/>
                <a:ea typeface="Calibri"/>
                <a:cs typeface="Calibri"/>
              </a:rPr>
              <a:t>Inner-loop</a:t>
            </a:r>
            <a:endParaRPr lang="it-IT" b="1">
              <a:solidFill>
                <a:srgbClr val="000000"/>
              </a:solidFill>
              <a:latin typeface="Century Gothic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99DCA7-B6BE-E29C-B80B-C209B7F824B6}"/>
              </a:ext>
            </a:extLst>
          </p:cNvPr>
          <p:cNvGrpSpPr/>
          <p:nvPr/>
        </p:nvGrpSpPr>
        <p:grpSpPr>
          <a:xfrm>
            <a:off x="3380852" y="2331795"/>
            <a:ext cx="2014602" cy="416622"/>
            <a:chOff x="4769153" y="4951823"/>
            <a:chExt cx="2014602" cy="416622"/>
          </a:xfrm>
        </p:grpSpPr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84831D1B-D198-CB59-2DB6-8939DCDF6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6581" y="4955085"/>
              <a:ext cx="6264" cy="41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E28519D8-97FB-6CFA-FA71-8BFF2586A5D3}"/>
                </a:ext>
              </a:extLst>
            </p:cNvPr>
            <p:cNvCxnSpPr/>
            <p:nvPr/>
          </p:nvCxnSpPr>
          <p:spPr>
            <a:xfrm>
              <a:off x="4769153" y="4951823"/>
              <a:ext cx="2014602" cy="1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72834EB-54F6-0343-13E7-BD023463E62B}"/>
              </a:ext>
            </a:extLst>
          </p:cNvPr>
          <p:cNvGrpSpPr/>
          <p:nvPr/>
        </p:nvGrpSpPr>
        <p:grpSpPr>
          <a:xfrm>
            <a:off x="3433043" y="3948828"/>
            <a:ext cx="2014602" cy="379955"/>
            <a:chOff x="4769153" y="4575130"/>
            <a:chExt cx="2014602" cy="379955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3F7CAD6D-8820-FBB9-78AE-657C50834C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407" y="4575130"/>
              <a:ext cx="4174" cy="379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4EFFCFC3-AAE8-E9CA-8735-AAF36509AF1E}"/>
                </a:ext>
              </a:extLst>
            </p:cNvPr>
            <p:cNvCxnSpPr>
              <a:cxnSpLocks/>
            </p:cNvCxnSpPr>
            <p:nvPr/>
          </p:nvCxnSpPr>
          <p:spPr>
            <a:xfrm>
              <a:off x="4769153" y="4951823"/>
              <a:ext cx="20146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B40361F-F354-3FA3-EFB9-E477D054F4FA}"/>
              </a:ext>
            </a:extLst>
          </p:cNvPr>
          <p:cNvSpPr/>
          <p:nvPr/>
        </p:nvSpPr>
        <p:spPr>
          <a:xfrm>
            <a:off x="1383864" y="5512235"/>
            <a:ext cx="1523999" cy="438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latin typeface="Century Gothic"/>
                <a:ea typeface="Calibri"/>
                <a:cs typeface="Calibri"/>
              </a:rPr>
              <a:t>JOB DONE</a:t>
            </a:r>
          </a:p>
        </p:txBody>
      </p:sp>
    </p:spTree>
    <p:extLst>
      <p:ext uri="{BB962C8B-B14F-4D97-AF65-F5344CB8AC3E}">
        <p14:creationId xmlns:p14="http://schemas.microsoft.com/office/powerpoint/2010/main" val="2257531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1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2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6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indirect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1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6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HSE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latin typeface="Courier New"/>
                <a:ea typeface="+mn-lt"/>
                <a:cs typeface="+mn-lt"/>
              </a:rPr>
              <a:t>        = "</a:t>
            </a:r>
            <a:r>
              <a:rPr lang="it-IT" sz="1600" err="1">
                <a:latin typeface="Courier New"/>
                <a:ea typeface="+mn-lt"/>
                <a:cs typeface="+mn-lt"/>
              </a:rPr>
              <a:t>hse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b="1">
                <a:latin typeface="Courier New"/>
                <a:ea typeface="+mn-lt"/>
                <a:cs typeface="+mn-lt"/>
              </a:rPr>
              <a:t>nqx1 = 4, nqx2 = 4, nqx3 = 4</a:t>
            </a:r>
            <a:endParaRPr lang="it-IT" b="1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b="1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 b="1">
                <a:latin typeface="Courier New"/>
                <a:ea typeface="+mn-lt"/>
                <a:cs typeface="+mn-lt"/>
              </a:rPr>
              <a:t>         = 40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384540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956698"/>
            <a:ext cx="50765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Converged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parameters</a:t>
            </a:r>
            <a:r>
              <a:rPr lang="it-IT" sz="1600">
                <a:latin typeface="Century Gothic"/>
                <a:ea typeface="+mn-lt"/>
                <a:cs typeface="+mn-lt"/>
              </a:rPr>
              <a:t> for </a:t>
            </a:r>
            <a:r>
              <a:rPr lang="it-IT" sz="1600" err="1">
                <a:latin typeface="Courier New"/>
                <a:ea typeface="+mn-lt"/>
                <a:cs typeface="+mn-lt"/>
              </a:rPr>
              <a:t>nqx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</a:t>
            </a:r>
            <a:r>
              <a:rPr lang="it-IT" sz="1600" err="1">
                <a:latin typeface="Courier New"/>
                <a:cs typeface="Courier New"/>
              </a:rPr>
              <a:t>ecutfock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>
            <a:off x="4418865" y="3126578"/>
            <a:ext cx="2666689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7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Silicon band Gap: summary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55070"/>
              </p:ext>
            </p:extLst>
          </p:nvPr>
        </p:nvGraphicFramePr>
        <p:xfrm>
          <a:off x="2038350" y="2697480"/>
          <a:ext cx="8115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Functional​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indirect Gap​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Direct Gap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Band width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PBE0​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HSE​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Exp.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900713" y="1295825"/>
            <a:ext cx="451758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070C0"/>
                </a:solidFill>
                <a:latin typeface="Century Gothic"/>
                <a:cs typeface="Arial"/>
              </a:rPr>
              <a:t>       </a:t>
            </a:r>
            <a:r>
              <a:rPr lang="en-GB" sz="2000" err="1">
                <a:solidFill>
                  <a:srgbClr val="0070C0"/>
                </a:solidFill>
                <a:latin typeface="Century Gothic"/>
                <a:cs typeface="Arial"/>
              </a:rPr>
              <a:t>ecut</a:t>
            </a:r>
            <a:r>
              <a:rPr lang="en-GB" sz="2000">
                <a:solidFill>
                  <a:srgbClr val="0070C0"/>
                </a:solidFill>
                <a:latin typeface="Century Gothic"/>
                <a:cs typeface="Arial"/>
              </a:rPr>
              <a:t> = 40 Ry, k</a:t>
            </a:r>
            <a:r>
              <a:rPr lang="en-CH" sz="2000">
                <a:solidFill>
                  <a:srgbClr val="0070C0"/>
                </a:solidFill>
                <a:latin typeface="Century Gothic"/>
                <a:cs typeface="Arial"/>
              </a:rPr>
              <a:t> mesh: 12x12x12</a:t>
            </a:r>
            <a:endParaRPr lang="it-IT" sz="2000">
              <a:solidFill>
                <a:srgbClr val="0070C0"/>
              </a:solidFill>
              <a:latin typeface="Century Gothic"/>
              <a:cs typeface="Arial"/>
            </a:endParaRPr>
          </a:p>
          <a:p>
            <a:r>
              <a:rPr lang="en-CH" sz="2000" err="1">
                <a:solidFill>
                  <a:srgbClr val="0070C0"/>
                </a:solidFill>
                <a:latin typeface="Century Gothic"/>
                <a:cs typeface="Arial"/>
              </a:rPr>
              <a:t>ecutfock</a:t>
            </a:r>
            <a:r>
              <a:rPr lang="en-CH" sz="2000">
                <a:solidFill>
                  <a:srgbClr val="0070C0"/>
                </a:solidFill>
                <a:latin typeface="Century Gothic"/>
                <a:cs typeface="Arial"/>
              </a:rPr>
              <a:t> = 40 Ry, q mesh:  4x4x4</a:t>
            </a:r>
          </a:p>
        </p:txBody>
      </p:sp>
    </p:spTree>
    <p:extLst>
      <p:ext uri="{BB962C8B-B14F-4D97-AF65-F5344CB8AC3E}">
        <p14:creationId xmlns:p14="http://schemas.microsoft.com/office/powerpoint/2010/main" val="3397886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52635"/>
              </p:ext>
            </p:extLst>
          </p:nvPr>
        </p:nvGraphicFramePr>
        <p:xfrm>
          <a:off x="900569" y="2081617"/>
          <a:ext cx="1047021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043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Functional​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MAE(G2)​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MAE(G2-1)</a:t>
                      </a:r>
                      <a:endParaRPr lang="it-IT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Max AE(G2)</a:t>
                      </a:r>
                      <a:endParaRPr lang="it-IT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Max AE(G2-1)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PBE​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26</a:t>
                      </a:r>
                      <a:endParaRPr lang="it-IT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BLYP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PBE0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82987" y="920044"/>
            <a:ext cx="33185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entury Gothic"/>
                <a:cs typeface="Arial"/>
              </a:rPr>
              <a:t>Atomization energies</a:t>
            </a:r>
            <a:endParaRPr lang="it-IT" sz="20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D325E87-BB9B-24E6-3002-9E27EB255BB3}"/>
              </a:ext>
            </a:extLst>
          </p:cNvPr>
          <p:cNvSpPr txBox="1"/>
          <p:nvPr/>
        </p:nvSpPr>
        <p:spPr>
          <a:xfrm>
            <a:off x="435179" y="4949249"/>
            <a:ext cx="1019053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latin typeface="Century Gothic"/>
                <a:ea typeface="+mn-lt"/>
                <a:cs typeface="+mn-lt"/>
              </a:rPr>
              <a:t>Mean Absolute Error (MAE) in Kcal/mol for the G2 (148 molecules)  </a:t>
            </a:r>
            <a:endParaRPr lang="it-IT">
              <a:latin typeface="Century Gothic"/>
            </a:endParaRPr>
          </a:p>
          <a:p>
            <a:r>
              <a:rPr lang="en-GB" sz="2000">
                <a:latin typeface="Century Gothic"/>
                <a:ea typeface="+mn-lt"/>
                <a:cs typeface="+mn-lt"/>
              </a:rPr>
              <a:t>and G2-1( (55 molecules) sets.</a:t>
            </a:r>
            <a:endParaRPr lang="it-IT">
              <a:latin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Century Gothic"/>
                <a:ea typeface="+mn-lt"/>
                <a:cs typeface="+mn-lt"/>
              </a:rPr>
              <a:t>Curtiss et al. JCP 106, 1063 (1997);  </a:t>
            </a:r>
            <a:r>
              <a:rPr lang="it-IT" sz="1400" err="1">
                <a:latin typeface="Century Gothic"/>
                <a:ea typeface="+mn-lt"/>
                <a:cs typeface="+mn-lt"/>
              </a:rPr>
              <a:t>Scuseria</a:t>
            </a:r>
            <a:r>
              <a:rPr lang="it-IT" sz="1400">
                <a:latin typeface="Century Gothic"/>
                <a:ea typeface="+mn-lt"/>
                <a:cs typeface="+mn-lt"/>
              </a:rPr>
              <a:t> et al. JCP 110, 5029 (1999)</a:t>
            </a:r>
            <a:endParaRPr lang="it-IT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259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10">
            <a:extLst>
              <a:ext uri="{FF2B5EF4-FFF2-40B4-BE49-F238E27FC236}">
                <a16:creationId xmlns:a16="http://schemas.microsoft.com/office/drawing/2014/main" id="{41EDB883-C3C0-8198-B187-33518FB7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09" y="3762235"/>
            <a:ext cx="6093911" cy="249635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7487"/>
              </p:ext>
            </p:extLst>
          </p:nvPr>
        </p:nvGraphicFramePr>
        <p:xfrm>
          <a:off x="6482219" y="1189972"/>
          <a:ext cx="5560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4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PBE0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48035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No-metals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623069" y="846976"/>
            <a:ext cx="302518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0000"/>
                </a:solidFill>
                <a:latin typeface="Century Gothic"/>
                <a:cs typeface="Arial"/>
              </a:rPr>
              <a:t>Lattice constants of solids</a:t>
            </a:r>
            <a:endParaRPr lang="it-IT" sz="1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1400" err="1">
                <a:latin typeface="Century Gothic"/>
                <a:ea typeface="+mn-lt"/>
                <a:cs typeface="+mn-lt"/>
              </a:rPr>
              <a:t>Marsman</a:t>
            </a:r>
            <a:r>
              <a:rPr lang="it-IT" sz="1400">
                <a:latin typeface="Century Gothic"/>
                <a:ea typeface="+mn-lt"/>
                <a:cs typeface="+mn-lt"/>
              </a:rPr>
              <a:t> et al. J. </a:t>
            </a:r>
            <a:r>
              <a:rPr lang="it-IT" sz="1400" err="1">
                <a:latin typeface="Century Gothic"/>
                <a:ea typeface="+mn-lt"/>
                <a:cs typeface="+mn-lt"/>
              </a:rPr>
              <a:t>Phys</a:t>
            </a:r>
            <a:r>
              <a:rPr lang="it-IT" sz="1400">
                <a:latin typeface="Century Gothic"/>
                <a:ea typeface="+mn-lt"/>
                <a:cs typeface="+mn-lt"/>
              </a:rPr>
              <a:t>: </a:t>
            </a:r>
            <a:r>
              <a:rPr lang="it-IT" sz="1400" err="1">
                <a:latin typeface="Century Gothic"/>
                <a:ea typeface="+mn-lt"/>
                <a:cs typeface="+mn-lt"/>
              </a:rPr>
              <a:t>Condens</a:t>
            </a:r>
            <a:r>
              <a:rPr lang="it-IT" sz="1400">
                <a:latin typeface="Century Gothic"/>
                <a:ea typeface="+mn-lt"/>
                <a:cs typeface="+mn-lt"/>
              </a:rPr>
              <a:t>. Matter 20, 064201 (2008)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C7C545EA-B5B6-1609-B37B-94D8BAE0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0" y="1117446"/>
            <a:ext cx="5885144" cy="2347544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FA2D1297-2871-95F7-22AE-24609287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8218"/>
              </p:ext>
            </p:extLst>
          </p:nvPr>
        </p:nvGraphicFramePr>
        <p:xfrm>
          <a:off x="292273" y="3789123"/>
          <a:ext cx="5560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4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PBE0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5.7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48035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No-metals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18E7F3D4-3EFB-B066-E600-4756E238CAC6}"/>
              </a:ext>
            </a:extLst>
          </p:cNvPr>
          <p:cNvSpPr txBox="1"/>
          <p:nvPr/>
        </p:nvSpPr>
        <p:spPr>
          <a:xfrm>
            <a:off x="215973" y="3467004"/>
            <a:ext cx="258596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0000"/>
                </a:solidFill>
                <a:latin typeface="Century Gothic"/>
                <a:cs typeface="Arial"/>
              </a:rPr>
              <a:t>Bulk modulus of solids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37225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D463D528-A29A-A35D-D895-BF1B7DA5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7F217C08-F7EB-09F7-6376-1E98E44E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0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82987" y="920044"/>
            <a:ext cx="18870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entury Gothic"/>
                <a:cs typeface="Arial"/>
              </a:rPr>
              <a:t>Band gaps </a:t>
            </a:r>
            <a:endParaRPr lang="it-IT" sz="20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1400" err="1">
                <a:latin typeface="Century Gothic"/>
                <a:ea typeface="+mn-lt"/>
                <a:cs typeface="+mn-lt"/>
              </a:rPr>
              <a:t>Heyd</a:t>
            </a:r>
            <a:r>
              <a:rPr lang="it-IT" sz="1400">
                <a:latin typeface="Century Gothic"/>
                <a:ea typeface="+mn-lt"/>
                <a:cs typeface="+mn-lt"/>
              </a:rPr>
              <a:t> et al. JCP 123, 174101 (2005)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5E27CDDE-1BF8-F44D-1699-CF1AA95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3" y="1402760"/>
            <a:ext cx="4642980" cy="47518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75AEB0-6A9F-1D70-A276-FD91CF5DCC9A}"/>
              </a:ext>
            </a:extLst>
          </p:cNvPr>
          <p:cNvSpPr txBox="1"/>
          <p:nvPr/>
        </p:nvSpPr>
        <p:spPr>
          <a:xfrm>
            <a:off x="6269277" y="1237989"/>
            <a:ext cx="5791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</a:rPr>
              <a:t>Improved band gaps for  semiconducting system</a:t>
            </a:r>
            <a:br>
              <a:rPr lang="en-US">
                <a:latin typeface="Century Gothic"/>
              </a:rPr>
            </a:br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HSE correctly predict semiconducting  behavior in systems where LDA/GGA predicts a metal</a:t>
            </a:r>
            <a:br>
              <a:rPr lang="en-US">
                <a:latin typeface="Century Gothic"/>
              </a:rPr>
            </a:br>
            <a:endParaRPr lang="en-US">
              <a:latin typeface="Century Gothic"/>
            </a:endParaRPr>
          </a:p>
          <a:p>
            <a:endParaRPr lang="en-US">
              <a:latin typeface="Century Gothic"/>
            </a:endParaRPr>
          </a:p>
          <a:p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Error (in eV) for 40 simple and binary semiconductors and insulators</a:t>
            </a:r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A594BFFC-6FE8-9EA1-B229-585C56A1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2660"/>
              </p:ext>
            </p:extLst>
          </p:nvPr>
        </p:nvGraphicFramePr>
        <p:xfrm>
          <a:off x="6294328" y="3799561"/>
          <a:ext cx="54752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1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-1.14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75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/>
              </a:rPr>
              <a:t>Caveat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3A9FAD-A698-8557-5810-74E3AC09181D}"/>
              </a:ext>
            </a:extLst>
          </p:cNvPr>
          <p:cNvSpPr txBox="1"/>
          <p:nvPr/>
        </p:nvSpPr>
        <p:spPr>
          <a:xfrm>
            <a:off x="382046" y="1070976"/>
            <a:ext cx="11605362" cy="4650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entury Gothic"/>
              </a:rPr>
              <a:t>More expensive than standard DFT (time- and memory-wise)</a:t>
            </a:r>
            <a:endParaRPr lang="it-IT" sz="200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</a:rPr>
              <a:t>No hybrid PP. Use always a PP generated with the same local functional as the one used in the hybrid functional definition (e.g. use PBE PPs for PBE0 calculations)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</a:rPr>
              <a:t>NLCC not well defined. Avoid PPs with NLCC</a:t>
            </a:r>
            <a:endParaRPr lang="en-US" sz="2000">
              <a:latin typeface="Century Gothic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Calibri"/>
                <a:cs typeface="Calibri"/>
              </a:rPr>
              <a:t>Might need to explicitly include semi-core states electrons in the valence 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+mn-lt"/>
                <a:cs typeface="+mn-lt"/>
              </a:rPr>
              <a:t>Calculations with US and PAW PPs typically slower that those with NC PPs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+mn-lt"/>
                <a:cs typeface="+mn-lt"/>
              </a:rPr>
              <a:t>Not all the features are implemented for US and PAW PPs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err="1">
                <a:latin typeface="Century Gothic"/>
                <a:ea typeface="Calibri"/>
                <a:cs typeface="Calibri"/>
              </a:rPr>
              <a:t>Wannier</a:t>
            </a:r>
            <a:r>
              <a:rPr lang="en-US" sz="2000">
                <a:latin typeface="Century Gothic"/>
                <a:ea typeface="Calibri"/>
                <a:cs typeface="Calibri"/>
              </a:rPr>
              <a:t> interpolation to get the entire band structure (see </a:t>
            </a:r>
            <a:r>
              <a:rPr lang="en-US" sz="2000" err="1">
                <a:latin typeface="Century Gothic"/>
                <a:ea typeface="Calibri"/>
                <a:cs typeface="Calibri"/>
              </a:rPr>
              <a:t>hnds</a:t>
            </a:r>
            <a:r>
              <a:rPr lang="en-US" sz="2000">
                <a:latin typeface="Century Gothic"/>
                <a:ea typeface="Calibri"/>
                <a:cs typeface="Calibri"/>
              </a:rPr>
              <a:t>-on later today)</a:t>
            </a:r>
          </a:p>
        </p:txBody>
      </p:sp>
    </p:spTree>
    <p:extLst>
      <p:ext uri="{BB962C8B-B14F-4D97-AF65-F5344CB8AC3E}">
        <p14:creationId xmlns:p14="http://schemas.microsoft.com/office/powerpoint/2010/main" val="375886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Outline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practice</a:t>
            </a:r>
            <a:endParaRPr lang="it-IT" sz="2000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latin typeface="Century Gothic"/>
                <a:cs typeface="Calibri" panose="020F0502020204030204"/>
              </a:rPr>
              <a:t> 3-4</a:t>
            </a:r>
            <a:r>
              <a:rPr lang="it-IT" sz="2000" dirty="0">
                <a:latin typeface="Century Gothic"/>
                <a:cs typeface="Calibri" panose="020F0502020204030204"/>
              </a:rPr>
              <a:t>. Meta-GGA: </a:t>
            </a:r>
            <a:r>
              <a:rPr lang="it-IT" sz="2000" dirty="0" err="1"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dirty="0" err="1">
                <a:latin typeface="Century Gothic"/>
                <a:cs typeface="Calibri" panose="020F0502020204030204"/>
              </a:rPr>
              <a:t>Iron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using</a:t>
            </a:r>
            <a:r>
              <a:rPr lang="it-IT" sz="2000" dirty="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1095415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55385E-1439-FAA7-6ED7-74E0532D62DE}"/>
              </a:ext>
            </a:extLst>
          </p:cNvPr>
          <p:cNvSpPr txBox="1"/>
          <p:nvPr/>
        </p:nvSpPr>
        <p:spPr>
          <a:xfrm>
            <a:off x="4826378" y="3187002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2200" dirty="0">
                <a:latin typeface="Arial" panose="020B0604020202020204" pitchFamily="34" charset="0"/>
                <a:cs typeface="Arial" panose="020B0604020202020204" pitchFamily="34" charset="0"/>
              </a:rPr>
              <a:t>otal charge density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507BF438-63A9-2262-B42C-994048A7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7" y="4210042"/>
            <a:ext cx="3133870" cy="867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58EC43-6464-44E0-B8C6-53A4ACA09DBE}"/>
              </a:ext>
            </a:extLst>
          </p:cNvPr>
          <p:cNvSpPr txBox="1"/>
          <p:nvPr/>
        </p:nvSpPr>
        <p:spPr>
          <a:xfrm>
            <a:off x="4814021" y="4314800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spin-</a:t>
            </a:r>
            <a:r>
              <a:rPr lang="en-CH" sz="2200" dirty="0">
                <a:latin typeface="Arial" panose="020B0604020202020204" pitchFamily="34" charset="0"/>
                <a:cs typeface="Arial" panose="020B0604020202020204" pitchFamily="34" charset="0"/>
              </a:rPr>
              <a:t>charge density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B2F19CB-4AF6-8534-CE0B-B2BF9C63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54" y="5369829"/>
            <a:ext cx="3433960" cy="900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BC1653-EF5A-073A-AEC8-BA92C98D9B25}"/>
              </a:ext>
            </a:extLst>
          </p:cNvPr>
          <p:cNvSpPr txBox="1"/>
          <p:nvPr/>
        </p:nvSpPr>
        <p:spPr>
          <a:xfrm>
            <a:off x="4778973" y="5555167"/>
            <a:ext cx="2900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kinetic energy density</a:t>
            </a:r>
            <a:endParaRPr lang="en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555A9D1-DBA8-6AB5-C103-953B33C19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214" y="4745853"/>
            <a:ext cx="1555456" cy="538144"/>
          </a:xfrm>
          <a:prstGeom prst="rect">
            <a:avLst/>
          </a:prstGeom>
        </p:spPr>
      </p:pic>
      <p:pic>
        <p:nvPicPr>
          <p:cNvPr id="4" name="Picture 3" descr="A picture containing text, clock, watch, clipart&#10;&#10;Description automatically generated">
            <a:extLst>
              <a:ext uri="{FF2B5EF4-FFF2-40B4-BE49-F238E27FC236}">
                <a16:creationId xmlns:a16="http://schemas.microsoft.com/office/drawing/2014/main" id="{E283D5EA-47F9-2F5A-67F9-CC262472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916" y="3044439"/>
            <a:ext cx="2502964" cy="871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DD543-B1A9-CBDD-FA6A-33960FEB5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75" y="1357378"/>
            <a:ext cx="11683049" cy="677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DCF78A-0319-89D5-BC23-FF8A4FFD5397}"/>
              </a:ext>
            </a:extLst>
          </p:cNvPr>
          <p:cNvSpPr/>
          <p:nvPr/>
        </p:nvSpPr>
        <p:spPr>
          <a:xfrm>
            <a:off x="131812" y="1028489"/>
            <a:ext cx="11938267" cy="13490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0B33515-7EA6-01A3-6FF9-7D788C7BE04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Meta-GGA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4345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92F8A9-7A11-45FD-C71D-DD7134A6FC31}"/>
              </a:ext>
            </a:extLst>
          </p:cNvPr>
          <p:cNvSpPr txBox="1"/>
          <p:nvPr/>
        </p:nvSpPr>
        <p:spPr>
          <a:xfrm>
            <a:off x="1417147" y="1842396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BR89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0FDD7-C950-72E3-C4B5-2232774D3761}"/>
              </a:ext>
            </a:extLst>
          </p:cNvPr>
          <p:cNvSpPr txBox="1"/>
          <p:nvPr/>
        </p:nvSpPr>
        <p:spPr>
          <a:xfrm>
            <a:off x="3444067" y="263992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1C01C-94F7-603F-9807-9245A85A36E6}"/>
              </a:ext>
            </a:extLst>
          </p:cNvPr>
          <p:cNvSpPr txBox="1"/>
          <p:nvPr/>
        </p:nvSpPr>
        <p:spPr>
          <a:xfrm>
            <a:off x="1903818" y="5210354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revTPSS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7AE30-8157-C501-7E81-8D21E6F3B7F1}"/>
              </a:ext>
            </a:extLst>
          </p:cNvPr>
          <p:cNvSpPr txBox="1"/>
          <p:nvPr/>
        </p:nvSpPr>
        <p:spPr>
          <a:xfrm>
            <a:off x="4987521" y="352043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MGGA_MS2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9D0FF-C166-765F-B220-AAF306D05512}"/>
              </a:ext>
            </a:extLst>
          </p:cNvPr>
          <p:cNvSpPr txBox="1"/>
          <p:nvPr/>
        </p:nvSpPr>
        <p:spPr>
          <a:xfrm>
            <a:off x="9063399" y="153317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E9F9-0462-CE2D-5D34-9F81C77C8852}"/>
              </a:ext>
            </a:extLst>
          </p:cNvPr>
          <p:cNvSpPr txBox="1"/>
          <p:nvPr/>
        </p:nvSpPr>
        <p:spPr>
          <a:xfrm>
            <a:off x="10346457" y="326578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29E44-A7D1-F09A-082E-AEDBE2BD8DD8}"/>
              </a:ext>
            </a:extLst>
          </p:cNvPr>
          <p:cNvSpPr txBox="1"/>
          <p:nvPr/>
        </p:nvSpPr>
        <p:spPr>
          <a:xfrm>
            <a:off x="10032108" y="550597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40C5F-4562-9B0C-D764-4E02265DBEA4}"/>
              </a:ext>
            </a:extLst>
          </p:cNvPr>
          <p:cNvSpPr txBox="1"/>
          <p:nvPr/>
        </p:nvSpPr>
        <p:spPr>
          <a:xfrm>
            <a:off x="6355858" y="5275142"/>
            <a:ext cx="115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HLE17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F2B1E-6B99-F3C7-7DD7-E1CC965E3DA6}"/>
              </a:ext>
            </a:extLst>
          </p:cNvPr>
          <p:cNvSpPr txBox="1"/>
          <p:nvPr/>
        </p:nvSpPr>
        <p:spPr>
          <a:xfrm>
            <a:off x="973430" y="3673812"/>
            <a:ext cx="120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rgbClr val="84A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E9708-0492-D64D-16F2-2B6A431E4489}"/>
              </a:ext>
            </a:extLst>
          </p:cNvPr>
          <p:cNvSpPr txBox="1"/>
          <p:nvPr/>
        </p:nvSpPr>
        <p:spPr>
          <a:xfrm>
            <a:off x="6224592" y="1764010"/>
            <a:ext cx="141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03F04-9FCF-3C15-1716-4F621605C80D}"/>
              </a:ext>
            </a:extLst>
          </p:cNvPr>
          <p:cNvSpPr txBox="1"/>
          <p:nvPr/>
        </p:nvSpPr>
        <p:spPr>
          <a:xfrm>
            <a:off x="4160760" y="609140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327F0-0260-EA21-0770-3DF9A1E2EDC5}"/>
              </a:ext>
            </a:extLst>
          </p:cNvPr>
          <p:cNvSpPr txBox="1"/>
          <p:nvPr/>
        </p:nvSpPr>
        <p:spPr>
          <a:xfrm>
            <a:off x="8333097" y="4149703"/>
            <a:ext cx="115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D4D0E90-717A-1C93-395A-FBE6667EDA26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Plethora of meta-GGA functionals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5199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CDD543-B1A9-CBDD-FA6A-33960FEB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" y="1311658"/>
            <a:ext cx="11683049" cy="677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DCF78A-0319-89D5-BC23-FF8A4FFD5397}"/>
              </a:ext>
            </a:extLst>
          </p:cNvPr>
          <p:cNvSpPr/>
          <p:nvPr/>
        </p:nvSpPr>
        <p:spPr>
          <a:xfrm>
            <a:off x="131812" y="982769"/>
            <a:ext cx="11938267" cy="13490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E1F97D-91A0-D645-786B-430C35BF3847}"/>
              </a:ext>
            </a:extLst>
          </p:cNvPr>
          <p:cNvCxnSpPr/>
          <p:nvPr/>
        </p:nvCxnSpPr>
        <p:spPr>
          <a:xfrm>
            <a:off x="8046720" y="1311658"/>
            <a:ext cx="950494" cy="6775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E220E-A215-91D7-2A6D-B62EEF957FAD}"/>
              </a:ext>
            </a:extLst>
          </p:cNvPr>
          <p:cNvCxnSpPr>
            <a:cxnSpLocks/>
          </p:cNvCxnSpPr>
          <p:nvPr/>
        </p:nvCxnSpPr>
        <p:spPr>
          <a:xfrm flipV="1">
            <a:off x="8046720" y="1311658"/>
            <a:ext cx="950494" cy="6596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1ACBA1-C99A-567F-C3BE-B011E934481A}"/>
              </a:ext>
            </a:extLst>
          </p:cNvPr>
          <p:cNvCxnSpPr/>
          <p:nvPr/>
        </p:nvCxnSpPr>
        <p:spPr>
          <a:xfrm>
            <a:off x="9183644" y="1293794"/>
            <a:ext cx="950494" cy="6775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DBF94-2D66-7D96-6670-AF48519A35C9}"/>
              </a:ext>
            </a:extLst>
          </p:cNvPr>
          <p:cNvCxnSpPr>
            <a:cxnSpLocks/>
          </p:cNvCxnSpPr>
          <p:nvPr/>
        </p:nvCxnSpPr>
        <p:spPr>
          <a:xfrm flipV="1">
            <a:off x="9183644" y="1293794"/>
            <a:ext cx="950494" cy="6596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7CC354-9C06-57A1-F94A-143099737075}"/>
              </a:ext>
            </a:extLst>
          </p:cNvPr>
          <p:cNvSpPr/>
          <p:nvPr/>
        </p:nvSpPr>
        <p:spPr>
          <a:xfrm>
            <a:off x="10256520" y="1311658"/>
            <a:ext cx="1559084" cy="677594"/>
          </a:xfrm>
          <a:prstGeom prst="ellipse">
            <a:avLst/>
          </a:prstGeom>
          <a:solidFill>
            <a:srgbClr val="FFFF00">
              <a:alpha val="3792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B4511D0-C5B8-BACB-8FC1-489FB413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14" y="2676954"/>
            <a:ext cx="4413919" cy="240003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1C6E41F-F519-4A66-E4A0-E5BAA019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5" y="2661714"/>
            <a:ext cx="5567205" cy="39434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3DF6E0-CEBE-03E6-D260-5CB0C738DFCD}"/>
              </a:ext>
            </a:extLst>
          </p:cNvPr>
          <p:cNvSpPr txBox="1"/>
          <p:nvPr/>
        </p:nvSpPr>
        <p:spPr>
          <a:xfrm>
            <a:off x="6364543" y="5488006"/>
            <a:ext cx="539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SCAN: J. Sun et al., Phys. Rev. Lett.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036402 (2015).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717C4-A22A-3339-0B11-07BE73074B1F}"/>
              </a:ext>
            </a:extLst>
          </p:cNvPr>
          <p:cNvSpPr txBox="1"/>
          <p:nvPr/>
        </p:nvSpPr>
        <p:spPr>
          <a:xfrm>
            <a:off x="6318823" y="5807587"/>
            <a:ext cx="567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rSCAN: A. Bartok et al., J. C</a:t>
            </a:r>
            <a:r>
              <a:rPr lang="en-GB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 Phys. </a:t>
            </a:r>
            <a:r>
              <a:rPr lang="en-CH" sz="1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161101 (2019).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69C30-50FF-4128-DE40-4321351FCF86}"/>
              </a:ext>
            </a:extLst>
          </p:cNvPr>
          <p:cNvSpPr txBox="1"/>
          <p:nvPr/>
        </p:nvSpPr>
        <p:spPr>
          <a:xfrm>
            <a:off x="6242623" y="6158107"/>
            <a:ext cx="598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600" i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SCAN: J. Furness et al., J. Phys. C</a:t>
            </a:r>
            <a:r>
              <a:rPr lang="en-GB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 Lett. </a:t>
            </a:r>
            <a:r>
              <a:rPr lang="en-CH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8208 (2020).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625222-382E-463F-33F4-9F17467A294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SCAN,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rSCAN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, r</a:t>
            </a:r>
            <a:r>
              <a:rPr lang="en-US" sz="4000" b="0" spc="-150" baseline="3000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2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3479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Outline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practice</a:t>
            </a:r>
            <a:endParaRPr lang="it-IT" sz="2000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latin typeface="Century Gothic"/>
                <a:cs typeface="Calibri" panose="020F0502020204030204"/>
              </a:rPr>
              <a:t> 3-4</a:t>
            </a:r>
            <a:r>
              <a:rPr lang="it-IT" sz="2000" dirty="0">
                <a:latin typeface="Century Gothic"/>
                <a:cs typeface="Calibri" panose="020F0502020204030204"/>
              </a:rPr>
              <a:t>. Meta-GGA: </a:t>
            </a:r>
            <a:r>
              <a:rPr lang="it-IT" sz="2000" dirty="0" err="1"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latin typeface="Century Gothic"/>
                <a:cs typeface="Calibri" panose="020F0502020204030204"/>
              </a:rPr>
              <a:t> of FCC Silicon 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and BCC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using</a:t>
            </a:r>
            <a:r>
              <a:rPr lang="it-IT" sz="2000" dirty="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432645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19E3E9-AD0E-6E93-2F52-8B8DF161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19" y="794459"/>
            <a:ext cx="3982921" cy="57328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0319F0-8810-16CA-F3B2-9413EF3ECEAE}"/>
              </a:ext>
            </a:extLst>
          </p:cNvPr>
          <p:cNvSpPr/>
          <p:nvPr/>
        </p:nvSpPr>
        <p:spPr>
          <a:xfrm>
            <a:off x="2190751" y="5242559"/>
            <a:ext cx="1223010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0AB6B-9874-63E8-7D52-DCAAC02DE549}"/>
              </a:ext>
            </a:extLst>
          </p:cNvPr>
          <p:cNvSpPr/>
          <p:nvPr/>
        </p:nvSpPr>
        <p:spPr>
          <a:xfrm>
            <a:off x="1168198" y="6313000"/>
            <a:ext cx="1651201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AE7-B735-6D87-BA80-659C3D0C1860}"/>
              </a:ext>
            </a:extLst>
          </p:cNvPr>
          <p:cNvSpPr/>
          <p:nvPr/>
        </p:nvSpPr>
        <p:spPr>
          <a:xfrm>
            <a:off x="1508458" y="3584209"/>
            <a:ext cx="1905303" cy="423911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1720192-59A0-A8CE-0A50-D0D875684718}"/>
              </a:ext>
            </a:extLst>
          </p:cNvPr>
          <p:cNvSpPr/>
          <p:nvPr/>
        </p:nvSpPr>
        <p:spPr>
          <a:xfrm rot="5400000">
            <a:off x="4132657" y="4753135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91B-EA85-1FEF-B93D-1A8E7959F41A}"/>
              </a:ext>
            </a:extLst>
          </p:cNvPr>
          <p:cNvSpPr txBox="1"/>
          <p:nvPr/>
        </p:nvSpPr>
        <p:spPr>
          <a:xfrm>
            <a:off x="4969367" y="5170877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 generated using the SCAN functional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https://yaoyi92.github.io/scan-tm-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pseudopotentials.html</a:t>
            </a:r>
            <a:endParaRPr lang="en-CH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E269642-D0DE-78C9-1A5F-0A23C28A818A}"/>
              </a:ext>
            </a:extLst>
          </p:cNvPr>
          <p:cNvSpPr/>
          <p:nvPr/>
        </p:nvSpPr>
        <p:spPr>
          <a:xfrm rot="5400000">
            <a:off x="4117265" y="328474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C04C-7889-6E1A-99E2-EA5A91E907CA}"/>
              </a:ext>
            </a:extLst>
          </p:cNvPr>
          <p:cNvSpPr txBox="1"/>
          <p:nvPr/>
        </p:nvSpPr>
        <p:spPr>
          <a:xfrm>
            <a:off x="4964661" y="3680239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SCAN functional from the input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ESPRESSO must be compiled with 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Libxc</a:t>
            </a:r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C1D34D9-3462-C9D6-C1DC-693B7AD04CA6}"/>
              </a:ext>
            </a:extLst>
          </p:cNvPr>
          <p:cNvSpPr/>
          <p:nvPr/>
        </p:nvSpPr>
        <p:spPr>
          <a:xfrm rot="4795364">
            <a:off x="4117264" y="2900699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1871-2823-7DC3-6794-312F4DB72EEB}"/>
              </a:ext>
            </a:extLst>
          </p:cNvPr>
          <p:cNvSpPr txBox="1"/>
          <p:nvPr/>
        </p:nvSpPr>
        <p:spPr>
          <a:xfrm>
            <a:off x="4946675" y="3226563"/>
            <a:ext cx="65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ecutwfc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9714AE7-465C-D941-9191-88C71FEACDF9}"/>
              </a:ext>
            </a:extLst>
          </p:cNvPr>
          <p:cNvSpPr/>
          <p:nvPr/>
        </p:nvSpPr>
        <p:spPr>
          <a:xfrm rot="5400000">
            <a:off x="4132657" y="5808651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45FF-D790-5EAB-BFF6-461DE7DFF886}"/>
              </a:ext>
            </a:extLst>
          </p:cNvPr>
          <p:cNvSpPr txBox="1"/>
          <p:nvPr/>
        </p:nvSpPr>
        <p:spPr>
          <a:xfrm>
            <a:off x="4991606" y="6210775"/>
            <a:ext cx="721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</a:t>
            </a:r>
            <a:r>
              <a:rPr lang="en-CH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mesh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D7931-1650-4611-4172-65C9AB1FCCE8}"/>
              </a:ext>
            </a:extLst>
          </p:cNvPr>
          <p:cNvSpPr/>
          <p:nvPr/>
        </p:nvSpPr>
        <p:spPr>
          <a:xfrm>
            <a:off x="1518701" y="2944191"/>
            <a:ext cx="1905303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89B7B4-A340-C14A-FB1F-F5A382DB5F57}"/>
              </a:ext>
            </a:extLst>
          </p:cNvPr>
          <p:cNvSpPr/>
          <p:nvPr/>
        </p:nvSpPr>
        <p:spPr>
          <a:xfrm rot="5400000">
            <a:off x="4073639" y="2430037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1E18F-4A7B-41B8-9357-6571A0A6C7A0}"/>
              </a:ext>
            </a:extLst>
          </p:cNvPr>
          <p:cNvSpPr txBox="1"/>
          <p:nvPr/>
        </p:nvSpPr>
        <p:spPr>
          <a:xfrm>
            <a:off x="4937587" y="283299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lattice parameter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36D9FCB-497A-AF60-793C-E54655CF5B6B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Input file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5389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6750906" y="484762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B1888C1-E342-FAC6-8510-354914817E7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2074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6750906" y="484762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569F7-43D9-8C7E-871C-EBA43A94BB9B}"/>
              </a:ext>
            </a:extLst>
          </p:cNvPr>
          <p:cNvSpPr/>
          <p:nvPr/>
        </p:nvSpPr>
        <p:spPr>
          <a:xfrm>
            <a:off x="2743200" y="2264315"/>
            <a:ext cx="6919784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14E0-A196-4D13-F71F-070FCB6ECEEF}"/>
              </a:ext>
            </a:extLst>
          </p:cNvPr>
          <p:cNvSpPr txBox="1"/>
          <p:nvPr/>
        </p:nvSpPr>
        <p:spPr>
          <a:xfrm>
            <a:off x="9756817" y="2211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0.939 eV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15088" y="1848984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915F5A1-B555-319F-B923-95546740465C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510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laplacian</a:t>
            </a:r>
            <a:r>
              <a:rPr lang="it-IT" sz="2000">
                <a:latin typeface="Century Gothic"/>
                <a:ea typeface="+mn-lt"/>
                <a:cs typeface="+mn-lt"/>
              </a:rPr>
              <a:t> of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r>
              <a:rPr lang="it-IT" sz="2000">
                <a:latin typeface="Century Gothic"/>
                <a:ea typeface="+mn-lt"/>
                <a:cs typeface="+mn-lt"/>
              </a:rPr>
              <a:t> and </a:t>
            </a:r>
            <a:r>
              <a:rPr lang="it-IT" sz="2000" err="1">
                <a:latin typeface="Century Gothic"/>
                <a:ea typeface="+mn-lt"/>
                <a:cs typeface="+mn-lt"/>
              </a:rPr>
              <a:t>kinetic</a:t>
            </a:r>
            <a:r>
              <a:rPr lang="it-IT" sz="2000">
                <a:latin typeface="Century Gothic"/>
                <a:ea typeface="+mn-lt"/>
                <a:cs typeface="+mn-lt"/>
              </a:rPr>
              <a:t> energy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70982DE1-FDB5-3C54-8A05-9CC1999F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4" name="Immagine 14">
            <a:extLst>
              <a:ext uri="{FF2B5EF4-FFF2-40B4-BE49-F238E27FC236}">
                <a16:creationId xmlns:a16="http://schemas.microsoft.com/office/drawing/2014/main" id="{B923B28A-B832-CCA2-0E25-FBF31D1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243CE1-5566-7C22-3925-B1804ADA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6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29374" y="2167791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146628-13BB-0E7B-76A4-33BFD1655CA3}"/>
              </a:ext>
            </a:extLst>
          </p:cNvPr>
          <p:cNvSpPr/>
          <p:nvPr/>
        </p:nvSpPr>
        <p:spPr>
          <a:xfrm rot="5400000">
            <a:off x="4224336" y="5551017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936E2-0968-42E5-D34E-2A7E5BA32BE1}"/>
              </a:ext>
            </a:extLst>
          </p:cNvPr>
          <p:cNvSpPr txBox="1"/>
          <p:nvPr/>
        </p:nvSpPr>
        <p:spPr>
          <a:xfrm>
            <a:off x="5261574" y="52123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89365-83B2-E076-8FBC-468204615310}"/>
              </a:ext>
            </a:extLst>
          </p:cNvPr>
          <p:cNvSpPr txBox="1"/>
          <p:nvPr/>
        </p:nvSpPr>
        <p:spPr>
          <a:xfrm>
            <a:off x="4526565" y="553891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A2B67-F018-9125-1BBE-2F711E6BBE13}"/>
              </a:ext>
            </a:extLst>
          </p:cNvPr>
          <p:cNvSpPr txBox="1"/>
          <p:nvPr/>
        </p:nvSpPr>
        <p:spPr>
          <a:xfrm>
            <a:off x="5512401" y="17468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088723A-01CF-944B-BB56-222AF9256872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2833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29374" y="2167791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E4045-2664-7A87-48A8-A361F23E9A5F}"/>
              </a:ext>
            </a:extLst>
          </p:cNvPr>
          <p:cNvSpPr txBox="1"/>
          <p:nvPr/>
        </p:nvSpPr>
        <p:spPr>
          <a:xfrm>
            <a:off x="5512401" y="17468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146628-13BB-0E7B-76A4-33BFD1655CA3}"/>
              </a:ext>
            </a:extLst>
          </p:cNvPr>
          <p:cNvSpPr/>
          <p:nvPr/>
        </p:nvSpPr>
        <p:spPr>
          <a:xfrm rot="5400000">
            <a:off x="4224336" y="5551017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936E2-0968-42E5-D34E-2A7E5BA32BE1}"/>
              </a:ext>
            </a:extLst>
          </p:cNvPr>
          <p:cNvSpPr txBox="1"/>
          <p:nvPr/>
        </p:nvSpPr>
        <p:spPr>
          <a:xfrm>
            <a:off x="5261574" y="52123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89365-83B2-E076-8FBC-468204615310}"/>
              </a:ext>
            </a:extLst>
          </p:cNvPr>
          <p:cNvSpPr txBox="1"/>
          <p:nvPr/>
        </p:nvSpPr>
        <p:spPr>
          <a:xfrm>
            <a:off x="4526565" y="553891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54889-0CD9-021C-8AB7-25FDAA542C10}"/>
              </a:ext>
            </a:extLst>
          </p:cNvPr>
          <p:cNvCxnSpPr>
            <a:cxnSpLocks/>
          </p:cNvCxnSpPr>
          <p:nvPr/>
        </p:nvCxnSpPr>
        <p:spPr>
          <a:xfrm>
            <a:off x="4586288" y="5581729"/>
            <a:ext cx="2324819" cy="2143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57A806-EBFC-F8F2-15C8-E7534454FE63}"/>
              </a:ext>
            </a:extLst>
          </p:cNvPr>
          <p:cNvCxnSpPr>
            <a:cxnSpLocks/>
          </p:cNvCxnSpPr>
          <p:nvPr/>
        </p:nvCxnSpPr>
        <p:spPr>
          <a:xfrm flipV="1">
            <a:off x="4586288" y="5538916"/>
            <a:ext cx="2100263" cy="3693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>
            <a:extLst>
              <a:ext uri="{FF2B5EF4-FFF2-40B4-BE49-F238E27FC236}">
                <a16:creationId xmlns:a16="http://schemas.microsoft.com/office/drawing/2014/main" id="{8EB07A67-C809-C433-37EF-7482A02229E3}"/>
              </a:ext>
            </a:extLst>
          </p:cNvPr>
          <p:cNvSpPr/>
          <p:nvPr/>
        </p:nvSpPr>
        <p:spPr>
          <a:xfrm rot="2732133">
            <a:off x="6908089" y="5164436"/>
            <a:ext cx="288374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C6B4-51B5-1222-782D-28421BCABA66}"/>
              </a:ext>
            </a:extLst>
          </p:cNvPr>
          <p:cNvSpPr txBox="1"/>
          <p:nvPr/>
        </p:nvSpPr>
        <p:spPr>
          <a:xfrm>
            <a:off x="5691488" y="4458307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use a denser FFT grid</a:t>
            </a:r>
          </a:p>
          <a:p>
            <a:pPr algn="ctr"/>
            <a:r>
              <a:rPr lang="en-GB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size 60x60x60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9ADE18B-B275-8586-F2C9-E8F3E4ADD4C9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0360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025479-EBF7-C1F9-D33A-BC53B605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8" y="250713"/>
            <a:ext cx="3981173" cy="63565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7E6B3E-D0B7-2009-82CE-13786E22C0F4}"/>
              </a:ext>
            </a:extLst>
          </p:cNvPr>
          <p:cNvSpPr/>
          <p:nvPr/>
        </p:nvSpPr>
        <p:spPr>
          <a:xfrm>
            <a:off x="971551" y="3693065"/>
            <a:ext cx="1153812" cy="636048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29D0479-A412-F7C5-3111-FD67C7B77460}"/>
              </a:ext>
            </a:extLst>
          </p:cNvPr>
          <p:cNvSpPr/>
          <p:nvPr/>
        </p:nvSpPr>
        <p:spPr>
          <a:xfrm rot="5400000">
            <a:off x="3710124" y="2638563"/>
            <a:ext cx="200025" cy="2781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9888D-D987-5F9D-087A-37EB4A87A51A}"/>
              </a:ext>
            </a:extLst>
          </p:cNvPr>
          <p:cNvSpPr txBox="1"/>
          <p:nvPr/>
        </p:nvSpPr>
        <p:spPr>
          <a:xfrm>
            <a:off x="5362848" y="3780256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 specified from the input</a:t>
            </a:r>
          </a:p>
        </p:txBody>
      </p:sp>
    </p:spTree>
    <p:extLst>
      <p:ext uri="{BB962C8B-B14F-4D97-AF65-F5344CB8AC3E}">
        <p14:creationId xmlns:p14="http://schemas.microsoft.com/office/powerpoint/2010/main" val="2203315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ACBA13-7576-C87D-E29A-39F7B3FC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2614" y="-112941"/>
            <a:ext cx="5520314" cy="79660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16151A-485F-2775-294B-42DC86AD139F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94737-C633-54FA-CE38-04F2D5ADF66D}"/>
              </a:ext>
            </a:extLst>
          </p:cNvPr>
          <p:cNvCxnSpPr>
            <a:cxnSpLocks/>
          </p:cNvCxnSpPr>
          <p:nvPr/>
        </p:nvCxnSpPr>
        <p:spPr>
          <a:xfrm flipV="1">
            <a:off x="4114801" y="2928938"/>
            <a:ext cx="0" cy="2700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07A4BD-B707-DC2F-69CD-1976FC90C4E2}"/>
              </a:ext>
            </a:extLst>
          </p:cNvPr>
          <p:cNvCxnSpPr>
            <a:cxnSpLocks/>
          </p:cNvCxnSpPr>
          <p:nvPr/>
        </p:nvCxnSpPr>
        <p:spPr>
          <a:xfrm>
            <a:off x="4171953" y="2871786"/>
            <a:ext cx="24002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624EC-6537-963D-933A-E81F1F7A25ED}"/>
              </a:ext>
            </a:extLst>
          </p:cNvPr>
          <p:cNvCxnSpPr/>
          <p:nvPr/>
        </p:nvCxnSpPr>
        <p:spPr>
          <a:xfrm flipV="1">
            <a:off x="6557962" y="2500313"/>
            <a:ext cx="0" cy="3714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D8A2F-5463-86C1-1E72-2D058FF872A2}"/>
              </a:ext>
            </a:extLst>
          </p:cNvPr>
          <p:cNvSpPr txBox="1"/>
          <p:nvPr/>
        </p:nvSpPr>
        <p:spPr>
          <a:xfrm>
            <a:off x="6572250" y="2502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0.002 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5DA8C-3F64-BE21-EF17-D006A785B888}"/>
              </a:ext>
            </a:extLst>
          </p:cNvPr>
          <p:cNvSpPr txBox="1"/>
          <p:nvPr/>
        </p:nvSpPr>
        <p:spPr>
          <a:xfrm>
            <a:off x="4220322" y="547318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069A4-8A1F-5758-0679-196C1EE346F2}"/>
              </a:ext>
            </a:extLst>
          </p:cNvPr>
          <p:cNvSpPr txBox="1"/>
          <p:nvPr/>
        </p:nvSpPr>
        <p:spPr>
          <a:xfrm>
            <a:off x="2293153" y="230951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AB87EC-986D-36F6-E86B-5FC984583C01}"/>
              </a:ext>
            </a:extLst>
          </p:cNvPr>
          <p:cNvSpPr/>
          <p:nvPr/>
        </p:nvSpPr>
        <p:spPr>
          <a:xfrm>
            <a:off x="5908461" y="3459480"/>
            <a:ext cx="6028759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E0F7-E644-4B89-4F8F-1D290BA4DCC8}"/>
              </a:ext>
            </a:extLst>
          </p:cNvPr>
          <p:cNvSpPr txBox="1"/>
          <p:nvPr/>
        </p:nvSpPr>
        <p:spPr>
          <a:xfrm>
            <a:off x="5954182" y="3641470"/>
            <a:ext cx="6028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eta-GGA contribution to the XC potential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compu-</a:t>
            </a:r>
          </a:p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 in real space on the FFT grid. This is why the FFT</a:t>
            </a:r>
          </a:p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must be very dense.</a:t>
            </a:r>
          </a:p>
          <a:p>
            <a:r>
              <a:rPr lang="en-CH" sz="1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Yao and Y. Kanai, J. Chem. Phys. </a:t>
            </a:r>
            <a:r>
              <a:rPr lang="en-CH" sz="18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CH" sz="1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224105 (2017).</a:t>
            </a:r>
          </a:p>
          <a:p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A7EA30-0EAA-67E5-6691-39601C9E54B6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09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AB7D76-D0C6-BE8D-B936-1EA4BA12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0" y="857362"/>
            <a:ext cx="3808846" cy="532101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D0E6AB-AB47-0796-F89B-7549E3FF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44" y="1007737"/>
            <a:ext cx="3646971" cy="5170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B6BC2-1BA1-C171-92A5-7DEE88076461}"/>
              </a:ext>
            </a:extLst>
          </p:cNvPr>
          <p:cNvSpPr/>
          <p:nvPr/>
        </p:nvSpPr>
        <p:spPr>
          <a:xfrm>
            <a:off x="1589388" y="4899827"/>
            <a:ext cx="2204137" cy="257735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FE0A7-45CC-4BC4-A887-22B2DDF4595E}"/>
              </a:ext>
            </a:extLst>
          </p:cNvPr>
          <p:cNvSpPr/>
          <p:nvPr/>
        </p:nvSpPr>
        <p:spPr>
          <a:xfrm>
            <a:off x="8970495" y="4962187"/>
            <a:ext cx="2051736" cy="24480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5CD11FC-D7EB-946C-FDDA-E8F21A4E0F6D}"/>
              </a:ext>
            </a:extLst>
          </p:cNvPr>
          <p:cNvSpPr/>
          <p:nvPr/>
        </p:nvSpPr>
        <p:spPr>
          <a:xfrm rot="2083296">
            <a:off x="3594582" y="3249037"/>
            <a:ext cx="184463" cy="173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BED87-F88D-704D-CCCB-5F8664FC8AFC}"/>
              </a:ext>
            </a:extLst>
          </p:cNvPr>
          <p:cNvSpPr txBox="1"/>
          <p:nvPr/>
        </p:nvSpPr>
        <p:spPr>
          <a:xfrm>
            <a:off x="3116670" y="2638636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Dojo library</a:t>
            </a:r>
          </a:p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www.pseudo-dojo.org</a:t>
            </a:r>
            <a:endParaRPr lang="en-CH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53330-A100-8A60-80A5-A1B18A75EBE2}"/>
              </a:ext>
            </a:extLst>
          </p:cNvPr>
          <p:cNvSpPr txBox="1"/>
          <p:nvPr/>
        </p:nvSpPr>
        <p:spPr>
          <a:xfrm>
            <a:off x="2921251" y="6039155"/>
            <a:ext cx="653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SG15 library</a:t>
            </a:r>
          </a:p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www.quantum-simulation.org</a:t>
            </a:r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/potentials/sg15_oncv/</a:t>
            </a:r>
            <a:endParaRPr lang="en-CH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7C80983-8A40-1A55-35B8-BEBC2A56CF56}"/>
              </a:ext>
            </a:extLst>
          </p:cNvPr>
          <p:cNvSpPr/>
          <p:nvPr/>
        </p:nvSpPr>
        <p:spPr>
          <a:xfrm rot="14537352">
            <a:off x="6814996" y="4683586"/>
            <a:ext cx="184463" cy="173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A0038B8-A26B-22B2-F0E9-7BE47348FC0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PBE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2946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81718" y="4553606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D11BB6A-57EF-9AE2-436D-A1388D57DF81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with different pseudopotentials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6056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81718" y="4553606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F39EF37-F632-B552-0441-8D65AD02C6B9}"/>
              </a:ext>
            </a:extLst>
          </p:cNvPr>
          <p:cNvSpPr/>
          <p:nvPr/>
        </p:nvSpPr>
        <p:spPr>
          <a:xfrm>
            <a:off x="1235676" y="3842951"/>
            <a:ext cx="444844" cy="303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792F-44E7-E2FE-C54E-B6FDBB55230D}"/>
              </a:ext>
            </a:extLst>
          </p:cNvPr>
          <p:cNvSpPr txBox="1"/>
          <p:nvPr/>
        </p:nvSpPr>
        <p:spPr>
          <a:xfrm>
            <a:off x="-22090" y="380676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CA95-8906-70A4-AC5A-EA9AE2470F05}"/>
              </a:ext>
            </a:extLst>
          </p:cNvPr>
          <p:cNvSpPr txBox="1"/>
          <p:nvPr/>
        </p:nvSpPr>
        <p:spPr>
          <a:xfrm>
            <a:off x="9912865" y="340428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ACD98-C45B-5FC8-3139-E6CFD2EB4EB9}"/>
              </a:ext>
            </a:extLst>
          </p:cNvPr>
          <p:cNvSpPr txBox="1"/>
          <p:nvPr/>
        </p:nvSpPr>
        <p:spPr>
          <a:xfrm>
            <a:off x="9925222" y="377837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NLCC=.true.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E8C9E-743A-2E81-3A3F-4B8227712CF2}"/>
              </a:ext>
            </a:extLst>
          </p:cNvPr>
          <p:cNvSpPr txBox="1"/>
          <p:nvPr/>
        </p:nvSpPr>
        <p:spPr>
          <a:xfrm>
            <a:off x="220005" y="5434768"/>
            <a:ext cx="1197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nonlinear core correction (NLCC) is not implemented for meta-GGA in Quantum ESPRESSO!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29411-C862-2515-F201-F34666F68C9C}"/>
              </a:ext>
            </a:extLst>
          </p:cNvPr>
          <p:cNvSpPr txBox="1"/>
          <p:nvPr/>
        </p:nvSpPr>
        <p:spPr>
          <a:xfrm>
            <a:off x="257537" y="6031503"/>
            <a:ext cx="1134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Pseudopotentials that have NLCC=.true. introduce some inconsistency for meta-GGA calculations.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2B89C-88E0-0C76-FDB0-270FE351E919}"/>
              </a:ext>
            </a:extLst>
          </p:cNvPr>
          <p:cNvSpPr txBox="1"/>
          <p:nvPr/>
        </p:nvSpPr>
        <p:spPr>
          <a:xfrm>
            <a:off x="9900508" y="300417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D0F55136-D2E7-389E-A1DA-80E521D54471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with different pseudopotentials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117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7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95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75539" y="538299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47EC5-0810-EFCD-14E3-9090798CDBC8}"/>
              </a:ext>
            </a:extLst>
          </p:cNvPr>
          <p:cNvSpPr txBox="1"/>
          <p:nvPr/>
        </p:nvSpPr>
        <p:spPr>
          <a:xfrm>
            <a:off x="1502992" y="5924622"/>
            <a:ext cx="940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calculation with the SCAN pseudopotential gives the most accurate results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CDDE-7BA1-BA6F-0C66-F7A532A7A04B}"/>
              </a:ext>
            </a:extLst>
          </p:cNvPr>
          <p:cNvSpPr txBox="1"/>
          <p:nvPr/>
        </p:nvSpPr>
        <p:spPr>
          <a:xfrm>
            <a:off x="3162918" y="6380747"/>
            <a:ext cx="538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Yao and Y. Kanai, J. Chem. Phys.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224105 (2017).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2C56FD9-65B7-3617-7366-102CBAC1608F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with different pseudopotentials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6297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4700351" y="876294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D6ABF-B078-5C21-3620-6E3AF7C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1721" y="1358907"/>
            <a:ext cx="3819562" cy="5456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11C54-1584-2EB4-DFC3-DBA9D4CBE940}"/>
              </a:ext>
            </a:extLst>
          </p:cNvPr>
          <p:cNvSpPr txBox="1"/>
          <p:nvPr/>
        </p:nvSpPr>
        <p:spPr>
          <a:xfrm>
            <a:off x="1178645" y="1624873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with SCAN pseudopotential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018E8-E804-DAC8-ED45-37B7BAB1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2499" y="1337565"/>
            <a:ext cx="3819563" cy="549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6E20D-DD20-D34A-1CC1-C5209645AD80}"/>
              </a:ext>
            </a:extLst>
          </p:cNvPr>
          <p:cNvSpPr txBox="1"/>
          <p:nvPr/>
        </p:nvSpPr>
        <p:spPr>
          <a:xfrm>
            <a:off x="6893645" y="1624873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 with PBE pseudopotential (SG15)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0BA7677-C6B6-75AE-D9AF-582ADB20F1DC}"/>
              </a:ext>
            </a:extLst>
          </p:cNvPr>
          <p:cNvSpPr/>
          <p:nvPr/>
        </p:nvSpPr>
        <p:spPr>
          <a:xfrm>
            <a:off x="3264871" y="2660322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8218D6F-1D42-FC1D-4941-7A7349EFFB69}"/>
              </a:ext>
            </a:extLst>
          </p:cNvPr>
          <p:cNvSpPr/>
          <p:nvPr/>
        </p:nvSpPr>
        <p:spPr>
          <a:xfrm>
            <a:off x="7836871" y="3550802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1EA4-B85D-B52C-22AE-9BBBC4722A5A}"/>
              </a:ext>
            </a:extLst>
          </p:cNvPr>
          <p:cNvSpPr txBox="1"/>
          <p:nvPr/>
        </p:nvSpPr>
        <p:spPr>
          <a:xfrm>
            <a:off x="2134744" y="6202692"/>
            <a:ext cx="7394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is achieved must faster with PBE than with SCAN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9F6EFDB-61E7-A88C-71AD-D6D88EF62019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w.r.t.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Ecut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54504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B71DCE-8E3B-A7DE-97F3-CD0A8143EBC4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Setting up the XC functional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74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cs typeface="Calibri" panose="020F0502020204030204"/>
              </a:rPr>
              <a:t>laplacian</a:t>
            </a:r>
            <a:r>
              <a:rPr lang="it-IT" sz="2000">
                <a:latin typeface="Century Gothic"/>
                <a:cs typeface="Calibri" panose="020F0502020204030204"/>
              </a:rPr>
              <a:t> of the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r>
              <a:rPr lang="it-IT" sz="2000">
                <a:latin typeface="Century Gothic"/>
                <a:cs typeface="Calibri" panose="020F0502020204030204"/>
              </a:rPr>
              <a:t> and </a:t>
            </a:r>
            <a:r>
              <a:rPr lang="it-IT" sz="2000" err="1">
                <a:latin typeface="Century Gothic"/>
                <a:cs typeface="Calibri" panose="020F0502020204030204"/>
              </a:rPr>
              <a:t>kinetic</a:t>
            </a:r>
            <a:r>
              <a:rPr lang="it-IT" sz="2000">
                <a:latin typeface="Century Gothic"/>
                <a:cs typeface="Calibri" panose="020F0502020204030204"/>
              </a:rPr>
              <a:t> energy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Hybrid</a:t>
            </a:r>
            <a:r>
              <a:rPr lang="it-IT" sz="2000" b="1">
                <a:latin typeface="Century Gothic"/>
                <a:cs typeface="Calibri" panose="020F0502020204030204"/>
              </a:rPr>
              <a:t>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functionals</a:t>
            </a:r>
            <a:r>
              <a:rPr lang="it-IT" sz="2000">
                <a:latin typeface="Century Gothic"/>
                <a:cs typeface="Calibri" panose="020F0502020204030204"/>
              </a:rPr>
              <a:t>: include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Fock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exchange</a:t>
            </a: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5" name="Immagine 15">
            <a:extLst>
              <a:ext uri="{FF2B5EF4-FFF2-40B4-BE49-F238E27FC236}">
                <a16:creationId xmlns:a16="http://schemas.microsoft.com/office/drawing/2014/main" id="{73720518-4D4A-0224-D5BB-847ED057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8" y="5930359"/>
            <a:ext cx="4830872" cy="3417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4801DAA-4C33-6C19-4107-1F982D51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17" name="Immagine 14">
            <a:extLst>
              <a:ext uri="{FF2B5EF4-FFF2-40B4-BE49-F238E27FC236}">
                <a16:creationId xmlns:a16="http://schemas.microsoft.com/office/drawing/2014/main" id="{0EAC7BE7-94DC-9BEC-8C0D-DF42530A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4631E048-8A53-71C2-9471-F88CDEB1E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1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24FC1C-A2FB-3592-28B4-320D2E18600A}"/>
              </a:ext>
            </a:extLst>
          </p:cNvPr>
          <p:cNvGrpSpPr/>
          <p:nvPr/>
        </p:nvGrpSpPr>
        <p:grpSpPr>
          <a:xfrm>
            <a:off x="6017874" y="781832"/>
            <a:ext cx="5554199" cy="2229140"/>
            <a:chOff x="6017874" y="781832"/>
            <a:chExt cx="5554199" cy="2229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05C41-8DD8-8FFE-19FB-22B266A1CEB2}"/>
                </a:ext>
              </a:extLst>
            </p:cNvPr>
            <p:cNvSpPr txBox="1"/>
            <p:nvPr/>
          </p:nvSpPr>
          <p:spPr>
            <a:xfrm>
              <a:off x="6017874" y="2360585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E6F18E-8725-7294-7D02-89FE271F5BE4}"/>
                </a:ext>
              </a:extLst>
            </p:cNvPr>
            <p:cNvSpPr txBox="1"/>
            <p:nvPr/>
          </p:nvSpPr>
          <p:spPr>
            <a:xfrm>
              <a:off x="7087527" y="236464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86E9AC-B9C6-694F-5789-E538EC4F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351" y="2072294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0E0377-5862-9653-BBC3-A75B36DB7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089834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8F5C5-AD1E-02C1-5554-955F0E587120}"/>
                </a:ext>
              </a:extLst>
            </p:cNvPr>
            <p:cNvSpPr txBox="1"/>
            <p:nvPr/>
          </p:nvSpPr>
          <p:spPr>
            <a:xfrm>
              <a:off x="7294547" y="781832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0DA55-D8B9-43E9-09A6-033CDA31E480}"/>
                </a:ext>
              </a:extLst>
            </p:cNvPr>
            <p:cNvSpPr txBox="1"/>
            <p:nvPr/>
          </p:nvSpPr>
          <p:spPr>
            <a:xfrm>
              <a:off x="8364200" y="785888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CE751E-9A5E-6646-0EC1-6859A76AAE1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889997" y="1432219"/>
              <a:ext cx="170330" cy="196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D00B4B-A104-873C-ACA0-E78FAE0E3AF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910024" y="1428163"/>
              <a:ext cx="198682" cy="200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0171B5-0388-667A-A285-F6D7F3999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231" y="2055236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42F8E0-3625-36D8-15B3-D62D991BA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3680" y="2072776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B936A4-AFAF-50FD-07C4-64D4C1CE6779}"/>
                </a:ext>
              </a:extLst>
            </p:cNvPr>
            <p:cNvSpPr txBox="1"/>
            <p:nvPr/>
          </p:nvSpPr>
          <p:spPr>
            <a:xfrm>
              <a:off x="8903147" y="232881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E3A5F-A082-6080-71A1-F8BADC7AF9D9}"/>
                </a:ext>
              </a:extLst>
            </p:cNvPr>
            <p:cNvSpPr txBox="1"/>
            <p:nvPr/>
          </p:nvSpPr>
          <p:spPr>
            <a:xfrm>
              <a:off x="10179820" y="2318084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22D2BCEF-4712-71A3-EA0C-7FE6A1BDF092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Setting up the XC functional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0179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B68A93-C058-829B-594F-2B8A4E9703FC}"/>
              </a:ext>
            </a:extLst>
          </p:cNvPr>
          <p:cNvGrpSpPr/>
          <p:nvPr/>
        </p:nvGrpSpPr>
        <p:grpSpPr>
          <a:xfrm>
            <a:off x="656973" y="3047087"/>
            <a:ext cx="11001627" cy="2453640"/>
            <a:chOff x="656973" y="3047087"/>
            <a:chExt cx="11001627" cy="2453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BDD8E-F1C8-598A-4AA3-0B7C1C056B83}"/>
                </a:ext>
              </a:extLst>
            </p:cNvPr>
            <p:cNvSpPr txBox="1"/>
            <p:nvPr/>
          </p:nvSpPr>
          <p:spPr>
            <a:xfrm>
              <a:off x="1368294" y="3289607"/>
              <a:ext cx="998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input_dft=‘XC-000I-000I-000I-000I-263L-267L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51103B-5B55-0B1F-3234-FB6F12C3AE7C}"/>
                </a:ext>
              </a:extLst>
            </p:cNvPr>
            <p:cNvSpPr txBox="1"/>
            <p:nvPr/>
          </p:nvSpPr>
          <p:spPr>
            <a:xfrm>
              <a:off x="1249680" y="4043075"/>
              <a:ext cx="998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‘rSCAN’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input_dft=‘XC-000I-000I-000I-000I-493L-494L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128E3D-50C2-64BA-2E9A-1FCD084343C1}"/>
                </a:ext>
              </a:extLst>
            </p:cNvPr>
            <p:cNvSpPr txBox="1"/>
            <p:nvPr/>
          </p:nvSpPr>
          <p:spPr>
            <a:xfrm>
              <a:off x="1104900" y="4811783"/>
              <a:ext cx="1027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‘r2SCAN’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input_dft=‘XC-000I-000I-000I-000I-497L-498L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A8C47-7B61-E934-30CA-F9E3C3334E80}"/>
                </a:ext>
              </a:extLst>
            </p:cNvPr>
            <p:cNvSpPr/>
            <p:nvPr/>
          </p:nvSpPr>
          <p:spPr>
            <a:xfrm>
              <a:off x="656973" y="3047087"/>
              <a:ext cx="11001627" cy="245364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C32CC6-CC26-B232-99AB-D3972674C86B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00" y="4015841"/>
              <a:ext cx="3051306" cy="369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9BC1D8-424D-FCB4-3122-4E238CA66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3977639"/>
              <a:ext cx="3051306" cy="495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24FC1C-A2FB-3592-28B4-320D2E18600A}"/>
              </a:ext>
            </a:extLst>
          </p:cNvPr>
          <p:cNvGrpSpPr/>
          <p:nvPr/>
        </p:nvGrpSpPr>
        <p:grpSpPr>
          <a:xfrm>
            <a:off x="6017874" y="781832"/>
            <a:ext cx="5554199" cy="2229140"/>
            <a:chOff x="6017874" y="781832"/>
            <a:chExt cx="5554199" cy="2229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05C41-8DD8-8FFE-19FB-22B266A1CEB2}"/>
                </a:ext>
              </a:extLst>
            </p:cNvPr>
            <p:cNvSpPr txBox="1"/>
            <p:nvPr/>
          </p:nvSpPr>
          <p:spPr>
            <a:xfrm>
              <a:off x="6017874" y="2360585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E6F18E-8725-7294-7D02-89FE271F5BE4}"/>
                </a:ext>
              </a:extLst>
            </p:cNvPr>
            <p:cNvSpPr txBox="1"/>
            <p:nvPr/>
          </p:nvSpPr>
          <p:spPr>
            <a:xfrm>
              <a:off x="7087527" y="236464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86E9AC-B9C6-694F-5789-E538EC4F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351" y="2072294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0E0377-5862-9653-BBC3-A75B36DB7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089834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8F5C5-AD1E-02C1-5554-955F0E587120}"/>
                </a:ext>
              </a:extLst>
            </p:cNvPr>
            <p:cNvSpPr txBox="1"/>
            <p:nvPr/>
          </p:nvSpPr>
          <p:spPr>
            <a:xfrm>
              <a:off x="7294547" y="781832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0DA55-D8B9-43E9-09A6-033CDA31E480}"/>
                </a:ext>
              </a:extLst>
            </p:cNvPr>
            <p:cNvSpPr txBox="1"/>
            <p:nvPr/>
          </p:nvSpPr>
          <p:spPr>
            <a:xfrm>
              <a:off x="8364200" y="785888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CE751E-9A5E-6646-0EC1-6859A76AAE1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889997" y="1432219"/>
              <a:ext cx="170330" cy="196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D00B4B-A104-873C-ACA0-E78FAE0E3AF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910024" y="1428163"/>
              <a:ext cx="198682" cy="200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0171B5-0388-667A-A285-F6D7F3999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231" y="2055236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42F8E0-3625-36D8-15B3-D62D991BA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3680" y="2072776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B936A4-AFAF-50FD-07C4-64D4C1CE6779}"/>
                </a:ext>
              </a:extLst>
            </p:cNvPr>
            <p:cNvSpPr txBox="1"/>
            <p:nvPr/>
          </p:nvSpPr>
          <p:spPr>
            <a:xfrm>
              <a:off x="8903147" y="232881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E3A5F-A082-6080-71A1-F8BADC7AF9D9}"/>
                </a:ext>
              </a:extLst>
            </p:cNvPr>
            <p:cNvSpPr txBox="1"/>
            <p:nvPr/>
          </p:nvSpPr>
          <p:spPr>
            <a:xfrm>
              <a:off x="10179820" y="2318084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9F500E-846D-ABB9-BD76-2424D1E7D523}"/>
              </a:ext>
            </a:extLst>
          </p:cNvPr>
          <p:cNvSpPr txBox="1"/>
          <p:nvPr/>
        </p:nvSpPr>
        <p:spPr>
          <a:xfrm>
            <a:off x="55497" y="3721844"/>
            <a:ext cx="115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no short </a:t>
            </a:r>
          </a:p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name    in QE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2EB856E-4676-2BA1-A85B-64C2AF6E91FB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Setting up the XC functional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20439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C9E6FAB-C9EF-B68D-BD17-91F21E20AF4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36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</a:t>
                      </a:r>
                      <a:r>
                        <a:rPr lang="en-CH" baseline="30000" dirty="0"/>
                        <a:t>2</a:t>
                      </a:r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SG15 ONCV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BFD3EA-6178-3C5D-F94A-EDB04F0FCA2B}"/>
              </a:ext>
            </a:extLst>
          </p:cNvPr>
          <p:cNvSpPr txBox="1"/>
          <p:nvPr/>
        </p:nvSpPr>
        <p:spPr>
          <a:xfrm>
            <a:off x="4928853" y="410283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58A5F-3E1B-DE5D-0C51-4AD7965BCA1F}"/>
              </a:ext>
            </a:extLst>
          </p:cNvPr>
          <p:cNvSpPr txBox="1"/>
          <p:nvPr/>
        </p:nvSpPr>
        <p:spPr>
          <a:xfrm>
            <a:off x="1673894" y="5234579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is more accurate than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for predicting the band gap of bulk Si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 least when using the PBE pseudopotential)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8F577B9-051A-EAE7-1EE2-FFFAAFF0C171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Different flavors of SCAN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4328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73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Outline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practice</a:t>
            </a:r>
            <a:endParaRPr lang="it-IT" sz="2000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latin typeface="Century Gothic"/>
                <a:cs typeface="Calibri" panose="020F0502020204030204"/>
              </a:rPr>
              <a:t> 3-4</a:t>
            </a:r>
            <a:r>
              <a:rPr lang="it-IT" sz="2000" dirty="0">
                <a:latin typeface="Century Gothic"/>
                <a:cs typeface="Calibri" panose="020F0502020204030204"/>
              </a:rPr>
              <a:t>. Meta-GGA: </a:t>
            </a:r>
            <a:r>
              <a:rPr lang="it-IT" sz="2000" dirty="0" err="1"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>
                <a:latin typeface="Century Gothic"/>
                <a:cs typeface="Calibri" panose="020F0502020204030204"/>
              </a:rPr>
              <a:t>of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FCC Silicon and </a:t>
            </a:r>
            <a:r>
              <a:rPr lang="it-IT" sz="2000" dirty="0">
                <a:latin typeface="Century Gothic"/>
                <a:cs typeface="Calibri" panose="020F0502020204030204"/>
              </a:rPr>
              <a:t>BCC </a:t>
            </a:r>
            <a:r>
              <a:rPr lang="it-IT" sz="2000" dirty="0" err="1">
                <a:latin typeface="Century Gothic"/>
                <a:cs typeface="Calibri" panose="020F0502020204030204"/>
              </a:rPr>
              <a:t>Iron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using</a:t>
            </a:r>
            <a:r>
              <a:rPr lang="it-IT" sz="2000" dirty="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771918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F4D7C4D-146D-1E19-82F3-F2092DEC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2" y="662796"/>
            <a:ext cx="3844320" cy="6022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0319F0-8810-16CA-F3B2-9413EF3ECEAE}"/>
              </a:ext>
            </a:extLst>
          </p:cNvPr>
          <p:cNvSpPr/>
          <p:nvPr/>
        </p:nvSpPr>
        <p:spPr>
          <a:xfrm>
            <a:off x="1609101" y="5651193"/>
            <a:ext cx="2019207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0AB6B-9874-63E8-7D52-DCAAC02DE549}"/>
              </a:ext>
            </a:extLst>
          </p:cNvPr>
          <p:cNvSpPr/>
          <p:nvPr/>
        </p:nvSpPr>
        <p:spPr>
          <a:xfrm>
            <a:off x="470867" y="6465333"/>
            <a:ext cx="1651201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AE7-B735-6D87-BA80-659C3D0C1860}"/>
              </a:ext>
            </a:extLst>
          </p:cNvPr>
          <p:cNvSpPr/>
          <p:nvPr/>
        </p:nvSpPr>
        <p:spPr>
          <a:xfrm>
            <a:off x="833349" y="3249990"/>
            <a:ext cx="1551506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1720192-59A0-A8CE-0A50-D0D875684718}"/>
              </a:ext>
            </a:extLst>
          </p:cNvPr>
          <p:cNvSpPr/>
          <p:nvPr/>
        </p:nvSpPr>
        <p:spPr>
          <a:xfrm rot="5400000">
            <a:off x="4158605" y="514684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91B-EA85-1FEF-B93D-1A8E7959F41A}"/>
              </a:ext>
            </a:extLst>
          </p:cNvPr>
          <p:cNvSpPr txBox="1"/>
          <p:nvPr/>
        </p:nvSpPr>
        <p:spPr>
          <a:xfrm>
            <a:off x="4946675" y="5398111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 generated using the PBE functional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SG15 ONCV library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(there is no SCAN pseudo for Fe)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E269642-D0DE-78C9-1A5F-0A23C28A818A}"/>
              </a:ext>
            </a:extLst>
          </p:cNvPr>
          <p:cNvSpPr/>
          <p:nvPr/>
        </p:nvSpPr>
        <p:spPr>
          <a:xfrm rot="5400000">
            <a:off x="4120299" y="3961636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C04C-7889-6E1A-99E2-EA5A91E907CA}"/>
              </a:ext>
            </a:extLst>
          </p:cNvPr>
          <p:cNvSpPr txBox="1"/>
          <p:nvPr/>
        </p:nvSpPr>
        <p:spPr>
          <a:xfrm>
            <a:off x="4937587" y="4197511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SCAN functional from the input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ESPRESSO must be compiled with 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Libxc</a:t>
            </a:r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1871-2823-7DC3-6794-312F4DB72EEB}"/>
              </a:ext>
            </a:extLst>
          </p:cNvPr>
          <p:cNvSpPr txBox="1"/>
          <p:nvPr/>
        </p:nvSpPr>
        <p:spPr>
          <a:xfrm>
            <a:off x="4946675" y="3102993"/>
            <a:ext cx="65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ecutwfc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9714AE7-465C-D941-9191-88C71FEACDF9}"/>
              </a:ext>
            </a:extLst>
          </p:cNvPr>
          <p:cNvSpPr/>
          <p:nvPr/>
        </p:nvSpPr>
        <p:spPr>
          <a:xfrm rot="5400000">
            <a:off x="4132657" y="5895150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45FF-D790-5EAB-BFF6-461DE7DFF886}"/>
              </a:ext>
            </a:extLst>
          </p:cNvPr>
          <p:cNvSpPr txBox="1"/>
          <p:nvPr/>
        </p:nvSpPr>
        <p:spPr>
          <a:xfrm>
            <a:off x="4991606" y="6346702"/>
            <a:ext cx="721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</a:t>
            </a:r>
            <a:r>
              <a:rPr lang="en-CH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mesh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D7931-1650-4611-4172-65C9AB1FCCE8}"/>
              </a:ext>
            </a:extLst>
          </p:cNvPr>
          <p:cNvSpPr/>
          <p:nvPr/>
        </p:nvSpPr>
        <p:spPr>
          <a:xfrm>
            <a:off x="802006" y="2672337"/>
            <a:ext cx="1905303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89B7B4-A340-C14A-FB1F-F5A382DB5F57}"/>
              </a:ext>
            </a:extLst>
          </p:cNvPr>
          <p:cNvSpPr/>
          <p:nvPr/>
        </p:nvSpPr>
        <p:spPr>
          <a:xfrm rot="5400000">
            <a:off x="4073639" y="2145827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1E18F-4A7B-41B8-9357-6571A0A6C7A0}"/>
              </a:ext>
            </a:extLst>
          </p:cNvPr>
          <p:cNvSpPr txBox="1"/>
          <p:nvPr/>
        </p:nvSpPr>
        <p:spPr>
          <a:xfrm>
            <a:off x="4937587" y="257349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lattice parameter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F6CE3DE-0A48-1962-D14A-F9558E782888}"/>
              </a:ext>
            </a:extLst>
          </p:cNvPr>
          <p:cNvSpPr/>
          <p:nvPr/>
        </p:nvSpPr>
        <p:spPr>
          <a:xfrm rot="5400000">
            <a:off x="4090112" y="270600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BAF3C0-ED61-9107-574A-415DA2FEED4D}"/>
              </a:ext>
            </a:extLst>
          </p:cNvPr>
          <p:cNvSpPr/>
          <p:nvPr/>
        </p:nvSpPr>
        <p:spPr>
          <a:xfrm>
            <a:off x="836953" y="4450592"/>
            <a:ext cx="187035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EDFDDF6-84A2-12EE-CE23-C429D99A625F}"/>
              </a:ext>
            </a:extLst>
          </p:cNvPr>
          <p:cNvSpPr>
            <a:spLocks noGrp="1"/>
          </p:cNvSpPr>
          <p:nvPr/>
        </p:nvSpPr>
        <p:spPr>
          <a:xfrm>
            <a:off x="379993" y="-212351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Input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07465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E7300-B9D5-2A3B-8331-05EC9CA8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42019" y="-176395"/>
            <a:ext cx="5522010" cy="780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7381101" y="5062908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3222891" y="14614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0BF63B-EC83-85E1-66DB-AB770B969CBD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SCAN functional &amp; PBE pseudopotential (SG15)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257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E7300-B9D5-2A3B-8331-05EC9CA8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42019" y="-176395"/>
            <a:ext cx="5522010" cy="780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7381101" y="5062908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3222891" y="14614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9EFC-9D04-FF02-1696-BC7FB68236DC}"/>
              </a:ext>
            </a:extLst>
          </p:cNvPr>
          <p:cNvSpPr/>
          <p:nvPr/>
        </p:nvSpPr>
        <p:spPr>
          <a:xfrm>
            <a:off x="2963404" y="2320443"/>
            <a:ext cx="6919784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54DFB88-7534-FB49-49FF-B542420D7481}"/>
              </a:ext>
            </a:extLst>
          </p:cNvPr>
          <p:cNvSpPr/>
          <p:nvPr/>
        </p:nvSpPr>
        <p:spPr>
          <a:xfrm>
            <a:off x="5896101" y="1848984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327FE-AD1C-C86C-B4CA-8E34A8B44DF1}"/>
              </a:ext>
            </a:extLst>
          </p:cNvPr>
          <p:cNvSpPr txBox="1"/>
          <p:nvPr/>
        </p:nvSpPr>
        <p:spPr>
          <a:xfrm>
            <a:off x="5629210" y="14444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4FA0-B287-292F-532D-246B4C7CCD05}"/>
                  </a:ext>
                </a:extLst>
              </p:cNvPr>
              <p:cNvSpPr txBox="1"/>
              <p:nvPr/>
            </p:nvSpPr>
            <p:spPr>
              <a:xfrm>
                <a:off x="9967542" y="2271483"/>
                <a:ext cx="955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2.76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en-CH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CH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4FA0-B287-292F-532D-246B4C7C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42" y="2271483"/>
                <a:ext cx="955711" cy="369332"/>
              </a:xfrm>
              <a:prstGeom prst="rect">
                <a:avLst/>
              </a:prstGeom>
              <a:blipFill>
                <a:blip r:embed="rId3"/>
                <a:stretch>
                  <a:fillRect l="-5195" t="-10345" b="-275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3">
            <a:extLst>
              <a:ext uri="{FF2B5EF4-FFF2-40B4-BE49-F238E27FC236}">
                <a16:creationId xmlns:a16="http://schemas.microsoft.com/office/drawing/2014/main" id="{B2156121-6892-313D-9BFC-B88396144560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SCAN functional &amp; PBE pseudopotential (SG15)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63095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047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C2C9D88-D573-E64E-4BF2-D420EB2F84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4865" y="230425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i="1" dirty="0"/>
                            <a:t>m</a:t>
                          </a:r>
                          <a:r>
                            <a:rPr lang="en-CH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CH" baseline="-25000" dirty="0"/>
                            <a:t>B</a:t>
                          </a:r>
                          <a:r>
                            <a:rPr lang="en-CH" baseline="0" dirty="0"/>
                            <a:t>)</a:t>
                          </a:r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47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95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C2C9D88-D573-E64E-4BF2-D420EB2F8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45302"/>
                  </p:ext>
                </p:extLst>
              </p:nvPr>
            </p:nvGraphicFramePr>
            <p:xfrm>
              <a:off x="1784865" y="230425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6897" r="-125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47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959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DEFA1-9AA4-E41E-9B78-7E621150B41E}"/>
                  </a:ext>
                </a:extLst>
              </p:cNvPr>
              <p:cNvSpPr txBox="1"/>
              <p:nvPr/>
            </p:nvSpPr>
            <p:spPr>
              <a:xfrm>
                <a:off x="4440758" y="4493302"/>
                <a:ext cx="279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1.98 – 2.13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H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DEFA1-9AA4-E41E-9B78-7E621150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58" y="4493302"/>
                <a:ext cx="2793201" cy="400110"/>
              </a:xfrm>
              <a:prstGeom prst="rect">
                <a:avLst/>
              </a:prstGeom>
              <a:blipFill>
                <a:blip r:embed="rId3"/>
                <a:stretch>
                  <a:fillRect l="-2262" t="-6061" r="-1357" b="-24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0E47EC5-0810-EFCD-14E3-9090798CDBC8}"/>
              </a:ext>
            </a:extLst>
          </p:cNvPr>
          <p:cNvSpPr txBox="1"/>
          <p:nvPr/>
        </p:nvSpPr>
        <p:spPr>
          <a:xfrm>
            <a:off x="2489445" y="5201200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overestimates magnetic moments in itinerant ferromagnets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CDDE-7BA1-BA6F-0C66-F7A532A7A04B}"/>
              </a:ext>
            </a:extLst>
          </p:cNvPr>
          <p:cNvSpPr txBox="1"/>
          <p:nvPr/>
        </p:nvSpPr>
        <p:spPr>
          <a:xfrm>
            <a:off x="3545980" y="6380747"/>
            <a:ext cx="4736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Ekholm et al., Phys. Rev. B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094413 (2018).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11805-6F29-0003-1F94-2E74E1D5FAA8}"/>
              </a:ext>
            </a:extLst>
          </p:cNvPr>
          <p:cNvSpPr txBox="1"/>
          <p:nvPr/>
        </p:nvSpPr>
        <p:spPr>
          <a:xfrm>
            <a:off x="660646" y="5811342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 is in closer agreement with experiments than SCAN for magnetic moments of itinerant ferromagnets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3981B50-7C23-CAD5-41EE-8D30FF295826}"/>
              </a:ext>
            </a:extLst>
          </p:cNvPr>
          <p:cNvSpPr/>
          <p:nvPr/>
        </p:nvSpPr>
        <p:spPr>
          <a:xfrm>
            <a:off x="1235676" y="3101539"/>
            <a:ext cx="444844" cy="303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647DD-8349-7948-03E9-D7936F4075CD}"/>
              </a:ext>
            </a:extLst>
          </p:cNvPr>
          <p:cNvSpPr txBox="1"/>
          <p:nvPr/>
        </p:nvSpPr>
        <p:spPr>
          <a:xfrm>
            <a:off x="-22090" y="3065348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7C4CD-0A45-104C-1932-0EDBB48D48F4}"/>
              </a:ext>
            </a:extLst>
          </p:cNvPr>
          <p:cNvSpPr txBox="1"/>
          <p:nvPr/>
        </p:nvSpPr>
        <p:spPr>
          <a:xfrm>
            <a:off x="9912865" y="263816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FD71C-FB28-77EC-6B2C-C7FEBC003B8A}"/>
              </a:ext>
            </a:extLst>
          </p:cNvPr>
          <p:cNvSpPr txBox="1"/>
          <p:nvPr/>
        </p:nvSpPr>
        <p:spPr>
          <a:xfrm>
            <a:off x="9916982" y="3025340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NLCC=.true.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E524D93-F150-6E82-D682-3D93EC2C622F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SCAN functional with different pseudopotentials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5784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7C9E6FAB-C9EF-B68D-BD17-91F21E20AF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2052591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i="1" dirty="0"/>
                            <a:t>m</a:t>
                          </a:r>
                          <a:r>
                            <a:rPr lang="en-CH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CH" baseline="-25000" dirty="0"/>
                            <a:t>B</a:t>
                          </a:r>
                          <a:r>
                            <a:rPr lang="en-CH" baseline="0" dirty="0"/>
                            <a:t>)</a:t>
                          </a:r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1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</a:t>
                          </a:r>
                          <a:r>
                            <a:rPr lang="en-CH" baseline="30000" dirty="0"/>
                            <a:t>2</a:t>
                          </a:r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7C9E6FAB-C9EF-B68D-BD17-91F21E20A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625239"/>
                  </p:ext>
                </p:extLst>
              </p:nvPr>
            </p:nvGraphicFramePr>
            <p:xfrm>
              <a:off x="2032000" y="2052591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6667" r="-187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1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</a:t>
                          </a:r>
                          <a:r>
                            <a:rPr lang="en-CH" baseline="30000" dirty="0"/>
                            <a:t>2</a:t>
                          </a:r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16BB6-E7AA-B27E-3A37-5ED7CBFC0DB6}"/>
                  </a:ext>
                </a:extLst>
              </p:cNvPr>
              <p:cNvSpPr txBox="1"/>
              <p:nvPr/>
            </p:nvSpPr>
            <p:spPr>
              <a:xfrm>
                <a:off x="4786749" y="4172023"/>
                <a:ext cx="279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1.98 – 2.13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H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16BB6-E7AA-B27E-3A37-5ED7CBFC0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49" y="4172023"/>
                <a:ext cx="2793201" cy="400110"/>
              </a:xfrm>
              <a:prstGeom prst="rect">
                <a:avLst/>
              </a:prstGeom>
              <a:blipFill>
                <a:blip r:embed="rId3"/>
                <a:stretch>
                  <a:fillRect l="-1810" t="-9375" r="-1357" b="-281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F87D73-EE2C-1744-FF15-7CDBE6690EA7}"/>
              </a:ext>
            </a:extLst>
          </p:cNvPr>
          <p:cNvSpPr txBox="1"/>
          <p:nvPr/>
        </p:nvSpPr>
        <p:spPr>
          <a:xfrm>
            <a:off x="2341161" y="5188843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flavors of SCAN give very similar magnetic moments for bulk Fe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C8C1D7F-9F3D-32F2-0900-689AE4668AC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Different flavors of SCAN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6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7CA75A-EC9E-A70F-449C-A73B454123C3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1" name="Immagine 12">
            <a:extLst>
              <a:ext uri="{FF2B5EF4-FFF2-40B4-BE49-F238E27FC236}">
                <a16:creationId xmlns:a16="http://schemas.microsoft.com/office/drawing/2014/main" id="{C259ED37-0E14-9D10-5FC2-78F5D9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pic>
        <p:nvPicPr>
          <p:cNvPr id="20" name="Immagine 20">
            <a:extLst>
              <a:ext uri="{FF2B5EF4-FFF2-40B4-BE49-F238E27FC236}">
                <a16:creationId xmlns:a16="http://schemas.microsoft.com/office/drawing/2014/main" id="{9218D662-CB8F-4AF6-24C8-0B75364C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8578"/>
            <a:ext cx="4164841" cy="359660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D05643E-2930-26EE-7AF1-0AA1BF2C4A21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6FE714-681C-D563-5D66-1FEEBBF0C796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1E4922-2CE2-11C2-F23D-0DF1EBA47062}"/>
              </a:ext>
            </a:extLst>
          </p:cNvPr>
          <p:cNvSpPr txBox="1"/>
          <p:nvPr/>
        </p:nvSpPr>
        <p:spPr>
          <a:xfrm>
            <a:off x="6095999" y="1924334"/>
            <a:ext cx="55604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20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pic>
        <p:nvPicPr>
          <p:cNvPr id="20" name="Immagine 20">
            <a:extLst>
              <a:ext uri="{FF2B5EF4-FFF2-40B4-BE49-F238E27FC236}">
                <a16:creationId xmlns:a16="http://schemas.microsoft.com/office/drawing/2014/main" id="{9218D662-CB8F-4AF6-24C8-0B75364C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578"/>
            <a:ext cx="4164841" cy="3596605"/>
          </a:xfrm>
          <a:prstGeom prst="rect">
            <a:avLst/>
          </a:prstGeom>
        </p:spPr>
      </p:pic>
      <p:pic>
        <p:nvPicPr>
          <p:cNvPr id="22" name="Immagine 22">
            <a:extLst>
              <a:ext uri="{FF2B5EF4-FFF2-40B4-BE49-F238E27FC236}">
                <a16:creationId xmlns:a16="http://schemas.microsoft.com/office/drawing/2014/main" id="{2BB9B135-B25A-DFDE-F339-1E68A6CC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8577"/>
            <a:ext cx="4164842" cy="359660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5" name="Immagine 12">
            <a:extLst>
              <a:ext uri="{FF2B5EF4-FFF2-40B4-BE49-F238E27FC236}">
                <a16:creationId xmlns:a16="http://schemas.microsoft.com/office/drawing/2014/main" id="{CB2A0C7B-4574-D0FC-D1F1-245BD46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1935707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with </a:t>
            </a:r>
            <a:r>
              <a:rPr lang="it-IT" err="1">
                <a:latin typeface="Century Gothic"/>
                <a:cs typeface="Calibri" panose="020F0502020204030204"/>
              </a:rPr>
              <a:t>norm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smaller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than</a:t>
            </a:r>
            <a:r>
              <a:rPr lang="it-IT">
                <a:latin typeface="Century Gothic"/>
                <a:cs typeface="Calibri" panose="020F0502020204030204"/>
              </a:rPr>
              <a:t> |</a:t>
            </a:r>
            <a:r>
              <a:rPr lang="it-IT" b="1" err="1">
                <a:latin typeface="Century Gothic"/>
                <a:cs typeface="Calibri" panose="020F0502020204030204"/>
              </a:rPr>
              <a:t>G|</a:t>
            </a:r>
            <a:r>
              <a:rPr lang="it-IT" baseline="-25000" err="1">
                <a:latin typeface="Century Gothic"/>
                <a:cs typeface="Calibri" panose="020F0502020204030204"/>
              </a:rPr>
              <a:t>max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|</a:t>
            </a:r>
            <a:r>
              <a:rPr lang="it-IT" b="1" err="1">
                <a:latin typeface="Century Gothic"/>
                <a:ea typeface="+mn-lt"/>
                <a:cs typeface="+mn-lt"/>
              </a:rPr>
              <a:t>G|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max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 err="1">
                <a:latin typeface="Century Gothic"/>
                <a:ea typeface="+mn-lt"/>
                <a:cs typeface="+mn-lt"/>
              </a:rPr>
              <a:t>defined</a:t>
            </a:r>
            <a:r>
              <a:rPr lang="it-IT">
                <a:latin typeface="Century Gothic"/>
                <a:ea typeface="+mn-lt"/>
                <a:cs typeface="+mn-lt"/>
              </a:rPr>
              <a:t> by setting a cutoff on the </a:t>
            </a:r>
            <a:r>
              <a:rPr lang="it-IT" err="1">
                <a:latin typeface="Century Gothic"/>
                <a:ea typeface="+mn-lt"/>
                <a:cs typeface="+mn-lt"/>
              </a:rPr>
              <a:t>kinetic</a:t>
            </a:r>
            <a:r>
              <a:rPr lang="it-IT">
                <a:latin typeface="Century Gothic"/>
                <a:ea typeface="+mn-lt"/>
                <a:cs typeface="+mn-lt"/>
              </a:rPr>
              <a:t> energy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r>
              <a:rPr lang="it-IT" baseline="-25000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entury Gothic"/>
                <a:ea typeface="+mn-lt"/>
                <a:cs typeface="+mn-lt"/>
              </a:rPr>
              <a:t>= 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 baseline="-25000">
                <a:latin typeface="Century Gothic"/>
                <a:ea typeface="+mn-lt"/>
                <a:cs typeface="+mn-lt"/>
              </a:rPr>
              <a:t>max</a:t>
            </a:r>
            <a:endParaRPr lang="it-IT">
              <a:latin typeface="Century Gothic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endParaRPr lang="it-IT">
              <a:latin typeface="Century Gothic"/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1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4813</Words>
  <Application>Microsoft Macintosh PowerPoint</Application>
  <PresentationFormat>Widescreen</PresentationFormat>
  <Paragraphs>1070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Arial,Sans-Serif</vt:lpstr>
      <vt:lpstr>Calibri</vt:lpstr>
      <vt:lpstr>Calibri Light</vt:lpstr>
      <vt:lpstr>Cambria Math</vt:lpstr>
      <vt:lpstr>Century Gothic</vt:lpstr>
      <vt:lpstr>Courier New</vt:lpstr>
      <vt:lpstr>Helvetica Neue</vt:lpstr>
      <vt:lpstr>Palatino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Iurii TIMROV</cp:lastModifiedBy>
  <cp:revision>31</cp:revision>
  <dcterms:created xsi:type="dcterms:W3CDTF">2022-10-19T05:48:55Z</dcterms:created>
  <dcterms:modified xsi:type="dcterms:W3CDTF">2022-11-08T14:00:23Z</dcterms:modified>
</cp:coreProperties>
</file>