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8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57284"/>
    <a:srgbClr val="DAE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19"/>
    <p:restoredTop sz="96351"/>
  </p:normalViewPr>
  <p:slideViewPr>
    <p:cSldViewPr snapToGrid="0">
      <p:cViewPr>
        <p:scale>
          <a:sx n="115" d="100"/>
          <a:sy n="115" d="100"/>
        </p:scale>
        <p:origin x="1832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C5B56-C68F-C542-A26E-2E641601E874}" type="datetimeFigureOut">
              <a:rPr lang="en-US" smtClean="0"/>
              <a:t>4/24/24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B4A0-1A8B-8843-999D-FC397BE5D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681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C5B56-C68F-C542-A26E-2E641601E874}" type="datetimeFigureOut">
              <a:rPr lang="en-US" smtClean="0"/>
              <a:t>4/24/24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B4A0-1A8B-8843-999D-FC397BE5D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60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C5B56-C68F-C542-A26E-2E641601E874}" type="datetimeFigureOut">
              <a:rPr lang="en-US" smtClean="0"/>
              <a:t>4/24/24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B4A0-1A8B-8843-999D-FC397BE5D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425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C5B56-C68F-C542-A26E-2E641601E874}" type="datetimeFigureOut">
              <a:rPr lang="en-US" smtClean="0"/>
              <a:t>4/24/24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B4A0-1A8B-8843-999D-FC397BE5D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665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C5B56-C68F-C542-A26E-2E641601E874}" type="datetimeFigureOut">
              <a:rPr lang="en-US" smtClean="0"/>
              <a:t>4/24/24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B4A0-1A8B-8843-999D-FC397BE5D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123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C5B56-C68F-C542-A26E-2E641601E874}" type="datetimeFigureOut">
              <a:rPr lang="en-US" smtClean="0"/>
              <a:t>4/24/24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B4A0-1A8B-8843-999D-FC397BE5D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957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C5B56-C68F-C542-A26E-2E641601E874}" type="datetimeFigureOut">
              <a:rPr lang="en-US" smtClean="0"/>
              <a:t>4/24/24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B4A0-1A8B-8843-999D-FC397BE5D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931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C5B56-C68F-C542-A26E-2E641601E874}" type="datetimeFigureOut">
              <a:rPr lang="en-US" smtClean="0"/>
              <a:t>4/24/24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B4A0-1A8B-8843-999D-FC397BE5D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041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C5B56-C68F-C542-A26E-2E641601E874}" type="datetimeFigureOut">
              <a:rPr lang="en-US" smtClean="0"/>
              <a:t>4/24/24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B4A0-1A8B-8843-999D-FC397BE5D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056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C5B56-C68F-C542-A26E-2E641601E874}" type="datetimeFigureOut">
              <a:rPr lang="en-US" smtClean="0"/>
              <a:t>4/24/24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B4A0-1A8B-8843-999D-FC397BE5D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94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C5B56-C68F-C542-A26E-2E641601E874}" type="datetimeFigureOut">
              <a:rPr lang="en-US" smtClean="0"/>
              <a:t>4/24/24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B4A0-1A8B-8843-999D-FC397BE5D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241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C5B56-C68F-C542-A26E-2E641601E874}" type="datetimeFigureOut">
              <a:rPr lang="en-US" smtClean="0"/>
              <a:t>4/24/24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BB4A0-1A8B-8843-999D-FC397BE5D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598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2011_Arrow_black_curving_axe_67%C2%B0_attraction.p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58A0DE08-CE9C-5381-D3F3-938F7D1F8435}"/>
              </a:ext>
            </a:extLst>
          </p:cNvPr>
          <p:cNvSpPr/>
          <p:nvPr/>
        </p:nvSpPr>
        <p:spPr>
          <a:xfrm>
            <a:off x="2073464" y="562917"/>
            <a:ext cx="5759071" cy="3068398"/>
          </a:xfrm>
          <a:prstGeom prst="roundRect">
            <a:avLst>
              <a:gd name="adj" fmla="val 5791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58153A5-E0E6-BEF7-3976-C80906C56113}"/>
              </a:ext>
            </a:extLst>
          </p:cNvPr>
          <p:cNvSpPr txBox="1"/>
          <p:nvPr/>
        </p:nvSpPr>
        <p:spPr>
          <a:xfrm>
            <a:off x="1954518" y="93329"/>
            <a:ext cx="2221783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dk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Defect Workflow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4475210-D150-3DEB-66EA-32B8001A04DB}"/>
              </a:ext>
            </a:extLst>
          </p:cNvPr>
          <p:cNvSpPr/>
          <p:nvPr/>
        </p:nvSpPr>
        <p:spPr>
          <a:xfrm>
            <a:off x="2265553" y="2158327"/>
            <a:ext cx="1506682" cy="75925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0" rIns="0" bIns="0" rtlCol="0" anchor="ctr" anchorCtr="0"/>
          <a:lstStyle/>
          <a:p>
            <a:pPr algn="ctr"/>
            <a:r>
              <a:rPr lang="en-US" sz="1200" dirty="0"/>
              <a:t>Obtain defect supercell and charge states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C1EA0A-BE60-D970-22D9-ACEFC704DB01}"/>
              </a:ext>
            </a:extLst>
          </p:cNvPr>
          <p:cNvSpPr/>
          <p:nvPr/>
        </p:nvSpPr>
        <p:spPr>
          <a:xfrm>
            <a:off x="4118559" y="744054"/>
            <a:ext cx="1506683" cy="5953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0" rIns="0" bIns="0" rtlCol="0" anchor="ctr" anchorCtr="0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Atomic relaxation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(charge state #1)</a:t>
            </a:r>
          </a:p>
        </p:txBody>
      </p:sp>
      <p:sp>
        <p:nvSpPr>
          <p:cNvPr id="13" name="Round Diagonal Corner Rectangle 12">
            <a:extLst>
              <a:ext uri="{FF2B5EF4-FFF2-40B4-BE49-F238E27FC236}">
                <a16:creationId xmlns:a16="http://schemas.microsoft.com/office/drawing/2014/main" id="{4FB319F1-246F-18FF-86CA-0C42C0369388}"/>
              </a:ext>
            </a:extLst>
          </p:cNvPr>
          <p:cNvSpPr/>
          <p:nvPr/>
        </p:nvSpPr>
        <p:spPr>
          <a:xfrm>
            <a:off x="1202280" y="4120221"/>
            <a:ext cx="2011658" cy="2223405"/>
          </a:xfrm>
          <a:prstGeom prst="round2Diag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5720"/>
            <a:r>
              <a:rPr lang="en-US" sz="1400" b="1" u="sng" dirty="0">
                <a:solidFill>
                  <a:schemeClr val="tx1"/>
                </a:solidFill>
              </a:rPr>
              <a:t>Inputs</a:t>
            </a:r>
          </a:p>
          <a:p>
            <a:pPr marL="137160" indent="-9144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Defect supercell</a:t>
            </a:r>
          </a:p>
          <a:p>
            <a:pPr marL="137160" indent="-9144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Charge state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8DF8BCF-D87C-F139-384B-D4AFBD0F9ED3}"/>
              </a:ext>
            </a:extLst>
          </p:cNvPr>
          <p:cNvSpPr txBox="1"/>
          <p:nvPr/>
        </p:nvSpPr>
        <p:spPr>
          <a:xfrm>
            <a:off x="4744297" y="2962019"/>
            <a:ext cx="388076" cy="76944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en-US" sz="4400" b="0" i="0" u="none" strike="noStrike" dirty="0">
                <a:effectLst/>
                <a:latin typeface="Source Sans Pro" panose="020F0502020204030204" pitchFamily="34" charset="0"/>
              </a:rPr>
              <a:t>⋮</a:t>
            </a:r>
            <a:endParaRPr lang="en-US" sz="4400" dirty="0"/>
          </a:p>
        </p:txBody>
      </p:sp>
      <p:cxnSp>
        <p:nvCxnSpPr>
          <p:cNvPr id="20" name="Elbow Connector 19">
            <a:extLst>
              <a:ext uri="{FF2B5EF4-FFF2-40B4-BE49-F238E27FC236}">
                <a16:creationId xmlns:a16="http://schemas.microsoft.com/office/drawing/2014/main" id="{1E9B0905-D693-7E50-3284-E036A1381FFF}"/>
              </a:ext>
            </a:extLst>
          </p:cNvPr>
          <p:cNvCxnSpPr>
            <a:cxnSpLocks/>
          </p:cNvCxnSpPr>
          <p:nvPr/>
        </p:nvCxnSpPr>
        <p:spPr>
          <a:xfrm flipV="1">
            <a:off x="3772235" y="1904394"/>
            <a:ext cx="346324" cy="633563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Folded Corner 37">
            <a:extLst>
              <a:ext uri="{FF2B5EF4-FFF2-40B4-BE49-F238E27FC236}">
                <a16:creationId xmlns:a16="http://schemas.microsoft.com/office/drawing/2014/main" id="{22E6DAD2-1BC4-26E1-C7F7-9463DB0D8DE4}"/>
              </a:ext>
            </a:extLst>
          </p:cNvPr>
          <p:cNvSpPr/>
          <p:nvPr/>
        </p:nvSpPr>
        <p:spPr>
          <a:xfrm>
            <a:off x="3873136" y="4659028"/>
            <a:ext cx="2085356" cy="1397062"/>
          </a:xfrm>
          <a:prstGeom prst="foldedCorner">
            <a:avLst>
              <a:gd name="adj" fmla="val 15147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0" rIns="0" bIns="0" rtlCol="0" anchor="t" anchorCtr="0"/>
          <a:lstStyle/>
          <a:p>
            <a:pPr marL="45720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E162C74-822D-79DA-9D1A-7D67C5C70233}"/>
              </a:ext>
            </a:extLst>
          </p:cNvPr>
          <p:cNvSpPr txBox="1"/>
          <p:nvPr/>
        </p:nvSpPr>
        <p:spPr>
          <a:xfrm>
            <a:off x="3736748" y="4234087"/>
            <a:ext cx="2358132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dk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Atomic Relaxer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E11CA62-C4AA-8D9B-B63E-2A2837C2E01B}"/>
              </a:ext>
            </a:extLst>
          </p:cNvPr>
          <p:cNvSpPr/>
          <p:nvPr/>
        </p:nvSpPr>
        <p:spPr>
          <a:xfrm>
            <a:off x="3966215" y="4845881"/>
            <a:ext cx="1834508" cy="4838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0" rIns="0" bIns="0" rtlCol="0" anchor="ctr" anchorCtr="0"/>
          <a:lstStyle/>
          <a:p>
            <a:pPr algn="ctr"/>
            <a:r>
              <a:rPr lang="en-US" sz="1100" dirty="0"/>
              <a:t>Atomic structure relaxation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F44590F-9000-5829-FF0E-6B7734BE045C}"/>
              </a:ext>
            </a:extLst>
          </p:cNvPr>
          <p:cNvSpPr/>
          <p:nvPr/>
        </p:nvSpPr>
        <p:spPr>
          <a:xfrm>
            <a:off x="3966215" y="5402067"/>
            <a:ext cx="1834508" cy="4838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0" rIns="0" bIns="0" rtlCol="0" anchor="ctr" anchorCtr="0"/>
          <a:lstStyle/>
          <a:p>
            <a:pPr algn="ctr"/>
            <a:r>
              <a:rPr lang="en-US" sz="1100" dirty="0"/>
              <a:t>Higher quality static calculation</a:t>
            </a:r>
          </a:p>
        </p:txBody>
      </p:sp>
      <p:sp>
        <p:nvSpPr>
          <p:cNvPr id="42" name="Round Diagonal Corner Rectangle 41">
            <a:extLst>
              <a:ext uri="{FF2B5EF4-FFF2-40B4-BE49-F238E27FC236}">
                <a16:creationId xmlns:a16="http://schemas.microsoft.com/office/drawing/2014/main" id="{2630525F-CD82-3AAA-E9D5-2CDFD5CB2A99}"/>
              </a:ext>
            </a:extLst>
          </p:cNvPr>
          <p:cNvSpPr/>
          <p:nvPr/>
        </p:nvSpPr>
        <p:spPr>
          <a:xfrm>
            <a:off x="6339080" y="4659028"/>
            <a:ext cx="2364640" cy="1742864"/>
          </a:xfrm>
          <a:prstGeom prst="round2Diag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5720"/>
            <a:r>
              <a:rPr lang="en-US" sz="1400" b="1" u="sng" dirty="0">
                <a:solidFill>
                  <a:schemeClr val="tx1"/>
                </a:solidFill>
              </a:rPr>
              <a:t>Standard DFT output:</a:t>
            </a:r>
          </a:p>
          <a:p>
            <a:pPr marL="137160" indent="-9144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Relaxed structure</a:t>
            </a:r>
          </a:p>
          <a:p>
            <a:pPr marL="137160" indent="-9144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Total energy</a:t>
            </a:r>
          </a:p>
          <a:p>
            <a:pPr marL="45720"/>
            <a:r>
              <a:rPr lang="en-US" sz="1400" b="1" u="sng" dirty="0">
                <a:solidFill>
                  <a:schemeClr val="tx1"/>
                </a:solidFill>
              </a:rPr>
              <a:t>Additional info:</a:t>
            </a:r>
          </a:p>
          <a:p>
            <a:pPr marL="137160" indent="-9144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Defect object</a:t>
            </a:r>
          </a:p>
          <a:p>
            <a:pPr marL="137160" indent="-9144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Defect metadata</a:t>
            </a:r>
          </a:p>
          <a:p>
            <a:pPr marL="45720"/>
            <a:endParaRPr lang="en-US" sz="1400" dirty="0">
              <a:solidFill>
                <a:schemeClr val="tx1"/>
              </a:solidFill>
            </a:endParaRPr>
          </a:p>
          <a:p>
            <a:pPr marL="45720"/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58020083-4D49-F53A-6154-0E984C32A7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rot="1323220">
            <a:off x="2861378" y="4302809"/>
            <a:ext cx="1333916" cy="1013538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E72A932B-5161-8153-0ECC-14BB14187F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rot="19979164" flipV="1">
            <a:off x="5106111" y="5694172"/>
            <a:ext cx="1374738" cy="1004411"/>
          </a:xfrm>
          <a:prstGeom prst="rect">
            <a:avLst/>
          </a:prstGeom>
        </p:spPr>
      </p:pic>
      <p:sp>
        <p:nvSpPr>
          <p:cNvPr id="58" name="Rectangle 57">
            <a:extLst>
              <a:ext uri="{FF2B5EF4-FFF2-40B4-BE49-F238E27FC236}">
                <a16:creationId xmlns:a16="http://schemas.microsoft.com/office/drawing/2014/main" id="{6C8BC41C-76C8-AAE7-4676-9F26681E9543}"/>
              </a:ext>
            </a:extLst>
          </p:cNvPr>
          <p:cNvSpPr/>
          <p:nvPr/>
        </p:nvSpPr>
        <p:spPr>
          <a:xfrm>
            <a:off x="4118559" y="1606725"/>
            <a:ext cx="1506683" cy="5953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0" rIns="0" bIns="0" rtlCol="0" anchor="ctr" anchorCtr="0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Atomic relaxation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(charge state #2)</a:t>
            </a:r>
          </a:p>
        </p:txBody>
      </p:sp>
      <p:cxnSp>
        <p:nvCxnSpPr>
          <p:cNvPr id="60" name="Elbow Connector 59">
            <a:extLst>
              <a:ext uri="{FF2B5EF4-FFF2-40B4-BE49-F238E27FC236}">
                <a16:creationId xmlns:a16="http://schemas.microsoft.com/office/drawing/2014/main" id="{FDAA4D7A-DF2C-27B5-EF55-48577C8C7686}"/>
              </a:ext>
            </a:extLst>
          </p:cNvPr>
          <p:cNvCxnSpPr>
            <a:cxnSpLocks/>
          </p:cNvCxnSpPr>
          <p:nvPr/>
        </p:nvCxnSpPr>
        <p:spPr>
          <a:xfrm>
            <a:off x="3772235" y="2537957"/>
            <a:ext cx="357551" cy="229108"/>
          </a:xfrm>
          <a:prstGeom prst="bentConnector3">
            <a:avLst>
              <a:gd name="adj1" fmla="val 48249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Elbow Connector 62">
            <a:extLst>
              <a:ext uri="{FF2B5EF4-FFF2-40B4-BE49-F238E27FC236}">
                <a16:creationId xmlns:a16="http://schemas.microsoft.com/office/drawing/2014/main" id="{7047C82B-9BFB-3193-C1B3-1E36E964DE01}"/>
              </a:ext>
            </a:extLst>
          </p:cNvPr>
          <p:cNvCxnSpPr>
            <a:cxnSpLocks/>
          </p:cNvCxnSpPr>
          <p:nvPr/>
        </p:nvCxnSpPr>
        <p:spPr>
          <a:xfrm flipV="1">
            <a:off x="3772235" y="1041723"/>
            <a:ext cx="346324" cy="1496234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>
            <a:extLst>
              <a:ext uri="{FF2B5EF4-FFF2-40B4-BE49-F238E27FC236}">
                <a16:creationId xmlns:a16="http://schemas.microsoft.com/office/drawing/2014/main" id="{068BC662-5630-15FC-E562-8E8D3FC0581C}"/>
              </a:ext>
            </a:extLst>
          </p:cNvPr>
          <p:cNvSpPr/>
          <p:nvPr/>
        </p:nvSpPr>
        <p:spPr>
          <a:xfrm>
            <a:off x="4129786" y="2469396"/>
            <a:ext cx="1506683" cy="5953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0" rIns="0" bIns="0" rtlCol="0" anchor="ctr" anchorCtr="0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Atomic relaxation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(charge state #3)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7B2EF866-A6CD-E9DD-7644-4A9755D5DD6B}"/>
              </a:ext>
            </a:extLst>
          </p:cNvPr>
          <p:cNvSpPr/>
          <p:nvPr/>
        </p:nvSpPr>
        <p:spPr>
          <a:xfrm>
            <a:off x="6100497" y="1276016"/>
            <a:ext cx="1506682" cy="125675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0" rIns="0" bIns="0" rtlCol="0" anchor="ctr" anchorCtr="0"/>
          <a:lstStyle/>
          <a:p>
            <a:pPr algn="ctr"/>
            <a:r>
              <a:rPr lang="en-US" sz="1200" dirty="0"/>
              <a:t>Aggregate thermodynamic and perform finite-size corrections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A2EEF92E-4694-3A30-4E9B-701F8EDF3F52}"/>
              </a:ext>
            </a:extLst>
          </p:cNvPr>
          <p:cNvSpPr/>
          <p:nvPr/>
        </p:nvSpPr>
        <p:spPr>
          <a:xfrm>
            <a:off x="2386521" y="836955"/>
            <a:ext cx="1264744" cy="759259"/>
          </a:xfrm>
          <a:prstGeom prst="rect">
            <a:avLst/>
          </a:prstGeom>
          <a:solidFill>
            <a:srgbClr val="65728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0" rIns="0" bIns="0" rtlCol="0" anchor="ctr" anchorCtr="0"/>
          <a:lstStyle/>
          <a:p>
            <a:pPr algn="ctr"/>
            <a:r>
              <a:rPr lang="en-US" sz="1200" dirty="0"/>
              <a:t>Optional:</a:t>
            </a:r>
          </a:p>
          <a:p>
            <a:pPr algn="ctr"/>
            <a:r>
              <a:rPr lang="en-US" sz="1200" dirty="0"/>
              <a:t>Bulk supercell calc.</a:t>
            </a:r>
          </a:p>
        </p:txBody>
      </p: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4F5BD04B-D3A6-2DF3-C99A-8EE2ED7FDB07}"/>
              </a:ext>
            </a:extLst>
          </p:cNvPr>
          <p:cNvCxnSpPr>
            <a:cxnSpLocks/>
          </p:cNvCxnSpPr>
          <p:nvPr/>
        </p:nvCxnSpPr>
        <p:spPr>
          <a:xfrm>
            <a:off x="3018893" y="1596214"/>
            <a:ext cx="1" cy="56211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Elbow Connector 91">
            <a:extLst>
              <a:ext uri="{FF2B5EF4-FFF2-40B4-BE49-F238E27FC236}">
                <a16:creationId xmlns:a16="http://schemas.microsoft.com/office/drawing/2014/main" id="{3266E484-B3D8-09FF-C7CA-11EC9CDCF096}"/>
              </a:ext>
            </a:extLst>
          </p:cNvPr>
          <p:cNvCxnSpPr>
            <a:cxnSpLocks/>
          </p:cNvCxnSpPr>
          <p:nvPr/>
        </p:nvCxnSpPr>
        <p:spPr>
          <a:xfrm>
            <a:off x="5625242" y="1041723"/>
            <a:ext cx="475255" cy="862670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Elbow Connector 94">
            <a:extLst>
              <a:ext uri="{FF2B5EF4-FFF2-40B4-BE49-F238E27FC236}">
                <a16:creationId xmlns:a16="http://schemas.microsoft.com/office/drawing/2014/main" id="{A5697458-7ACB-1331-C245-75F662420BA9}"/>
              </a:ext>
            </a:extLst>
          </p:cNvPr>
          <p:cNvCxnSpPr>
            <a:cxnSpLocks/>
          </p:cNvCxnSpPr>
          <p:nvPr/>
        </p:nvCxnSpPr>
        <p:spPr>
          <a:xfrm flipV="1">
            <a:off x="5625242" y="1904393"/>
            <a:ext cx="475255" cy="1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Elbow Connector 96">
            <a:extLst>
              <a:ext uri="{FF2B5EF4-FFF2-40B4-BE49-F238E27FC236}">
                <a16:creationId xmlns:a16="http://schemas.microsoft.com/office/drawing/2014/main" id="{87D1E4E7-2D26-8ADA-A937-3177011A1CAB}"/>
              </a:ext>
            </a:extLst>
          </p:cNvPr>
          <p:cNvCxnSpPr>
            <a:cxnSpLocks/>
          </p:cNvCxnSpPr>
          <p:nvPr/>
        </p:nvCxnSpPr>
        <p:spPr>
          <a:xfrm flipV="1">
            <a:off x="5636469" y="1904393"/>
            <a:ext cx="464028" cy="862672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ound Diagonal Corner Rectangle 103">
            <a:extLst>
              <a:ext uri="{FF2B5EF4-FFF2-40B4-BE49-F238E27FC236}">
                <a16:creationId xmlns:a16="http://schemas.microsoft.com/office/drawing/2014/main" id="{753938F2-953C-ABE9-C7AE-819E1F993598}"/>
              </a:ext>
            </a:extLst>
          </p:cNvPr>
          <p:cNvSpPr/>
          <p:nvPr/>
        </p:nvSpPr>
        <p:spPr>
          <a:xfrm>
            <a:off x="-992285" y="606222"/>
            <a:ext cx="2474806" cy="3221080"/>
          </a:xfrm>
          <a:prstGeom prst="round2Diag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5720"/>
            <a:r>
              <a:rPr lang="en-US" sz="1400" b="1" u="sng" dirty="0">
                <a:solidFill>
                  <a:schemeClr val="tx1"/>
                </a:solidFill>
              </a:rPr>
              <a:t>Required inputs:</a:t>
            </a:r>
          </a:p>
          <a:p>
            <a:pPr marL="137160" indent="-9144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Defect Object</a:t>
            </a:r>
          </a:p>
          <a:p>
            <a:pPr marL="137160" indent="-9144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</a:endParaRPr>
          </a:p>
          <a:p>
            <a:pPr marL="45720"/>
            <a:endParaRPr lang="en-US" sz="1400" dirty="0">
              <a:solidFill>
                <a:schemeClr val="tx1"/>
              </a:solidFill>
            </a:endParaRPr>
          </a:p>
          <a:p>
            <a:pPr marL="45720"/>
            <a:endParaRPr lang="en-US" sz="1400" dirty="0">
              <a:solidFill>
                <a:schemeClr val="tx1"/>
              </a:solidFill>
            </a:endParaRPr>
          </a:p>
          <a:p>
            <a:pPr marL="45720"/>
            <a:endParaRPr lang="en-US" sz="1400" dirty="0">
              <a:solidFill>
                <a:schemeClr val="tx1"/>
              </a:solidFill>
            </a:endParaRPr>
          </a:p>
          <a:p>
            <a:pPr marL="45720"/>
            <a:endParaRPr lang="en-US" sz="1400" dirty="0">
              <a:solidFill>
                <a:schemeClr val="tx1"/>
              </a:solidFill>
            </a:endParaRPr>
          </a:p>
          <a:p>
            <a:pPr marL="45720"/>
            <a:r>
              <a:rPr lang="en-US" sz="1400" b="1" u="sng" dirty="0">
                <a:solidFill>
                  <a:schemeClr val="tx1"/>
                </a:solidFill>
              </a:rPr>
              <a:t>Optional inputs</a:t>
            </a:r>
          </a:p>
          <a:p>
            <a:pPr marL="137160" indent="-9144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User-specified supercell shape</a:t>
            </a:r>
          </a:p>
          <a:p>
            <a:pPr marL="137160" indent="-9144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User-specified allowed charge states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EA555320-D468-BBC0-4FA9-5C9F29C1FD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rot="1323220">
            <a:off x="823464" y="420702"/>
            <a:ext cx="1632309" cy="1240263"/>
          </a:xfrm>
          <a:prstGeom prst="rect">
            <a:avLst/>
          </a:prstGeom>
        </p:spPr>
      </p:pic>
      <p:sp>
        <p:nvSpPr>
          <p:cNvPr id="105" name="Round Diagonal Corner Rectangle 104">
            <a:extLst>
              <a:ext uri="{FF2B5EF4-FFF2-40B4-BE49-F238E27FC236}">
                <a16:creationId xmlns:a16="http://schemas.microsoft.com/office/drawing/2014/main" id="{A31777FE-9073-DF03-939F-358E0E2A8CB0}"/>
              </a:ext>
            </a:extLst>
          </p:cNvPr>
          <p:cNvSpPr/>
          <p:nvPr/>
        </p:nvSpPr>
        <p:spPr>
          <a:xfrm>
            <a:off x="8222527" y="702530"/>
            <a:ext cx="2474806" cy="2560320"/>
          </a:xfrm>
          <a:prstGeom prst="round2Diag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5720"/>
            <a:r>
              <a:rPr lang="en-US" sz="1400" b="1" u="sng" dirty="0">
                <a:solidFill>
                  <a:schemeClr val="tx1"/>
                </a:solidFill>
              </a:rPr>
              <a:t>Outputs:</a:t>
            </a:r>
          </a:p>
          <a:p>
            <a:pPr marL="137160" indent="-91440"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chemeClr val="tx1"/>
                </a:solidFill>
              </a:rPr>
              <a:t>DefectEntries</a:t>
            </a:r>
            <a:r>
              <a:rPr lang="en-US" sz="1400" dirty="0">
                <a:solidFill>
                  <a:schemeClr val="tx1"/>
                </a:solidFill>
              </a:rPr>
              <a:t> containing thermodynamic data for defect formation.</a:t>
            </a:r>
          </a:p>
          <a:p>
            <a:pPr marL="137160" indent="-9144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Finite-size correction value and metadata</a:t>
            </a:r>
          </a:p>
          <a:p>
            <a:pPr marL="137160" indent="-9144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Additional metadata and defect objects to help build a self-maintaining defects database.</a:t>
            </a:r>
          </a:p>
        </p:txBody>
      </p:sp>
      <p:pic>
        <p:nvPicPr>
          <p:cNvPr id="107" name="Picture 106">
            <a:extLst>
              <a:ext uri="{FF2B5EF4-FFF2-40B4-BE49-F238E27FC236}">
                <a16:creationId xmlns:a16="http://schemas.microsoft.com/office/drawing/2014/main" id="{50C4B662-69C0-742A-9A8A-816A20B702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rot="8100000" flipH="1">
            <a:off x="6887885" y="2453508"/>
            <a:ext cx="1700631" cy="1240263"/>
          </a:xfrm>
          <a:prstGeom prst="rect">
            <a:avLst/>
          </a:prstGeom>
        </p:spPr>
      </p:pic>
      <p:pic>
        <p:nvPicPr>
          <p:cNvPr id="111" name="Picture 110">
            <a:extLst>
              <a:ext uri="{FF2B5EF4-FFF2-40B4-BE49-F238E27FC236}">
                <a16:creationId xmlns:a16="http://schemas.microsoft.com/office/drawing/2014/main" id="{B06D6772-9C12-3B57-0804-BC422076E88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1424" t="19461" r="23333" b="19485"/>
          <a:stretch/>
        </p:blipFill>
        <p:spPr>
          <a:xfrm>
            <a:off x="-287060" y="1214569"/>
            <a:ext cx="937396" cy="1036005"/>
          </a:xfrm>
          <a:prstGeom prst="rect">
            <a:avLst/>
          </a:prstGeom>
        </p:spPr>
      </p:pic>
      <p:pic>
        <p:nvPicPr>
          <p:cNvPr id="113" name="Picture 112">
            <a:extLst>
              <a:ext uri="{FF2B5EF4-FFF2-40B4-BE49-F238E27FC236}">
                <a16:creationId xmlns:a16="http://schemas.microsoft.com/office/drawing/2014/main" id="{97E89D2A-5A9F-DD5B-42AF-016C1AAE71D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4046" t="24047" r="24445" b="25415"/>
          <a:stretch/>
        </p:blipFill>
        <p:spPr>
          <a:xfrm>
            <a:off x="1528264" y="4908740"/>
            <a:ext cx="1265649" cy="1241763"/>
          </a:xfrm>
          <a:prstGeom prst="rect">
            <a:avLst/>
          </a:prstGeom>
        </p:spPr>
      </p:pic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1F0C7E25-AFA3-A182-6053-5972B4B6760E}"/>
              </a:ext>
            </a:extLst>
          </p:cNvPr>
          <p:cNvCxnSpPr/>
          <p:nvPr/>
        </p:nvCxnSpPr>
        <p:spPr>
          <a:xfrm flipH="1">
            <a:off x="3736748" y="3064733"/>
            <a:ext cx="393038" cy="1169354"/>
          </a:xfrm>
          <a:prstGeom prst="line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AA847FBD-017B-F67A-B197-73C97722A209}"/>
              </a:ext>
            </a:extLst>
          </p:cNvPr>
          <p:cNvCxnSpPr>
            <a:cxnSpLocks/>
          </p:cNvCxnSpPr>
          <p:nvPr/>
        </p:nvCxnSpPr>
        <p:spPr>
          <a:xfrm>
            <a:off x="5636469" y="3082793"/>
            <a:ext cx="458411" cy="1151294"/>
          </a:xfrm>
          <a:prstGeom prst="line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ectangle 118">
            <a:extLst>
              <a:ext uri="{FF2B5EF4-FFF2-40B4-BE49-F238E27FC236}">
                <a16:creationId xmlns:a16="http://schemas.microsoft.com/office/drawing/2014/main" id="{D7E89B0D-7B83-F0B9-6D57-80116F5B2809}"/>
              </a:ext>
            </a:extLst>
          </p:cNvPr>
          <p:cNvSpPr/>
          <p:nvPr/>
        </p:nvSpPr>
        <p:spPr>
          <a:xfrm>
            <a:off x="8617974" y="3906009"/>
            <a:ext cx="1683912" cy="609354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0" rIns="0" bIns="0" rtlCol="0" anchor="ctr" anchorCtr="0"/>
          <a:lstStyle/>
          <a:p>
            <a:pPr algn="ctr"/>
            <a:r>
              <a:rPr lang="en-US" sz="1200" dirty="0"/>
              <a:t>Dynamic Workflow</a:t>
            </a:r>
          </a:p>
        </p:txBody>
      </p:sp>
    </p:spTree>
    <p:extLst>
      <p:ext uri="{BB962C8B-B14F-4D97-AF65-F5344CB8AC3E}">
        <p14:creationId xmlns:p14="http://schemas.microsoft.com/office/powerpoint/2010/main" val="984914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2793</TotalTime>
  <Words>118</Words>
  <Application>Microsoft Macintosh PowerPoint</Application>
  <PresentationFormat>A4 Paper (210x297 mm)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Source Sans Pro</vt:lpstr>
      <vt:lpstr>Office 2013 - 2022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Hrushikesh Sahasrabuddhe</dc:creator>
  <cp:lastModifiedBy>Shen, Jimmy-Xuan</cp:lastModifiedBy>
  <cp:revision>5</cp:revision>
  <dcterms:created xsi:type="dcterms:W3CDTF">2024-04-02T22:42:40Z</dcterms:created>
  <dcterms:modified xsi:type="dcterms:W3CDTF">2024-04-26T17:56:17Z</dcterms:modified>
</cp:coreProperties>
</file>