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B785-7508-4055-8A2C-475C09438E40}" type="datetimeFigureOut">
              <a:rPr lang="hr-HR" smtClean="0"/>
              <a:t>27.12.2012.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316F-D89A-4AEC-A774-52D8A99E4FFF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Prezentacija rješenja projektnog zadatka u PLEXOSu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Energetsko </a:t>
            </a:r>
            <a:r>
              <a:rPr lang="hr-HR" dirty="0" smtClean="0"/>
              <a:t>ekonomski modeli </a:t>
            </a:r>
            <a:r>
              <a:rPr lang="hr-HR" dirty="0"/>
              <a:t>izgradnje </a:t>
            </a:r>
            <a:r>
              <a:rPr lang="hr-HR" dirty="0" smtClean="0"/>
              <a:t>EES-a</a:t>
            </a:r>
          </a:p>
          <a:p>
            <a:r>
              <a:rPr lang="hr-HR" dirty="0" smtClean="0"/>
              <a:t>Roberto Rosandić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64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Godišnja </a:t>
            </a:r>
            <a:r>
              <a:rPr lang="hr-HR" b="1" dirty="0"/>
              <a:t>proizvodnja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1 i 3</a:t>
            </a:r>
            <a:endParaRPr lang="en-US" dirty="0"/>
          </a:p>
          <a:p>
            <a:endParaRPr lang="hr-HR" dirty="0"/>
          </a:p>
        </p:txBody>
      </p:sp>
      <p:pic>
        <p:nvPicPr>
          <p:cNvPr id="6" name="Slika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69490"/>
            <a:ext cx="8352928" cy="411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69490"/>
            <a:ext cx="8352928" cy="41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67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</a:t>
            </a:r>
            <a:r>
              <a:rPr lang="fi-FI" b="1" dirty="0" smtClean="0"/>
              <a:t>odišnja </a:t>
            </a:r>
            <a:r>
              <a:rPr lang="fi-FI" b="1" dirty="0"/>
              <a:t>količina emisija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3763913"/>
            <a:ext cx="8568952" cy="1008112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b="1" dirty="0" smtClean="0"/>
              <a:t>Slučaj 1					Slučaj 2					Slučaj 3</a:t>
            </a:r>
            <a:endParaRPr lang="hr-HR" dirty="0"/>
          </a:p>
        </p:txBody>
      </p:sp>
      <p:pic>
        <p:nvPicPr>
          <p:cNvPr id="2051" name="Slika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27" y="1556792"/>
            <a:ext cx="3059832" cy="22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Slika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05" y="1556792"/>
            <a:ext cx="3062083" cy="22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Slika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87" y="1555155"/>
            <a:ext cx="3064338" cy="22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772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61516"/>
              </p:ext>
            </p:extLst>
          </p:nvPr>
        </p:nvGraphicFramePr>
        <p:xfrm>
          <a:off x="1544637" y="4509120"/>
          <a:ext cx="60547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6" imgW="6055040" imgH="1958772" progId="Word.Document.12">
                  <p:embed/>
                </p:oleObj>
              </mc:Choice>
              <mc:Fallback>
                <p:oleObj name="Document" r:id="rId6" imgW="6055040" imgH="1958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4637" y="4509120"/>
                        <a:ext cx="6054725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42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Godišnja </a:t>
            </a:r>
            <a:r>
              <a:rPr lang="hr-HR" b="1" dirty="0"/>
              <a:t>potrošnja goriva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1 i </a:t>
            </a:r>
            <a:r>
              <a:rPr lang="hr-HR" b="1" dirty="0" smtClean="0"/>
              <a:t>2</a:t>
            </a:r>
            <a:endParaRPr lang="en-US" dirty="0"/>
          </a:p>
          <a:p>
            <a:endParaRPr lang="hr-HR" dirty="0"/>
          </a:p>
        </p:txBody>
      </p:sp>
      <p:pic>
        <p:nvPicPr>
          <p:cNvPr id="10" name="Slika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0124"/>
            <a:ext cx="8352928" cy="411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Godišnja </a:t>
            </a:r>
            <a:r>
              <a:rPr lang="hr-HR" b="1" dirty="0"/>
              <a:t>potrošnja goriva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1 i 3</a:t>
            </a:r>
            <a:endParaRPr lang="en-US" dirty="0"/>
          </a:p>
          <a:p>
            <a:endParaRPr lang="hr-HR" dirty="0"/>
          </a:p>
        </p:txBody>
      </p:sp>
      <p:pic>
        <p:nvPicPr>
          <p:cNvPr id="5" name="Slika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7358"/>
            <a:ext cx="8352928" cy="4111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94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Godišnja </a:t>
            </a:r>
            <a:r>
              <a:rPr lang="hr-HR" b="1" dirty="0"/>
              <a:t>potrošnja goriva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</a:t>
            </a:r>
            <a:r>
              <a:rPr lang="hr-HR" b="1" dirty="0" smtClean="0"/>
              <a:t>2 </a:t>
            </a:r>
            <a:r>
              <a:rPr lang="hr-HR" b="1" dirty="0"/>
              <a:t>i 3</a:t>
            </a:r>
            <a:endParaRPr lang="en-US" dirty="0"/>
          </a:p>
          <a:p>
            <a:endParaRPr lang="hr-HR" dirty="0"/>
          </a:p>
        </p:txBody>
      </p:sp>
      <p:pic>
        <p:nvPicPr>
          <p:cNvPr id="6" name="Slika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0307"/>
            <a:ext cx="8341096" cy="4110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02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125113" cy="924475"/>
          </a:xfrm>
        </p:spPr>
        <p:txBody>
          <a:bodyPr/>
          <a:lstStyle/>
          <a:p>
            <a:r>
              <a:rPr lang="hr-HR" b="1" dirty="0" smtClean="0"/>
              <a:t>Godišnja </a:t>
            </a:r>
            <a:r>
              <a:rPr lang="hr-HR" b="1" dirty="0"/>
              <a:t>potrošnja goriva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7" y="1608309"/>
            <a:ext cx="7125112" cy="4285935"/>
          </a:xfrm>
        </p:spPr>
        <p:txBody>
          <a:bodyPr/>
          <a:lstStyle/>
          <a:p>
            <a:pPr lvl="0"/>
            <a:r>
              <a:rPr lang="hr-HR" b="1" dirty="0" smtClean="0"/>
              <a:t>Numerički</a:t>
            </a:r>
          </a:p>
          <a:p>
            <a:pPr marL="0" lvl="0" indent="0">
              <a:buNone/>
            </a:pPr>
            <a:r>
              <a:rPr lang="hr-HR" b="1" dirty="0" smtClean="0"/>
              <a:t>Početni</a:t>
            </a:r>
          </a:p>
          <a:p>
            <a:pPr marL="0" lvl="0" indent="0">
              <a:buNone/>
            </a:pPr>
            <a:endParaRPr lang="hr-HR" b="1" dirty="0" smtClean="0"/>
          </a:p>
          <a:p>
            <a:pPr marL="0" lvl="0" indent="0">
              <a:buNone/>
            </a:pPr>
            <a:endParaRPr lang="hr-HR" b="1" dirty="0"/>
          </a:p>
          <a:p>
            <a:pPr marL="0" lvl="0" indent="0">
              <a:buNone/>
            </a:pPr>
            <a:endParaRPr lang="hr-HR" b="1" dirty="0" smtClean="0"/>
          </a:p>
          <a:p>
            <a:pPr marL="0" lvl="0" indent="0">
              <a:buNone/>
            </a:pPr>
            <a:r>
              <a:rPr lang="hr-HR" b="1" dirty="0" smtClean="0"/>
              <a:t>Plomin za 2</a:t>
            </a:r>
          </a:p>
          <a:p>
            <a:pPr marL="0" lvl="0" indent="0">
              <a:buNone/>
            </a:pPr>
            <a:endParaRPr lang="hr-HR" b="1" dirty="0" smtClean="0"/>
          </a:p>
          <a:p>
            <a:pPr marL="0" lvl="0" indent="0">
              <a:buNone/>
            </a:pPr>
            <a:endParaRPr lang="hr-HR" b="1" dirty="0" smtClean="0"/>
          </a:p>
          <a:p>
            <a:pPr marL="0" lvl="0" indent="0">
              <a:buNone/>
            </a:pPr>
            <a:endParaRPr lang="hr-HR" b="1" dirty="0"/>
          </a:p>
          <a:p>
            <a:pPr marL="0" lvl="0" indent="0">
              <a:buNone/>
            </a:pPr>
            <a:r>
              <a:rPr lang="hr-HR" b="1" dirty="0" smtClean="0"/>
              <a:t>Plomin za 5</a:t>
            </a:r>
            <a:endParaRPr lang="en-US" dirty="0"/>
          </a:p>
          <a:p>
            <a:endParaRPr lang="hr-HR" dirty="0" smtClean="0"/>
          </a:p>
          <a:p>
            <a:endParaRPr lang="hr-HR" dirty="0"/>
          </a:p>
          <a:p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5868"/>
              </p:ext>
            </p:extLst>
          </p:nvPr>
        </p:nvGraphicFramePr>
        <p:xfrm>
          <a:off x="933758" y="1933804"/>
          <a:ext cx="5544618" cy="1080120"/>
        </p:xfrm>
        <a:graphic>
          <a:graphicData uri="http://schemas.openxmlformats.org/drawingml/2006/table">
            <a:tbl>
              <a:tblPr/>
              <a:tblGrid>
                <a:gridCol w="928412"/>
                <a:gridCol w="738029"/>
                <a:gridCol w="1275489"/>
                <a:gridCol w="658115"/>
                <a:gridCol w="426991"/>
                <a:gridCol w="419940"/>
                <a:gridCol w="736462"/>
                <a:gridCol w="361180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Parent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Collection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Child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Ugljen za Plomin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Offtake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9.439,65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TJ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Ugljen za Plomin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Offtake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15.764,52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27137"/>
              </p:ext>
            </p:extLst>
          </p:nvPr>
        </p:nvGraphicFramePr>
        <p:xfrm>
          <a:off x="861750" y="3517980"/>
          <a:ext cx="6390079" cy="1255599"/>
        </p:xfrm>
        <a:graphic>
          <a:graphicData uri="http://schemas.openxmlformats.org/drawingml/2006/table">
            <a:tbl>
              <a:tblPr/>
              <a:tblGrid>
                <a:gridCol w="934153"/>
                <a:gridCol w="742592"/>
                <a:gridCol w="1283376"/>
                <a:gridCol w="662184"/>
                <a:gridCol w="429632"/>
                <a:gridCol w="422537"/>
                <a:gridCol w="741016"/>
                <a:gridCol w="375238"/>
                <a:gridCol w="799351"/>
              </a:tblGrid>
              <a:tr h="418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Parent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Collection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Child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Δ od 1.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Ugljen za Plomin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Offtake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11.156,11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TJ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+ 1.716,46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Ugljen za Plomin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Offtake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19.127,97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TJ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+ 3.363,46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99044"/>
              </p:ext>
            </p:extLst>
          </p:nvPr>
        </p:nvGraphicFramePr>
        <p:xfrm>
          <a:off x="861750" y="5174164"/>
          <a:ext cx="6840759" cy="1296144"/>
        </p:xfrm>
        <a:graphic>
          <a:graphicData uri="http://schemas.openxmlformats.org/drawingml/2006/table">
            <a:tbl>
              <a:tblPr/>
              <a:tblGrid>
                <a:gridCol w="896219"/>
                <a:gridCol w="712437"/>
                <a:gridCol w="1231261"/>
                <a:gridCol w="635294"/>
                <a:gridCol w="412185"/>
                <a:gridCol w="405379"/>
                <a:gridCol w="710925"/>
                <a:gridCol w="360000"/>
                <a:gridCol w="744202"/>
                <a:gridCol w="732857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Parent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Collection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Child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Δ od 1.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Δ od 2.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Ugljen za Plomin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Offtake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15.447,26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TJ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+ 6.007,6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+ 4.291,14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EES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Fuels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Ugljen za Plomin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Offtake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27.536,61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/>
                          <a:ea typeface="Calibri"/>
                          <a:cs typeface="Times New Roman"/>
                        </a:rPr>
                        <a:t>TJ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+ 11.772,1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+ 8.408,64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7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PLEXOS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693647"/>
          </a:xfrm>
        </p:spPr>
        <p:txBody>
          <a:bodyPr/>
          <a:lstStyle/>
          <a:p>
            <a:r>
              <a:rPr lang="hr-HR" dirty="0" smtClean="0"/>
              <a:t>Elektroenergetski matematički simulacijski program </a:t>
            </a:r>
          </a:p>
          <a:p>
            <a:r>
              <a:rPr lang="hr-HR" dirty="0" smtClean="0"/>
              <a:t>Simulira ponašanje elektroenergetskog tržišta</a:t>
            </a:r>
          </a:p>
          <a:p>
            <a:r>
              <a:rPr lang="hr-HR" dirty="0" smtClean="0"/>
              <a:t>Sadrži matematičke metode programiranja</a:t>
            </a:r>
          </a:p>
          <a:p>
            <a:r>
              <a:rPr lang="hr-HR" dirty="0"/>
              <a:t>Koristi se na FER-u, </a:t>
            </a:r>
            <a:r>
              <a:rPr lang="hr-HR" dirty="0" smtClean="0"/>
              <a:t>En </a:t>
            </a:r>
            <a:r>
              <a:rPr lang="hr-HR" dirty="0"/>
              <a:t>Institut EIHP, </a:t>
            </a:r>
            <a:r>
              <a:rPr lang="hr-HR" dirty="0" smtClean="0"/>
              <a:t>Os ETF</a:t>
            </a:r>
            <a:r>
              <a:rPr lang="hr-HR" dirty="0"/>
              <a:t>, </a:t>
            </a:r>
            <a:r>
              <a:rPr lang="hr-HR" dirty="0" smtClean="0"/>
              <a:t>Spl FESB</a:t>
            </a:r>
            <a:endParaRPr lang="hr-HR" dirty="0"/>
          </a:p>
        </p:txBody>
      </p:sp>
      <p:pic>
        <p:nvPicPr>
          <p:cNvPr id="1028" name="Picture 4" descr="http://www.pressking.com/upload/x/h/S1S6nrVBbsNSAXaPH9TzEG2Alw6nBy9PmP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09440"/>
            <a:ext cx="6840760" cy="2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2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18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/>
              <a:t>Slučaj 1</a:t>
            </a:r>
            <a:r>
              <a:rPr lang="hr-HR" b="1" dirty="0" smtClean="0"/>
              <a:t>: </a:t>
            </a:r>
            <a:r>
              <a:rPr lang="hr-HR" dirty="0"/>
              <a:t>postojeće elektrane u sustavu</a:t>
            </a:r>
            <a:endParaRPr lang="en-US" dirty="0"/>
          </a:p>
          <a:p>
            <a:pPr marL="0" indent="0">
              <a:buNone/>
            </a:pPr>
            <a:r>
              <a:rPr lang="hr-HR" b="1" dirty="0"/>
              <a:t>Slučaj 2: </a:t>
            </a:r>
            <a:r>
              <a:rPr lang="hr-HR" dirty="0"/>
              <a:t>povisiti Heat rate u Plominu 1 i Plominu 2 za 2</a:t>
            </a:r>
            <a:endParaRPr lang="en-US" dirty="0"/>
          </a:p>
          <a:p>
            <a:pPr marL="0" indent="0">
              <a:buNone/>
            </a:pPr>
            <a:r>
              <a:rPr lang="hr-HR" b="1" dirty="0"/>
              <a:t>Slučaj 3: </a:t>
            </a:r>
            <a:r>
              <a:rPr lang="hr-HR" dirty="0"/>
              <a:t>povisiti Heat rate u Plominu 1 i Plominu 2 za 5</a:t>
            </a:r>
            <a:endParaRPr lang="en-US" dirty="0"/>
          </a:p>
          <a:p>
            <a:endParaRPr lang="hr-HR" dirty="0" smtClean="0"/>
          </a:p>
          <a:p>
            <a:endParaRPr lang="hr-HR" dirty="0" smtClean="0"/>
          </a:p>
          <a:p>
            <a:pPr>
              <a:buFont typeface="+mj-lt"/>
              <a:buAutoNum type="arabicPeriod"/>
            </a:pPr>
            <a:r>
              <a:rPr lang="hr-HR" dirty="0"/>
              <a:t>ukupnu </a:t>
            </a:r>
            <a:r>
              <a:rPr lang="hr-HR" dirty="0" smtClean="0"/>
              <a:t>godišnju </a:t>
            </a:r>
            <a:r>
              <a:rPr lang="hr-HR" dirty="0"/>
              <a:t>proizvodnju i dnevnu razdiobu </a:t>
            </a:r>
            <a:r>
              <a:rPr lang="hr-HR" dirty="0" smtClean="0"/>
              <a:t>proizvodnje</a:t>
            </a:r>
          </a:p>
          <a:p>
            <a:pPr>
              <a:buFont typeface="+mj-lt"/>
              <a:buAutoNum type="arabicPeriod"/>
            </a:pPr>
            <a:r>
              <a:rPr lang="hr-HR" dirty="0"/>
              <a:t>ukupnu godišnju količinu </a:t>
            </a:r>
            <a:r>
              <a:rPr lang="hr-HR" dirty="0" smtClean="0"/>
              <a:t>emisija</a:t>
            </a:r>
          </a:p>
          <a:p>
            <a:pPr>
              <a:buFont typeface="+mj-lt"/>
              <a:buAutoNum type="arabicPeriod"/>
            </a:pPr>
            <a:r>
              <a:rPr lang="hr-HR" dirty="0"/>
              <a:t>ukupnu godišnju potrošnju goriva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83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Slučaj 1</a:t>
            </a:r>
            <a:endParaRPr lang="hr-HR" dirty="0"/>
          </a:p>
        </p:txBody>
      </p:sp>
      <p:pic>
        <p:nvPicPr>
          <p:cNvPr id="4" name="Slika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76864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632848" cy="51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8" y="1381052"/>
            <a:ext cx="7641054" cy="54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81052"/>
            <a:ext cx="7992888" cy="5476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99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Slučaj 2</a:t>
            </a:r>
            <a:endParaRPr lang="hr-HR" dirty="0"/>
          </a:p>
        </p:txBody>
      </p:sp>
      <p:pic>
        <p:nvPicPr>
          <p:cNvPr id="4" name="Slika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60840" cy="504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632848" cy="51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8" y="1450504"/>
            <a:ext cx="7656931" cy="514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8" y="1380970"/>
            <a:ext cx="7656932" cy="5216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14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Slučaj 3</a:t>
            </a:r>
            <a:endParaRPr lang="hr-HR" dirty="0"/>
          </a:p>
        </p:txBody>
      </p:sp>
      <p:pic>
        <p:nvPicPr>
          <p:cNvPr id="4" name="Slika 1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560840" cy="51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488832" cy="51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" y="1467094"/>
            <a:ext cx="7523856" cy="513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4" y="1467094"/>
            <a:ext cx="7523856" cy="5130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93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Dnevna </a:t>
            </a:r>
            <a:r>
              <a:rPr lang="hr-HR" b="1" dirty="0"/>
              <a:t>razdioba proizvodnje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1 i 2</a:t>
            </a:r>
            <a:endParaRPr lang="en-US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6895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50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Dnevna </a:t>
            </a:r>
            <a:r>
              <a:rPr lang="hr-HR" b="1" dirty="0"/>
              <a:t>razdioba proizvodnje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1 i </a:t>
            </a:r>
            <a:r>
              <a:rPr lang="hr-HR" b="1" dirty="0" smtClean="0"/>
              <a:t>3</a:t>
            </a:r>
            <a:endParaRPr lang="en-US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3600"/>
            <a:ext cx="856895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Godišnja </a:t>
            </a:r>
            <a:r>
              <a:rPr lang="hr-HR" b="1" dirty="0"/>
              <a:t>proizvodnja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pPr lvl="0"/>
            <a:r>
              <a:rPr lang="hr-HR" b="1" dirty="0"/>
              <a:t>Usporedba slučajeva 1 i </a:t>
            </a:r>
            <a:r>
              <a:rPr lang="hr-HR" b="1" dirty="0" smtClean="0"/>
              <a:t>2</a:t>
            </a:r>
            <a:endParaRPr lang="en-US" dirty="0"/>
          </a:p>
          <a:p>
            <a:endParaRPr lang="hr-HR" dirty="0"/>
          </a:p>
        </p:txBody>
      </p:sp>
      <p:pic>
        <p:nvPicPr>
          <p:cNvPr id="4" name="Slika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8708"/>
            <a:ext cx="8352928" cy="413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8708"/>
            <a:ext cx="8352928" cy="413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99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75</TotalTime>
  <Words>289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Winter</vt:lpstr>
      <vt:lpstr>Microsoft Word Document</vt:lpstr>
      <vt:lpstr>Prezentacija rješenja projektnog zadatka u PLEXOSu</vt:lpstr>
      <vt:lpstr>PLEXOS</vt:lpstr>
      <vt:lpstr>Zadatak 18</vt:lpstr>
      <vt:lpstr>Slučaj 1</vt:lpstr>
      <vt:lpstr>Slučaj 2</vt:lpstr>
      <vt:lpstr>Slučaj 3</vt:lpstr>
      <vt:lpstr>Dnevna razdioba proizvodnje</vt:lpstr>
      <vt:lpstr>Dnevna razdioba proizvodnje</vt:lpstr>
      <vt:lpstr>Godišnja proizvodnja</vt:lpstr>
      <vt:lpstr>Godišnja proizvodnja</vt:lpstr>
      <vt:lpstr>Godišnja količina emisija</vt:lpstr>
      <vt:lpstr>Godišnja potrošnja goriva</vt:lpstr>
      <vt:lpstr>Godišnja potrošnja goriva</vt:lpstr>
      <vt:lpstr>Godišnja potrošnja goriva</vt:lpstr>
      <vt:lpstr>Godišnja potrošnja goriva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Rossy</dc:creator>
  <cp:lastModifiedBy>Rossy</cp:lastModifiedBy>
  <cp:revision>8</cp:revision>
  <dcterms:created xsi:type="dcterms:W3CDTF">2012-12-27T07:42:58Z</dcterms:created>
  <dcterms:modified xsi:type="dcterms:W3CDTF">2012-12-27T08:58:45Z</dcterms:modified>
</cp:coreProperties>
</file>