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www.youtube.com/watch?v=RzZgFKoIfQ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Laserska </a:t>
            </a:r>
            <a:r>
              <a:rPr lang="hr-HR" dirty="0" err="1" smtClean="0"/>
              <a:t>interferometrija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0036440550 - David </a:t>
            </a:r>
            <a:r>
              <a:rPr lang="hr-HR" dirty="0" err="1"/>
              <a:t>Markešić</a:t>
            </a:r>
            <a:endParaRPr lang="hr-HR" dirty="0"/>
          </a:p>
          <a:p>
            <a:r>
              <a:rPr lang="hr-HR" dirty="0"/>
              <a:t>0036450559 - Davor Grdić</a:t>
            </a:r>
          </a:p>
        </p:txBody>
      </p:sp>
    </p:spTree>
    <p:extLst>
      <p:ext uri="{BB962C8B-B14F-4D97-AF65-F5344CB8AC3E}">
        <p14:creationId xmlns:p14="http://schemas.microsoft.com/office/powerpoint/2010/main" val="14769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smtClean="0"/>
              <a:t>Laserska interferometrija nam omogućuje mjerenje mikroskopskih pomaka</a:t>
            </a:r>
          </a:p>
          <a:p>
            <a:r>
              <a:rPr lang="hr-HR" sz="2400" dirty="0" smtClean="0"/>
              <a:t>Omogućuje dokazivanje teorija iz relativistike i kvantne mehanike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6382" y="383542"/>
            <a:ext cx="509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dirty="0" smtClean="0"/>
              <a:t>5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26846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2709" y="2961409"/>
            <a:ext cx="86556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6600" b="1" dirty="0" smtClean="0"/>
              <a:t>HVALA NA PAŽNJI !</a:t>
            </a:r>
            <a:endParaRPr lang="hr-HR" sz="6600" b="1" dirty="0"/>
          </a:p>
        </p:txBody>
      </p:sp>
      <p:sp>
        <p:nvSpPr>
          <p:cNvPr id="2" name="Rectangle 1"/>
          <p:cNvSpPr/>
          <p:nvPr/>
        </p:nvSpPr>
        <p:spPr>
          <a:xfrm>
            <a:off x="3709712" y="2350716"/>
            <a:ext cx="4807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dirty="0"/>
              <a:t>Laseri su jednostavno zakon! :D</a:t>
            </a:r>
          </a:p>
        </p:txBody>
      </p:sp>
    </p:spTree>
    <p:extLst>
      <p:ext uri="{BB962C8B-B14F-4D97-AF65-F5344CB8AC3E}">
        <p14:creationId xmlns:p14="http://schemas.microsoft.com/office/powerpoint/2010/main" val="42230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hr-HR" dirty="0" err="1" smtClean="0"/>
              <a:t>Interferometrija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000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Što je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Skupina metoda u kojima se valovi </a:t>
            </a:r>
            <a:r>
              <a:rPr lang="hr-HR" sz="2800" dirty="0" smtClean="0">
                <a:solidFill>
                  <a:schemeClr val="tx1">
                    <a:lumMod val="85000"/>
                  </a:schemeClr>
                </a:solidFill>
              </a:rPr>
              <a:t>(najčešće EM) </a:t>
            </a:r>
            <a:r>
              <a:rPr lang="hr-HR" sz="2800" dirty="0" smtClean="0"/>
              <a:t>zbrajaju te se analizira dobiveni uzorak kako bi se dobila informacija</a:t>
            </a:r>
          </a:p>
          <a:p>
            <a:r>
              <a:rPr lang="hr-HR" sz="2800" b="1" dirty="0" smtClean="0"/>
              <a:t>Mjerenje:</a:t>
            </a:r>
          </a:p>
          <a:p>
            <a:pPr lvl="1"/>
            <a:r>
              <a:rPr lang="hr-HR" sz="2400" dirty="0" smtClean="0"/>
              <a:t>mali pomaci</a:t>
            </a:r>
          </a:p>
          <a:p>
            <a:pPr lvl="1"/>
            <a:r>
              <a:rPr lang="hr-HR" sz="2400" dirty="0" smtClean="0"/>
              <a:t>promjene refrakcijskog indeksa</a:t>
            </a:r>
          </a:p>
          <a:p>
            <a:pPr lvl="1"/>
            <a:r>
              <a:rPr lang="hr-HR" sz="2400" dirty="0" smtClean="0"/>
              <a:t>nepravilnosti površina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6382" y="383542"/>
            <a:ext cx="509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dirty="0" smtClean="0"/>
              <a:t>1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22328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hr-HR" dirty="0" err="1" smtClean="0"/>
              <a:t>Interferometrija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000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princip rada</a:t>
            </a:r>
            <a:endParaRPr lang="hr-HR" sz="2000" cap="al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b="1" dirty="0" smtClean="0"/>
              <a:t>Korištenje zraka:</a:t>
            </a:r>
          </a:p>
          <a:p>
            <a:pPr lvl="1"/>
            <a:r>
              <a:rPr lang="hr-HR" dirty="0" smtClean="0"/>
              <a:t>Dvije zrake iste frekvencije se zbrajaju &gt; njihova razlika faze daje konstruktivnu ili destruktivnu interferenciju iz koje dobivamo potrebnu informaciju</a:t>
            </a:r>
          </a:p>
          <a:p>
            <a:pPr lvl="1"/>
            <a:r>
              <a:rPr lang="hr-HR" dirty="0" smtClean="0"/>
              <a:t>Najčešće laserske zrake</a:t>
            </a:r>
            <a:r>
              <a:rPr lang="hr-HR" dirty="0"/>
              <a:t> </a:t>
            </a:r>
            <a:r>
              <a:rPr lang="hr-HR" dirty="0">
                <a:solidFill>
                  <a:schemeClr val="tx1">
                    <a:lumMod val="85000"/>
                  </a:schemeClr>
                </a:solidFill>
              </a:rPr>
              <a:t>(svjetlost)</a:t>
            </a:r>
            <a:r>
              <a:rPr lang="hr-HR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hr-HR" dirty="0" smtClean="0"/>
              <a:t>ili druge vrste EM valova</a:t>
            </a:r>
          </a:p>
          <a:p>
            <a:r>
              <a:rPr lang="hr-HR" b="1" dirty="0" err="1" smtClean="0"/>
              <a:t>Michelsonova</a:t>
            </a:r>
            <a:r>
              <a:rPr lang="hr-HR" b="1" dirty="0" smtClean="0"/>
              <a:t> konfiguracija:</a:t>
            </a:r>
          </a:p>
          <a:p>
            <a:pPr lvl="1"/>
            <a:r>
              <a:rPr lang="hr-HR" dirty="0" smtClean="0"/>
              <a:t>Ulazna laserska zraka se dijeli na dvije identične zrake pomoću djelitelja zrake </a:t>
            </a:r>
            <a:r>
              <a:rPr lang="hr-HR" dirty="0" smtClean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hr-HR" i="1" dirty="0" smtClean="0">
                <a:solidFill>
                  <a:schemeClr val="tx1">
                    <a:lumMod val="85000"/>
                  </a:schemeClr>
                </a:solidFill>
              </a:rPr>
              <a:t>beam-splitter</a:t>
            </a:r>
            <a:r>
              <a:rPr lang="hr-HR" dirty="0" smtClean="0">
                <a:solidFill>
                  <a:schemeClr val="tx1">
                    <a:lumMod val="85000"/>
                  </a:schemeClr>
                </a:solidFill>
              </a:rPr>
              <a:t>, parcijalno reflektivno ogledalo)</a:t>
            </a:r>
          </a:p>
          <a:p>
            <a:pPr lvl="1"/>
            <a:r>
              <a:rPr lang="hr-HR" dirty="0" smtClean="0"/>
              <a:t>Svaka zraka putuje vlastitim putem</a:t>
            </a:r>
          </a:p>
          <a:p>
            <a:pPr lvl="1"/>
            <a:r>
              <a:rPr lang="hr-HR" dirty="0" err="1" smtClean="0"/>
              <a:t>Rekombinacija</a:t>
            </a:r>
            <a:r>
              <a:rPr lang="hr-HR" dirty="0" smtClean="0"/>
              <a:t> zraka prije dolaska na detektor</a:t>
            </a:r>
          </a:p>
          <a:p>
            <a:pPr lvl="1"/>
            <a:r>
              <a:rPr lang="hr-HR" dirty="0" smtClean="0"/>
              <a:t>Razlika duljine puta = fazna razlika = interferencija</a:t>
            </a:r>
          </a:p>
          <a:p>
            <a:pPr lvl="1"/>
            <a:r>
              <a:rPr lang="hr-HR" dirty="0" smtClean="0"/>
              <a:t>Interferencijski uzorak daje željeni podatak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6382" y="383542"/>
            <a:ext cx="509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dirty="0" smtClean="0"/>
              <a:t>2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40963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hr-HR" dirty="0" err="1" smtClean="0"/>
              <a:t>Interferometrija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000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djelitelj zrake, </a:t>
            </a:r>
            <a:r>
              <a:rPr lang="hr-HR" sz="2000" i="1" cap="all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beam-splitter</a:t>
            </a:r>
            <a:endParaRPr lang="hr-HR" sz="2000" i="1" cap="al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r-H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536382" y="383542"/>
            <a:ext cx="509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dirty="0" smtClean="0"/>
              <a:t>2</a:t>
            </a:r>
            <a:endParaRPr lang="hr-HR" sz="4400" dirty="0"/>
          </a:p>
        </p:txBody>
      </p:sp>
      <p:pic>
        <p:nvPicPr>
          <p:cNvPr id="1026" name="Picture 2" descr="http://upload.wikimedia.org/wikipedia/commons/thumb/1/1f/Beamsplitter-1.png/255px-Beamsplitter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570" y="2052916"/>
            <a:ext cx="4270284" cy="321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4/4e/Flat_metal-coated_beamsplitter.png/220px-Flat_metal-coated_beamspli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2052917"/>
            <a:ext cx="4393538" cy="321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55964" y="2005442"/>
            <a:ext cx="4509654" cy="42187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hr-HR" dirty="0" err="1" smtClean="0"/>
              <a:t>Interferometrija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000" cap="all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Michelsonova</a:t>
            </a:r>
            <a:r>
              <a:rPr lang="hr-HR" sz="2000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konfiguracija</a:t>
            </a:r>
            <a:endParaRPr lang="hr-HR" sz="2000" cap="al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382" y="383542"/>
            <a:ext cx="509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dirty="0" smtClean="0"/>
              <a:t>2</a:t>
            </a:r>
            <a:endParaRPr lang="hr-HR" sz="4400" dirty="0"/>
          </a:p>
        </p:txBody>
      </p:sp>
      <p:pic>
        <p:nvPicPr>
          <p:cNvPr id="1030" name="Picture 6" descr="File:Colored and monochrome frin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52" y="1577975"/>
            <a:ext cx="35814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5263" y="4800600"/>
            <a:ext cx="3543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hr-HR" dirty="0" smtClean="0"/>
              <a:t>Bijelo svjetlo (različit broj faznih inverzija kod zraka)</a:t>
            </a:r>
          </a:p>
          <a:p>
            <a:pPr marL="342900" indent="-342900">
              <a:buAutoNum type="alphaLcParenR"/>
            </a:pPr>
            <a:r>
              <a:rPr lang="hr-HR" dirty="0" smtClean="0"/>
              <a:t>Bijelo svjetlo (isti broj faznih inverzija)</a:t>
            </a:r>
          </a:p>
          <a:p>
            <a:pPr marL="342900" indent="-342900">
              <a:buAutoNum type="alphaLcParenR"/>
            </a:pPr>
            <a:r>
              <a:rPr lang="hr-HR" dirty="0" smtClean="0"/>
              <a:t>Monokromatsko svjetlo</a:t>
            </a:r>
            <a:endParaRPr lang="hr-HR" dirty="0"/>
          </a:p>
        </p:txBody>
      </p:sp>
      <p:pic>
        <p:nvPicPr>
          <p:cNvPr id="11" name="Picture 2" descr="File:Michelson interferometer fringe formatio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45" y="2130132"/>
            <a:ext cx="4156364" cy="39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hr-HR" dirty="0" smtClean="0"/>
              <a:t>Kategorije</a:t>
            </a:r>
            <a:br>
              <a:rPr lang="hr-HR" dirty="0" smtClean="0"/>
            </a:br>
            <a:r>
              <a:rPr lang="hr-HR" sz="2000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Homodinska i heterodinska detekcija</a:t>
            </a:r>
            <a:endParaRPr lang="hr-HR" sz="2000" cap="al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 smtClean="0"/>
              <a:t>Homodinska detekcija:</a:t>
            </a:r>
          </a:p>
          <a:p>
            <a:pPr lvl="1"/>
            <a:r>
              <a:rPr lang="hr-HR" dirty="0" smtClean="0"/>
              <a:t>Interferencija između dvije zrake iste valne duljine</a:t>
            </a:r>
          </a:p>
          <a:p>
            <a:pPr lvl="1"/>
            <a:r>
              <a:rPr lang="hr-HR" dirty="0" smtClean="0"/>
              <a:t>Fazna razlika = promjene intenziteta svjetlosti na detektoru</a:t>
            </a:r>
          </a:p>
          <a:p>
            <a:pPr lvl="1"/>
            <a:r>
              <a:rPr lang="hr-HR" dirty="0" smtClean="0"/>
              <a:t>Većina interferometara, uključujući laserske</a:t>
            </a:r>
          </a:p>
          <a:p>
            <a:r>
              <a:rPr lang="hr-HR" b="1" dirty="0" smtClean="0"/>
              <a:t>Heterodinski pristup:</a:t>
            </a:r>
          </a:p>
          <a:p>
            <a:pPr lvl="1"/>
            <a:r>
              <a:rPr lang="hr-HR" dirty="0" smtClean="0"/>
              <a:t>Pomak ulaznog signala u novu frekvencijsku domenu</a:t>
            </a:r>
          </a:p>
          <a:p>
            <a:pPr lvl="1"/>
            <a:r>
              <a:rPr lang="hr-HR" dirty="0" smtClean="0"/>
              <a:t>Pojačanje ulaznog signala aktivnim miješalom</a:t>
            </a:r>
            <a:endParaRPr lang="hr-HR" dirty="0"/>
          </a:p>
          <a:p>
            <a:pPr lvl="2"/>
            <a:r>
              <a:rPr lang="hr-HR" dirty="0" smtClean="0"/>
              <a:t>Slabiji ulazni signal miješa se jakim referentnim iz L.O. </a:t>
            </a:r>
            <a:r>
              <a:rPr lang="hr-HR" dirty="0" smtClean="0">
                <a:solidFill>
                  <a:schemeClr val="tx1">
                    <a:lumMod val="85000"/>
                  </a:schemeClr>
                </a:solidFill>
              </a:rPr>
              <a:t>(lokalni oscilator)</a:t>
            </a:r>
          </a:p>
          <a:p>
            <a:pPr lvl="2"/>
            <a:r>
              <a:rPr lang="hr-HR" dirty="0" smtClean="0"/>
              <a:t>Radio prijemnici </a:t>
            </a:r>
            <a:r>
              <a:rPr lang="hr-HR" dirty="0" smtClean="0">
                <a:solidFill>
                  <a:schemeClr val="tx1">
                    <a:lumMod val="85000"/>
                  </a:schemeClr>
                </a:solidFill>
              </a:rPr>
              <a:t>(superheterodinski prijemnik)</a:t>
            </a:r>
          </a:p>
          <a:p>
            <a:pPr lvl="1"/>
            <a:r>
              <a:rPr lang="hr-HR" dirty="0" smtClean="0"/>
              <a:t>Miješanje električkih signala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6382" y="383542"/>
            <a:ext cx="509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dirty="0" smtClean="0"/>
              <a:t>3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24251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hr-HR" dirty="0" smtClean="0"/>
              <a:t>Kategorije</a:t>
            </a:r>
            <a:br>
              <a:rPr lang="hr-HR" dirty="0" smtClean="0"/>
            </a:br>
            <a:r>
              <a:rPr lang="hr-HR" sz="2000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Dupli put i zajednički put</a:t>
            </a:r>
            <a:endParaRPr lang="hr-HR" sz="2000" cap="al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b="1" dirty="0" smtClean="0"/>
              <a:t>Dupli put:</a:t>
            </a:r>
          </a:p>
          <a:p>
            <a:pPr lvl="1"/>
            <a:r>
              <a:rPr lang="hr-HR" dirty="0" smtClean="0"/>
              <a:t>Referentna i testna zraka putuju različitim putevima</a:t>
            </a:r>
          </a:p>
          <a:p>
            <a:pPr lvl="1"/>
            <a:r>
              <a:rPr lang="hr-HR" dirty="0" err="1" smtClean="0"/>
              <a:t>Rekombiniraju</a:t>
            </a:r>
            <a:r>
              <a:rPr lang="hr-HR" dirty="0" smtClean="0"/>
              <a:t> se prije dolaska na detektor – </a:t>
            </a:r>
            <a:r>
              <a:rPr lang="hr-HR" u="sng" dirty="0" smtClean="0"/>
              <a:t>interferencija</a:t>
            </a:r>
          </a:p>
          <a:p>
            <a:pPr lvl="2"/>
            <a:r>
              <a:rPr lang="hr-HR" dirty="0" err="1" smtClean="0"/>
              <a:t>Michelsonov</a:t>
            </a:r>
            <a:r>
              <a:rPr lang="hr-HR" dirty="0" smtClean="0"/>
              <a:t> </a:t>
            </a:r>
            <a:r>
              <a:rPr lang="hr-HR" dirty="0" err="1" smtClean="0"/>
              <a:t>interferometar</a:t>
            </a:r>
            <a:endParaRPr lang="hr-HR" dirty="0" smtClean="0"/>
          </a:p>
          <a:p>
            <a:pPr lvl="2"/>
            <a:r>
              <a:rPr lang="hr-HR" dirty="0" err="1" smtClean="0"/>
              <a:t>Twyman</a:t>
            </a:r>
            <a:r>
              <a:rPr lang="hr-HR" dirty="0" smtClean="0"/>
              <a:t>-Green </a:t>
            </a:r>
            <a:r>
              <a:rPr lang="hr-HR" dirty="0" err="1" smtClean="0"/>
              <a:t>interferometar</a:t>
            </a:r>
            <a:endParaRPr lang="hr-HR" dirty="0" smtClean="0"/>
          </a:p>
          <a:p>
            <a:pPr lvl="2"/>
            <a:r>
              <a:rPr lang="hr-HR" dirty="0" smtClean="0"/>
              <a:t>Mach-</a:t>
            </a:r>
            <a:r>
              <a:rPr lang="hr-HR" dirty="0" err="1" smtClean="0"/>
              <a:t>Zehnder</a:t>
            </a:r>
            <a:r>
              <a:rPr lang="hr-HR" dirty="0" smtClean="0"/>
              <a:t> </a:t>
            </a:r>
            <a:r>
              <a:rPr lang="hr-HR" dirty="0" err="1" smtClean="0"/>
              <a:t>interferometar</a:t>
            </a:r>
            <a:endParaRPr lang="hr-HR" dirty="0" smtClean="0"/>
          </a:p>
          <a:p>
            <a:r>
              <a:rPr lang="hr-HR" b="1" dirty="0" smtClean="0"/>
              <a:t>Zajednički put:</a:t>
            </a:r>
          </a:p>
          <a:p>
            <a:pPr lvl="1"/>
            <a:r>
              <a:rPr lang="hr-HR" dirty="0" smtClean="0"/>
              <a:t>Referentna i testna zraka putuju istim putem</a:t>
            </a:r>
          </a:p>
          <a:p>
            <a:pPr lvl="2"/>
            <a:r>
              <a:rPr lang="hr-HR" dirty="0" err="1" smtClean="0"/>
              <a:t>Sagnac</a:t>
            </a:r>
            <a:r>
              <a:rPr lang="hr-HR" dirty="0" smtClean="0"/>
              <a:t> </a:t>
            </a:r>
            <a:r>
              <a:rPr lang="hr-HR" dirty="0" err="1" smtClean="0"/>
              <a:t>interferometar</a:t>
            </a:r>
            <a:endParaRPr lang="hr-HR" dirty="0" smtClean="0"/>
          </a:p>
          <a:p>
            <a:pPr lvl="2"/>
            <a:r>
              <a:rPr lang="hr-HR" dirty="0" smtClean="0"/>
              <a:t>Žiroskop s optičkim vlaknima</a:t>
            </a:r>
          </a:p>
          <a:p>
            <a:pPr lvl="2"/>
            <a:r>
              <a:rPr lang="hr-HR" dirty="0" smtClean="0"/>
              <a:t>Difrakcija u točki</a:t>
            </a:r>
          </a:p>
          <a:p>
            <a:pPr lvl="2"/>
            <a:r>
              <a:rPr lang="hr-HR" dirty="0" smtClean="0"/>
              <a:t>Bočno smicanje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6382" y="383542"/>
            <a:ext cx="509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dirty="0" smtClean="0"/>
              <a:t>3</a:t>
            </a:r>
            <a:endParaRPr lang="hr-HR" sz="4400" dirty="0"/>
          </a:p>
        </p:txBody>
      </p:sp>
      <p:pic>
        <p:nvPicPr>
          <p:cNvPr id="2050" name="Picture 2" descr="http://upload.wikimedia.org/wikipedia/commons/thumb/7/7d/Four_common_path_interferometers.png/750px-Four_common_path_interfero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984" y="5025363"/>
            <a:ext cx="6203661" cy="142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0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Primjena</a:t>
            </a:r>
            <a:br>
              <a:rPr lang="hr-HR" dirty="0" smtClean="0"/>
            </a:br>
            <a:r>
              <a:rPr lang="hr-HR" sz="2000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Područja korištenja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Astronomija</a:t>
            </a:r>
          </a:p>
          <a:p>
            <a:r>
              <a:rPr lang="hr-HR" dirty="0" smtClean="0"/>
              <a:t>Optička vlakna</a:t>
            </a:r>
          </a:p>
          <a:p>
            <a:r>
              <a:rPr lang="hr-HR" dirty="0" smtClean="0"/>
              <a:t>Oceanografija</a:t>
            </a:r>
            <a:r>
              <a:rPr lang="hr-HR" dirty="0"/>
              <a:t>, </a:t>
            </a:r>
            <a:r>
              <a:rPr lang="hr-HR" dirty="0" smtClean="0"/>
              <a:t>seizmologija</a:t>
            </a:r>
          </a:p>
          <a:p>
            <a:r>
              <a:rPr lang="hr-HR" dirty="0" smtClean="0"/>
              <a:t>Spektroskopija</a:t>
            </a:r>
          </a:p>
          <a:p>
            <a:r>
              <a:rPr lang="hr-HR" dirty="0" smtClean="0"/>
              <a:t>Kvantna mehanika</a:t>
            </a:r>
          </a:p>
          <a:p>
            <a:r>
              <a:rPr lang="hr-HR" dirty="0" smtClean="0"/>
              <a:t>Nuklearna </a:t>
            </a:r>
            <a:r>
              <a:rPr lang="hr-HR" dirty="0"/>
              <a:t>i čestična </a:t>
            </a:r>
            <a:r>
              <a:rPr lang="hr-HR" dirty="0" smtClean="0"/>
              <a:t>fizika</a:t>
            </a:r>
          </a:p>
          <a:p>
            <a:r>
              <a:rPr lang="hr-HR" dirty="0" smtClean="0"/>
              <a:t>Fizika plazme</a:t>
            </a:r>
            <a:endParaRPr lang="hr-HR" dirty="0"/>
          </a:p>
          <a:p>
            <a:r>
              <a:rPr lang="hr-HR" dirty="0" smtClean="0"/>
              <a:t>Biomolekularne interakcije</a:t>
            </a:r>
          </a:p>
          <a:p>
            <a:r>
              <a:rPr lang="hr-HR" dirty="0"/>
              <a:t>P</a:t>
            </a:r>
            <a:r>
              <a:rPr lang="hr-HR" dirty="0" smtClean="0"/>
              <a:t>rofiliranje površina</a:t>
            </a:r>
          </a:p>
          <a:p>
            <a:r>
              <a:rPr lang="hr-HR" dirty="0" smtClean="0"/>
              <a:t>Ispitivanje opterećenja </a:t>
            </a:r>
            <a:r>
              <a:rPr lang="hr-HR" dirty="0"/>
              <a:t>materijala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6382" y="383542"/>
            <a:ext cx="509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dirty="0" smtClean="0"/>
              <a:t>4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297633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Primjena</a:t>
            </a:r>
            <a:br>
              <a:rPr lang="hr-HR" dirty="0" smtClean="0"/>
            </a:br>
            <a:r>
              <a:rPr lang="hr-HR" sz="2000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L.I.G.O.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43953"/>
            <a:ext cx="6023871" cy="4195481"/>
          </a:xfrm>
        </p:spPr>
        <p:txBody>
          <a:bodyPr>
            <a:normAutofit lnSpcReduction="10000"/>
          </a:bodyPr>
          <a:lstStyle/>
          <a:p>
            <a:r>
              <a:rPr lang="hr-HR" sz="2400" b="1" dirty="0"/>
              <a:t>Laser Interferometer </a:t>
            </a:r>
            <a:r>
              <a:rPr lang="hr-HR" sz="2400" b="1" dirty="0" err="1"/>
              <a:t>Gravitational-Wave</a:t>
            </a:r>
            <a:r>
              <a:rPr lang="hr-HR" sz="2400" b="1" dirty="0"/>
              <a:t> </a:t>
            </a:r>
            <a:r>
              <a:rPr lang="hr-HR" sz="2400" b="1" dirty="0" err="1" smtClean="0"/>
              <a:t>Observatory</a:t>
            </a:r>
            <a:r>
              <a:rPr lang="hr-HR" sz="2400" b="1" dirty="0" smtClean="0"/>
              <a:t> (</a:t>
            </a:r>
            <a:r>
              <a:rPr lang="hr-HR" sz="2400" b="1" dirty="0" smtClean="0"/>
              <a:t>LIGO)</a:t>
            </a:r>
          </a:p>
          <a:p>
            <a:endParaRPr lang="hr-HR" dirty="0" smtClean="0"/>
          </a:p>
          <a:p>
            <a:r>
              <a:rPr lang="hr-HR" dirty="0" smtClean="0"/>
              <a:t>Sastoji se od dva jednaka </a:t>
            </a:r>
            <a:r>
              <a:rPr lang="hr-HR" dirty="0" smtClean="0"/>
              <a:t>kraka (4 km svaki)</a:t>
            </a:r>
            <a:endParaRPr lang="hr-HR" dirty="0" smtClean="0"/>
          </a:p>
          <a:p>
            <a:r>
              <a:rPr lang="hr-HR" dirty="0" smtClean="0"/>
              <a:t>Laserska zraka se dijeli na dva jednaka dijela</a:t>
            </a:r>
          </a:p>
          <a:p>
            <a:r>
              <a:rPr lang="hr-HR" dirty="0" smtClean="0"/>
              <a:t>Pod utjecajem gravitacijskog vala mjenjaju se duljine krakova</a:t>
            </a:r>
          </a:p>
          <a:p>
            <a:r>
              <a:rPr lang="hr-HR" dirty="0" smtClean="0"/>
              <a:t>Dolazi do konstruktivne i destruktivne </a:t>
            </a:r>
            <a:r>
              <a:rPr lang="hr-HR" dirty="0" smtClean="0"/>
              <a:t>interferencije</a:t>
            </a:r>
            <a:endParaRPr lang="hr-HR" dirty="0" smtClean="0"/>
          </a:p>
          <a:p>
            <a:r>
              <a:rPr lang="hr-HR" dirty="0">
                <a:hlinkClick r:id="rId2"/>
              </a:rPr>
              <a:t>https://www.youtube.com/watch?v=RzZgFKoIfQI</a:t>
            </a:r>
            <a:endParaRPr lang="hr-H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023" y="2043953"/>
            <a:ext cx="4285271" cy="2694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36382" y="383542"/>
            <a:ext cx="509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dirty="0" smtClean="0"/>
              <a:t>4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31276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</TotalTime>
  <Words>355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Laserska interferometrija</vt:lpstr>
      <vt:lpstr>Interferometrija Što je to?</vt:lpstr>
      <vt:lpstr>Interferometrija princip rada</vt:lpstr>
      <vt:lpstr>Interferometrija djelitelj zrake, beam-splitter</vt:lpstr>
      <vt:lpstr>Interferometrija Michelsonova konfiguracija</vt:lpstr>
      <vt:lpstr>Kategorije Homodinska i heterodinska detekcija</vt:lpstr>
      <vt:lpstr>Kategorije Dupli put i zajednički put</vt:lpstr>
      <vt:lpstr>Primjena Područja korištenja</vt:lpstr>
      <vt:lpstr>Primjena L.I.G.O.</vt:lpstr>
      <vt:lpstr>Zaključak</vt:lpstr>
      <vt:lpstr>PowerPoint Presentation</vt:lpstr>
    </vt:vector>
  </TitlesOfParts>
  <Company>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Laserska interferometrija</dc:title>
  <dc:creator>Davor Grdić</dc:creator>
  <cp:lastModifiedBy>Davor Grdić</cp:lastModifiedBy>
  <cp:revision>38</cp:revision>
  <dcterms:created xsi:type="dcterms:W3CDTF">2014-03-20T15:23:37Z</dcterms:created>
  <dcterms:modified xsi:type="dcterms:W3CDTF">2014-03-20T23:43:26Z</dcterms:modified>
</cp:coreProperties>
</file>