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2"/>
  </p:notesMasterIdLst>
  <p:handoutMasterIdLst>
    <p:handoutMasterId r:id="rId83"/>
  </p:handoutMasterIdLst>
  <p:sldIdLst>
    <p:sldId id="554" r:id="rId2"/>
    <p:sldId id="653" r:id="rId3"/>
    <p:sldId id="551" r:id="rId4"/>
    <p:sldId id="258" r:id="rId5"/>
    <p:sldId id="642" r:id="rId6"/>
    <p:sldId id="259" r:id="rId7"/>
    <p:sldId id="260" r:id="rId8"/>
    <p:sldId id="261" r:id="rId9"/>
    <p:sldId id="263" r:id="rId10"/>
    <p:sldId id="264" r:id="rId11"/>
    <p:sldId id="265" r:id="rId12"/>
    <p:sldId id="266" r:id="rId13"/>
    <p:sldId id="267" r:id="rId14"/>
    <p:sldId id="641" r:id="rId15"/>
    <p:sldId id="553" r:id="rId16"/>
    <p:sldId id="269" r:id="rId17"/>
    <p:sldId id="270" r:id="rId18"/>
    <p:sldId id="271" r:id="rId19"/>
    <p:sldId id="272" r:id="rId20"/>
    <p:sldId id="552" r:id="rId21"/>
    <p:sldId id="274" r:id="rId22"/>
    <p:sldId id="275" r:id="rId23"/>
    <p:sldId id="276" r:id="rId24"/>
    <p:sldId id="277" r:id="rId25"/>
    <p:sldId id="278" r:id="rId26"/>
    <p:sldId id="279" r:id="rId27"/>
    <p:sldId id="281" r:id="rId28"/>
    <p:sldId id="282" r:id="rId29"/>
    <p:sldId id="283" r:id="rId30"/>
    <p:sldId id="284" r:id="rId31"/>
    <p:sldId id="285" r:id="rId32"/>
    <p:sldId id="287" r:id="rId33"/>
    <p:sldId id="289" r:id="rId34"/>
    <p:sldId id="290" r:id="rId35"/>
    <p:sldId id="291" r:id="rId36"/>
    <p:sldId id="555"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4" r:id="rId68"/>
    <p:sldId id="325" r:id="rId69"/>
    <p:sldId id="326" r:id="rId70"/>
    <p:sldId id="327" r:id="rId71"/>
    <p:sldId id="643" r:id="rId72"/>
    <p:sldId id="644" r:id="rId73"/>
    <p:sldId id="645" r:id="rId74"/>
    <p:sldId id="646" r:id="rId75"/>
    <p:sldId id="647" r:id="rId76"/>
    <p:sldId id="648" r:id="rId77"/>
    <p:sldId id="649" r:id="rId78"/>
    <p:sldId id="650" r:id="rId79"/>
    <p:sldId id="651" r:id="rId80"/>
    <p:sldId id="652" r:id="rId8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99700" autoAdjust="0"/>
  </p:normalViewPr>
  <p:slideViewPr>
    <p:cSldViewPr>
      <p:cViewPr varScale="1">
        <p:scale>
          <a:sx n="130" d="100"/>
          <a:sy n="130" d="100"/>
        </p:scale>
        <p:origin x="-114" y="-90"/>
      </p:cViewPr>
      <p:guideLst>
        <p:guide orient="horz" pos="2160"/>
        <p:guide pos="2880"/>
      </p:guideLst>
    </p:cSldViewPr>
  </p:slideViewPr>
  <p:outlineViewPr>
    <p:cViewPr>
      <p:scale>
        <a:sx n="33" d="100"/>
        <a:sy n="33" d="100"/>
      </p:scale>
      <p:origin x="0" y="114996"/>
    </p:cViewPr>
  </p:outlineViewPr>
  <p:notesTextViewPr>
    <p:cViewPr>
      <p:scale>
        <a:sx n="100" d="100"/>
        <a:sy n="100" d="100"/>
      </p:scale>
      <p:origin x="0" y="0"/>
    </p:cViewPr>
  </p:notesTextViewPr>
  <p:sorterViewPr>
    <p:cViewPr>
      <p:scale>
        <a:sx n="20" d="100"/>
        <a:sy n="20"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2" y="0"/>
            <a:ext cx="3076031" cy="510668"/>
          </a:xfrm>
          <a:prstGeom prst="rect">
            <a:avLst/>
          </a:prstGeom>
          <a:noFill/>
          <a:ln w="9525">
            <a:noFill/>
            <a:miter lim="800000"/>
            <a:headEnd/>
            <a:tailEnd/>
          </a:ln>
          <a:effectLst/>
        </p:spPr>
        <p:txBody>
          <a:bodyPr vert="horz" wrap="square" lIns="91420" tIns="45710" rIns="91420" bIns="45710" numCol="1" anchor="t" anchorCtr="0" compatLnSpc="1">
            <a:prstTxWarp prst="textNoShape">
              <a:avLst/>
            </a:prstTxWarp>
          </a:bodyPr>
          <a:lstStyle>
            <a:lvl1pPr defTabSz="913859">
              <a:defRPr sz="1200" dirty="0">
                <a:latin typeface="Corbel" pitchFamily="34" charset="0"/>
                <a:cs typeface="Arial" charset="0"/>
              </a:defRPr>
            </a:lvl1pPr>
          </a:lstStyle>
          <a:p>
            <a:pPr>
              <a:defRPr/>
            </a:pPr>
            <a:endParaRPr lang="en-US"/>
          </a:p>
        </p:txBody>
      </p:sp>
      <p:sp>
        <p:nvSpPr>
          <p:cNvPr id="441347" name="Rectangle 3"/>
          <p:cNvSpPr>
            <a:spLocks noGrp="1" noChangeArrowheads="1"/>
          </p:cNvSpPr>
          <p:nvPr>
            <p:ph type="dt" sz="quarter" idx="1"/>
          </p:nvPr>
        </p:nvSpPr>
        <p:spPr bwMode="auto">
          <a:xfrm>
            <a:off x="4021609" y="0"/>
            <a:ext cx="3076031" cy="510668"/>
          </a:xfrm>
          <a:prstGeom prst="rect">
            <a:avLst/>
          </a:prstGeom>
          <a:noFill/>
          <a:ln w="9525">
            <a:noFill/>
            <a:miter lim="800000"/>
            <a:headEnd/>
            <a:tailEnd/>
          </a:ln>
          <a:effectLst/>
        </p:spPr>
        <p:txBody>
          <a:bodyPr vert="horz" wrap="square" lIns="91420" tIns="45710" rIns="91420" bIns="45710" numCol="1" anchor="t" anchorCtr="0" compatLnSpc="1">
            <a:prstTxWarp prst="textNoShape">
              <a:avLst/>
            </a:prstTxWarp>
          </a:bodyPr>
          <a:lstStyle>
            <a:lvl1pPr algn="r" defTabSz="913859">
              <a:defRPr sz="1200" dirty="0">
                <a:latin typeface="Corbel" pitchFamily="34" charset="0"/>
                <a:cs typeface="Arial" charset="0"/>
              </a:defRPr>
            </a:lvl1pPr>
          </a:lstStyle>
          <a:p>
            <a:pPr>
              <a:defRPr/>
            </a:pPr>
            <a:endParaRPr lang="en-US"/>
          </a:p>
        </p:txBody>
      </p:sp>
      <p:sp>
        <p:nvSpPr>
          <p:cNvPr id="441348" name="Rectangle 4"/>
          <p:cNvSpPr>
            <a:spLocks noGrp="1" noChangeArrowheads="1"/>
          </p:cNvSpPr>
          <p:nvPr>
            <p:ph type="ftr" sz="quarter" idx="2"/>
          </p:nvPr>
        </p:nvSpPr>
        <p:spPr bwMode="auto">
          <a:xfrm>
            <a:off x="2" y="9722309"/>
            <a:ext cx="3076031" cy="510668"/>
          </a:xfrm>
          <a:prstGeom prst="rect">
            <a:avLst/>
          </a:prstGeom>
          <a:noFill/>
          <a:ln w="9525">
            <a:noFill/>
            <a:miter lim="800000"/>
            <a:headEnd/>
            <a:tailEnd/>
          </a:ln>
          <a:effectLst/>
        </p:spPr>
        <p:txBody>
          <a:bodyPr vert="horz" wrap="square" lIns="91420" tIns="45710" rIns="91420" bIns="45710" numCol="1" anchor="b" anchorCtr="0" compatLnSpc="1">
            <a:prstTxWarp prst="textNoShape">
              <a:avLst/>
            </a:prstTxWarp>
          </a:bodyPr>
          <a:lstStyle>
            <a:lvl1pPr defTabSz="913859">
              <a:defRPr sz="1200" dirty="0">
                <a:latin typeface="Corbel" pitchFamily="34" charset="0"/>
                <a:cs typeface="Arial" charset="0"/>
              </a:defRPr>
            </a:lvl1pPr>
          </a:lstStyle>
          <a:p>
            <a:pPr>
              <a:defRPr/>
            </a:pPr>
            <a:endParaRPr lang="en-US"/>
          </a:p>
        </p:txBody>
      </p:sp>
      <p:sp>
        <p:nvSpPr>
          <p:cNvPr id="441349" name="Rectangle 5"/>
          <p:cNvSpPr>
            <a:spLocks noGrp="1" noChangeArrowheads="1"/>
          </p:cNvSpPr>
          <p:nvPr>
            <p:ph type="sldNum" sz="quarter" idx="3"/>
          </p:nvPr>
        </p:nvSpPr>
        <p:spPr bwMode="auto">
          <a:xfrm>
            <a:off x="4021609" y="9722309"/>
            <a:ext cx="3076031" cy="510668"/>
          </a:xfrm>
          <a:prstGeom prst="rect">
            <a:avLst/>
          </a:prstGeom>
          <a:noFill/>
          <a:ln w="9525">
            <a:noFill/>
            <a:miter lim="800000"/>
            <a:headEnd/>
            <a:tailEnd/>
          </a:ln>
          <a:effectLst/>
        </p:spPr>
        <p:txBody>
          <a:bodyPr vert="horz" wrap="square" lIns="91420" tIns="45710" rIns="91420" bIns="45710" numCol="1" anchor="b" anchorCtr="0" compatLnSpc="1">
            <a:prstTxWarp prst="textNoShape">
              <a:avLst/>
            </a:prstTxWarp>
          </a:bodyPr>
          <a:lstStyle>
            <a:lvl1pPr algn="r" defTabSz="913859">
              <a:defRPr sz="1200">
                <a:latin typeface="Corbel" pitchFamily="34" charset="0"/>
                <a:cs typeface="Arial" charset="0"/>
              </a:defRPr>
            </a:lvl1pPr>
          </a:lstStyle>
          <a:p>
            <a:pPr>
              <a:defRPr/>
            </a:pPr>
            <a:fld id="{3BC18E7E-9CB1-4FCC-9ECD-F205A33D10C3}" type="slidenum">
              <a:rPr lang="en-US"/>
              <a:pPr>
                <a:defRPr/>
              </a:pPr>
              <a:t>‹#›</a:t>
            </a:fld>
            <a:endParaRPr lang="en-US" dirty="0"/>
          </a:p>
        </p:txBody>
      </p:sp>
    </p:spTree>
    <p:extLst>
      <p:ext uri="{BB962C8B-B14F-4D97-AF65-F5344CB8AC3E}">
        <p14:creationId xmlns:p14="http://schemas.microsoft.com/office/powerpoint/2010/main" xmlns="" val="4084854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2" y="0"/>
            <a:ext cx="3076031" cy="510668"/>
          </a:xfrm>
          <a:prstGeom prst="rect">
            <a:avLst/>
          </a:prstGeom>
          <a:noFill/>
          <a:ln w="9525">
            <a:noFill/>
            <a:miter lim="800000"/>
            <a:headEnd/>
            <a:tailEnd/>
          </a:ln>
          <a:effectLst/>
        </p:spPr>
        <p:txBody>
          <a:bodyPr vert="horz" wrap="square" lIns="99026" tIns="49513" rIns="99026" bIns="49513" numCol="1" anchor="t" anchorCtr="0" compatLnSpc="1">
            <a:prstTxWarp prst="textNoShape">
              <a:avLst/>
            </a:prstTxWarp>
          </a:bodyPr>
          <a:lstStyle>
            <a:lvl1pPr defTabSz="989602">
              <a:defRPr sz="1300" dirty="0">
                <a:latin typeface="Corbel" pitchFamily="34" charset="0"/>
                <a:cs typeface="Arial" charset="0"/>
              </a:defRPr>
            </a:lvl1pPr>
          </a:lstStyle>
          <a:p>
            <a:pPr>
              <a:defRPr/>
            </a:pPr>
            <a:endParaRPr lang="en-US"/>
          </a:p>
        </p:txBody>
      </p:sp>
      <p:sp>
        <p:nvSpPr>
          <p:cNvPr id="7171" name="Rectangle 3"/>
          <p:cNvSpPr>
            <a:spLocks noGrp="1" noChangeArrowheads="1"/>
          </p:cNvSpPr>
          <p:nvPr>
            <p:ph type="dt" idx="1"/>
          </p:nvPr>
        </p:nvSpPr>
        <p:spPr bwMode="auto">
          <a:xfrm>
            <a:off x="4021609" y="0"/>
            <a:ext cx="3076031" cy="510668"/>
          </a:xfrm>
          <a:prstGeom prst="rect">
            <a:avLst/>
          </a:prstGeom>
          <a:noFill/>
          <a:ln w="9525">
            <a:noFill/>
            <a:miter lim="800000"/>
            <a:headEnd/>
            <a:tailEnd/>
          </a:ln>
          <a:effectLst/>
        </p:spPr>
        <p:txBody>
          <a:bodyPr vert="horz" wrap="square" lIns="99026" tIns="49513" rIns="99026" bIns="49513" numCol="1" anchor="t" anchorCtr="0" compatLnSpc="1">
            <a:prstTxWarp prst="textNoShape">
              <a:avLst/>
            </a:prstTxWarp>
          </a:bodyPr>
          <a:lstStyle>
            <a:lvl1pPr algn="r" defTabSz="989602">
              <a:defRPr sz="1300" dirty="0">
                <a:latin typeface="Corbel" pitchFamily="34" charset="0"/>
                <a:cs typeface="Arial" charset="0"/>
              </a:defRPr>
            </a:lvl1pPr>
          </a:lstStyle>
          <a:p>
            <a:pPr>
              <a:defRPr/>
            </a:pPr>
            <a:endParaRPr lang="en-US"/>
          </a:p>
        </p:txBody>
      </p:sp>
      <p:sp>
        <p:nvSpPr>
          <p:cNvPr id="265220"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09600" y="4861155"/>
            <a:ext cx="5680105" cy="4605821"/>
          </a:xfrm>
          <a:prstGeom prst="rect">
            <a:avLst/>
          </a:prstGeom>
          <a:noFill/>
          <a:ln w="9525">
            <a:noFill/>
            <a:miter lim="800000"/>
            <a:headEnd/>
            <a:tailEnd/>
          </a:ln>
          <a:effectLst/>
        </p:spPr>
        <p:txBody>
          <a:bodyPr vert="horz" wrap="square" lIns="99026" tIns="49513" rIns="99026" bIns="49513"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74" name="Rectangle 6"/>
          <p:cNvSpPr>
            <a:spLocks noGrp="1" noChangeArrowheads="1"/>
          </p:cNvSpPr>
          <p:nvPr>
            <p:ph type="ftr" sz="quarter" idx="4"/>
          </p:nvPr>
        </p:nvSpPr>
        <p:spPr bwMode="auto">
          <a:xfrm>
            <a:off x="2" y="9722309"/>
            <a:ext cx="3076031" cy="510668"/>
          </a:xfrm>
          <a:prstGeom prst="rect">
            <a:avLst/>
          </a:prstGeom>
          <a:noFill/>
          <a:ln w="9525">
            <a:noFill/>
            <a:miter lim="800000"/>
            <a:headEnd/>
            <a:tailEnd/>
          </a:ln>
          <a:effectLst/>
        </p:spPr>
        <p:txBody>
          <a:bodyPr vert="horz" wrap="square" lIns="99026" tIns="49513" rIns="99026" bIns="49513" numCol="1" anchor="b" anchorCtr="0" compatLnSpc="1">
            <a:prstTxWarp prst="textNoShape">
              <a:avLst/>
            </a:prstTxWarp>
          </a:bodyPr>
          <a:lstStyle>
            <a:lvl1pPr defTabSz="989602">
              <a:defRPr sz="1300" dirty="0">
                <a:latin typeface="Corbel" pitchFamily="34" charset="0"/>
                <a:cs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21609" y="9722309"/>
            <a:ext cx="3076031" cy="510668"/>
          </a:xfrm>
          <a:prstGeom prst="rect">
            <a:avLst/>
          </a:prstGeom>
          <a:noFill/>
          <a:ln w="9525">
            <a:noFill/>
            <a:miter lim="800000"/>
            <a:headEnd/>
            <a:tailEnd/>
          </a:ln>
          <a:effectLst/>
        </p:spPr>
        <p:txBody>
          <a:bodyPr vert="horz" wrap="square" lIns="99026" tIns="49513" rIns="99026" bIns="49513" numCol="1" anchor="b" anchorCtr="0" compatLnSpc="1">
            <a:prstTxWarp prst="textNoShape">
              <a:avLst/>
            </a:prstTxWarp>
          </a:bodyPr>
          <a:lstStyle>
            <a:lvl1pPr algn="r" defTabSz="989602">
              <a:defRPr sz="1300" smtClean="0">
                <a:latin typeface="Corbel" pitchFamily="34" charset="0"/>
                <a:cs typeface="Arial" charset="0"/>
              </a:defRPr>
            </a:lvl1pPr>
          </a:lstStyle>
          <a:p>
            <a:pPr>
              <a:defRPr/>
            </a:pPr>
            <a:fld id="{4B352683-7D8E-429F-BBFE-CED839C03F7C}" type="slidenum">
              <a:rPr lang="en-US"/>
              <a:pPr>
                <a:defRPr/>
              </a:pPr>
              <a:t>‹#›</a:t>
            </a:fld>
            <a:endParaRPr lang="en-US" dirty="0"/>
          </a:p>
        </p:txBody>
      </p:sp>
    </p:spTree>
    <p:extLst>
      <p:ext uri="{BB962C8B-B14F-4D97-AF65-F5344CB8AC3E}">
        <p14:creationId xmlns:p14="http://schemas.microsoft.com/office/powerpoint/2010/main" xmlns="" val="3929540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rbel"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orbel"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orbel"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orbel"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orbel"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4B352683-7D8E-429F-BBFE-CED839C03F7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2E2C85CA-5852-48ED-A620-3A9E2185539F}" type="slidenum">
              <a:rPr lang="en-US">
                <a:cs typeface="Arial" pitchFamily="34" charset="0"/>
              </a:rPr>
              <a:pPr/>
              <a:t>11</a:t>
            </a:fld>
            <a:endParaRPr lang="en-US">
              <a:cs typeface="Arial" pitchFamily="34" charset="0"/>
            </a:endParaRPr>
          </a:p>
        </p:txBody>
      </p:sp>
      <p:sp>
        <p:nvSpPr>
          <p:cNvPr id="273411" name="Rectangle 2"/>
          <p:cNvSpPr>
            <a:spLocks noGrp="1" noRot="1" noChangeAspect="1" noChangeArrowheads="1" noTextEdit="1"/>
          </p:cNvSpPr>
          <p:nvPr>
            <p:ph type="sldImg"/>
          </p:nvPr>
        </p:nvSpPr>
        <p:spPr>
          <a:xfrm>
            <a:off x="995363" y="769938"/>
            <a:ext cx="5113337" cy="3835400"/>
          </a:xfrm>
          <a:ln/>
        </p:spPr>
      </p:sp>
      <p:sp>
        <p:nvSpPr>
          <p:cNvPr id="27341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F4A2F852-671D-4EEC-8804-05CF0DA0E5FC}" type="slidenum">
              <a:rPr lang="en-US">
                <a:cs typeface="Arial" pitchFamily="34" charset="0"/>
              </a:rPr>
              <a:pPr/>
              <a:t>12</a:t>
            </a:fld>
            <a:endParaRPr lang="en-US">
              <a:cs typeface="Arial" pitchFamily="34" charset="0"/>
            </a:endParaRPr>
          </a:p>
        </p:txBody>
      </p:sp>
      <p:sp>
        <p:nvSpPr>
          <p:cNvPr id="274435" name="Rectangle 2"/>
          <p:cNvSpPr>
            <a:spLocks noGrp="1" noRot="1" noChangeAspect="1" noChangeArrowheads="1" noTextEdit="1"/>
          </p:cNvSpPr>
          <p:nvPr>
            <p:ph type="sldImg"/>
          </p:nvPr>
        </p:nvSpPr>
        <p:spPr>
          <a:xfrm>
            <a:off x="995363" y="769938"/>
            <a:ext cx="5113337" cy="3835400"/>
          </a:xfrm>
          <a:ln/>
        </p:spPr>
      </p:sp>
      <p:sp>
        <p:nvSpPr>
          <p:cNvPr id="274436"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09CD065A-7FF5-4FB5-A292-516C32F0DF1F}" type="slidenum">
              <a:rPr lang="en-US">
                <a:cs typeface="Arial" pitchFamily="34" charset="0"/>
              </a:rPr>
              <a:pPr/>
              <a:t>13</a:t>
            </a:fld>
            <a:endParaRPr lang="en-US">
              <a:cs typeface="Arial" pitchFamily="34" charset="0"/>
            </a:endParaRPr>
          </a:p>
        </p:txBody>
      </p:sp>
      <p:sp>
        <p:nvSpPr>
          <p:cNvPr id="275459" name="Rectangle 2"/>
          <p:cNvSpPr>
            <a:spLocks noGrp="1" noRot="1" noChangeAspect="1" noChangeArrowheads="1" noTextEdit="1"/>
          </p:cNvSpPr>
          <p:nvPr>
            <p:ph type="sldImg"/>
          </p:nvPr>
        </p:nvSpPr>
        <p:spPr>
          <a:xfrm>
            <a:off x="995363" y="769938"/>
            <a:ext cx="5113337" cy="3835400"/>
          </a:xfrm>
          <a:ln/>
        </p:spPr>
      </p:sp>
      <p:sp>
        <p:nvSpPr>
          <p:cNvPr id="275460"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B276EC3-36AE-44C5-8103-3481CE097EDD}" type="slidenum">
              <a:rPr lang="en-US">
                <a:cs typeface="Arial" pitchFamily="34" charset="0"/>
              </a:rPr>
              <a:pPr/>
              <a:t>14</a:t>
            </a:fld>
            <a:endParaRPr lang="en-US">
              <a:cs typeface="Arial" pitchFamily="34"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xfrm>
            <a:off x="943916" y="4859519"/>
            <a:ext cx="5211471" cy="4607457"/>
          </a:xfrm>
          <a:noFill/>
          <a:ln/>
        </p:spPr>
        <p:txBody>
          <a:bodyPr/>
          <a:lstStyle/>
          <a:p>
            <a:pPr eaLnBrk="1" hangingPunct="1">
              <a:spcBef>
                <a:spcPct val="50000"/>
              </a:spcBef>
            </a:pPr>
            <a:r>
              <a:rPr lang="en-GB" smtClean="0">
                <a:cs typeface="Arial" pitchFamily="34" charset="0"/>
              </a:rPr>
              <a:t>Nalinaernost optičke niti može se iskoristiti u pozitivnom smislu za solitonski prijenos. </a:t>
            </a:r>
          </a:p>
          <a:p>
            <a:pPr eaLnBrk="1" hangingPunct="1">
              <a:spcBef>
                <a:spcPct val="50000"/>
              </a:spcBef>
            </a:pPr>
            <a:r>
              <a:rPr lang="en-GB" i="1" smtClean="0">
                <a:cs typeface="Arial" pitchFamily="34" charset="0"/>
              </a:rPr>
              <a:t>Soliton</a:t>
            </a:r>
            <a:r>
              <a:rPr lang="en-GB" smtClean="0">
                <a:cs typeface="Arial" pitchFamily="34" charset="0"/>
              </a:rPr>
              <a:t> je RZ (</a:t>
            </a:r>
            <a:r>
              <a:rPr lang="en-GB" i="1" smtClean="0">
                <a:cs typeface="Arial" pitchFamily="34" charset="0"/>
              </a:rPr>
              <a:t>return to zero</a:t>
            </a:r>
            <a:r>
              <a:rPr lang="en-GB" smtClean="0">
                <a:cs typeface="Arial" pitchFamily="34" charset="0"/>
              </a:rPr>
              <a:t>) optički impuls posebnog oblika (sekans hiperbolni) i velike snage koji omogućuje prijenos optičkog signala na velike udaljenosti </a:t>
            </a:r>
            <a:r>
              <a:rPr lang="hr-HR" smtClean="0">
                <a:cs typeface="Arial" pitchFamily="34" charset="0"/>
              </a:rPr>
              <a:t>praktički bez</a:t>
            </a:r>
            <a:r>
              <a:rPr lang="en-GB" smtClean="0">
                <a:cs typeface="Arial" pitchFamily="34" charset="0"/>
              </a:rPr>
              <a:t> kromatske disperzije.  Naime, zbog velike snage, koja održava nelinearni prijenos, dinamički se mijenja  spektar (valna duljina) signala. Promjena valne duljine je takva </a:t>
            </a:r>
            <a:r>
              <a:rPr lang="hr-HR" smtClean="0">
                <a:cs typeface="Arial" pitchFamily="34" charset="0"/>
              </a:rPr>
              <a:t>da </a:t>
            </a:r>
            <a:r>
              <a:rPr lang="en-GB" smtClean="0">
                <a:cs typeface="Arial" pitchFamily="34" charset="0"/>
              </a:rPr>
              <a:t>se dio signala  koji prethodi u propagaciji usporava, a dio signala koji zaostaje ubrzava.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4B352683-7D8E-429F-BBFE-CED839C03F7C}"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91386CF3-6D2D-42E2-A445-F81D4B23333D}" type="slidenum">
              <a:rPr lang="en-US">
                <a:cs typeface="Arial" pitchFamily="34" charset="0"/>
              </a:rPr>
              <a:pPr/>
              <a:t>16</a:t>
            </a:fld>
            <a:endParaRPr lang="en-US">
              <a:cs typeface="Arial" pitchFamily="34" charset="0"/>
            </a:endParaRPr>
          </a:p>
        </p:txBody>
      </p:sp>
      <p:sp>
        <p:nvSpPr>
          <p:cNvPr id="276483" name="Rectangle 2"/>
          <p:cNvSpPr>
            <a:spLocks noGrp="1" noRot="1" noChangeAspect="1" noChangeArrowheads="1" noTextEdit="1"/>
          </p:cNvSpPr>
          <p:nvPr>
            <p:ph type="sldImg"/>
          </p:nvPr>
        </p:nvSpPr>
        <p:spPr>
          <a:xfrm>
            <a:off x="995363" y="769938"/>
            <a:ext cx="5113337" cy="3835400"/>
          </a:xfrm>
          <a:ln/>
        </p:spPr>
      </p:sp>
      <p:sp>
        <p:nvSpPr>
          <p:cNvPr id="276484"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D77B3CF0-A183-4A97-A03B-0C2532DA081B}" type="slidenum">
              <a:rPr lang="en-US">
                <a:cs typeface="Arial" pitchFamily="34" charset="0"/>
              </a:rPr>
              <a:pPr/>
              <a:t>17</a:t>
            </a:fld>
            <a:endParaRPr lang="en-US">
              <a:cs typeface="Arial" pitchFamily="34" charset="0"/>
            </a:endParaRPr>
          </a:p>
        </p:txBody>
      </p:sp>
      <p:sp>
        <p:nvSpPr>
          <p:cNvPr id="277507" name="Rectangle 2"/>
          <p:cNvSpPr>
            <a:spLocks noGrp="1" noRot="1" noChangeAspect="1" noChangeArrowheads="1" noTextEdit="1"/>
          </p:cNvSpPr>
          <p:nvPr>
            <p:ph type="sldImg"/>
          </p:nvPr>
        </p:nvSpPr>
        <p:spPr>
          <a:xfrm>
            <a:off x="1444625" y="236538"/>
            <a:ext cx="4057650" cy="3044825"/>
          </a:xfrm>
          <a:ln/>
        </p:spPr>
      </p:sp>
      <p:sp>
        <p:nvSpPr>
          <p:cNvPr id="277508" name="Rectangle 3"/>
          <p:cNvSpPr>
            <a:spLocks noGrp="1" noChangeArrowheads="1"/>
          </p:cNvSpPr>
          <p:nvPr>
            <p:ph type="body" idx="1"/>
          </p:nvPr>
        </p:nvSpPr>
        <p:spPr>
          <a:xfrm>
            <a:off x="631493" y="3443728"/>
            <a:ext cx="5678443"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42B8A95-3942-4B23-BCD6-174893DE72C0}" type="slidenum">
              <a:rPr lang="en-US">
                <a:cs typeface="Arial" pitchFamily="34" charset="0"/>
              </a:rPr>
              <a:pPr/>
              <a:t>18</a:t>
            </a:fld>
            <a:endParaRPr lang="en-US">
              <a:cs typeface="Arial" pitchFamily="34" charset="0"/>
            </a:endParaRPr>
          </a:p>
        </p:txBody>
      </p:sp>
      <p:sp>
        <p:nvSpPr>
          <p:cNvPr id="278531" name="Rectangle 2"/>
          <p:cNvSpPr>
            <a:spLocks noGrp="1" noRot="1" noChangeAspect="1" noChangeArrowheads="1" noTextEdit="1"/>
          </p:cNvSpPr>
          <p:nvPr>
            <p:ph type="sldImg"/>
          </p:nvPr>
        </p:nvSpPr>
        <p:spPr>
          <a:xfrm>
            <a:off x="995363" y="769938"/>
            <a:ext cx="5113337" cy="3835400"/>
          </a:xfrm>
          <a:ln/>
        </p:spPr>
      </p:sp>
      <p:sp>
        <p:nvSpPr>
          <p:cNvPr id="27853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058918B1-7744-45F6-9752-703D70310EF8}" type="slidenum">
              <a:rPr lang="en-US">
                <a:cs typeface="Arial" pitchFamily="34" charset="0"/>
              </a:rPr>
              <a:pPr/>
              <a:t>19</a:t>
            </a:fld>
            <a:endParaRPr lang="en-US">
              <a:cs typeface="Arial" pitchFamily="34"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xfrm>
            <a:off x="943916" y="4859519"/>
            <a:ext cx="5211471" cy="4607457"/>
          </a:xfrm>
          <a:noFill/>
          <a:ln/>
        </p:spPr>
        <p:txBody>
          <a:bodyPr/>
          <a:lstStyle/>
          <a:p>
            <a:pPr eaLnBrk="1" hangingPunct="1"/>
            <a:r>
              <a:rPr lang="en-US" dirty="0" smtClean="0">
                <a:cs typeface="Arial" pitchFamily="34" charset="0"/>
              </a:rPr>
              <a:t>U </a:t>
            </a:r>
            <a:r>
              <a:rPr lang="en-US" dirty="0" err="1" smtClean="0">
                <a:cs typeface="Arial" pitchFamily="34" charset="0"/>
              </a:rPr>
              <a:t>tablici</a:t>
            </a:r>
            <a:r>
              <a:rPr lang="en-US" dirty="0" smtClean="0">
                <a:cs typeface="Arial" pitchFamily="34" charset="0"/>
              </a:rPr>
              <a:t> </a:t>
            </a:r>
            <a:r>
              <a:rPr lang="en-US" dirty="0" err="1" smtClean="0">
                <a:cs typeface="Arial" pitchFamily="34" charset="0"/>
              </a:rPr>
              <a:t>su</a:t>
            </a:r>
            <a:r>
              <a:rPr lang="en-US" dirty="0" smtClean="0">
                <a:cs typeface="Arial" pitchFamily="34" charset="0"/>
              </a:rPr>
              <a:t> </a:t>
            </a:r>
            <a:r>
              <a:rPr lang="en-US" dirty="0" err="1" smtClean="0">
                <a:cs typeface="Arial" pitchFamily="34" charset="0"/>
              </a:rPr>
              <a:t>nabrojene</a:t>
            </a:r>
            <a:r>
              <a:rPr lang="en-US" dirty="0" smtClean="0">
                <a:cs typeface="Arial" pitchFamily="34" charset="0"/>
              </a:rPr>
              <a:t> </a:t>
            </a:r>
            <a:r>
              <a:rPr lang="en-US" dirty="0" err="1" smtClean="0">
                <a:cs typeface="Arial" pitchFamily="34" charset="0"/>
              </a:rPr>
              <a:t>komponente</a:t>
            </a:r>
            <a:r>
              <a:rPr lang="en-US" dirty="0" smtClean="0">
                <a:cs typeface="Arial" pitchFamily="34" charset="0"/>
              </a:rPr>
              <a:t> </a:t>
            </a:r>
            <a:r>
              <a:rPr lang="en-US" dirty="0" err="1" smtClean="0">
                <a:cs typeface="Arial" pitchFamily="34" charset="0"/>
              </a:rPr>
              <a:t>sveoptičke</a:t>
            </a:r>
            <a:r>
              <a:rPr lang="en-US" dirty="0" smtClean="0">
                <a:cs typeface="Arial" pitchFamily="34" charset="0"/>
              </a:rPr>
              <a:t> </a:t>
            </a:r>
            <a:r>
              <a:rPr lang="en-US" dirty="0" err="1" smtClean="0">
                <a:cs typeface="Arial" pitchFamily="34" charset="0"/>
              </a:rPr>
              <a:t>mreže</a:t>
            </a:r>
            <a:r>
              <a:rPr lang="en-US" dirty="0" smtClean="0">
                <a:cs typeface="Arial" pitchFamily="34" charset="0"/>
              </a:rPr>
              <a:t>, </a:t>
            </a:r>
            <a:r>
              <a:rPr lang="en-US" dirty="0" err="1" smtClean="0">
                <a:cs typeface="Arial" pitchFamily="34" charset="0"/>
              </a:rPr>
              <a:t>zahtjevi</a:t>
            </a:r>
            <a:r>
              <a:rPr lang="en-US" dirty="0" smtClean="0">
                <a:cs typeface="Arial" pitchFamily="34" charset="0"/>
              </a:rPr>
              <a:t> </a:t>
            </a:r>
            <a:r>
              <a:rPr lang="en-US" dirty="0" err="1" smtClean="0">
                <a:cs typeface="Arial" pitchFamily="34" charset="0"/>
              </a:rPr>
              <a:t>koji</a:t>
            </a:r>
            <a:r>
              <a:rPr lang="en-US" dirty="0" smtClean="0">
                <a:cs typeface="Arial" pitchFamily="34" charset="0"/>
              </a:rPr>
              <a:t> se </a:t>
            </a:r>
            <a:r>
              <a:rPr lang="en-US" dirty="0" err="1" smtClean="0">
                <a:cs typeface="Arial" pitchFamily="34" charset="0"/>
              </a:rPr>
              <a:t>na</a:t>
            </a:r>
            <a:r>
              <a:rPr lang="en-US" dirty="0" smtClean="0">
                <a:cs typeface="Arial" pitchFamily="34" charset="0"/>
              </a:rPr>
              <a:t> </a:t>
            </a:r>
            <a:r>
              <a:rPr lang="en-US" dirty="0" err="1" smtClean="0">
                <a:cs typeface="Arial" pitchFamily="34" charset="0"/>
              </a:rPr>
              <a:t>njih</a:t>
            </a:r>
            <a:r>
              <a:rPr lang="en-US" dirty="0" smtClean="0">
                <a:cs typeface="Arial" pitchFamily="34" charset="0"/>
              </a:rPr>
              <a:t> </a:t>
            </a:r>
            <a:r>
              <a:rPr lang="en-US" dirty="0" err="1" smtClean="0">
                <a:cs typeface="Arial" pitchFamily="34" charset="0"/>
              </a:rPr>
              <a:t>postavljaju</a:t>
            </a:r>
            <a:r>
              <a:rPr lang="en-US" dirty="0" smtClean="0">
                <a:cs typeface="Arial" pitchFamily="34" charset="0"/>
              </a:rPr>
              <a:t>, </a:t>
            </a:r>
            <a:r>
              <a:rPr lang="en-US" dirty="0" err="1" smtClean="0">
                <a:cs typeface="Arial" pitchFamily="34" charset="0"/>
              </a:rPr>
              <a:t>glavne</a:t>
            </a:r>
            <a:r>
              <a:rPr lang="en-US" dirty="0" smtClean="0">
                <a:cs typeface="Arial" pitchFamily="34" charset="0"/>
              </a:rPr>
              <a:t> </a:t>
            </a:r>
            <a:r>
              <a:rPr lang="en-US" dirty="0" err="1" smtClean="0">
                <a:cs typeface="Arial" pitchFamily="34" charset="0"/>
              </a:rPr>
              <a:t>karakteristike</a:t>
            </a:r>
            <a:r>
              <a:rPr lang="en-US" dirty="0" smtClean="0">
                <a:cs typeface="Arial" pitchFamily="34" charset="0"/>
              </a:rPr>
              <a:t> </a:t>
            </a:r>
            <a:r>
              <a:rPr lang="en-US" dirty="0" err="1" smtClean="0">
                <a:cs typeface="Arial" pitchFamily="34" charset="0"/>
              </a:rPr>
              <a:t>i</a:t>
            </a:r>
            <a:r>
              <a:rPr lang="en-US" dirty="0" smtClean="0">
                <a:cs typeface="Arial" pitchFamily="34" charset="0"/>
              </a:rPr>
              <a:t> </a:t>
            </a:r>
            <a:r>
              <a:rPr lang="en-US" dirty="0" err="1" smtClean="0">
                <a:cs typeface="Arial" pitchFamily="34" charset="0"/>
              </a:rPr>
              <a:t>osnovne</a:t>
            </a:r>
            <a:r>
              <a:rPr lang="en-US" dirty="0" smtClean="0">
                <a:cs typeface="Arial" pitchFamily="34" charset="0"/>
              </a:rPr>
              <a:t> </a:t>
            </a:r>
            <a:r>
              <a:rPr lang="en-US" dirty="0" err="1" smtClean="0">
                <a:cs typeface="Arial" pitchFamily="34" charset="0"/>
              </a:rPr>
              <a:t>izvedbe</a:t>
            </a:r>
            <a:r>
              <a:rPr lang="en-US" dirty="0" smtClean="0">
                <a:cs typeface="Arial" pitchFamily="34" charset="0"/>
              </a:rPr>
              <a:t>. </a:t>
            </a:r>
            <a:r>
              <a:rPr lang="en-US" dirty="0" err="1" smtClean="0">
                <a:cs typeface="Arial" pitchFamily="34" charset="0"/>
              </a:rPr>
              <a:t>Nešto</a:t>
            </a:r>
            <a:r>
              <a:rPr lang="en-US" dirty="0" smtClean="0">
                <a:cs typeface="Arial" pitchFamily="34" charset="0"/>
              </a:rPr>
              <a:t> </a:t>
            </a:r>
            <a:r>
              <a:rPr lang="en-US" dirty="0" err="1" smtClean="0">
                <a:cs typeface="Arial" pitchFamily="34" charset="0"/>
              </a:rPr>
              <a:t>širi</a:t>
            </a:r>
            <a:r>
              <a:rPr lang="en-US" dirty="0" smtClean="0">
                <a:cs typeface="Arial" pitchFamily="34" charset="0"/>
              </a:rPr>
              <a:t> </a:t>
            </a:r>
            <a:r>
              <a:rPr lang="en-US" dirty="0" err="1" smtClean="0">
                <a:cs typeface="Arial" pitchFamily="34" charset="0"/>
              </a:rPr>
              <a:t>popis</a:t>
            </a:r>
            <a:r>
              <a:rPr lang="en-US" dirty="0" smtClean="0">
                <a:cs typeface="Arial" pitchFamily="34" charset="0"/>
              </a:rPr>
              <a:t> </a:t>
            </a:r>
            <a:r>
              <a:rPr lang="en-US" dirty="0" err="1" smtClean="0">
                <a:cs typeface="Arial" pitchFamily="34" charset="0"/>
              </a:rPr>
              <a:t>komponenata</a:t>
            </a:r>
            <a:r>
              <a:rPr lang="en-US" dirty="0" smtClean="0">
                <a:cs typeface="Arial" pitchFamily="34" charset="0"/>
              </a:rPr>
              <a:t> </a:t>
            </a:r>
            <a:r>
              <a:rPr lang="hr-HR" dirty="0" smtClean="0">
                <a:cs typeface="Arial" pitchFamily="34" charset="0"/>
              </a:rPr>
              <a:t>sadrži </a:t>
            </a:r>
            <a:r>
              <a:rPr lang="en-US" dirty="0" err="1" smtClean="0">
                <a:cs typeface="Arial" pitchFamily="34" charset="0"/>
              </a:rPr>
              <a:t>sljedeće</a:t>
            </a:r>
            <a:r>
              <a:rPr lang="en-US" dirty="0" smtClean="0">
                <a:cs typeface="Arial" pitchFamily="34" charset="0"/>
              </a:rPr>
              <a:t> </a:t>
            </a:r>
            <a:r>
              <a:rPr lang="en-US" dirty="0" err="1" smtClean="0">
                <a:cs typeface="Arial" pitchFamily="34" charset="0"/>
              </a:rPr>
              <a:t>komponente</a:t>
            </a:r>
            <a:r>
              <a:rPr lang="en-US" dirty="0" smtClean="0">
                <a:cs typeface="Arial" pitchFamily="34" charset="0"/>
              </a:rPr>
              <a:t> </a:t>
            </a:r>
            <a:r>
              <a:rPr lang="en-US" dirty="0" err="1" smtClean="0">
                <a:cs typeface="Arial" pitchFamily="34" charset="0"/>
              </a:rPr>
              <a:t>i</a:t>
            </a:r>
            <a:r>
              <a:rPr lang="en-US" dirty="0" smtClean="0">
                <a:cs typeface="Arial" pitchFamily="34" charset="0"/>
              </a:rPr>
              <a:t> </a:t>
            </a:r>
            <a:r>
              <a:rPr lang="en-US" dirty="0" err="1" smtClean="0">
                <a:cs typeface="Arial" pitchFamily="34" charset="0"/>
              </a:rPr>
              <a:t>sklopove</a:t>
            </a:r>
            <a:r>
              <a:rPr lang="en-US" dirty="0" smtClean="0">
                <a:cs typeface="Arial" pitchFamily="34" charset="0"/>
              </a:rPr>
              <a:t>: </a:t>
            </a:r>
          </a:p>
          <a:p>
            <a:pPr eaLnBrk="1" hangingPunct="1">
              <a:buFontTx/>
              <a:buChar char="•"/>
            </a:pPr>
            <a:r>
              <a:rPr lang="en-US" dirty="0" smtClean="0">
                <a:cs typeface="Arial" pitchFamily="34" charset="0"/>
              </a:rPr>
              <a:t> </a:t>
            </a:r>
            <a:r>
              <a:rPr lang="en-US" dirty="0" err="1" smtClean="0">
                <a:cs typeface="Arial" pitchFamily="34" charset="0"/>
              </a:rPr>
              <a:t>predajnik</a:t>
            </a:r>
            <a:r>
              <a:rPr lang="en-US" dirty="0" smtClean="0">
                <a:cs typeface="Arial" pitchFamily="34" charset="0"/>
              </a:rPr>
              <a:t> - </a:t>
            </a:r>
            <a:r>
              <a:rPr lang="en-US" dirty="0" err="1" smtClean="0">
                <a:cs typeface="Arial" pitchFamily="34" charset="0"/>
              </a:rPr>
              <a:t>laserski</a:t>
            </a:r>
            <a:r>
              <a:rPr lang="en-US" dirty="0" smtClean="0">
                <a:cs typeface="Arial" pitchFamily="34" charset="0"/>
              </a:rPr>
              <a:t> (s </a:t>
            </a:r>
            <a:r>
              <a:rPr lang="en-US" dirty="0" err="1" smtClean="0">
                <a:cs typeface="Arial" pitchFamily="34" charset="0"/>
              </a:rPr>
              <a:t>direktnom</a:t>
            </a:r>
            <a:r>
              <a:rPr lang="en-US" dirty="0" smtClean="0">
                <a:cs typeface="Arial" pitchFamily="34" charset="0"/>
              </a:rPr>
              <a:t> (DM) </a:t>
            </a:r>
            <a:r>
              <a:rPr lang="en-US" dirty="0" err="1" smtClean="0">
                <a:cs typeface="Arial" pitchFamily="34" charset="0"/>
              </a:rPr>
              <a:t>i</a:t>
            </a:r>
            <a:r>
              <a:rPr lang="en-US" dirty="0" smtClean="0">
                <a:cs typeface="Arial" pitchFamily="34" charset="0"/>
              </a:rPr>
              <a:t> </a:t>
            </a:r>
            <a:r>
              <a:rPr lang="en-US" dirty="0" err="1" smtClean="0">
                <a:cs typeface="Arial" pitchFamily="34" charset="0"/>
              </a:rPr>
              <a:t>vanjskom</a:t>
            </a:r>
            <a:r>
              <a:rPr lang="en-US" dirty="0" smtClean="0">
                <a:cs typeface="Arial" pitchFamily="34" charset="0"/>
              </a:rPr>
              <a:t> </a:t>
            </a:r>
            <a:r>
              <a:rPr lang="en-US" dirty="0" err="1" smtClean="0">
                <a:cs typeface="Arial" pitchFamily="34" charset="0"/>
              </a:rPr>
              <a:t>modulacijom</a:t>
            </a:r>
            <a:r>
              <a:rPr lang="en-US" dirty="0" smtClean="0">
                <a:cs typeface="Arial" pitchFamily="34" charset="0"/>
              </a:rPr>
              <a:t> (EM))</a:t>
            </a:r>
          </a:p>
          <a:p>
            <a:pPr eaLnBrk="1" hangingPunct="1">
              <a:buFontTx/>
              <a:buChar char="•"/>
            </a:pPr>
            <a:r>
              <a:rPr lang="en-US" dirty="0" smtClean="0">
                <a:cs typeface="Arial" pitchFamily="34" charset="0"/>
              </a:rPr>
              <a:t> </a:t>
            </a:r>
            <a:r>
              <a:rPr lang="en-US" dirty="0" err="1" smtClean="0">
                <a:cs typeface="Arial" pitchFamily="34" charset="0"/>
              </a:rPr>
              <a:t>prijemnik</a:t>
            </a:r>
            <a:r>
              <a:rPr lang="en-US" dirty="0" smtClean="0">
                <a:cs typeface="Arial" pitchFamily="34" charset="0"/>
              </a:rPr>
              <a:t> (PIN </a:t>
            </a:r>
            <a:r>
              <a:rPr lang="en-US" dirty="0" err="1" smtClean="0">
                <a:cs typeface="Arial" pitchFamily="34" charset="0"/>
              </a:rPr>
              <a:t>dioda</a:t>
            </a:r>
            <a:r>
              <a:rPr lang="en-US" dirty="0" smtClean="0">
                <a:cs typeface="Arial" pitchFamily="34" charset="0"/>
              </a:rPr>
              <a:t> </a:t>
            </a:r>
            <a:r>
              <a:rPr lang="en-US" dirty="0" err="1" smtClean="0">
                <a:cs typeface="Arial" pitchFamily="34" charset="0"/>
              </a:rPr>
              <a:t>i</a:t>
            </a:r>
            <a:r>
              <a:rPr lang="en-US" dirty="0" smtClean="0">
                <a:cs typeface="Arial" pitchFamily="34" charset="0"/>
              </a:rPr>
              <a:t> </a:t>
            </a:r>
            <a:r>
              <a:rPr lang="en-US" dirty="0" err="1" smtClean="0">
                <a:cs typeface="Arial" pitchFamily="34" charset="0"/>
              </a:rPr>
              <a:t>lavinska</a:t>
            </a:r>
            <a:r>
              <a:rPr lang="en-US" dirty="0" smtClean="0">
                <a:cs typeface="Arial" pitchFamily="34" charset="0"/>
              </a:rPr>
              <a:t> </a:t>
            </a:r>
            <a:r>
              <a:rPr lang="en-US" dirty="0" err="1" smtClean="0">
                <a:cs typeface="Arial" pitchFamily="34" charset="0"/>
              </a:rPr>
              <a:t>dioda</a:t>
            </a:r>
            <a:r>
              <a:rPr lang="en-US" dirty="0" smtClean="0">
                <a:cs typeface="Arial" pitchFamily="34" charset="0"/>
              </a:rPr>
              <a:t> (AVD))</a:t>
            </a:r>
          </a:p>
          <a:p>
            <a:pPr eaLnBrk="1" hangingPunct="1">
              <a:buFontTx/>
              <a:buChar char="•"/>
            </a:pPr>
            <a:r>
              <a:rPr lang="en-US" dirty="0" smtClean="0">
                <a:cs typeface="Arial" pitchFamily="34" charset="0"/>
              </a:rPr>
              <a:t> </a:t>
            </a:r>
            <a:r>
              <a:rPr lang="en-US" dirty="0" err="1" smtClean="0">
                <a:cs typeface="Arial" pitchFamily="34" charset="0"/>
              </a:rPr>
              <a:t>optička</a:t>
            </a:r>
            <a:r>
              <a:rPr lang="en-US" dirty="0" smtClean="0">
                <a:cs typeface="Arial" pitchFamily="34" charset="0"/>
              </a:rPr>
              <a:t> </a:t>
            </a:r>
            <a:r>
              <a:rPr lang="en-US" dirty="0" err="1" smtClean="0">
                <a:cs typeface="Arial" pitchFamily="34" charset="0"/>
              </a:rPr>
              <a:t>pojačala</a:t>
            </a:r>
            <a:r>
              <a:rPr lang="en-US" dirty="0" smtClean="0">
                <a:cs typeface="Arial" pitchFamily="34" charset="0"/>
              </a:rPr>
              <a:t> (</a:t>
            </a:r>
            <a:r>
              <a:rPr lang="hr-HR" dirty="0" smtClean="0">
                <a:cs typeface="Arial" pitchFamily="34" charset="0"/>
              </a:rPr>
              <a:t>s </a:t>
            </a:r>
            <a:r>
              <a:rPr lang="en-US" dirty="0" err="1" smtClean="0">
                <a:cs typeface="Arial" pitchFamily="34" charset="0"/>
              </a:rPr>
              <a:t>erbijem</a:t>
            </a:r>
            <a:r>
              <a:rPr lang="en-US" dirty="0" smtClean="0">
                <a:cs typeface="Arial" pitchFamily="34" charset="0"/>
              </a:rPr>
              <a:t> </a:t>
            </a:r>
            <a:r>
              <a:rPr lang="en-US" dirty="0" err="1" smtClean="0">
                <a:cs typeface="Arial" pitchFamily="34" charset="0"/>
              </a:rPr>
              <a:t>dopiran</a:t>
            </a:r>
            <a:r>
              <a:rPr lang="hr-HR" dirty="0" smtClean="0">
                <a:cs typeface="Arial" pitchFamily="34" charset="0"/>
              </a:rPr>
              <a:t>om niti</a:t>
            </a:r>
            <a:r>
              <a:rPr lang="en-US" dirty="0" smtClean="0">
                <a:cs typeface="Arial" pitchFamily="34" charset="0"/>
              </a:rPr>
              <a:t> EDFA </a:t>
            </a:r>
            <a:r>
              <a:rPr lang="en-US" dirty="0" err="1" smtClean="0">
                <a:cs typeface="Arial" pitchFamily="34" charset="0"/>
              </a:rPr>
              <a:t>i</a:t>
            </a:r>
            <a:r>
              <a:rPr lang="en-US" dirty="0" smtClean="0">
                <a:cs typeface="Arial" pitchFamily="34" charset="0"/>
              </a:rPr>
              <a:t> </a:t>
            </a:r>
            <a:r>
              <a:rPr lang="en-US" dirty="0" err="1" smtClean="0">
                <a:cs typeface="Arial" pitchFamily="34" charset="0"/>
              </a:rPr>
              <a:t>po</a:t>
            </a:r>
            <a:r>
              <a:rPr lang="hr-HR" dirty="0" smtClean="0">
                <a:cs typeface="Arial" pitchFamily="34" charset="0"/>
              </a:rPr>
              <a:t>l</a:t>
            </a:r>
            <a:r>
              <a:rPr lang="en-US" dirty="0" err="1" smtClean="0">
                <a:cs typeface="Arial" pitchFamily="34" charset="0"/>
              </a:rPr>
              <a:t>uvodička</a:t>
            </a:r>
            <a:r>
              <a:rPr lang="en-US" dirty="0" smtClean="0">
                <a:cs typeface="Arial" pitchFamily="34" charset="0"/>
              </a:rPr>
              <a:t> </a:t>
            </a:r>
            <a:r>
              <a:rPr lang="en-US" dirty="0" err="1" smtClean="0">
                <a:cs typeface="Arial" pitchFamily="34" charset="0"/>
              </a:rPr>
              <a:t>optička</a:t>
            </a:r>
            <a:r>
              <a:rPr lang="en-US" dirty="0" smtClean="0">
                <a:cs typeface="Arial" pitchFamily="34" charset="0"/>
              </a:rPr>
              <a:t> </a:t>
            </a:r>
            <a:r>
              <a:rPr lang="hr-HR" dirty="0" smtClean="0">
                <a:cs typeface="Arial" pitchFamily="34" charset="0"/>
              </a:rPr>
              <a:t>   </a:t>
            </a:r>
            <a:r>
              <a:rPr lang="en-US" dirty="0" err="1" smtClean="0">
                <a:cs typeface="Arial" pitchFamily="34" charset="0"/>
              </a:rPr>
              <a:t>pojačala</a:t>
            </a:r>
            <a:r>
              <a:rPr lang="hr-HR" dirty="0" smtClean="0">
                <a:cs typeface="Arial" pitchFamily="34" charset="0"/>
              </a:rPr>
              <a:t> SOA)</a:t>
            </a:r>
            <a:endParaRPr lang="en-US" dirty="0" smtClean="0">
              <a:cs typeface="Arial" pitchFamily="34" charset="0"/>
            </a:endParaRPr>
          </a:p>
          <a:p>
            <a:pPr eaLnBrk="1" hangingPunct="1">
              <a:buFontTx/>
              <a:buChar char="•"/>
            </a:pPr>
            <a:r>
              <a:rPr lang="en-US" dirty="0" smtClean="0">
                <a:cs typeface="Arial" pitchFamily="34" charset="0"/>
              </a:rPr>
              <a:t> </a:t>
            </a:r>
            <a:r>
              <a:rPr lang="en-US" dirty="0" err="1" smtClean="0">
                <a:cs typeface="Arial" pitchFamily="34" charset="0"/>
              </a:rPr>
              <a:t>multiplekser</a:t>
            </a:r>
            <a:r>
              <a:rPr lang="en-US" dirty="0" smtClean="0">
                <a:cs typeface="Arial" pitchFamily="34" charset="0"/>
              </a:rPr>
              <a:t>, </a:t>
            </a:r>
            <a:r>
              <a:rPr lang="en-US" dirty="0" err="1" smtClean="0">
                <a:cs typeface="Arial" pitchFamily="34" charset="0"/>
              </a:rPr>
              <a:t>demultiplekser</a:t>
            </a:r>
            <a:endParaRPr lang="en-US" dirty="0" smtClean="0">
              <a:cs typeface="Arial" pitchFamily="34" charset="0"/>
            </a:endParaRPr>
          </a:p>
          <a:p>
            <a:pPr eaLnBrk="1" hangingPunct="1">
              <a:buFontTx/>
              <a:buChar char="•"/>
            </a:pPr>
            <a:r>
              <a:rPr lang="en-US" dirty="0" smtClean="0">
                <a:cs typeface="Arial" pitchFamily="34" charset="0"/>
              </a:rPr>
              <a:t> </a:t>
            </a:r>
            <a:r>
              <a:rPr lang="en-US" dirty="0" err="1" smtClean="0">
                <a:cs typeface="Arial" pitchFamily="34" charset="0"/>
              </a:rPr>
              <a:t>prospojnik</a:t>
            </a:r>
            <a:r>
              <a:rPr lang="en-US" dirty="0" smtClean="0">
                <a:cs typeface="Arial" pitchFamily="34" charset="0"/>
              </a:rPr>
              <a:t> (OXC, ADM)</a:t>
            </a:r>
          </a:p>
          <a:p>
            <a:pPr eaLnBrk="1" hangingPunct="1">
              <a:buFontTx/>
              <a:buChar char="•"/>
            </a:pPr>
            <a:r>
              <a:rPr lang="en-US" dirty="0" smtClean="0">
                <a:cs typeface="Arial" pitchFamily="34" charset="0"/>
              </a:rPr>
              <a:t> </a:t>
            </a:r>
            <a:r>
              <a:rPr lang="en-US" dirty="0" err="1" smtClean="0">
                <a:cs typeface="Arial" pitchFamily="34" charset="0"/>
              </a:rPr>
              <a:t>integrirani</a:t>
            </a:r>
            <a:r>
              <a:rPr lang="en-US" dirty="0" smtClean="0">
                <a:cs typeface="Arial" pitchFamily="34" charset="0"/>
              </a:rPr>
              <a:t> </a:t>
            </a:r>
            <a:r>
              <a:rPr lang="en-US" dirty="0" err="1" smtClean="0">
                <a:cs typeface="Arial" pitchFamily="34" charset="0"/>
              </a:rPr>
              <a:t>aktivni</a:t>
            </a:r>
            <a:r>
              <a:rPr lang="en-US" dirty="0" smtClean="0">
                <a:cs typeface="Arial" pitchFamily="34" charset="0"/>
              </a:rPr>
              <a:t> </a:t>
            </a:r>
            <a:r>
              <a:rPr lang="en-US" dirty="0" err="1" smtClean="0">
                <a:cs typeface="Arial" pitchFamily="34" charset="0"/>
              </a:rPr>
              <a:t>prostorni</a:t>
            </a:r>
            <a:r>
              <a:rPr lang="en-US" dirty="0" smtClean="0">
                <a:cs typeface="Arial" pitchFamily="34" charset="0"/>
              </a:rPr>
              <a:t> </a:t>
            </a:r>
            <a:r>
              <a:rPr lang="en-US" dirty="0" err="1" smtClean="0">
                <a:cs typeface="Arial" pitchFamily="34" charset="0"/>
              </a:rPr>
              <a:t>komutatori</a:t>
            </a:r>
            <a:r>
              <a:rPr lang="en-US" dirty="0" smtClean="0">
                <a:cs typeface="Arial" pitchFamily="34" charset="0"/>
              </a:rPr>
              <a:t> (</a:t>
            </a:r>
            <a:r>
              <a:rPr lang="en-US" i="1" dirty="0" err="1" smtClean="0">
                <a:cs typeface="Arial" pitchFamily="34" charset="0"/>
              </a:rPr>
              <a:t>n</a:t>
            </a:r>
            <a:r>
              <a:rPr lang="en-US" dirty="0" err="1" smtClean="0">
                <a:cs typeface="Arial" pitchFamily="34" charset="0"/>
                <a:sym typeface="Symbol" pitchFamily="18" charset="2"/>
              </a:rPr>
              <a:t></a:t>
            </a:r>
            <a:r>
              <a:rPr lang="en-US" dirty="0" err="1" smtClean="0">
                <a:cs typeface="Arial" pitchFamily="34" charset="0"/>
              </a:rPr>
              <a:t>n</a:t>
            </a:r>
            <a:r>
              <a:rPr lang="en-US" dirty="0" smtClean="0">
                <a:cs typeface="Arial" pitchFamily="34" charset="0"/>
              </a:rPr>
              <a:t>)</a:t>
            </a:r>
          </a:p>
          <a:p>
            <a:pPr eaLnBrk="1" hangingPunct="1">
              <a:buFontTx/>
              <a:buChar char="•"/>
            </a:pPr>
            <a:r>
              <a:rPr lang="en-US" dirty="0" smtClean="0">
                <a:cs typeface="Arial" pitchFamily="34" charset="0"/>
              </a:rPr>
              <a:t> </a:t>
            </a:r>
            <a:r>
              <a:rPr lang="en-US" dirty="0" err="1" smtClean="0">
                <a:cs typeface="Arial" pitchFamily="34" charset="0"/>
              </a:rPr>
              <a:t>rasprežnik</a:t>
            </a:r>
            <a:r>
              <a:rPr lang="en-US" dirty="0" smtClean="0">
                <a:cs typeface="Arial" pitchFamily="34" charset="0"/>
              </a:rPr>
              <a:t>, </a:t>
            </a:r>
            <a:r>
              <a:rPr lang="en-US" dirty="0" err="1" smtClean="0">
                <a:cs typeface="Arial" pitchFamily="34" charset="0"/>
              </a:rPr>
              <a:t>sprežnik</a:t>
            </a:r>
            <a:r>
              <a:rPr lang="hr-HR" dirty="0" smtClean="0">
                <a:cs typeface="Arial" pitchFamily="34" charset="0"/>
              </a:rPr>
              <a:t> (</a:t>
            </a:r>
            <a:r>
              <a:rPr lang="hr-HR" dirty="0" err="1" smtClean="0">
                <a:cs typeface="Arial" pitchFamily="34" charset="0"/>
              </a:rPr>
              <a:t>splitter</a:t>
            </a:r>
            <a:r>
              <a:rPr lang="hr-HR" dirty="0" smtClean="0">
                <a:cs typeface="Arial" pitchFamily="34" charset="0"/>
              </a:rPr>
              <a:t>, </a:t>
            </a:r>
            <a:r>
              <a:rPr lang="hr-HR" dirty="0" err="1" smtClean="0">
                <a:cs typeface="Arial" pitchFamily="34" charset="0"/>
              </a:rPr>
              <a:t>combiner</a:t>
            </a:r>
            <a:r>
              <a:rPr lang="hr-HR" dirty="0" smtClean="0">
                <a:cs typeface="Arial" pitchFamily="34" charset="0"/>
              </a:rPr>
              <a:t>)</a:t>
            </a:r>
            <a:endParaRPr lang="en-US" dirty="0" smtClean="0">
              <a:cs typeface="Arial" pitchFamily="34" charset="0"/>
            </a:endParaRPr>
          </a:p>
          <a:p>
            <a:pPr eaLnBrk="1" hangingPunct="1">
              <a:buFontTx/>
              <a:buChar char="•"/>
            </a:pPr>
            <a:r>
              <a:rPr lang="en-US" dirty="0" smtClean="0">
                <a:cs typeface="Arial" pitchFamily="34" charset="0"/>
              </a:rPr>
              <a:t> filter </a:t>
            </a:r>
          </a:p>
          <a:p>
            <a:pPr eaLnBrk="1" hangingPunct="1">
              <a:buFontTx/>
              <a:buChar char="•"/>
            </a:pPr>
            <a:r>
              <a:rPr lang="en-US" dirty="0" smtClean="0">
                <a:cs typeface="Arial" pitchFamily="34" charset="0"/>
              </a:rPr>
              <a:t> </a:t>
            </a:r>
            <a:r>
              <a:rPr lang="en-US" dirty="0" err="1" smtClean="0">
                <a:cs typeface="Arial" pitchFamily="34" charset="0"/>
              </a:rPr>
              <a:t>valni</a:t>
            </a:r>
            <a:r>
              <a:rPr lang="en-US" dirty="0" smtClean="0">
                <a:cs typeface="Arial" pitchFamily="34" charset="0"/>
              </a:rPr>
              <a:t> </a:t>
            </a:r>
            <a:r>
              <a:rPr lang="en-US" dirty="0" err="1" smtClean="0">
                <a:cs typeface="Arial" pitchFamily="34" charset="0"/>
              </a:rPr>
              <a:t>pretvarač</a:t>
            </a:r>
            <a:r>
              <a:rPr lang="hr-HR" dirty="0" smtClean="0">
                <a:cs typeface="Arial" pitchFamily="34" charset="0"/>
              </a:rPr>
              <a:t> (WC </a:t>
            </a:r>
            <a:r>
              <a:rPr lang="hr-HR" i="1" dirty="0" err="1" smtClean="0">
                <a:cs typeface="Arial" pitchFamily="34" charset="0"/>
              </a:rPr>
              <a:t>wavelength</a:t>
            </a:r>
            <a:r>
              <a:rPr lang="hr-HR" i="1" dirty="0" smtClean="0">
                <a:cs typeface="Arial" pitchFamily="34" charset="0"/>
              </a:rPr>
              <a:t> </a:t>
            </a:r>
            <a:r>
              <a:rPr lang="hr-HR" i="1" dirty="0" err="1" smtClean="0">
                <a:cs typeface="Arial" pitchFamily="34" charset="0"/>
              </a:rPr>
              <a:t>convertor</a:t>
            </a:r>
            <a:r>
              <a:rPr lang="hr-HR" dirty="0" smtClean="0">
                <a:cs typeface="Arial" pitchFamily="34" charset="0"/>
              </a:rPr>
              <a:t>)</a:t>
            </a:r>
            <a:endParaRPr lang="en-US" dirty="0" smtClean="0">
              <a:cs typeface="Arial" pitchFamily="34" charset="0"/>
            </a:endParaRPr>
          </a:p>
          <a:p>
            <a:pPr eaLnBrk="1" hangingPunct="1">
              <a:buFontTx/>
              <a:buChar char="•"/>
            </a:pPr>
            <a:r>
              <a:rPr lang="en-US" dirty="0" smtClean="0">
                <a:cs typeface="Arial" pitchFamily="34" charset="0"/>
              </a:rPr>
              <a:t> </a:t>
            </a:r>
            <a:r>
              <a:rPr lang="en-US" dirty="0" err="1" smtClean="0">
                <a:cs typeface="Arial" pitchFamily="34" charset="0"/>
              </a:rPr>
              <a:t>svjetlovodna</a:t>
            </a:r>
            <a:r>
              <a:rPr lang="en-US" dirty="0" smtClean="0">
                <a:cs typeface="Arial" pitchFamily="34" charset="0"/>
              </a:rPr>
              <a:t> nit (SMF, DSF)</a:t>
            </a:r>
            <a:endParaRPr lang="en-US" sz="1000" dirty="0"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4B352683-7D8E-429F-BBFE-CED839C03F7C}"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4B352683-7D8E-429F-BBFE-CED839C03F7C}"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65BA9B6C-7AA4-435D-9F47-716BF168D0E2}" type="slidenum">
              <a:rPr lang="en-US">
                <a:cs typeface="Arial" pitchFamily="34" charset="0"/>
              </a:rPr>
              <a:pPr/>
              <a:t>21</a:t>
            </a:fld>
            <a:endParaRPr lang="en-US">
              <a:cs typeface="Arial" pitchFamily="34" charset="0"/>
            </a:endParaRPr>
          </a:p>
        </p:txBody>
      </p:sp>
      <p:sp>
        <p:nvSpPr>
          <p:cNvPr id="280579" name="Rectangle 2"/>
          <p:cNvSpPr>
            <a:spLocks noGrp="1" noRot="1" noChangeAspect="1" noChangeArrowheads="1" noTextEdit="1"/>
          </p:cNvSpPr>
          <p:nvPr>
            <p:ph type="sldImg"/>
          </p:nvPr>
        </p:nvSpPr>
        <p:spPr>
          <a:xfrm>
            <a:off x="995363" y="769938"/>
            <a:ext cx="5113337" cy="3835400"/>
          </a:xfrm>
          <a:ln/>
        </p:spPr>
      </p:sp>
      <p:sp>
        <p:nvSpPr>
          <p:cNvPr id="280580" name="Rectangle 3"/>
          <p:cNvSpPr>
            <a:spLocks noGrp="1" noChangeArrowheads="1"/>
          </p:cNvSpPr>
          <p:nvPr>
            <p:ph type="body" idx="1"/>
          </p:nvPr>
        </p:nvSpPr>
        <p:spPr>
          <a:xfrm>
            <a:off x="709600" y="4859520"/>
            <a:ext cx="5680105" cy="4605821"/>
          </a:xfrm>
          <a:noFill/>
          <a:ln/>
        </p:spPr>
        <p:txBody>
          <a:bodyPr/>
          <a:lstStyle/>
          <a:p>
            <a:pPr eaLnBrk="1" hangingPunct="1"/>
            <a:r>
              <a:rPr lang="hr-HR" smtClean="0">
                <a:cs typeface="Arial" pitchFamily="34" charset="0"/>
              </a:rPr>
              <a:t>Reci da je bilo u Aveiru</a:t>
            </a:r>
            <a:endParaRPr lang="en-GB" smtClean="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C3AE1763-4C0A-4C61-A8B3-50AD59DA66F6}" type="slidenum">
              <a:rPr lang="en-US">
                <a:cs typeface="Arial" pitchFamily="34" charset="0"/>
              </a:rPr>
              <a:pPr/>
              <a:t>22</a:t>
            </a:fld>
            <a:endParaRPr lang="en-US">
              <a:cs typeface="Arial" pitchFamily="34" charset="0"/>
            </a:endParaRPr>
          </a:p>
        </p:txBody>
      </p:sp>
      <p:sp>
        <p:nvSpPr>
          <p:cNvPr id="281603" name="Rectangle 2"/>
          <p:cNvSpPr>
            <a:spLocks noGrp="1" noRot="1" noChangeAspect="1" noChangeArrowheads="1" noTextEdit="1"/>
          </p:cNvSpPr>
          <p:nvPr>
            <p:ph type="sldImg"/>
          </p:nvPr>
        </p:nvSpPr>
        <p:spPr>
          <a:xfrm>
            <a:off x="995363" y="769938"/>
            <a:ext cx="5113337" cy="3835400"/>
          </a:xfrm>
          <a:ln/>
        </p:spPr>
      </p:sp>
      <p:sp>
        <p:nvSpPr>
          <p:cNvPr id="281604" name="Rectangle 3"/>
          <p:cNvSpPr>
            <a:spLocks noGrp="1" noChangeArrowheads="1"/>
          </p:cNvSpPr>
          <p:nvPr>
            <p:ph type="body" idx="1"/>
          </p:nvPr>
        </p:nvSpPr>
        <p:spPr>
          <a:xfrm>
            <a:off x="709600" y="4859520"/>
            <a:ext cx="5680105"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9905DAEC-3874-4557-BACE-6D47731917C8}" type="slidenum">
              <a:rPr lang="en-US">
                <a:cs typeface="Arial" pitchFamily="34" charset="0"/>
              </a:rPr>
              <a:pPr/>
              <a:t>23</a:t>
            </a:fld>
            <a:endParaRPr lang="en-US">
              <a:cs typeface="Arial" pitchFamily="34" charset="0"/>
            </a:endParaRPr>
          </a:p>
        </p:txBody>
      </p:sp>
      <p:sp>
        <p:nvSpPr>
          <p:cNvPr id="282627" name="Rectangle 2"/>
          <p:cNvSpPr>
            <a:spLocks noGrp="1" noRot="1" noChangeAspect="1" noChangeArrowheads="1" noTextEdit="1"/>
          </p:cNvSpPr>
          <p:nvPr>
            <p:ph type="sldImg"/>
          </p:nvPr>
        </p:nvSpPr>
        <p:spPr>
          <a:xfrm>
            <a:off x="995363" y="769938"/>
            <a:ext cx="5113337" cy="3835400"/>
          </a:xfrm>
          <a:ln/>
        </p:spPr>
      </p:sp>
      <p:sp>
        <p:nvSpPr>
          <p:cNvPr id="28262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95EF26A3-F99D-4969-8611-94C9ACA15F39}" type="slidenum">
              <a:rPr lang="en-US">
                <a:cs typeface="Arial" pitchFamily="34" charset="0"/>
              </a:rPr>
              <a:pPr/>
              <a:t>24</a:t>
            </a:fld>
            <a:endParaRPr lang="en-US">
              <a:cs typeface="Arial" pitchFamily="34" charset="0"/>
            </a:endParaRPr>
          </a:p>
        </p:txBody>
      </p:sp>
      <p:sp>
        <p:nvSpPr>
          <p:cNvPr id="283651" name="Rectangle 2"/>
          <p:cNvSpPr>
            <a:spLocks noGrp="1" noRot="1" noChangeAspect="1" noChangeArrowheads="1" noTextEdit="1"/>
          </p:cNvSpPr>
          <p:nvPr>
            <p:ph type="sldImg"/>
          </p:nvPr>
        </p:nvSpPr>
        <p:spPr>
          <a:xfrm>
            <a:off x="995363" y="769938"/>
            <a:ext cx="5113337" cy="3835400"/>
          </a:xfrm>
          <a:ln/>
        </p:spPr>
      </p:sp>
      <p:sp>
        <p:nvSpPr>
          <p:cNvPr id="283652"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BFB9A89B-F1DA-4618-8DB6-F948680A7D8E}" type="slidenum">
              <a:rPr lang="en-US">
                <a:cs typeface="Arial" pitchFamily="34" charset="0"/>
              </a:rPr>
              <a:pPr/>
              <a:t>25</a:t>
            </a:fld>
            <a:endParaRPr lang="en-US">
              <a:cs typeface="Arial" pitchFamily="34"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xfrm>
            <a:off x="943916" y="4859519"/>
            <a:ext cx="5211471" cy="4607457"/>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4AEDC2F4-90A8-4CDE-9252-5D69EBFD5DCC}" type="slidenum">
              <a:rPr lang="en-US">
                <a:cs typeface="Arial" pitchFamily="34" charset="0"/>
              </a:rPr>
              <a:pPr/>
              <a:t>26</a:t>
            </a:fld>
            <a:endParaRPr lang="en-US">
              <a:cs typeface="Arial" pitchFamily="34" charset="0"/>
            </a:endParaRPr>
          </a:p>
        </p:txBody>
      </p:sp>
      <p:sp>
        <p:nvSpPr>
          <p:cNvPr id="285699" name="Rectangle 2"/>
          <p:cNvSpPr>
            <a:spLocks noGrp="1" noRot="1" noChangeAspect="1" noChangeArrowheads="1" noTextEdit="1"/>
          </p:cNvSpPr>
          <p:nvPr>
            <p:ph type="sldImg"/>
          </p:nvPr>
        </p:nvSpPr>
        <p:spPr>
          <a:xfrm>
            <a:off x="995363" y="769938"/>
            <a:ext cx="5113337" cy="3835400"/>
          </a:xfrm>
          <a:ln/>
        </p:spPr>
      </p:sp>
      <p:sp>
        <p:nvSpPr>
          <p:cNvPr id="28570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F3EAC848-BF7C-493F-B489-D938CE6B3594}" type="slidenum">
              <a:rPr lang="en-US">
                <a:cs typeface="Arial" pitchFamily="34" charset="0"/>
              </a:rPr>
              <a:pPr/>
              <a:t>27</a:t>
            </a:fld>
            <a:endParaRPr lang="en-US">
              <a:cs typeface="Arial" pitchFamily="34"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xfrm>
            <a:off x="943916" y="4859519"/>
            <a:ext cx="5211471" cy="4607457"/>
          </a:xfrm>
          <a:solidFill>
            <a:srgbClr val="FFFFFF"/>
          </a:solidFill>
          <a:ln/>
        </p:spPr>
        <p:txBody>
          <a:bodyPr/>
          <a:lstStyle/>
          <a:p>
            <a:pPr eaLnBrk="1" hangingPunct="1"/>
            <a:r>
              <a:rPr lang="en-US" smtClean="0">
                <a:cs typeface="Arial" pitchFamily="34" charset="0"/>
              </a:rPr>
              <a:t>Filter s Mach-Zehnderovim interferometrom ima dva sprežnika (svaki </a:t>
            </a:r>
            <a:r>
              <a:rPr lang="hr-HR" smtClean="0">
                <a:cs typeface="Arial" pitchFamily="34" charset="0"/>
              </a:rPr>
              <a:t>unosi </a:t>
            </a:r>
            <a:r>
              <a:rPr lang="en-US" smtClean="0">
                <a:cs typeface="Arial" pitchFamily="34" charset="0"/>
              </a:rPr>
              <a:t>3 dB prigušenja) i vremensko kašnjenje izvedeno s optičkom niti. Nakon prvog sprežnika ulazni se signal nalazi u obje grane. Ovisno o veličini kašnjenja,  mijenja se odnos faza signala na gornjoj i donjoj grani. Interferncijom na drugom sprežniku neki se dijelovi signala (spektra)</a:t>
            </a:r>
            <a:r>
              <a:rPr lang="hr-HR" smtClean="0">
                <a:cs typeface="Arial" pitchFamily="34" charset="0"/>
              </a:rPr>
              <a:t> </a:t>
            </a:r>
            <a:r>
              <a:rPr lang="en-US" smtClean="0">
                <a:cs typeface="Arial" pitchFamily="34" charset="0"/>
              </a:rPr>
              <a:t> podudaraju i izlaze na gornji izlaz (filtrirani izlaz) dok preostali dio izlazi na donji izlaz. Strmina filtra može se postići kaskadiranjem osnovne konfiguracije. </a:t>
            </a:r>
          </a:p>
          <a:p>
            <a:pPr eaLnBrk="1" hangingPunct="1"/>
            <a:r>
              <a:rPr lang="en-US" smtClean="0">
                <a:cs typeface="Arial" pitchFamily="34" charset="0"/>
              </a:rPr>
              <a:t>U slučaju Michelsonovog filtra koristi se jedan sprežnik i Braggova rešetka na obje grane. Rešetke djeluje kao zrcalo a reflektirani valovi inteferiraju na spržniku ovisno o veličini kašnjenja.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5ACDBD9-8CD3-472B-AC7F-B7AD70D701D6}" type="slidenum">
              <a:rPr lang="en-US">
                <a:cs typeface="Arial" pitchFamily="34" charset="0"/>
              </a:rPr>
              <a:pPr/>
              <a:t>28</a:t>
            </a:fld>
            <a:endParaRPr lang="en-US">
              <a:cs typeface="Arial" pitchFamily="34"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43916" y="4859519"/>
            <a:ext cx="5211471" cy="4607457"/>
          </a:xfrm>
          <a:solidFill>
            <a:srgbClr val="FFFFFF"/>
          </a:solidFill>
          <a:ln/>
        </p:spPr>
        <p:txBody>
          <a:bodyPr/>
          <a:lstStyle/>
          <a:p>
            <a:pPr eaLnBrk="1" hangingPunct="1"/>
            <a:r>
              <a:rPr lang="en-US" smtClean="0">
                <a:cs typeface="Arial" pitchFamily="34" charset="0"/>
              </a:rPr>
              <a:t>Kod akustičko/optičkog podesivog filtra </a:t>
            </a:r>
            <a:r>
              <a:rPr lang="hr-HR" smtClean="0">
                <a:cs typeface="Arial" pitchFamily="34" charset="0"/>
              </a:rPr>
              <a:t>(AOTF </a:t>
            </a:r>
            <a:r>
              <a:rPr lang="hr-HR" i="1" smtClean="0">
                <a:cs typeface="Arial" pitchFamily="34" charset="0"/>
              </a:rPr>
              <a:t>acusto-optic tunable filter</a:t>
            </a:r>
            <a:r>
              <a:rPr lang="hr-HR" smtClean="0">
                <a:cs typeface="Arial" pitchFamily="34" charset="0"/>
              </a:rPr>
              <a:t>) </a:t>
            </a:r>
            <a:r>
              <a:rPr lang="en-US" smtClean="0">
                <a:cs typeface="Arial" pitchFamily="34" charset="0"/>
              </a:rPr>
              <a:t>valovod s litijevim niobatom koristi se za kontrolu indeksa loma. Akustički val kreira periodičku rešetku koja lomi optičku zraku. Ulazni WDM signal razdvaja se u </a:t>
            </a:r>
            <a:r>
              <a:rPr lang="hr-HR" smtClean="0">
                <a:cs typeface="Arial" pitchFamily="34" charset="0"/>
              </a:rPr>
              <a:t>ulaznom polarizatoru</a:t>
            </a:r>
            <a:r>
              <a:rPr lang="en-US" smtClean="0">
                <a:cs typeface="Arial" pitchFamily="34" charset="0"/>
              </a:rPr>
              <a:t> na dvije ortogonalno polarizirane komponente</a:t>
            </a:r>
            <a:r>
              <a:rPr lang="hr-HR" smtClean="0">
                <a:cs typeface="Arial" pitchFamily="34" charset="0"/>
              </a:rPr>
              <a:t> (TE i TM)</a:t>
            </a:r>
            <a:r>
              <a:rPr lang="en-US" smtClean="0">
                <a:cs typeface="Arial" pitchFamily="34" charset="0"/>
              </a:rPr>
              <a:t>. Valni kanal čija valna duljina zadovoljava Braggov uvjet usmjerava se na izlaz</a:t>
            </a:r>
            <a:r>
              <a:rPr lang="hr-HR" smtClean="0">
                <a:cs typeface="Arial" pitchFamily="34" charset="0"/>
              </a:rPr>
              <a:t> 1</a:t>
            </a:r>
            <a:r>
              <a:rPr lang="en-US" smtClean="0">
                <a:cs typeface="Arial" pitchFamily="34" charset="0"/>
              </a:rPr>
              <a:t> pomoću drugog </a:t>
            </a:r>
            <a:r>
              <a:rPr lang="hr-HR" smtClean="0">
                <a:cs typeface="Arial" pitchFamily="34" charset="0"/>
              </a:rPr>
              <a:t>polarizatora</a:t>
            </a:r>
            <a:r>
              <a:rPr lang="en-US" smtClean="0">
                <a:cs typeface="Arial" pitchFamily="34" charset="0"/>
              </a:rPr>
              <a:t>, jer akustički potaknuta promjena mijenja smjer polarizacije. Ostali kanali idu na izlaz</a:t>
            </a:r>
            <a:r>
              <a:rPr lang="hr-HR" smtClean="0">
                <a:cs typeface="Arial" pitchFamily="34" charset="0"/>
              </a:rPr>
              <a:t> 2</a:t>
            </a:r>
            <a:r>
              <a:rPr lang="en-US" smtClean="0">
                <a:cs typeface="Arial" pitchFamily="34" charset="0"/>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5EBEFB4B-EF4A-4E25-8EF5-9D3C58D482BC}" type="slidenum">
              <a:rPr lang="en-US">
                <a:cs typeface="Arial" pitchFamily="34" charset="0"/>
              </a:rPr>
              <a:pPr/>
              <a:t>29</a:t>
            </a:fld>
            <a:endParaRPr lang="en-US">
              <a:cs typeface="Arial" pitchFamily="34"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xfrm>
            <a:off x="943916" y="4859519"/>
            <a:ext cx="5211471" cy="4607457"/>
          </a:xfrm>
          <a:solidFill>
            <a:srgbClr val="FFFFFF"/>
          </a:solidFill>
          <a:ln/>
        </p:spPr>
        <p:txBody>
          <a:bodyPr/>
          <a:lstStyle/>
          <a:p>
            <a:pPr eaLnBrk="1" hangingPunct="1"/>
            <a:r>
              <a:rPr lang="en-US" smtClean="0">
                <a:cs typeface="Arial" pitchFamily="34" charset="0"/>
              </a:rPr>
              <a:t>Kombinacijom Mach-Zehnderovog interferometra i Braggove rešetke postiže se funkcionalnost “add and drop” multipleksera (ADM). Iz WDM signala koji ulazi na Port 1, samo se signal valne duljine </a:t>
            </a:r>
            <a:r>
              <a:rPr lang="en-US" smtClean="0">
                <a:latin typeface="Symbol" pitchFamily="18" charset="2"/>
                <a:cs typeface="Arial" pitchFamily="34" charset="0"/>
              </a:rPr>
              <a:t>l</a:t>
            </a:r>
            <a:r>
              <a:rPr lang="en-US" baseline="-25000" smtClean="0">
                <a:cs typeface="Arial" pitchFamily="34" charset="0"/>
              </a:rPr>
              <a:t>2, </a:t>
            </a:r>
            <a:r>
              <a:rPr lang="en-US" smtClean="0">
                <a:cs typeface="Arial" pitchFamily="34" charset="0"/>
              </a:rPr>
              <a:t>zbog svojstva rešetke totalno reflektira i izlazi na Port 2. Ostali valni kanali prolaze rešetkom neometani i izlaze na Port 4. Ako se na Port 3 dovede signal valne duljine </a:t>
            </a:r>
            <a:r>
              <a:rPr lang="en-US" smtClean="0">
                <a:latin typeface="Symbol" pitchFamily="18" charset="2"/>
                <a:cs typeface="Arial" pitchFamily="34" charset="0"/>
              </a:rPr>
              <a:t>l</a:t>
            </a:r>
            <a:r>
              <a:rPr lang="en-US" baseline="-25000" smtClean="0">
                <a:cs typeface="Arial" pitchFamily="34" charset="0"/>
              </a:rPr>
              <a:t>2 </a:t>
            </a:r>
            <a:r>
              <a:rPr lang="en-US" smtClean="0">
                <a:cs typeface="Arial" pitchFamily="34" charset="0"/>
              </a:rPr>
              <a:t>, on se nakon totalne refleksije pridoda signalu na Portu 4.</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D4D7F2BA-3ECA-4B06-8575-3A32DC6B077D}" type="slidenum">
              <a:rPr lang="en-US">
                <a:cs typeface="Arial" pitchFamily="34" charset="0"/>
              </a:rPr>
              <a:pPr/>
              <a:t>30</a:t>
            </a:fld>
            <a:endParaRPr lang="en-US">
              <a:cs typeface="Arial" pitchFamily="34"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xfrm>
            <a:off x="943916" y="4859519"/>
            <a:ext cx="5211471" cy="4607457"/>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F3D6307A-A0D2-4280-B714-8B386F8F6E2A}" type="slidenum">
              <a:rPr lang="en-US">
                <a:cs typeface="Arial" pitchFamily="34" charset="0"/>
              </a:rPr>
              <a:pPr/>
              <a:t>4</a:t>
            </a:fld>
            <a:endParaRPr lang="en-US">
              <a:cs typeface="Arial" pitchFamily="34" charset="0"/>
            </a:endParaRPr>
          </a:p>
        </p:txBody>
      </p:sp>
      <p:sp>
        <p:nvSpPr>
          <p:cNvPr id="266243" name="Rectangle 2"/>
          <p:cNvSpPr>
            <a:spLocks noGrp="1" noRot="1" noChangeAspect="1" noChangeArrowheads="1" noTextEdit="1"/>
          </p:cNvSpPr>
          <p:nvPr>
            <p:ph type="sldImg"/>
          </p:nvPr>
        </p:nvSpPr>
        <p:spPr>
          <a:xfrm>
            <a:off x="995363" y="769938"/>
            <a:ext cx="5113337" cy="3835400"/>
          </a:xfrm>
          <a:ln/>
        </p:spPr>
      </p:sp>
      <p:sp>
        <p:nvSpPr>
          <p:cNvPr id="266244"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9BD91533-C63B-4E17-BAA4-40B5DC8D6BC9}" type="slidenum">
              <a:rPr lang="en-US">
                <a:cs typeface="Arial" pitchFamily="34" charset="0"/>
              </a:rPr>
              <a:pPr/>
              <a:t>31</a:t>
            </a:fld>
            <a:endParaRPr lang="en-US">
              <a:cs typeface="Arial" pitchFamily="34" charset="0"/>
            </a:endParaRPr>
          </a:p>
        </p:txBody>
      </p:sp>
      <p:sp>
        <p:nvSpPr>
          <p:cNvPr id="291843" name="Rectangle 2"/>
          <p:cNvSpPr>
            <a:spLocks noGrp="1" noRot="1" noChangeAspect="1" noChangeArrowheads="1" noTextEdit="1"/>
          </p:cNvSpPr>
          <p:nvPr>
            <p:ph type="sldImg"/>
          </p:nvPr>
        </p:nvSpPr>
        <p:spPr>
          <a:xfrm>
            <a:off x="995363" y="769938"/>
            <a:ext cx="5113337" cy="3835400"/>
          </a:xfrm>
          <a:ln/>
        </p:spPr>
      </p:sp>
      <p:sp>
        <p:nvSpPr>
          <p:cNvPr id="291844"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62C1DE6D-F8B1-4BA7-917D-4AB7EDD59C6C}" type="slidenum">
              <a:rPr lang="en-US">
                <a:cs typeface="Arial" pitchFamily="34" charset="0"/>
              </a:rPr>
              <a:pPr/>
              <a:t>32</a:t>
            </a:fld>
            <a:endParaRPr lang="en-US">
              <a:cs typeface="Arial" pitchFamily="34" charset="0"/>
            </a:endParaRPr>
          </a:p>
        </p:txBody>
      </p:sp>
      <p:sp>
        <p:nvSpPr>
          <p:cNvPr id="293891" name="Rectangle 2"/>
          <p:cNvSpPr>
            <a:spLocks noGrp="1" noRot="1" noChangeAspect="1" noChangeArrowheads="1" noTextEdit="1"/>
          </p:cNvSpPr>
          <p:nvPr>
            <p:ph type="sldImg"/>
          </p:nvPr>
        </p:nvSpPr>
        <p:spPr>
          <a:xfrm>
            <a:off x="995363" y="769938"/>
            <a:ext cx="5113337" cy="3835400"/>
          </a:xfrm>
          <a:ln/>
        </p:spPr>
      </p:sp>
      <p:sp>
        <p:nvSpPr>
          <p:cNvPr id="293892"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99B5E29E-DD78-43C8-B3C8-A87F3D6CD45A}" type="slidenum">
              <a:rPr lang="en-US">
                <a:cs typeface="Arial" pitchFamily="34" charset="0"/>
              </a:rPr>
              <a:pPr/>
              <a:t>33</a:t>
            </a:fld>
            <a:endParaRPr lang="en-US">
              <a:cs typeface="Arial" pitchFamily="34" charset="0"/>
            </a:endParaRPr>
          </a:p>
        </p:txBody>
      </p:sp>
      <p:sp>
        <p:nvSpPr>
          <p:cNvPr id="295939" name="Rectangle 2"/>
          <p:cNvSpPr>
            <a:spLocks noGrp="1" noRot="1" noChangeAspect="1" noChangeArrowheads="1" noTextEdit="1"/>
          </p:cNvSpPr>
          <p:nvPr>
            <p:ph type="sldImg"/>
          </p:nvPr>
        </p:nvSpPr>
        <p:spPr>
          <a:xfrm>
            <a:off x="995363" y="769938"/>
            <a:ext cx="5113337" cy="3835400"/>
          </a:xfrm>
          <a:ln/>
        </p:spPr>
      </p:sp>
      <p:sp>
        <p:nvSpPr>
          <p:cNvPr id="29594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5CC85501-FFCE-47E8-8E9F-851E1CD29032}" type="slidenum">
              <a:rPr lang="en-US">
                <a:cs typeface="Arial" pitchFamily="34" charset="0"/>
              </a:rPr>
              <a:pPr/>
              <a:t>34</a:t>
            </a:fld>
            <a:endParaRPr lang="en-US">
              <a:cs typeface="Arial" pitchFamily="34" charset="0"/>
            </a:endParaRPr>
          </a:p>
        </p:txBody>
      </p:sp>
      <p:sp>
        <p:nvSpPr>
          <p:cNvPr id="296963" name="Rectangle 2"/>
          <p:cNvSpPr>
            <a:spLocks noGrp="1" noRot="1" noChangeAspect="1" noChangeArrowheads="1" noTextEdit="1"/>
          </p:cNvSpPr>
          <p:nvPr>
            <p:ph type="sldImg"/>
          </p:nvPr>
        </p:nvSpPr>
        <p:spPr>
          <a:xfrm>
            <a:off x="995363" y="769938"/>
            <a:ext cx="5113337" cy="3835400"/>
          </a:xfrm>
          <a:ln/>
        </p:spPr>
      </p:sp>
      <p:sp>
        <p:nvSpPr>
          <p:cNvPr id="296964"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3B482B21-D261-48A3-B8C1-A530DB496C75}" type="slidenum">
              <a:rPr lang="en-US">
                <a:cs typeface="Arial" pitchFamily="34" charset="0"/>
              </a:rPr>
              <a:pPr/>
              <a:t>35</a:t>
            </a:fld>
            <a:endParaRPr lang="en-US">
              <a:cs typeface="Arial" pitchFamily="34" charset="0"/>
            </a:endParaRPr>
          </a:p>
        </p:txBody>
      </p:sp>
      <p:sp>
        <p:nvSpPr>
          <p:cNvPr id="297987" name="Rectangle 2"/>
          <p:cNvSpPr>
            <a:spLocks noGrp="1" noRot="1" noChangeAspect="1" noChangeArrowheads="1" noTextEdit="1"/>
          </p:cNvSpPr>
          <p:nvPr>
            <p:ph type="sldImg"/>
          </p:nvPr>
        </p:nvSpPr>
        <p:spPr>
          <a:xfrm>
            <a:off x="995363" y="769938"/>
            <a:ext cx="5113337" cy="3835400"/>
          </a:xfrm>
          <a:ln/>
        </p:spPr>
      </p:sp>
      <p:sp>
        <p:nvSpPr>
          <p:cNvPr id="29798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62D114E-09FF-4BB5-AC39-28688D6930DE}" type="slidenum">
              <a:rPr lang="en-US">
                <a:cs typeface="Arial" pitchFamily="34" charset="0"/>
              </a:rPr>
              <a:pPr/>
              <a:t>36</a:t>
            </a:fld>
            <a:endParaRPr lang="en-US">
              <a:cs typeface="Arial" pitchFamily="34" charset="0"/>
            </a:endParaRPr>
          </a:p>
        </p:txBody>
      </p:sp>
      <p:sp>
        <p:nvSpPr>
          <p:cNvPr id="294915" name="Rectangle 2"/>
          <p:cNvSpPr>
            <a:spLocks noGrp="1" noRot="1" noChangeAspect="1" noChangeArrowheads="1" noTextEdit="1"/>
          </p:cNvSpPr>
          <p:nvPr>
            <p:ph type="sldImg"/>
          </p:nvPr>
        </p:nvSpPr>
        <p:spPr>
          <a:xfrm>
            <a:off x="995363" y="769938"/>
            <a:ext cx="5113337" cy="3835400"/>
          </a:xfrm>
          <a:ln/>
        </p:spPr>
      </p:sp>
      <p:sp>
        <p:nvSpPr>
          <p:cNvPr id="29491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4CC962C7-2A5B-4373-ACA8-1565CC357E57}" type="slidenum">
              <a:rPr lang="en-US">
                <a:cs typeface="Arial" pitchFamily="34" charset="0"/>
              </a:rPr>
              <a:pPr/>
              <a:t>37</a:t>
            </a:fld>
            <a:endParaRPr lang="en-US">
              <a:cs typeface="Arial" pitchFamily="34" charset="0"/>
            </a:endParaRPr>
          </a:p>
        </p:txBody>
      </p:sp>
      <p:sp>
        <p:nvSpPr>
          <p:cNvPr id="299011" name="Rectangle 2"/>
          <p:cNvSpPr>
            <a:spLocks noGrp="1" noRot="1" noChangeAspect="1" noChangeArrowheads="1" noTextEdit="1"/>
          </p:cNvSpPr>
          <p:nvPr>
            <p:ph type="sldImg"/>
          </p:nvPr>
        </p:nvSpPr>
        <p:spPr>
          <a:xfrm>
            <a:off x="995363" y="769938"/>
            <a:ext cx="5113337" cy="3835400"/>
          </a:xfrm>
          <a:ln/>
        </p:spPr>
      </p:sp>
      <p:sp>
        <p:nvSpPr>
          <p:cNvPr id="29901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8B1FB80F-8448-4CC5-BF6D-4EEA02528D35}" type="slidenum">
              <a:rPr lang="en-US">
                <a:cs typeface="Arial" pitchFamily="34" charset="0"/>
              </a:rPr>
              <a:pPr/>
              <a:t>38</a:t>
            </a:fld>
            <a:endParaRPr lang="en-US">
              <a:cs typeface="Arial" pitchFamily="34" charset="0"/>
            </a:endParaRPr>
          </a:p>
        </p:txBody>
      </p:sp>
      <p:sp>
        <p:nvSpPr>
          <p:cNvPr id="300035" name="Rectangle 2"/>
          <p:cNvSpPr>
            <a:spLocks noGrp="1" noRot="1" noChangeAspect="1" noChangeArrowheads="1" noTextEdit="1"/>
          </p:cNvSpPr>
          <p:nvPr>
            <p:ph type="sldImg"/>
          </p:nvPr>
        </p:nvSpPr>
        <p:spPr>
          <a:xfrm>
            <a:off x="995363" y="769938"/>
            <a:ext cx="5113337" cy="3835400"/>
          </a:xfrm>
          <a:ln/>
        </p:spPr>
      </p:sp>
      <p:sp>
        <p:nvSpPr>
          <p:cNvPr id="30003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7F7A3BD1-06B8-43A2-A628-D4F6D8354CD3}" type="slidenum">
              <a:rPr lang="en-US">
                <a:cs typeface="Arial" pitchFamily="34" charset="0"/>
              </a:rPr>
              <a:pPr/>
              <a:t>39</a:t>
            </a:fld>
            <a:endParaRPr lang="en-US">
              <a:cs typeface="Arial" pitchFamily="34" charset="0"/>
            </a:endParaRPr>
          </a:p>
        </p:txBody>
      </p:sp>
      <p:sp>
        <p:nvSpPr>
          <p:cNvPr id="301059" name="Rectangle 2"/>
          <p:cNvSpPr>
            <a:spLocks noGrp="1" noRot="1" noChangeAspect="1" noChangeArrowheads="1" noTextEdit="1"/>
          </p:cNvSpPr>
          <p:nvPr>
            <p:ph type="sldImg"/>
          </p:nvPr>
        </p:nvSpPr>
        <p:spPr>
          <a:xfrm>
            <a:off x="995363" y="769938"/>
            <a:ext cx="5113337" cy="3835400"/>
          </a:xfrm>
          <a:ln/>
        </p:spPr>
      </p:sp>
      <p:sp>
        <p:nvSpPr>
          <p:cNvPr id="30106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BB1F0185-A650-4E06-81F0-7A329B80C787}" type="slidenum">
              <a:rPr lang="en-US">
                <a:cs typeface="Arial" pitchFamily="34" charset="0"/>
              </a:rPr>
              <a:pPr/>
              <a:t>40</a:t>
            </a:fld>
            <a:endParaRPr lang="en-US">
              <a:cs typeface="Arial" pitchFamily="34" charset="0"/>
            </a:endParaRPr>
          </a:p>
        </p:txBody>
      </p:sp>
      <p:sp>
        <p:nvSpPr>
          <p:cNvPr id="302083" name="Rectangle 2"/>
          <p:cNvSpPr>
            <a:spLocks noGrp="1" noRot="1" noChangeAspect="1" noChangeArrowheads="1" noTextEdit="1"/>
          </p:cNvSpPr>
          <p:nvPr>
            <p:ph type="sldImg"/>
          </p:nvPr>
        </p:nvSpPr>
        <p:spPr>
          <a:xfrm>
            <a:off x="995363" y="769938"/>
            <a:ext cx="5113337" cy="3835400"/>
          </a:xfrm>
          <a:ln/>
        </p:spPr>
      </p:sp>
      <p:sp>
        <p:nvSpPr>
          <p:cNvPr id="302084" name="Rectangle 3"/>
          <p:cNvSpPr>
            <a:spLocks noGrp="1" noChangeArrowheads="1"/>
          </p:cNvSpPr>
          <p:nvPr>
            <p:ph type="body" idx="1"/>
          </p:nvPr>
        </p:nvSpPr>
        <p:spPr>
          <a:xfrm>
            <a:off x="947238" y="4859520"/>
            <a:ext cx="5204824" cy="4605821"/>
          </a:xfrm>
          <a:noFill/>
          <a:ln/>
        </p:spPr>
        <p:txBody>
          <a:bodyPr/>
          <a:lstStyle/>
          <a:p>
            <a:pPr eaLnBrk="1" hangingPunct="1"/>
            <a:endParaRPr lang="en-GB" dirty="0"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a:p>
        </p:txBody>
      </p:sp>
      <p:sp>
        <p:nvSpPr>
          <p:cNvPr id="4" name="Slide Number Placeholder 3"/>
          <p:cNvSpPr>
            <a:spLocks noGrp="1"/>
          </p:cNvSpPr>
          <p:nvPr>
            <p:ph type="sldNum" sz="quarter" idx="10"/>
          </p:nvPr>
        </p:nvSpPr>
        <p:spPr/>
        <p:txBody>
          <a:bodyPr/>
          <a:lstStyle/>
          <a:p>
            <a:pPr>
              <a:defRPr/>
            </a:pPr>
            <a:fld id="{4B352683-7D8E-429F-BBFE-CED839C03F7C}"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C60E67EE-D5FA-4968-929A-7681E7A5C060}" type="slidenum">
              <a:rPr lang="en-US">
                <a:cs typeface="Arial" pitchFamily="34" charset="0"/>
              </a:rPr>
              <a:pPr/>
              <a:t>41</a:t>
            </a:fld>
            <a:endParaRPr lang="en-US">
              <a:cs typeface="Arial" pitchFamily="34" charset="0"/>
            </a:endParaRPr>
          </a:p>
        </p:txBody>
      </p:sp>
      <p:sp>
        <p:nvSpPr>
          <p:cNvPr id="303107" name="Rectangle 2"/>
          <p:cNvSpPr>
            <a:spLocks noGrp="1" noRot="1" noChangeAspect="1" noChangeArrowheads="1" noTextEdit="1"/>
          </p:cNvSpPr>
          <p:nvPr>
            <p:ph type="sldImg"/>
          </p:nvPr>
        </p:nvSpPr>
        <p:spPr>
          <a:xfrm>
            <a:off x="995363" y="769938"/>
            <a:ext cx="5113337" cy="3835400"/>
          </a:xfrm>
          <a:ln/>
        </p:spPr>
      </p:sp>
      <p:sp>
        <p:nvSpPr>
          <p:cNvPr id="30310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2D408A1B-BAB9-447F-B7FC-BA4F1342EB6A}" type="slidenum">
              <a:rPr lang="en-US">
                <a:cs typeface="Arial" pitchFamily="34" charset="0"/>
              </a:rPr>
              <a:pPr/>
              <a:t>42</a:t>
            </a:fld>
            <a:endParaRPr lang="en-US">
              <a:cs typeface="Arial" pitchFamily="34" charset="0"/>
            </a:endParaRPr>
          </a:p>
        </p:txBody>
      </p:sp>
      <p:sp>
        <p:nvSpPr>
          <p:cNvPr id="304131" name="Rectangle 2"/>
          <p:cNvSpPr>
            <a:spLocks noGrp="1" noRot="1" noChangeAspect="1" noChangeArrowheads="1" noTextEdit="1"/>
          </p:cNvSpPr>
          <p:nvPr>
            <p:ph type="sldImg"/>
          </p:nvPr>
        </p:nvSpPr>
        <p:spPr>
          <a:xfrm>
            <a:off x="995363" y="769938"/>
            <a:ext cx="5113337" cy="3835400"/>
          </a:xfrm>
          <a:ln/>
        </p:spPr>
      </p:sp>
      <p:sp>
        <p:nvSpPr>
          <p:cNvPr id="304132"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F1D98A7C-27D0-4C4A-8DA7-6A91F91009B6}" type="slidenum">
              <a:rPr lang="en-US">
                <a:cs typeface="Arial" pitchFamily="34" charset="0"/>
              </a:rPr>
              <a:pPr/>
              <a:t>43</a:t>
            </a:fld>
            <a:endParaRPr lang="en-US">
              <a:cs typeface="Arial" pitchFamily="34" charset="0"/>
            </a:endParaRPr>
          </a:p>
        </p:txBody>
      </p:sp>
      <p:sp>
        <p:nvSpPr>
          <p:cNvPr id="305155" name="Rectangle 2"/>
          <p:cNvSpPr>
            <a:spLocks noGrp="1" noRot="1" noChangeAspect="1" noChangeArrowheads="1" noTextEdit="1"/>
          </p:cNvSpPr>
          <p:nvPr>
            <p:ph type="sldImg"/>
          </p:nvPr>
        </p:nvSpPr>
        <p:spPr>
          <a:xfrm>
            <a:off x="995363" y="769938"/>
            <a:ext cx="5113337" cy="3835400"/>
          </a:xfrm>
          <a:ln/>
        </p:spPr>
      </p:sp>
      <p:sp>
        <p:nvSpPr>
          <p:cNvPr id="30515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8432E3B4-C863-41B3-8B30-B739866AAD3B}" type="slidenum">
              <a:rPr lang="en-US">
                <a:cs typeface="Arial" pitchFamily="34" charset="0"/>
              </a:rPr>
              <a:pPr/>
              <a:t>44</a:t>
            </a:fld>
            <a:endParaRPr lang="en-US">
              <a:cs typeface="Arial" pitchFamily="34" charset="0"/>
            </a:endParaRPr>
          </a:p>
        </p:txBody>
      </p:sp>
      <p:sp>
        <p:nvSpPr>
          <p:cNvPr id="306179" name="Rectangle 2"/>
          <p:cNvSpPr>
            <a:spLocks noGrp="1" noRot="1" noChangeAspect="1" noChangeArrowheads="1" noTextEdit="1"/>
          </p:cNvSpPr>
          <p:nvPr>
            <p:ph type="sldImg"/>
          </p:nvPr>
        </p:nvSpPr>
        <p:spPr>
          <a:xfrm>
            <a:off x="995363" y="769938"/>
            <a:ext cx="5113337" cy="3835400"/>
          </a:xfrm>
          <a:ln/>
        </p:spPr>
      </p:sp>
      <p:sp>
        <p:nvSpPr>
          <p:cNvPr id="30618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257F7AB5-E060-41EA-AA7E-E580805923DC}" type="slidenum">
              <a:rPr lang="en-US">
                <a:cs typeface="Arial" pitchFamily="34" charset="0"/>
              </a:rPr>
              <a:pPr/>
              <a:t>45</a:t>
            </a:fld>
            <a:endParaRPr lang="en-US">
              <a:cs typeface="Arial" pitchFamily="34" charset="0"/>
            </a:endParaRPr>
          </a:p>
        </p:txBody>
      </p:sp>
      <p:sp>
        <p:nvSpPr>
          <p:cNvPr id="307203" name="Rectangle 2"/>
          <p:cNvSpPr>
            <a:spLocks noGrp="1" noRot="1" noChangeAspect="1" noChangeArrowheads="1" noTextEdit="1"/>
          </p:cNvSpPr>
          <p:nvPr>
            <p:ph type="sldImg"/>
          </p:nvPr>
        </p:nvSpPr>
        <p:spPr>
          <a:xfrm>
            <a:off x="995363" y="769938"/>
            <a:ext cx="5113337" cy="3835400"/>
          </a:xfrm>
          <a:ln/>
        </p:spPr>
      </p:sp>
      <p:sp>
        <p:nvSpPr>
          <p:cNvPr id="307204"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F234A034-B05C-4A37-B557-18FA35161D4C}" type="slidenum">
              <a:rPr lang="en-US">
                <a:cs typeface="Arial" pitchFamily="34" charset="0"/>
              </a:rPr>
              <a:pPr/>
              <a:t>46</a:t>
            </a:fld>
            <a:endParaRPr lang="en-US">
              <a:cs typeface="Arial" pitchFamily="34" charset="0"/>
            </a:endParaRPr>
          </a:p>
        </p:txBody>
      </p:sp>
      <p:sp>
        <p:nvSpPr>
          <p:cNvPr id="308227" name="Rectangle 2"/>
          <p:cNvSpPr>
            <a:spLocks noGrp="1" noRot="1" noChangeAspect="1" noChangeArrowheads="1" noTextEdit="1"/>
          </p:cNvSpPr>
          <p:nvPr>
            <p:ph type="sldImg"/>
          </p:nvPr>
        </p:nvSpPr>
        <p:spPr>
          <a:xfrm>
            <a:off x="995363" y="769938"/>
            <a:ext cx="5113337" cy="3835400"/>
          </a:xfrm>
          <a:ln/>
        </p:spPr>
      </p:sp>
      <p:sp>
        <p:nvSpPr>
          <p:cNvPr id="30822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179AD752-56D5-4763-9366-43704DDA942D}" type="slidenum">
              <a:rPr lang="en-US">
                <a:cs typeface="Arial" pitchFamily="34" charset="0"/>
              </a:rPr>
              <a:pPr/>
              <a:t>47</a:t>
            </a:fld>
            <a:endParaRPr lang="en-US">
              <a:cs typeface="Arial" pitchFamily="34" charset="0"/>
            </a:endParaRPr>
          </a:p>
        </p:txBody>
      </p:sp>
      <p:sp>
        <p:nvSpPr>
          <p:cNvPr id="309251" name="Rectangle 2"/>
          <p:cNvSpPr>
            <a:spLocks noGrp="1" noRot="1" noChangeAspect="1" noChangeArrowheads="1" noTextEdit="1"/>
          </p:cNvSpPr>
          <p:nvPr>
            <p:ph type="sldImg"/>
          </p:nvPr>
        </p:nvSpPr>
        <p:spPr>
          <a:xfrm>
            <a:off x="995363" y="769938"/>
            <a:ext cx="5113337" cy="3835400"/>
          </a:xfrm>
          <a:ln/>
        </p:spPr>
      </p:sp>
      <p:sp>
        <p:nvSpPr>
          <p:cNvPr id="309252"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41D8095C-E93C-4C8F-8A9A-ED1AB0D970B5}" type="slidenum">
              <a:rPr lang="en-US">
                <a:cs typeface="Arial" pitchFamily="34" charset="0"/>
              </a:rPr>
              <a:pPr/>
              <a:t>48</a:t>
            </a:fld>
            <a:endParaRPr lang="en-US">
              <a:cs typeface="Arial" pitchFamily="34" charset="0"/>
            </a:endParaRPr>
          </a:p>
        </p:txBody>
      </p:sp>
      <p:sp>
        <p:nvSpPr>
          <p:cNvPr id="310275" name="Rectangle 2"/>
          <p:cNvSpPr>
            <a:spLocks noGrp="1" noRot="1" noChangeAspect="1" noChangeArrowheads="1" noTextEdit="1"/>
          </p:cNvSpPr>
          <p:nvPr>
            <p:ph type="sldImg"/>
          </p:nvPr>
        </p:nvSpPr>
        <p:spPr>
          <a:xfrm>
            <a:off x="995363" y="769938"/>
            <a:ext cx="5113337" cy="3835400"/>
          </a:xfrm>
          <a:ln/>
        </p:spPr>
      </p:sp>
      <p:sp>
        <p:nvSpPr>
          <p:cNvPr id="31027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3ADF2A0E-54DA-47BD-8F53-4CB6DE5B2F15}" type="slidenum">
              <a:rPr lang="en-US">
                <a:cs typeface="Arial" pitchFamily="34" charset="0"/>
              </a:rPr>
              <a:pPr/>
              <a:t>49</a:t>
            </a:fld>
            <a:endParaRPr lang="en-US">
              <a:cs typeface="Arial" pitchFamily="34" charset="0"/>
            </a:endParaRPr>
          </a:p>
        </p:txBody>
      </p:sp>
      <p:sp>
        <p:nvSpPr>
          <p:cNvPr id="311299" name="Rectangle 2"/>
          <p:cNvSpPr>
            <a:spLocks noGrp="1" noRot="1" noChangeAspect="1" noChangeArrowheads="1" noTextEdit="1"/>
          </p:cNvSpPr>
          <p:nvPr>
            <p:ph type="sldImg"/>
          </p:nvPr>
        </p:nvSpPr>
        <p:spPr>
          <a:xfrm>
            <a:off x="995363" y="769938"/>
            <a:ext cx="5113337" cy="3835400"/>
          </a:xfrm>
          <a:ln/>
        </p:spPr>
      </p:sp>
      <p:sp>
        <p:nvSpPr>
          <p:cNvPr id="31130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83224534-D650-473E-9B8A-CAC86540F1DF}" type="slidenum">
              <a:rPr lang="en-US">
                <a:cs typeface="Arial" pitchFamily="34" charset="0"/>
              </a:rPr>
              <a:pPr/>
              <a:t>50</a:t>
            </a:fld>
            <a:endParaRPr lang="en-US">
              <a:cs typeface="Arial" pitchFamily="34" charset="0"/>
            </a:endParaRPr>
          </a:p>
        </p:txBody>
      </p:sp>
      <p:sp>
        <p:nvSpPr>
          <p:cNvPr id="312323" name="Rectangle 2"/>
          <p:cNvSpPr>
            <a:spLocks noGrp="1" noRot="1" noChangeAspect="1" noChangeArrowheads="1" noTextEdit="1"/>
          </p:cNvSpPr>
          <p:nvPr>
            <p:ph type="sldImg"/>
          </p:nvPr>
        </p:nvSpPr>
        <p:spPr>
          <a:xfrm>
            <a:off x="995363" y="769938"/>
            <a:ext cx="5113337" cy="3835400"/>
          </a:xfrm>
          <a:ln/>
        </p:spPr>
      </p:sp>
      <p:sp>
        <p:nvSpPr>
          <p:cNvPr id="312324"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9B8CF256-4947-4E6B-8D2E-7E5B6486836C}" type="slidenum">
              <a:rPr lang="en-US">
                <a:cs typeface="Arial" pitchFamily="34" charset="0"/>
              </a:rPr>
              <a:pPr/>
              <a:t>6</a:t>
            </a:fld>
            <a:endParaRPr lang="en-US">
              <a:cs typeface="Arial" pitchFamily="34" charset="0"/>
            </a:endParaRPr>
          </a:p>
        </p:txBody>
      </p:sp>
      <p:sp>
        <p:nvSpPr>
          <p:cNvPr id="267267" name="Rectangle 2"/>
          <p:cNvSpPr>
            <a:spLocks noGrp="1" noRot="1" noChangeAspect="1" noChangeArrowheads="1" noTextEdit="1"/>
          </p:cNvSpPr>
          <p:nvPr>
            <p:ph type="sldImg"/>
          </p:nvPr>
        </p:nvSpPr>
        <p:spPr>
          <a:xfrm>
            <a:off x="995363" y="769938"/>
            <a:ext cx="5113337" cy="3835400"/>
          </a:xfrm>
          <a:ln/>
        </p:spPr>
      </p:sp>
      <p:sp>
        <p:nvSpPr>
          <p:cNvPr id="267268"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FB5204BA-B770-46D3-A2BA-C37CA7B41689}" type="slidenum">
              <a:rPr lang="en-US">
                <a:cs typeface="Arial" pitchFamily="34" charset="0"/>
              </a:rPr>
              <a:pPr/>
              <a:t>51</a:t>
            </a:fld>
            <a:endParaRPr lang="en-US">
              <a:cs typeface="Arial" pitchFamily="34" charset="0"/>
            </a:endParaRPr>
          </a:p>
        </p:txBody>
      </p:sp>
      <p:sp>
        <p:nvSpPr>
          <p:cNvPr id="313347" name="Rectangle 2"/>
          <p:cNvSpPr>
            <a:spLocks noGrp="1" noRot="1" noChangeAspect="1" noChangeArrowheads="1" noTextEdit="1"/>
          </p:cNvSpPr>
          <p:nvPr>
            <p:ph type="sldImg"/>
          </p:nvPr>
        </p:nvSpPr>
        <p:spPr>
          <a:xfrm>
            <a:off x="995363" y="769938"/>
            <a:ext cx="5113337" cy="3835400"/>
          </a:xfrm>
          <a:ln/>
        </p:spPr>
      </p:sp>
      <p:sp>
        <p:nvSpPr>
          <p:cNvPr id="31334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9D5410A0-E655-4741-8609-C69BC113E6BC}" type="slidenum">
              <a:rPr lang="en-US">
                <a:cs typeface="Arial" pitchFamily="34" charset="0"/>
              </a:rPr>
              <a:pPr/>
              <a:t>52</a:t>
            </a:fld>
            <a:endParaRPr lang="en-US">
              <a:cs typeface="Arial" pitchFamily="34" charset="0"/>
            </a:endParaRPr>
          </a:p>
        </p:txBody>
      </p:sp>
      <p:sp>
        <p:nvSpPr>
          <p:cNvPr id="314371" name="Rectangle 2"/>
          <p:cNvSpPr>
            <a:spLocks noGrp="1" noRot="1" noChangeAspect="1" noChangeArrowheads="1" noTextEdit="1"/>
          </p:cNvSpPr>
          <p:nvPr>
            <p:ph type="sldImg"/>
          </p:nvPr>
        </p:nvSpPr>
        <p:spPr>
          <a:xfrm>
            <a:off x="995363" y="769938"/>
            <a:ext cx="5113337" cy="3835400"/>
          </a:xfrm>
          <a:ln/>
        </p:spPr>
      </p:sp>
      <p:sp>
        <p:nvSpPr>
          <p:cNvPr id="314372"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B86E6F3A-B13F-4C23-BC84-DB87596FCDD1}" type="slidenum">
              <a:rPr lang="en-US">
                <a:cs typeface="Arial" pitchFamily="34" charset="0"/>
              </a:rPr>
              <a:pPr/>
              <a:t>53</a:t>
            </a:fld>
            <a:endParaRPr lang="en-US">
              <a:cs typeface="Arial" pitchFamily="34" charset="0"/>
            </a:endParaRPr>
          </a:p>
        </p:txBody>
      </p:sp>
      <p:sp>
        <p:nvSpPr>
          <p:cNvPr id="315395" name="Rectangle 2"/>
          <p:cNvSpPr>
            <a:spLocks noGrp="1" noRot="1" noChangeAspect="1" noChangeArrowheads="1" noTextEdit="1"/>
          </p:cNvSpPr>
          <p:nvPr>
            <p:ph type="sldImg"/>
          </p:nvPr>
        </p:nvSpPr>
        <p:spPr>
          <a:xfrm>
            <a:off x="995363" y="769938"/>
            <a:ext cx="5113337" cy="3835400"/>
          </a:xfrm>
          <a:ln/>
        </p:spPr>
      </p:sp>
      <p:sp>
        <p:nvSpPr>
          <p:cNvPr id="31539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E486517F-897E-4464-9BAE-DD9AE9FE4940}" type="slidenum">
              <a:rPr lang="en-US">
                <a:cs typeface="Arial" pitchFamily="34" charset="0"/>
              </a:rPr>
              <a:pPr/>
              <a:t>54</a:t>
            </a:fld>
            <a:endParaRPr lang="en-US">
              <a:cs typeface="Arial" pitchFamily="34" charset="0"/>
            </a:endParaRPr>
          </a:p>
        </p:txBody>
      </p:sp>
      <p:sp>
        <p:nvSpPr>
          <p:cNvPr id="316419" name="Rectangle 2"/>
          <p:cNvSpPr>
            <a:spLocks noGrp="1" noRot="1" noChangeAspect="1" noChangeArrowheads="1" noTextEdit="1"/>
          </p:cNvSpPr>
          <p:nvPr>
            <p:ph type="sldImg"/>
          </p:nvPr>
        </p:nvSpPr>
        <p:spPr>
          <a:xfrm>
            <a:off x="995363" y="769938"/>
            <a:ext cx="5113337" cy="3835400"/>
          </a:xfrm>
          <a:ln/>
        </p:spPr>
      </p:sp>
      <p:sp>
        <p:nvSpPr>
          <p:cNvPr id="316420"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DA17C5CE-BF01-42F9-A71E-8182AD6FF90C}" type="slidenum">
              <a:rPr lang="en-US">
                <a:cs typeface="Arial" pitchFamily="34" charset="0"/>
              </a:rPr>
              <a:pPr/>
              <a:t>55</a:t>
            </a:fld>
            <a:endParaRPr lang="en-US">
              <a:cs typeface="Arial" pitchFamily="34" charset="0"/>
            </a:endParaRPr>
          </a:p>
        </p:txBody>
      </p:sp>
      <p:sp>
        <p:nvSpPr>
          <p:cNvPr id="317443" name="Rectangle 2"/>
          <p:cNvSpPr>
            <a:spLocks noGrp="1" noRot="1" noChangeAspect="1" noChangeArrowheads="1" noTextEdit="1"/>
          </p:cNvSpPr>
          <p:nvPr>
            <p:ph type="sldImg"/>
          </p:nvPr>
        </p:nvSpPr>
        <p:spPr>
          <a:xfrm>
            <a:off x="995363" y="769938"/>
            <a:ext cx="5113337" cy="3835400"/>
          </a:xfrm>
          <a:ln/>
        </p:spPr>
      </p:sp>
      <p:sp>
        <p:nvSpPr>
          <p:cNvPr id="317444"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5EC8B23D-7BB2-4A80-B85C-3A7BAC37B874}" type="slidenum">
              <a:rPr lang="en-US">
                <a:cs typeface="Arial" pitchFamily="34" charset="0"/>
              </a:rPr>
              <a:pPr/>
              <a:t>56</a:t>
            </a:fld>
            <a:endParaRPr lang="en-US">
              <a:cs typeface="Arial" pitchFamily="34" charset="0"/>
            </a:endParaRPr>
          </a:p>
        </p:txBody>
      </p:sp>
      <p:sp>
        <p:nvSpPr>
          <p:cNvPr id="318467" name="Rectangle 2"/>
          <p:cNvSpPr>
            <a:spLocks noGrp="1" noRot="1" noChangeAspect="1" noChangeArrowheads="1" noTextEdit="1"/>
          </p:cNvSpPr>
          <p:nvPr>
            <p:ph type="sldImg"/>
          </p:nvPr>
        </p:nvSpPr>
        <p:spPr>
          <a:xfrm>
            <a:off x="995363" y="769938"/>
            <a:ext cx="5113337" cy="3835400"/>
          </a:xfrm>
          <a:ln/>
        </p:spPr>
      </p:sp>
      <p:sp>
        <p:nvSpPr>
          <p:cNvPr id="318468"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01464849-853D-4C28-8F22-DA3F060B1D5F}" type="slidenum">
              <a:rPr lang="en-US">
                <a:cs typeface="Arial" pitchFamily="34" charset="0"/>
              </a:rPr>
              <a:pPr/>
              <a:t>57</a:t>
            </a:fld>
            <a:endParaRPr lang="en-US">
              <a:cs typeface="Arial" pitchFamily="34" charset="0"/>
            </a:endParaRPr>
          </a:p>
        </p:txBody>
      </p:sp>
      <p:sp>
        <p:nvSpPr>
          <p:cNvPr id="319491" name="Rectangle 2"/>
          <p:cNvSpPr>
            <a:spLocks noGrp="1" noRot="1" noChangeAspect="1" noChangeArrowheads="1" noTextEdit="1"/>
          </p:cNvSpPr>
          <p:nvPr>
            <p:ph type="sldImg"/>
          </p:nvPr>
        </p:nvSpPr>
        <p:spPr>
          <a:xfrm>
            <a:off x="995363" y="769938"/>
            <a:ext cx="5113337" cy="3835400"/>
          </a:xfrm>
          <a:ln/>
        </p:spPr>
      </p:sp>
      <p:sp>
        <p:nvSpPr>
          <p:cNvPr id="31949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7E95905D-D499-4703-86EF-516A0414AE94}" type="slidenum">
              <a:rPr lang="en-US">
                <a:cs typeface="Arial" pitchFamily="34" charset="0"/>
              </a:rPr>
              <a:pPr/>
              <a:t>58</a:t>
            </a:fld>
            <a:endParaRPr lang="en-US">
              <a:cs typeface="Arial" pitchFamily="34" charset="0"/>
            </a:endParaRPr>
          </a:p>
        </p:txBody>
      </p:sp>
      <p:sp>
        <p:nvSpPr>
          <p:cNvPr id="320515" name="Rectangle 2"/>
          <p:cNvSpPr>
            <a:spLocks noGrp="1" noRot="1" noChangeAspect="1" noChangeArrowheads="1" noTextEdit="1"/>
          </p:cNvSpPr>
          <p:nvPr>
            <p:ph type="sldImg"/>
          </p:nvPr>
        </p:nvSpPr>
        <p:spPr>
          <a:xfrm>
            <a:off x="995363" y="769938"/>
            <a:ext cx="5113337" cy="3835400"/>
          </a:xfrm>
          <a:ln/>
        </p:spPr>
      </p:sp>
      <p:sp>
        <p:nvSpPr>
          <p:cNvPr id="32051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CE7D6D1E-65AD-46CB-A2B6-CF9D9B2B02F2}" type="slidenum">
              <a:rPr lang="en-US">
                <a:cs typeface="Arial" pitchFamily="34" charset="0"/>
              </a:rPr>
              <a:pPr/>
              <a:t>59</a:t>
            </a:fld>
            <a:endParaRPr lang="en-US">
              <a:cs typeface="Arial" pitchFamily="34" charset="0"/>
            </a:endParaRPr>
          </a:p>
        </p:txBody>
      </p:sp>
      <p:sp>
        <p:nvSpPr>
          <p:cNvPr id="321539" name="Rectangle 2"/>
          <p:cNvSpPr>
            <a:spLocks noGrp="1" noRot="1" noChangeAspect="1" noChangeArrowheads="1" noTextEdit="1"/>
          </p:cNvSpPr>
          <p:nvPr>
            <p:ph type="sldImg"/>
          </p:nvPr>
        </p:nvSpPr>
        <p:spPr>
          <a:xfrm>
            <a:off x="995363" y="769938"/>
            <a:ext cx="5113337" cy="3835400"/>
          </a:xfrm>
          <a:ln/>
        </p:spPr>
      </p:sp>
      <p:sp>
        <p:nvSpPr>
          <p:cNvPr id="321540"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EEBF5E25-6432-48A5-8C71-BB2CCEBAB558}" type="slidenum">
              <a:rPr lang="en-US">
                <a:cs typeface="Arial" pitchFamily="34" charset="0"/>
              </a:rPr>
              <a:pPr/>
              <a:t>60</a:t>
            </a:fld>
            <a:endParaRPr lang="en-US">
              <a:cs typeface="Arial" pitchFamily="34"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xfrm>
            <a:off x="943916" y="4859519"/>
            <a:ext cx="5211471" cy="4607457"/>
          </a:xfrm>
          <a:noFill/>
          <a:ln/>
        </p:spPr>
        <p:txBody>
          <a:bodyPr/>
          <a:lstStyle/>
          <a:p>
            <a:pPr eaLnBrk="1" hangingPunct="1"/>
            <a:r>
              <a:rPr lang="en-US" dirty="0" smtClean="0">
                <a:cs typeface="Arial" pitchFamily="34" charset="0"/>
              </a:rPr>
              <a:t>Na </a:t>
            </a:r>
            <a:r>
              <a:rPr lang="en-US" dirty="0" err="1" smtClean="0">
                <a:cs typeface="Arial" pitchFamily="34" charset="0"/>
              </a:rPr>
              <a:t>dugačkom</a:t>
            </a:r>
            <a:r>
              <a:rPr lang="en-US" dirty="0" smtClean="0">
                <a:cs typeface="Arial" pitchFamily="34" charset="0"/>
              </a:rPr>
              <a:t> </a:t>
            </a:r>
            <a:r>
              <a:rPr lang="en-US" dirty="0" err="1" smtClean="0">
                <a:cs typeface="Arial" pitchFamily="34" charset="0"/>
              </a:rPr>
              <a:t>optičkom</a:t>
            </a:r>
            <a:r>
              <a:rPr lang="en-US" dirty="0" smtClean="0">
                <a:cs typeface="Arial" pitchFamily="34" charset="0"/>
              </a:rPr>
              <a:t> </a:t>
            </a:r>
            <a:r>
              <a:rPr lang="en-US" dirty="0" err="1" smtClean="0">
                <a:cs typeface="Arial" pitchFamily="34" charset="0"/>
              </a:rPr>
              <a:t>linku</a:t>
            </a:r>
            <a:r>
              <a:rPr lang="en-US" dirty="0" smtClean="0">
                <a:cs typeface="Arial" pitchFamily="34" charset="0"/>
              </a:rPr>
              <a:t> </a:t>
            </a:r>
            <a:r>
              <a:rPr lang="en-US" dirty="0" err="1" smtClean="0">
                <a:cs typeface="Arial" pitchFamily="34" charset="0"/>
              </a:rPr>
              <a:t>na</a:t>
            </a:r>
            <a:r>
              <a:rPr lang="en-US" dirty="0" smtClean="0">
                <a:cs typeface="Arial" pitchFamily="34" charset="0"/>
              </a:rPr>
              <a:t> </a:t>
            </a:r>
            <a:r>
              <a:rPr lang="en-US" dirty="0" err="1" smtClean="0">
                <a:cs typeface="Arial" pitchFamily="34" charset="0"/>
              </a:rPr>
              <a:t>kojem</a:t>
            </a:r>
            <a:r>
              <a:rPr lang="en-US" dirty="0" smtClean="0">
                <a:cs typeface="Arial" pitchFamily="34" charset="0"/>
              </a:rPr>
              <a:t> se </a:t>
            </a:r>
            <a:r>
              <a:rPr lang="en-US" dirty="0" err="1" smtClean="0">
                <a:cs typeface="Arial" pitchFamily="34" charset="0"/>
              </a:rPr>
              <a:t>prenosi</a:t>
            </a:r>
            <a:r>
              <a:rPr lang="en-US" dirty="0" smtClean="0">
                <a:cs typeface="Arial" pitchFamily="34" charset="0"/>
              </a:rPr>
              <a:t> signal s </a:t>
            </a:r>
            <a:r>
              <a:rPr lang="en-US" dirty="0" err="1" smtClean="0">
                <a:cs typeface="Arial" pitchFamily="34" charset="0"/>
              </a:rPr>
              <a:t>valnim</a:t>
            </a:r>
            <a:r>
              <a:rPr lang="en-US" dirty="0" smtClean="0">
                <a:cs typeface="Arial" pitchFamily="34" charset="0"/>
              </a:rPr>
              <a:t> </a:t>
            </a:r>
            <a:r>
              <a:rPr lang="en-US" dirty="0" err="1" smtClean="0">
                <a:cs typeface="Arial" pitchFamily="34" charset="0"/>
              </a:rPr>
              <a:t>multipleks</a:t>
            </a:r>
            <a:r>
              <a:rPr lang="hr-HR" dirty="0" err="1" smtClean="0">
                <a:cs typeface="Arial" pitchFamily="34" charset="0"/>
              </a:rPr>
              <a:t>iranje</a:t>
            </a:r>
            <a:r>
              <a:rPr lang="hr-HR" dirty="0" smtClean="0">
                <a:cs typeface="Arial" pitchFamily="34" charset="0"/>
              </a:rPr>
              <a:t> </a:t>
            </a:r>
            <a:r>
              <a:rPr lang="en-US" dirty="0" smtClean="0">
                <a:cs typeface="Arial" pitchFamily="34" charset="0"/>
              </a:rPr>
              <a:t>(WDM) </a:t>
            </a:r>
            <a:r>
              <a:rPr lang="en-US" dirty="0" err="1" smtClean="0">
                <a:cs typeface="Arial" pitchFamily="34" charset="0"/>
              </a:rPr>
              <a:t>koristi</a:t>
            </a:r>
            <a:r>
              <a:rPr lang="en-US" dirty="0" smtClean="0">
                <a:cs typeface="Arial" pitchFamily="34" charset="0"/>
              </a:rPr>
              <a:t> se </a:t>
            </a:r>
            <a:r>
              <a:rPr lang="en-US" dirty="0" err="1" smtClean="0">
                <a:cs typeface="Arial" pitchFamily="34" charset="0"/>
              </a:rPr>
              <a:t>kaskada</a:t>
            </a:r>
            <a:r>
              <a:rPr lang="en-US" dirty="0" smtClean="0">
                <a:cs typeface="Arial" pitchFamily="34" charset="0"/>
              </a:rPr>
              <a:t> </a:t>
            </a:r>
            <a:r>
              <a:rPr lang="en-US" dirty="0" err="1" smtClean="0">
                <a:cs typeface="Arial" pitchFamily="34" charset="0"/>
              </a:rPr>
              <a:t>optičkih</a:t>
            </a:r>
            <a:r>
              <a:rPr lang="en-US" dirty="0" smtClean="0">
                <a:cs typeface="Arial" pitchFamily="34" charset="0"/>
              </a:rPr>
              <a:t> </a:t>
            </a:r>
            <a:r>
              <a:rPr lang="en-US" dirty="0" err="1" smtClean="0">
                <a:cs typeface="Arial" pitchFamily="34" charset="0"/>
              </a:rPr>
              <a:t>pojačala</a:t>
            </a:r>
            <a:r>
              <a:rPr lang="en-US" dirty="0" smtClean="0">
                <a:cs typeface="Arial" pitchFamily="34" charset="0"/>
              </a:rPr>
              <a:t> (EDFA). </a:t>
            </a:r>
            <a:r>
              <a:rPr lang="en-US" dirty="0" err="1" smtClean="0">
                <a:cs typeface="Arial" pitchFamily="34" charset="0"/>
              </a:rPr>
              <a:t>Budući</a:t>
            </a:r>
            <a:r>
              <a:rPr lang="en-US" dirty="0" smtClean="0">
                <a:cs typeface="Arial" pitchFamily="34" charset="0"/>
              </a:rPr>
              <a:t> </a:t>
            </a:r>
            <a:r>
              <a:rPr lang="en-US" dirty="0" err="1" smtClean="0">
                <a:cs typeface="Arial" pitchFamily="34" charset="0"/>
              </a:rPr>
              <a:t>da</a:t>
            </a:r>
            <a:r>
              <a:rPr lang="en-US" dirty="0" smtClean="0">
                <a:cs typeface="Arial" pitchFamily="34" charset="0"/>
              </a:rPr>
              <a:t> </a:t>
            </a:r>
            <a:r>
              <a:rPr lang="en-US" dirty="0" err="1" smtClean="0">
                <a:cs typeface="Arial" pitchFamily="34" charset="0"/>
              </a:rPr>
              <a:t>optička</a:t>
            </a:r>
            <a:r>
              <a:rPr lang="en-US" dirty="0" smtClean="0">
                <a:cs typeface="Arial" pitchFamily="34" charset="0"/>
              </a:rPr>
              <a:t> </a:t>
            </a:r>
            <a:r>
              <a:rPr lang="en-US" dirty="0" err="1" smtClean="0">
                <a:cs typeface="Arial" pitchFamily="34" charset="0"/>
              </a:rPr>
              <a:t>pojačala</a:t>
            </a:r>
            <a:r>
              <a:rPr lang="en-US" dirty="0" smtClean="0">
                <a:cs typeface="Arial" pitchFamily="34" charset="0"/>
              </a:rPr>
              <a:t> </a:t>
            </a:r>
            <a:r>
              <a:rPr lang="en-US" dirty="0" err="1" smtClean="0">
                <a:cs typeface="Arial" pitchFamily="34" charset="0"/>
              </a:rPr>
              <a:t>nemaju</a:t>
            </a:r>
            <a:r>
              <a:rPr lang="en-US" dirty="0" smtClean="0">
                <a:cs typeface="Arial" pitchFamily="34" charset="0"/>
              </a:rPr>
              <a:t> </a:t>
            </a:r>
            <a:r>
              <a:rPr lang="en-US" dirty="0" err="1" smtClean="0">
                <a:cs typeface="Arial" pitchFamily="34" charset="0"/>
              </a:rPr>
              <a:t>ravnu</a:t>
            </a:r>
            <a:r>
              <a:rPr lang="en-US" dirty="0" smtClean="0">
                <a:cs typeface="Arial" pitchFamily="34" charset="0"/>
              </a:rPr>
              <a:t> </a:t>
            </a:r>
            <a:r>
              <a:rPr lang="en-US" dirty="0" err="1" smtClean="0">
                <a:cs typeface="Arial" pitchFamily="34" charset="0"/>
              </a:rPr>
              <a:t>frekvencijsku</a:t>
            </a:r>
            <a:r>
              <a:rPr lang="en-US" dirty="0" smtClean="0">
                <a:cs typeface="Arial" pitchFamily="34" charset="0"/>
              </a:rPr>
              <a:t> </a:t>
            </a:r>
            <a:r>
              <a:rPr lang="en-US" dirty="0" err="1" smtClean="0">
                <a:cs typeface="Arial" pitchFamily="34" charset="0"/>
              </a:rPr>
              <a:t>karakteristiku</a:t>
            </a:r>
            <a:r>
              <a:rPr lang="en-US" dirty="0" smtClean="0">
                <a:cs typeface="Arial" pitchFamily="34" charset="0"/>
              </a:rPr>
              <a:t> </a:t>
            </a:r>
            <a:r>
              <a:rPr lang="en-US" dirty="0" err="1" smtClean="0">
                <a:cs typeface="Arial" pitchFamily="34" charset="0"/>
              </a:rPr>
              <a:t>valovitost</a:t>
            </a:r>
            <a:r>
              <a:rPr lang="en-US" dirty="0" smtClean="0">
                <a:cs typeface="Arial" pitchFamily="34" charset="0"/>
              </a:rPr>
              <a:t> se </a:t>
            </a:r>
            <a:r>
              <a:rPr lang="en-US" dirty="0" err="1" smtClean="0">
                <a:cs typeface="Arial" pitchFamily="34" charset="0"/>
              </a:rPr>
              <a:t>pojačava</a:t>
            </a:r>
            <a:r>
              <a:rPr lang="en-US" dirty="0" smtClean="0">
                <a:cs typeface="Arial" pitchFamily="34" charset="0"/>
              </a:rPr>
              <a:t> s </a:t>
            </a:r>
            <a:r>
              <a:rPr lang="en-US" dirty="0" err="1" smtClean="0">
                <a:cs typeface="Arial" pitchFamily="34" charset="0"/>
              </a:rPr>
              <a:t>porastom</a:t>
            </a:r>
            <a:r>
              <a:rPr lang="en-US" dirty="0" smtClean="0">
                <a:cs typeface="Arial" pitchFamily="34" charset="0"/>
              </a:rPr>
              <a:t> </a:t>
            </a:r>
            <a:r>
              <a:rPr lang="en-US" dirty="0" err="1" smtClean="0">
                <a:cs typeface="Arial" pitchFamily="34" charset="0"/>
              </a:rPr>
              <a:t>broja</a:t>
            </a:r>
            <a:r>
              <a:rPr lang="en-US" dirty="0" smtClean="0">
                <a:cs typeface="Arial" pitchFamily="34" charset="0"/>
              </a:rPr>
              <a:t> </a:t>
            </a:r>
            <a:r>
              <a:rPr lang="en-US" dirty="0" err="1" smtClean="0">
                <a:cs typeface="Arial" pitchFamily="34" charset="0"/>
              </a:rPr>
              <a:t>pojačala</a:t>
            </a:r>
            <a:r>
              <a:rPr lang="en-US" dirty="0" smtClean="0">
                <a:cs typeface="Arial" pitchFamily="34" charset="0"/>
              </a:rPr>
              <a:t> </a:t>
            </a:r>
            <a:r>
              <a:rPr lang="en-US" dirty="0" err="1" smtClean="0">
                <a:cs typeface="Arial" pitchFamily="34" charset="0"/>
              </a:rPr>
              <a:t>i</a:t>
            </a:r>
            <a:r>
              <a:rPr lang="en-US" dirty="0" smtClean="0">
                <a:cs typeface="Arial" pitchFamily="34" charset="0"/>
              </a:rPr>
              <a:t> </a:t>
            </a:r>
            <a:r>
              <a:rPr lang="en-US" dirty="0" err="1" smtClean="0">
                <a:cs typeface="Arial" pitchFamily="34" charset="0"/>
              </a:rPr>
              <a:t>tako</a:t>
            </a:r>
            <a:r>
              <a:rPr lang="en-US" dirty="0" smtClean="0">
                <a:cs typeface="Arial" pitchFamily="34" charset="0"/>
              </a:rPr>
              <a:t> </a:t>
            </a:r>
            <a:r>
              <a:rPr lang="en-US" dirty="0" err="1" smtClean="0">
                <a:cs typeface="Arial" pitchFamily="34" charset="0"/>
              </a:rPr>
              <a:t>sužava</a:t>
            </a:r>
            <a:r>
              <a:rPr lang="en-US" dirty="0" smtClean="0">
                <a:cs typeface="Arial" pitchFamily="34" charset="0"/>
              </a:rPr>
              <a:t> </a:t>
            </a:r>
            <a:r>
              <a:rPr lang="en-US" dirty="0" err="1" smtClean="0">
                <a:cs typeface="Arial" pitchFamily="34" charset="0"/>
              </a:rPr>
              <a:t>upotrebljivu</a:t>
            </a:r>
            <a:r>
              <a:rPr lang="en-US" dirty="0" smtClean="0">
                <a:cs typeface="Arial" pitchFamily="34" charset="0"/>
              </a:rPr>
              <a:t> </a:t>
            </a:r>
            <a:r>
              <a:rPr lang="en-US" dirty="0" err="1" smtClean="0">
                <a:cs typeface="Arial" pitchFamily="34" charset="0"/>
              </a:rPr>
              <a:t>širinu</a:t>
            </a:r>
            <a:r>
              <a:rPr lang="en-US" dirty="0" smtClean="0">
                <a:cs typeface="Arial" pitchFamily="34" charset="0"/>
              </a:rPr>
              <a:t> </a:t>
            </a:r>
            <a:r>
              <a:rPr lang="en-US" dirty="0" err="1" smtClean="0">
                <a:cs typeface="Arial" pitchFamily="34" charset="0"/>
              </a:rPr>
              <a:t>pojasa</a:t>
            </a:r>
            <a:r>
              <a:rPr lang="en-US" dirty="0" smtClean="0">
                <a:cs typeface="Arial" pitchFamily="34"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E7CAE64F-F5E2-48A9-9E70-05D1CA53DE57}" type="slidenum">
              <a:rPr lang="en-US">
                <a:cs typeface="Arial" pitchFamily="34" charset="0"/>
              </a:rPr>
              <a:pPr/>
              <a:t>7</a:t>
            </a:fld>
            <a:endParaRPr lang="en-US">
              <a:cs typeface="Arial" pitchFamily="34" charset="0"/>
            </a:endParaRPr>
          </a:p>
        </p:txBody>
      </p:sp>
      <p:sp>
        <p:nvSpPr>
          <p:cNvPr id="268291" name="Rectangle 2"/>
          <p:cNvSpPr>
            <a:spLocks noGrp="1" noRot="1" noChangeAspect="1" noChangeArrowheads="1" noTextEdit="1"/>
          </p:cNvSpPr>
          <p:nvPr>
            <p:ph type="sldImg"/>
          </p:nvPr>
        </p:nvSpPr>
        <p:spPr>
          <a:xfrm>
            <a:off x="995363" y="769938"/>
            <a:ext cx="5113337" cy="3835400"/>
          </a:xfrm>
          <a:ln/>
        </p:spPr>
      </p:sp>
      <p:sp>
        <p:nvSpPr>
          <p:cNvPr id="26829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019A41D1-B676-43FD-ADA8-A2BF6A0B2037}" type="slidenum">
              <a:rPr lang="en-US">
                <a:cs typeface="Arial" pitchFamily="34" charset="0"/>
              </a:rPr>
              <a:pPr/>
              <a:t>61</a:t>
            </a:fld>
            <a:endParaRPr lang="en-US">
              <a:cs typeface="Arial" pitchFamily="34"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xfrm>
            <a:off x="943916" y="4859519"/>
            <a:ext cx="5211471" cy="4607457"/>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FB94640C-AF03-4F86-B69C-5B7438F50CF7}" type="slidenum">
              <a:rPr lang="en-US">
                <a:cs typeface="Arial" pitchFamily="34" charset="0"/>
              </a:rPr>
              <a:pPr/>
              <a:t>62</a:t>
            </a:fld>
            <a:endParaRPr lang="en-US">
              <a:cs typeface="Arial" pitchFamily="34" charset="0"/>
            </a:endParaRPr>
          </a:p>
        </p:txBody>
      </p:sp>
      <p:sp>
        <p:nvSpPr>
          <p:cNvPr id="325635" name="Rectangle 2"/>
          <p:cNvSpPr>
            <a:spLocks noGrp="1" noRot="1" noChangeAspect="1" noChangeArrowheads="1" noTextEdit="1"/>
          </p:cNvSpPr>
          <p:nvPr>
            <p:ph type="sldImg"/>
          </p:nvPr>
        </p:nvSpPr>
        <p:spPr>
          <a:xfrm>
            <a:off x="995363" y="769938"/>
            <a:ext cx="5113337" cy="3835400"/>
          </a:xfrm>
          <a:ln/>
        </p:spPr>
      </p:sp>
      <p:sp>
        <p:nvSpPr>
          <p:cNvPr id="325636" name="Rectangle 3"/>
          <p:cNvSpPr>
            <a:spLocks noGrp="1" noChangeArrowheads="1"/>
          </p:cNvSpPr>
          <p:nvPr>
            <p:ph type="body" idx="1"/>
          </p:nvPr>
        </p:nvSpPr>
        <p:spPr>
          <a:xfrm>
            <a:off x="947238" y="4859520"/>
            <a:ext cx="5204824" cy="4605821"/>
          </a:xfrm>
          <a:noFill/>
          <a:ln/>
        </p:spPr>
        <p:txBody>
          <a:bodyPr/>
          <a:lstStyle/>
          <a:p>
            <a:pPr eaLnBrk="1" hangingPunct="1"/>
            <a:endParaRPr lang="en-GB" smtClean="0">
              <a:cs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44BDF02E-D399-41A6-BAE2-E8D095732F46}" type="slidenum">
              <a:rPr lang="en-US">
                <a:cs typeface="Arial" pitchFamily="34" charset="0"/>
              </a:rPr>
              <a:pPr/>
              <a:t>63</a:t>
            </a:fld>
            <a:endParaRPr lang="en-US">
              <a:cs typeface="Arial" pitchFamily="34" charset="0"/>
            </a:endParaRPr>
          </a:p>
        </p:txBody>
      </p:sp>
      <p:sp>
        <p:nvSpPr>
          <p:cNvPr id="326659" name="Rectangle 2"/>
          <p:cNvSpPr>
            <a:spLocks noGrp="1" noRot="1" noChangeAspect="1" noChangeArrowheads="1" noTextEdit="1"/>
          </p:cNvSpPr>
          <p:nvPr>
            <p:ph type="sldImg"/>
          </p:nvPr>
        </p:nvSpPr>
        <p:spPr>
          <a:xfrm>
            <a:off x="995363" y="769938"/>
            <a:ext cx="5113337" cy="3835400"/>
          </a:xfrm>
          <a:ln/>
        </p:spPr>
      </p:sp>
      <p:sp>
        <p:nvSpPr>
          <p:cNvPr id="326660"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3C209160-4C64-4A80-8D8D-2389C3281D0D}" type="slidenum">
              <a:rPr lang="en-US">
                <a:cs typeface="Arial" pitchFamily="34" charset="0"/>
              </a:rPr>
              <a:pPr/>
              <a:t>64</a:t>
            </a:fld>
            <a:endParaRPr lang="en-US">
              <a:cs typeface="Arial" pitchFamily="34" charset="0"/>
            </a:endParaRPr>
          </a:p>
        </p:txBody>
      </p:sp>
      <p:sp>
        <p:nvSpPr>
          <p:cNvPr id="327683" name="Rectangle 2"/>
          <p:cNvSpPr>
            <a:spLocks noGrp="1" noRot="1" noChangeAspect="1" noChangeArrowheads="1" noTextEdit="1"/>
          </p:cNvSpPr>
          <p:nvPr>
            <p:ph type="sldImg"/>
          </p:nvPr>
        </p:nvSpPr>
        <p:spPr>
          <a:xfrm>
            <a:off x="995363" y="769938"/>
            <a:ext cx="5113337" cy="3835400"/>
          </a:xfrm>
          <a:ln/>
        </p:spPr>
      </p:sp>
      <p:sp>
        <p:nvSpPr>
          <p:cNvPr id="327684"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69A23547-92CC-42D9-A49E-7E344A9F6A36}" type="slidenum">
              <a:rPr lang="en-US">
                <a:cs typeface="Arial" pitchFamily="34" charset="0"/>
              </a:rPr>
              <a:pPr/>
              <a:t>65</a:t>
            </a:fld>
            <a:endParaRPr lang="en-US">
              <a:cs typeface="Arial" pitchFamily="34"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xfrm>
            <a:off x="943916" y="4859519"/>
            <a:ext cx="5211471" cy="4607457"/>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167F8014-DD75-4EFE-B42A-F30675BC011E}" type="slidenum">
              <a:rPr lang="en-US">
                <a:cs typeface="Arial" pitchFamily="34" charset="0"/>
              </a:rPr>
              <a:pPr/>
              <a:t>66</a:t>
            </a:fld>
            <a:endParaRPr lang="en-US">
              <a:cs typeface="Arial" pitchFamily="34" charset="0"/>
            </a:endParaRPr>
          </a:p>
        </p:txBody>
      </p:sp>
      <p:sp>
        <p:nvSpPr>
          <p:cNvPr id="329731" name="Rectangle 2"/>
          <p:cNvSpPr>
            <a:spLocks noGrp="1" noRot="1" noChangeAspect="1" noChangeArrowheads="1" noTextEdit="1"/>
          </p:cNvSpPr>
          <p:nvPr>
            <p:ph type="sldImg"/>
          </p:nvPr>
        </p:nvSpPr>
        <p:spPr>
          <a:xfrm>
            <a:off x="995363" y="769938"/>
            <a:ext cx="5113337" cy="3835400"/>
          </a:xfrm>
          <a:ln/>
        </p:spPr>
      </p:sp>
      <p:sp>
        <p:nvSpPr>
          <p:cNvPr id="329732"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2D822D86-C1AD-4B86-92D8-BB13DB0CFCDB}" type="slidenum">
              <a:rPr lang="en-US">
                <a:cs typeface="Arial" pitchFamily="34" charset="0"/>
              </a:rPr>
              <a:pPr/>
              <a:t>67</a:t>
            </a:fld>
            <a:endParaRPr lang="en-US">
              <a:cs typeface="Arial" pitchFamily="34"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xfrm>
            <a:off x="943916" y="4859519"/>
            <a:ext cx="5211471" cy="4607457"/>
          </a:xfrm>
          <a:noFill/>
          <a:ln/>
        </p:spPr>
        <p:txBody>
          <a:bodyPr/>
          <a:lstStyle/>
          <a:p>
            <a:pPr eaLnBrk="1" hangingPunct="1"/>
            <a:r>
              <a:rPr lang="en-US" smtClean="0">
                <a:cs typeface="Arial" pitchFamily="34" charset="0"/>
              </a:rPr>
              <a:t>Valni pretvarač (WC </a:t>
            </a:r>
            <a:r>
              <a:rPr lang="en-US" i="1" smtClean="0">
                <a:cs typeface="Arial" pitchFamily="34" charset="0"/>
              </a:rPr>
              <a:t>wavelength converter</a:t>
            </a:r>
            <a:r>
              <a:rPr lang="en-US" smtClean="0">
                <a:cs typeface="Arial" pitchFamily="34" charset="0"/>
              </a:rPr>
              <a:t>) ima zadatak pretvoriti optički signal jedne valne duljine (npr. </a:t>
            </a:r>
            <a:r>
              <a:rPr lang="en-US" smtClean="0">
                <a:latin typeface="Symbol" pitchFamily="18" charset="2"/>
                <a:cs typeface="Arial" pitchFamily="34" charset="0"/>
              </a:rPr>
              <a:t>l</a:t>
            </a:r>
            <a:r>
              <a:rPr lang="en-US" baseline="-25000" smtClean="0">
                <a:cs typeface="Arial" pitchFamily="34" charset="0"/>
              </a:rPr>
              <a:t>1</a:t>
            </a:r>
            <a:r>
              <a:rPr lang="en-US" smtClean="0">
                <a:cs typeface="Arial" pitchFamily="34" charset="0"/>
              </a:rPr>
              <a:t>) u optički signal druge valne duljine (npr. </a:t>
            </a:r>
            <a:r>
              <a:rPr lang="en-US" smtClean="0">
                <a:latin typeface="Symbol" pitchFamily="18" charset="2"/>
                <a:cs typeface="Arial" pitchFamily="34" charset="0"/>
              </a:rPr>
              <a:t>l</a:t>
            </a:r>
            <a:r>
              <a:rPr lang="en-US" baseline="-25000" smtClean="0">
                <a:cs typeface="Arial" pitchFamily="34" charset="0"/>
              </a:rPr>
              <a:t>2</a:t>
            </a:r>
            <a:r>
              <a:rPr lang="en-US" smtClean="0">
                <a:cs typeface="Arial" pitchFamily="34" charset="0"/>
              </a:rPr>
              <a:t>). Od različitih izvedbi na slici je prikazan valni pretvarač s poluvodičkim optičkim pojačalom (SOA - </a:t>
            </a:r>
            <a:r>
              <a:rPr lang="en-US" i="1" smtClean="0">
                <a:cs typeface="Arial" pitchFamily="34" charset="0"/>
              </a:rPr>
              <a:t>semiconductor optical amplifier</a:t>
            </a:r>
            <a:r>
              <a:rPr lang="en-US" smtClean="0">
                <a:cs typeface="Arial" pitchFamily="34" charset="0"/>
              </a:rPr>
              <a:t>).</a:t>
            </a:r>
          </a:p>
          <a:p>
            <a:pPr eaLnBrk="1" hangingPunct="1"/>
            <a:r>
              <a:rPr lang="en-US" smtClean="0">
                <a:cs typeface="Arial" pitchFamily="34" charset="0"/>
              </a:rPr>
              <a:t>U optičko pojačalo ulaz</a:t>
            </a:r>
            <a:r>
              <a:rPr lang="hr-HR" smtClean="0">
                <a:cs typeface="Arial" pitchFamily="34" charset="0"/>
              </a:rPr>
              <a:t>i</a:t>
            </a:r>
            <a:r>
              <a:rPr lang="en-US" smtClean="0">
                <a:cs typeface="Arial" pitchFamily="34" charset="0"/>
              </a:rPr>
              <a:t> signal valne duljine </a:t>
            </a:r>
            <a:r>
              <a:rPr lang="en-US" smtClean="0">
                <a:latin typeface="Symbol" pitchFamily="18" charset="2"/>
                <a:cs typeface="Arial" pitchFamily="34" charset="0"/>
              </a:rPr>
              <a:t>l</a:t>
            </a:r>
            <a:r>
              <a:rPr lang="en-US" baseline="-25000" smtClean="0">
                <a:cs typeface="Arial" pitchFamily="34" charset="0"/>
              </a:rPr>
              <a:t>1 </a:t>
            </a:r>
            <a:r>
              <a:rPr lang="en-US" smtClean="0">
                <a:cs typeface="Arial" pitchFamily="34" charset="0"/>
              </a:rPr>
              <a:t>i kontinuirani val valne duljine </a:t>
            </a:r>
            <a:r>
              <a:rPr lang="en-US" smtClean="0">
                <a:latin typeface="Symbol" pitchFamily="18" charset="2"/>
                <a:cs typeface="Arial" pitchFamily="34" charset="0"/>
              </a:rPr>
              <a:t>l</a:t>
            </a:r>
            <a:r>
              <a:rPr lang="en-US" baseline="-25000" smtClean="0">
                <a:cs typeface="Arial" pitchFamily="34" charset="0"/>
              </a:rPr>
              <a:t>2</a:t>
            </a:r>
            <a:r>
              <a:rPr lang="en-US" smtClean="0">
                <a:cs typeface="Arial" pitchFamily="34" charset="0"/>
              </a:rPr>
              <a:t> (CW - </a:t>
            </a:r>
            <a:r>
              <a:rPr lang="en-US" i="1" smtClean="0">
                <a:cs typeface="Arial" pitchFamily="34" charset="0"/>
              </a:rPr>
              <a:t>continuous wave</a:t>
            </a:r>
            <a:r>
              <a:rPr lang="en-US" smtClean="0">
                <a:cs typeface="Arial" pitchFamily="34" charset="0"/>
              </a:rPr>
              <a:t>) na koju želimo pretvoriti ulazni signal. Pojačalo je podešeno tako da ulazi u zasićenje ako se podudare “jedinica” signala i kontinuirani val. U zasićenju je pojačanje pojačala bitno manje nego u vremenskim intervalima kada nema zasićenja</a:t>
            </a:r>
            <a:r>
              <a:rPr lang="hr-HR" smtClean="0">
                <a:cs typeface="Arial" pitchFamily="34" charset="0"/>
              </a:rPr>
              <a:t>,</a:t>
            </a:r>
            <a:r>
              <a:rPr lang="en-US" smtClean="0">
                <a:cs typeface="Arial" pitchFamily="34" charset="0"/>
              </a:rPr>
              <a:t> za vrijeme “nule” signala. Na izlazu pojačala dobije se pojačani signal valne duljine </a:t>
            </a:r>
            <a:r>
              <a:rPr lang="en-US" smtClean="0">
                <a:latin typeface="Symbol" pitchFamily="18" charset="2"/>
                <a:cs typeface="Arial" pitchFamily="34" charset="0"/>
              </a:rPr>
              <a:t>l</a:t>
            </a:r>
            <a:r>
              <a:rPr lang="en-US" baseline="-25000" smtClean="0">
                <a:cs typeface="Arial" pitchFamily="34" charset="0"/>
              </a:rPr>
              <a:t>2, </a:t>
            </a:r>
            <a:r>
              <a:rPr lang="en-US" smtClean="0">
                <a:cs typeface="Arial" pitchFamily="34" charset="0"/>
              </a:rPr>
              <a:t>ali u invertiranom obliku u odnosu na ulaz. Filterom se izdvoji signal s </a:t>
            </a:r>
            <a:r>
              <a:rPr lang="en-US" smtClean="0">
                <a:latin typeface="Symbol" pitchFamily="18" charset="2"/>
                <a:cs typeface="Arial" pitchFamily="34" charset="0"/>
              </a:rPr>
              <a:t>l</a:t>
            </a:r>
            <a:r>
              <a:rPr lang="en-US" baseline="-25000" smtClean="0">
                <a:cs typeface="Arial" pitchFamily="34" charset="0"/>
              </a:rPr>
              <a:t>2</a:t>
            </a:r>
            <a:r>
              <a:rPr lang="en-US" smtClean="0">
                <a:cs typeface="Arial" pitchFamily="34" charset="0"/>
              </a:rPr>
              <a:t> dok se </a:t>
            </a:r>
            <a:r>
              <a:rPr lang="en-US" smtClean="0">
                <a:latin typeface="Symbol" pitchFamily="18" charset="2"/>
                <a:cs typeface="Arial" pitchFamily="34" charset="0"/>
              </a:rPr>
              <a:t>l</a:t>
            </a:r>
            <a:r>
              <a:rPr lang="en-US" baseline="-25000" smtClean="0">
                <a:cs typeface="Arial" pitchFamily="34" charset="0"/>
              </a:rPr>
              <a:t>1</a:t>
            </a:r>
            <a:r>
              <a:rPr lang="en-US" smtClean="0">
                <a:cs typeface="Arial" pitchFamily="34" charset="0"/>
              </a:rPr>
              <a:t> priguši.</a:t>
            </a:r>
          </a:p>
          <a:p>
            <a:pPr eaLnBrk="1" hangingPunct="1"/>
            <a:r>
              <a:rPr lang="en-US" smtClean="0">
                <a:cs typeface="Arial" pitchFamily="34" charset="0"/>
              </a:rPr>
              <a:t>Valni pretvarač ima dodatno svojstvo oblikovanja optičkog signala (Re-shaping).</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A3A269A8-2725-4985-AE2A-0EB6913EDF94}" type="slidenum">
              <a:rPr lang="en-US">
                <a:cs typeface="Arial" pitchFamily="34" charset="0"/>
              </a:rPr>
              <a:pPr/>
              <a:t>68</a:t>
            </a:fld>
            <a:endParaRPr lang="en-US">
              <a:cs typeface="Arial" pitchFamily="34" charset="0"/>
            </a:endParaRPr>
          </a:p>
        </p:txBody>
      </p:sp>
      <p:sp>
        <p:nvSpPr>
          <p:cNvPr id="332803" name="Rectangle 2"/>
          <p:cNvSpPr>
            <a:spLocks noGrp="1" noRot="1" noChangeAspect="1" noChangeArrowheads="1" noTextEdit="1"/>
          </p:cNvSpPr>
          <p:nvPr>
            <p:ph type="sldImg"/>
          </p:nvPr>
        </p:nvSpPr>
        <p:spPr>
          <a:xfrm>
            <a:off x="995363" y="769938"/>
            <a:ext cx="5113337" cy="3835400"/>
          </a:xfrm>
          <a:ln/>
        </p:spPr>
      </p:sp>
      <p:sp>
        <p:nvSpPr>
          <p:cNvPr id="332804"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6EEFEB33-E3DA-4929-9335-F25BDE42B87A}" type="slidenum">
              <a:rPr lang="en-US">
                <a:cs typeface="Arial" pitchFamily="34" charset="0"/>
              </a:rPr>
              <a:pPr/>
              <a:t>69</a:t>
            </a:fld>
            <a:endParaRPr lang="en-US">
              <a:cs typeface="Arial" pitchFamily="34" charset="0"/>
            </a:endParaRPr>
          </a:p>
        </p:txBody>
      </p:sp>
      <p:sp>
        <p:nvSpPr>
          <p:cNvPr id="333827" name="Rectangle 2"/>
          <p:cNvSpPr>
            <a:spLocks noGrp="1" noRot="1" noChangeAspect="1" noChangeArrowheads="1" noTextEdit="1"/>
          </p:cNvSpPr>
          <p:nvPr>
            <p:ph type="sldImg"/>
          </p:nvPr>
        </p:nvSpPr>
        <p:spPr>
          <a:xfrm>
            <a:off x="1004888" y="781050"/>
            <a:ext cx="5089525" cy="3817938"/>
          </a:xfrm>
          <a:ln/>
        </p:spPr>
      </p:sp>
      <p:sp>
        <p:nvSpPr>
          <p:cNvPr id="333828" name="Rectangle 3"/>
          <p:cNvSpPr>
            <a:spLocks noGrp="1" noChangeArrowheads="1"/>
          </p:cNvSpPr>
          <p:nvPr>
            <p:ph type="body" idx="1"/>
          </p:nvPr>
        </p:nvSpPr>
        <p:spPr>
          <a:xfrm>
            <a:off x="945577" y="4857883"/>
            <a:ext cx="5208148" cy="4607458"/>
          </a:xfrm>
          <a:noFill/>
          <a:ln/>
        </p:spPr>
        <p:txBody>
          <a:bodyPr/>
          <a:lstStyle/>
          <a:p>
            <a:pPr eaLnBrk="1" hangingPunct="1"/>
            <a:r>
              <a:rPr lang="en-US" smtClean="0">
                <a:cs typeface="Times New Roman" pitchFamily="18" charset="0"/>
              </a:rPr>
              <a:t>One </a:t>
            </a:r>
            <a:r>
              <a:rPr lang="en-GB" smtClean="0">
                <a:cs typeface="Times New Roman" pitchFamily="18" charset="0"/>
              </a:rPr>
              <a:t>promising implementation is based on the Mach-Zehnder (MZ) structures, which like the SLALOM/TOAD are using SOAs to generate a phase change in one or both arms. A compact realisation and a very broad range of functionalities gives a very versatile, and thereby a very cost effective, device. Due to the similarity in principle between the UNI and the SLALOM/TOAD the UNI is as well restricted to the RZ format, whereas the MZ have no such restriction and accepts NRZ correspondingly. The MZ structures have been extensively used for wavelength conversion showing, e. g. wavelength conversion at 10 and 20 Gbit/s over 30 nm [32] and, in addition, have regenerative capabilities [33-35]. Nevertheless, owing to the carrier recovery time the operation bit rate of the MZ </a:t>
            </a:r>
            <a:r>
              <a:rPr lang="en-US" smtClean="0">
                <a:cs typeface="Times New Roman" pitchFamily="18" charset="0"/>
              </a:rPr>
              <a:t>is</a:t>
            </a:r>
            <a:r>
              <a:rPr lang="en-GB" smtClean="0">
                <a:cs typeface="Times New Roman" pitchFamily="18" charset="0"/>
              </a:rPr>
              <a:t> limited and will probably not exceed 40 Gbit/s. However, by using the structures in a push-pull configuration applying phase changes in both interferometer arms, the performance can be significantly enhanced [36]. This, though, restricts the format to RZ. In this configuration, they have been applied to a number of different signal processing applications such as demultiplexing [37], regeneration [38], add-and-drop multiplexing [39], regenerative add-and-drop multiplexing [40,41], and format and wavelength conversion [42]. As an example, add-and-drop multiplexing at 80 Gbit/s in a Mach-Zehnder structure is shown in Fig. 3, with a very efficient clearing of the time slot to add into. </a:t>
            </a:r>
          </a:p>
          <a:p>
            <a:pPr eaLnBrk="1" hangingPunct="1"/>
            <a:endParaRPr lang="en-GB" smtClean="0">
              <a:cs typeface="Arial"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409518BF-84C8-439E-803D-000132D3138A}" type="slidenum">
              <a:rPr lang="en-US">
                <a:cs typeface="Arial" pitchFamily="34" charset="0"/>
              </a:rPr>
              <a:pPr/>
              <a:t>70</a:t>
            </a:fld>
            <a:endParaRPr lang="en-US">
              <a:cs typeface="Arial" pitchFamily="34"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xfrm>
            <a:off x="943916" y="4859519"/>
            <a:ext cx="5211471" cy="4607457"/>
          </a:xfrm>
          <a:solidFill>
            <a:srgbClr val="FFFFFF"/>
          </a:solidFill>
          <a:ln/>
        </p:spPr>
        <p:txBody>
          <a:bodyPr/>
          <a:lstStyle/>
          <a:p>
            <a:pPr eaLnBrk="1" hangingPunct="1"/>
            <a:r>
              <a:rPr lang="en-GB" smtClean="0">
                <a:cs typeface="Arial" pitchFamily="34" charset="0"/>
              </a:rPr>
              <a:t>Optičke mreže s kaskadom prospojnika zahtijevaju potpunu  (3R) regeneraciju.</a:t>
            </a:r>
          </a:p>
          <a:p>
            <a:pPr eaLnBrk="1" hangingPunct="1"/>
            <a:r>
              <a:rPr lang="en-US" b="1" smtClean="0">
                <a:solidFill>
                  <a:srgbClr val="000000"/>
                </a:solidFill>
                <a:cs typeface="Arial" pitchFamily="34" charset="0"/>
              </a:rPr>
              <a:t>3R</a:t>
            </a:r>
            <a:r>
              <a:rPr lang="en-US" smtClean="0">
                <a:solidFill>
                  <a:srgbClr val="000000"/>
                </a:solidFill>
                <a:cs typeface="Arial" pitchFamily="34" charset="0"/>
              </a:rPr>
              <a:t> regeneracija u optičkoj domeni ?</a:t>
            </a:r>
            <a:endParaRPr lang="hr-HR" smtClean="0">
              <a:solidFill>
                <a:srgbClr val="000000"/>
              </a:solidFill>
              <a:cs typeface="Arial" pitchFamily="34" charset="0"/>
            </a:endParaRPr>
          </a:p>
          <a:p>
            <a:pPr eaLnBrk="1" hangingPunct="1"/>
            <a:r>
              <a:rPr lang="en-US" b="1" smtClean="0">
                <a:solidFill>
                  <a:srgbClr val="000000"/>
                </a:solidFill>
                <a:cs typeface="Arial" pitchFamily="34" charset="0"/>
              </a:rPr>
              <a:t>re</a:t>
            </a:r>
            <a:r>
              <a:rPr lang="en-US" smtClean="0">
                <a:solidFill>
                  <a:srgbClr val="000000"/>
                </a:solidFill>
                <a:cs typeface="Arial" pitchFamily="34" charset="0"/>
              </a:rPr>
              <a:t>-amplification  	</a:t>
            </a:r>
            <a:r>
              <a:rPr lang="en-US" b="1" smtClean="0">
                <a:solidFill>
                  <a:srgbClr val="000000"/>
                </a:solidFill>
                <a:cs typeface="Arial" pitchFamily="34" charset="0"/>
              </a:rPr>
              <a:t>DA</a:t>
            </a:r>
            <a:r>
              <a:rPr lang="en-US" smtClean="0">
                <a:solidFill>
                  <a:srgbClr val="000000"/>
                </a:solidFill>
                <a:cs typeface="Arial" pitchFamily="34" charset="0"/>
              </a:rPr>
              <a:t> optičko pojačanje - 	EDFA, SOA</a:t>
            </a:r>
          </a:p>
          <a:p>
            <a:pPr eaLnBrk="1" hangingPunct="1"/>
            <a:r>
              <a:rPr lang="en-US" b="1" smtClean="0">
                <a:solidFill>
                  <a:srgbClr val="000000"/>
                </a:solidFill>
                <a:cs typeface="Arial" pitchFamily="34" charset="0"/>
              </a:rPr>
              <a:t>re</a:t>
            </a:r>
            <a:r>
              <a:rPr lang="en-US" smtClean="0">
                <a:solidFill>
                  <a:srgbClr val="000000"/>
                </a:solidFill>
                <a:cs typeface="Arial" pitchFamily="34" charset="0"/>
              </a:rPr>
              <a:t>-shaping		</a:t>
            </a:r>
            <a:r>
              <a:rPr lang="en-US" b="1" smtClean="0">
                <a:solidFill>
                  <a:srgbClr val="000000"/>
                </a:solidFill>
                <a:cs typeface="Arial" pitchFamily="34" charset="0"/>
              </a:rPr>
              <a:t>DA</a:t>
            </a:r>
            <a:r>
              <a:rPr lang="en-US" smtClean="0">
                <a:solidFill>
                  <a:srgbClr val="000000"/>
                </a:solidFill>
                <a:cs typeface="Arial" pitchFamily="34" charset="0"/>
              </a:rPr>
              <a:t> optičko -	valni konvertor</a:t>
            </a:r>
          </a:p>
          <a:p>
            <a:pPr eaLnBrk="1" hangingPunct="1"/>
            <a:r>
              <a:rPr lang="en-US" b="1" smtClean="0">
                <a:solidFill>
                  <a:srgbClr val="000000"/>
                </a:solidFill>
                <a:cs typeface="Arial" pitchFamily="34" charset="0"/>
              </a:rPr>
              <a:t>re</a:t>
            </a:r>
            <a:r>
              <a:rPr lang="en-US" smtClean="0">
                <a:solidFill>
                  <a:srgbClr val="000000"/>
                </a:solidFill>
                <a:cs typeface="Arial" pitchFamily="34" charset="0"/>
              </a:rPr>
              <a:t>-timing		</a:t>
            </a:r>
            <a:r>
              <a:rPr lang="en-US" b="1" smtClean="0">
                <a:solidFill>
                  <a:srgbClr val="000000"/>
                </a:solidFill>
                <a:cs typeface="Arial" pitchFamily="34" charset="0"/>
              </a:rPr>
              <a:t>NE</a:t>
            </a:r>
            <a:r>
              <a:rPr lang="en-US" smtClean="0">
                <a:solidFill>
                  <a:srgbClr val="000000"/>
                </a:solidFill>
                <a:cs typeface="Arial" pitchFamily="34" charset="0"/>
              </a:rPr>
              <a:t> u komercijalnoj primjeni &gt;&gt;	</a:t>
            </a:r>
          </a:p>
          <a:p>
            <a:pPr lvl="4" eaLnBrk="1" hangingPunct="1"/>
            <a:r>
              <a:rPr lang="en-US" smtClean="0">
                <a:solidFill>
                  <a:srgbClr val="000000"/>
                </a:solidFill>
                <a:cs typeface="Arial" pitchFamily="34" charset="0"/>
              </a:rPr>
              <a:t>analogna transmisija – ograničena udaljenost</a:t>
            </a:r>
          </a:p>
          <a:p>
            <a:pPr lvl="4" eaLnBrk="1" hangingPunct="1"/>
            <a:endParaRPr lang="en-US" smtClean="0">
              <a:solidFill>
                <a:srgbClr val="000000"/>
              </a:solidFill>
              <a:cs typeface="Arial" pitchFamily="34" charset="0"/>
            </a:endParaRPr>
          </a:p>
          <a:p>
            <a:pPr eaLnBrk="1" hangingPunct="1"/>
            <a:r>
              <a:rPr lang="en-US" b="1" smtClean="0">
                <a:solidFill>
                  <a:srgbClr val="000000"/>
                </a:solidFill>
                <a:cs typeface="Arial" pitchFamily="34" charset="0"/>
              </a:rPr>
              <a:t>Negativni efekti       &gt;&gt;&gt;&gt;&gt;&gt;&gt;&gt;&gt;&gt;&gt;       	kompenziraju se pomoću</a:t>
            </a:r>
            <a:endParaRPr lang="en-US" smtClean="0">
              <a:solidFill>
                <a:srgbClr val="000000"/>
              </a:solidFill>
              <a:cs typeface="Arial" pitchFamily="34" charset="0"/>
            </a:endParaRPr>
          </a:p>
          <a:p>
            <a:pPr eaLnBrk="1" hangingPunct="1">
              <a:buFont typeface="Symbol" pitchFamily="18" charset="2"/>
              <a:buChar char="·"/>
            </a:pPr>
            <a:r>
              <a:rPr lang="en-US" smtClean="0">
                <a:solidFill>
                  <a:srgbClr val="000000"/>
                </a:solidFill>
                <a:cs typeface="Arial" pitchFamily="34" charset="0"/>
              </a:rPr>
              <a:t>gubici			pojačanja - (uz dodatak šuma)</a:t>
            </a:r>
          </a:p>
          <a:p>
            <a:pPr eaLnBrk="1" hangingPunct="1">
              <a:buFont typeface="Symbol" pitchFamily="18" charset="2"/>
              <a:buChar char="·"/>
            </a:pPr>
            <a:r>
              <a:rPr lang="en-US" smtClean="0">
                <a:solidFill>
                  <a:srgbClr val="000000"/>
                </a:solidFill>
                <a:cs typeface="Arial" pitchFamily="34" charset="0"/>
              </a:rPr>
              <a:t>disperzija (kromatska, polarizacijska)	kompenzacije disperzije (DC)</a:t>
            </a:r>
          </a:p>
          <a:p>
            <a:pPr eaLnBrk="1" hangingPunct="1">
              <a:buFont typeface="Symbol" pitchFamily="18" charset="2"/>
              <a:buChar char="·"/>
            </a:pPr>
            <a:r>
              <a:rPr lang="en-US" smtClean="0">
                <a:solidFill>
                  <a:srgbClr val="000000"/>
                </a:solidFill>
                <a:cs typeface="Arial" pitchFamily="34" charset="0"/>
              </a:rPr>
              <a:t>nelinearnost (P&gt;&gt;)		3R regeneracije</a:t>
            </a:r>
          </a:p>
          <a:p>
            <a:pPr eaLnBrk="1" hangingPunct="1">
              <a:buFont typeface="Symbol" pitchFamily="18" charset="2"/>
              <a:buChar char="·"/>
            </a:pPr>
            <a:r>
              <a:rPr lang="en-US" smtClean="0">
                <a:solidFill>
                  <a:srgbClr val="000000"/>
                </a:solidFill>
                <a:cs typeface="Arial" pitchFamily="34" charset="0"/>
              </a:rPr>
              <a:t>šum			fitriranja, 3R regeneracije</a:t>
            </a:r>
          </a:p>
          <a:p>
            <a:pPr eaLnBrk="1" hangingPunct="1">
              <a:buFont typeface="Symbol" pitchFamily="18" charset="2"/>
              <a:buChar char="·"/>
            </a:pPr>
            <a:r>
              <a:rPr lang="en-US" smtClean="0">
                <a:solidFill>
                  <a:srgbClr val="000000"/>
                </a:solidFill>
                <a:cs typeface="Arial" pitchFamily="34" charset="0"/>
              </a:rPr>
              <a:t>preslušavanje			kaskadiranja</a:t>
            </a:r>
          </a:p>
          <a:p>
            <a:pPr eaLnBrk="1" hangingPunct="1">
              <a:buFont typeface="Symbol" pitchFamily="18" charset="2"/>
              <a:buChar char="·"/>
            </a:pPr>
            <a:r>
              <a:rPr lang="en-US" smtClean="0">
                <a:solidFill>
                  <a:srgbClr val="000000"/>
                </a:solidFill>
                <a:cs typeface="Arial" pitchFamily="34" charset="0"/>
              </a:rPr>
              <a:t>polarizacija			raspršenja</a:t>
            </a:r>
          </a:p>
          <a:p>
            <a:pPr eaLnBrk="1" hangingPunct="1"/>
            <a:endParaRPr lang="en-GB" smtClean="0">
              <a:cs typeface="Arial" pitchFamily="34" charset="0"/>
            </a:endParaRPr>
          </a:p>
          <a:p>
            <a:pPr eaLnBrk="1" hangingPunct="1"/>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70E4CDEE-F391-4A31-9625-5E295F64BA30}" type="slidenum">
              <a:rPr lang="en-US">
                <a:cs typeface="Arial" pitchFamily="34" charset="0"/>
              </a:rPr>
              <a:pPr/>
              <a:t>8</a:t>
            </a:fld>
            <a:endParaRPr lang="en-US">
              <a:cs typeface="Arial" pitchFamily="34" charset="0"/>
            </a:endParaRPr>
          </a:p>
        </p:txBody>
      </p:sp>
      <p:sp>
        <p:nvSpPr>
          <p:cNvPr id="269315" name="Rectangle 2"/>
          <p:cNvSpPr>
            <a:spLocks noGrp="1" noRot="1" noChangeAspect="1" noChangeArrowheads="1" noTextEdit="1"/>
          </p:cNvSpPr>
          <p:nvPr>
            <p:ph type="sldImg"/>
          </p:nvPr>
        </p:nvSpPr>
        <p:spPr>
          <a:xfrm>
            <a:off x="995363" y="769938"/>
            <a:ext cx="5113337" cy="3835400"/>
          </a:xfrm>
          <a:ln/>
        </p:spPr>
      </p:sp>
      <p:sp>
        <p:nvSpPr>
          <p:cNvPr id="269316"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73544D6F-AF41-4F27-AF57-3CE4D5C1E1A7}" type="slidenum">
              <a:rPr lang="en-US">
                <a:cs typeface="Arial" pitchFamily="34" charset="0"/>
              </a:rPr>
              <a:pPr/>
              <a:t>71</a:t>
            </a:fld>
            <a:endParaRPr lang="en-US">
              <a:cs typeface="Arial" pitchFamily="34"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xfrm>
            <a:off x="943916" y="4859519"/>
            <a:ext cx="5211471" cy="4607457"/>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5A737571-7A5D-48BB-A3ED-17C5129A10F2}" type="slidenum">
              <a:rPr lang="en-US">
                <a:cs typeface="Arial" pitchFamily="34" charset="0"/>
              </a:rPr>
              <a:pPr/>
              <a:t>72</a:t>
            </a:fld>
            <a:endParaRPr lang="en-US">
              <a:cs typeface="Arial" pitchFamily="34" charset="0"/>
            </a:endParaRPr>
          </a:p>
        </p:txBody>
      </p:sp>
      <p:sp>
        <p:nvSpPr>
          <p:cNvPr id="323587" name="Rectangle 2"/>
          <p:cNvSpPr>
            <a:spLocks noGrp="1" noRot="1" noChangeAspect="1" noChangeArrowheads="1" noTextEdit="1"/>
          </p:cNvSpPr>
          <p:nvPr>
            <p:ph type="sldImg"/>
          </p:nvPr>
        </p:nvSpPr>
        <p:spPr>
          <a:ln/>
        </p:spPr>
      </p:sp>
      <p:sp>
        <p:nvSpPr>
          <p:cNvPr id="323588" name="Text Box 3"/>
          <p:cNvSpPr>
            <a:spLocks noGrp="1" noChangeArrowheads="1"/>
          </p:cNvSpPr>
          <p:nvPr>
            <p:ph type="body" idx="1"/>
          </p:nvPr>
        </p:nvSpPr>
        <p:spPr>
          <a:xfrm>
            <a:off x="943916" y="4859519"/>
            <a:ext cx="5211471" cy="4607457"/>
          </a:xfrm>
          <a:noFill/>
          <a:ln/>
        </p:spPr>
        <p:txBody>
          <a:bodyPr lIns="95451" tIns="47727" rIns="95451" bIns="47727"/>
          <a:lstStyle/>
          <a:p>
            <a:pPr eaLnBrk="1" hangingPunct="1"/>
            <a:r>
              <a:rPr lang="en-GB" smtClean="0">
                <a:cs typeface="Arial" pitchFamily="34" charset="0"/>
              </a:rPr>
              <a:t>Proračun optičkog linka treba uzeti u obzir nekoliko faktora: snagu predajnika, prigušenje optičke niti </a:t>
            </a:r>
            <a:r>
              <a:rPr lang="en-GB" i="1" smtClean="0">
                <a:cs typeface="Arial" pitchFamily="34" charset="0"/>
              </a:rPr>
              <a:t>a </a:t>
            </a:r>
            <a:r>
              <a:rPr lang="en-GB" smtClean="0">
                <a:cs typeface="Arial" pitchFamily="34" charset="0"/>
              </a:rPr>
              <a:t>(nagib krivulje) i osjetljivost prijemnika. </a:t>
            </a:r>
          </a:p>
          <a:p>
            <a:pPr eaLnBrk="1" hangingPunct="1"/>
            <a:r>
              <a:rPr lang="en-GB" smtClean="0">
                <a:cs typeface="Arial" pitchFamily="34" charset="0"/>
              </a:rPr>
              <a:t>Duljina </a:t>
            </a:r>
            <a:r>
              <a:rPr lang="hr-HR" smtClean="0">
                <a:cs typeface="Arial" pitchFamily="34" charset="0"/>
              </a:rPr>
              <a:t>(domet) </a:t>
            </a:r>
            <a:r>
              <a:rPr lang="en-GB" smtClean="0">
                <a:cs typeface="Arial" pitchFamily="34" charset="0"/>
              </a:rPr>
              <a:t>optičkog linka može se povećati </a:t>
            </a:r>
            <a:r>
              <a:rPr lang="hr-HR" smtClean="0">
                <a:cs typeface="Arial" pitchFamily="34" charset="0"/>
              </a:rPr>
              <a:t>na nekoliko načina;</a:t>
            </a:r>
          </a:p>
          <a:p>
            <a:pPr eaLnBrk="1" hangingPunct="1">
              <a:buFontTx/>
              <a:buChar char="•"/>
            </a:pPr>
            <a:r>
              <a:rPr lang="hr-HR" smtClean="0">
                <a:cs typeface="Arial" pitchFamily="34" charset="0"/>
              </a:rPr>
              <a:t> P</a:t>
            </a:r>
            <a:r>
              <a:rPr lang="en-GB" smtClean="0">
                <a:cs typeface="Arial" pitchFamily="34" charset="0"/>
              </a:rPr>
              <a:t>odizanjem snage na predajniku. Međutim, snaga se može podići samo do granice linearnosti. Ako snaga optičkog signala prijeđe prag linearnog prijenosa počinju negativno djelovati nelinearni efekti kao nelinearna izobličenja rasipajući korisnu optičku snagu na nekorisne nove komponente spektra. Najznačajniji nelinearni efekti su </a:t>
            </a:r>
            <a:r>
              <a:rPr lang="en-US" smtClean="0">
                <a:solidFill>
                  <a:srgbClr val="000000"/>
                </a:solidFill>
                <a:cs typeface="Arial" pitchFamily="34" charset="0"/>
              </a:rPr>
              <a:t>samofazna modulacija (SPM) (</a:t>
            </a:r>
            <a:r>
              <a:rPr lang="en-US" i="1" smtClean="0">
                <a:solidFill>
                  <a:srgbClr val="000000"/>
                </a:solidFill>
                <a:cs typeface="Arial" pitchFamily="34" charset="0"/>
              </a:rPr>
              <a:t>self-phase modulation</a:t>
            </a:r>
            <a:r>
              <a:rPr lang="en-US" smtClean="0">
                <a:solidFill>
                  <a:srgbClr val="000000"/>
                </a:solidFill>
                <a:cs typeface="Arial" pitchFamily="34" charset="0"/>
              </a:rPr>
              <a:t>), miješanje četiri vala (FWM) (</a:t>
            </a:r>
            <a:r>
              <a:rPr lang="en-US" i="1" smtClean="0">
                <a:solidFill>
                  <a:srgbClr val="000000"/>
                </a:solidFill>
                <a:cs typeface="Arial" pitchFamily="34" charset="0"/>
              </a:rPr>
              <a:t>four wave mixing</a:t>
            </a:r>
            <a:r>
              <a:rPr lang="en-US" smtClean="0">
                <a:solidFill>
                  <a:srgbClr val="000000"/>
                </a:solidFill>
                <a:cs typeface="Arial" pitchFamily="34" charset="0"/>
              </a:rPr>
              <a:t>), Kerrov efekt, stimulirano Ramanovo raspršenje (SRS) (</a:t>
            </a:r>
            <a:r>
              <a:rPr lang="en-US" i="1" smtClean="0">
                <a:solidFill>
                  <a:srgbClr val="000000"/>
                </a:solidFill>
                <a:cs typeface="Arial" pitchFamily="34" charset="0"/>
              </a:rPr>
              <a:t>stimulated Raman scattering</a:t>
            </a:r>
            <a:r>
              <a:rPr lang="en-US" smtClean="0">
                <a:solidFill>
                  <a:srgbClr val="000000"/>
                </a:solidFill>
                <a:cs typeface="Arial" pitchFamily="34" charset="0"/>
              </a:rPr>
              <a:t>) i stimulirano Brillouinovo raspršenje (SBS) (</a:t>
            </a:r>
            <a:r>
              <a:rPr lang="en-US" i="1" smtClean="0">
                <a:solidFill>
                  <a:srgbClr val="000000"/>
                </a:solidFill>
                <a:cs typeface="Arial" pitchFamily="34" charset="0"/>
              </a:rPr>
              <a:t>stimulated Brillouin scattering</a:t>
            </a:r>
            <a:r>
              <a:rPr lang="en-US" smtClean="0">
                <a:solidFill>
                  <a:srgbClr val="000000"/>
                </a:solidFill>
                <a:cs typeface="Arial" pitchFamily="34" charset="0"/>
              </a:rPr>
              <a:t>). </a:t>
            </a:r>
            <a:endParaRPr lang="hr-HR" smtClean="0">
              <a:solidFill>
                <a:srgbClr val="000000"/>
              </a:solidFill>
              <a:cs typeface="Arial" pitchFamily="34" charset="0"/>
            </a:endParaRPr>
          </a:p>
          <a:p>
            <a:pPr eaLnBrk="1" hangingPunct="1">
              <a:buFontTx/>
              <a:buChar char="•"/>
            </a:pPr>
            <a:r>
              <a:rPr lang="hr-HR" smtClean="0">
                <a:solidFill>
                  <a:srgbClr val="000000"/>
                </a:solidFill>
                <a:cs typeface="Arial" pitchFamily="34" charset="0"/>
              </a:rPr>
              <a:t> Izborom niti odnosno optičkog prozora s manjim gušenjem.</a:t>
            </a:r>
            <a:endParaRPr lang="en-US" smtClean="0">
              <a:solidFill>
                <a:srgbClr val="000000"/>
              </a:solidFill>
              <a:cs typeface="Arial" pitchFamily="34" charset="0"/>
            </a:endParaRPr>
          </a:p>
          <a:p>
            <a:pPr eaLnBrk="1" hangingPunct="1">
              <a:buFontTx/>
              <a:buChar char="•"/>
            </a:pPr>
            <a:r>
              <a:rPr lang="hr-HR" smtClean="0">
                <a:solidFill>
                  <a:srgbClr val="000000"/>
                </a:solidFill>
                <a:cs typeface="Arial" pitchFamily="34" charset="0"/>
              </a:rPr>
              <a:t> Podizanjem p</a:t>
            </a:r>
            <a:r>
              <a:rPr lang="en-US" smtClean="0">
                <a:solidFill>
                  <a:srgbClr val="000000"/>
                </a:solidFill>
                <a:cs typeface="Arial" pitchFamily="34" charset="0"/>
              </a:rPr>
              <a:t>rag</a:t>
            </a:r>
            <a:r>
              <a:rPr lang="hr-HR" smtClean="0">
                <a:solidFill>
                  <a:srgbClr val="000000"/>
                </a:solidFill>
                <a:cs typeface="Arial" pitchFamily="34" charset="0"/>
              </a:rPr>
              <a:t>a</a:t>
            </a:r>
            <a:r>
              <a:rPr lang="en-US" smtClean="0">
                <a:solidFill>
                  <a:srgbClr val="000000"/>
                </a:solidFill>
                <a:cs typeface="Arial" pitchFamily="34" charset="0"/>
              </a:rPr>
              <a:t> osjetljivosti prijemnika </a:t>
            </a:r>
            <a:r>
              <a:rPr lang="hr-HR" smtClean="0">
                <a:solidFill>
                  <a:srgbClr val="000000"/>
                </a:solidFill>
                <a:cs typeface="Arial" pitchFamily="34" charset="0"/>
              </a:rPr>
              <a:t>izborom odgovarajućih detektora (PIN, APD). P</a:t>
            </a:r>
            <a:r>
              <a:rPr lang="en-US" smtClean="0">
                <a:solidFill>
                  <a:srgbClr val="000000"/>
                </a:solidFill>
                <a:cs typeface="Arial" pitchFamily="34" charset="0"/>
              </a:rPr>
              <a:t>rag osjetljivost</a:t>
            </a:r>
            <a:r>
              <a:rPr lang="hr-HR" smtClean="0">
                <a:solidFill>
                  <a:srgbClr val="000000"/>
                </a:solidFill>
                <a:cs typeface="Arial" pitchFamily="34" charset="0"/>
              </a:rPr>
              <a:t>i</a:t>
            </a:r>
            <a:r>
              <a:rPr lang="en-US" smtClean="0">
                <a:solidFill>
                  <a:srgbClr val="000000"/>
                </a:solidFill>
                <a:cs typeface="Arial" pitchFamily="34" charset="0"/>
              </a:rPr>
              <a:t> definiran je optičkom snagom za koju je učestalost pogreške (BER) jednaka </a:t>
            </a:r>
            <a:r>
              <a:rPr lang="en-GB" smtClean="0">
                <a:cs typeface="Arial" pitchFamily="34" charset="0"/>
              </a:rPr>
              <a:t>10</a:t>
            </a:r>
            <a:r>
              <a:rPr lang="en-GB" baseline="30000" smtClean="0">
                <a:cs typeface="Arial" pitchFamily="34" charset="0"/>
              </a:rPr>
              <a:t>-9</a:t>
            </a:r>
            <a:r>
              <a:rPr lang="en-GB" smtClean="0">
                <a:cs typeface="Arial" pitchFamily="34" charset="0"/>
              </a:rPr>
              <a:t>.</a:t>
            </a:r>
            <a:endParaRPr lang="hr-HR" smtClean="0">
              <a:cs typeface="Arial" pitchFamily="34" charset="0"/>
            </a:endParaRPr>
          </a:p>
          <a:p>
            <a:pPr eaLnBrk="1" hangingPunct="1">
              <a:buFontTx/>
              <a:buChar char="•"/>
            </a:pPr>
            <a:r>
              <a:rPr lang="hr-HR" smtClean="0">
                <a:cs typeface="Arial" pitchFamily="34" charset="0"/>
              </a:rPr>
              <a:t> Primjenom optičkih pojačala (OA)</a:t>
            </a:r>
            <a:endParaRPr lang="en-GB" smtClean="0">
              <a:cs typeface="Arial" pitchFamily="34" charset="0"/>
            </a:endParaRPr>
          </a:p>
          <a:p>
            <a:pPr eaLnBrk="1" hangingPunct="1"/>
            <a:r>
              <a:rPr lang="en-GB" smtClean="0">
                <a:cs typeface="Arial" pitchFamily="34" charset="0"/>
              </a:rPr>
              <a:t>Kod proračuna snage treba uzeti u obzir rezervu snage (margina) zbog fluktuacije vrijednosti parametara prijenosa.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01BB94DE-4992-4726-8445-89F6BE101875}" type="slidenum">
              <a:rPr lang="en-US">
                <a:cs typeface="Arial" pitchFamily="34" charset="0"/>
              </a:rPr>
              <a:pPr/>
              <a:t>9</a:t>
            </a:fld>
            <a:endParaRPr lang="en-US">
              <a:cs typeface="Arial" pitchFamily="34" charset="0"/>
            </a:endParaRPr>
          </a:p>
        </p:txBody>
      </p:sp>
      <p:sp>
        <p:nvSpPr>
          <p:cNvPr id="271363" name="Rectangle 2"/>
          <p:cNvSpPr>
            <a:spLocks noGrp="1" noRot="1" noChangeAspect="1" noChangeArrowheads="1" noTextEdit="1"/>
          </p:cNvSpPr>
          <p:nvPr>
            <p:ph type="sldImg"/>
          </p:nvPr>
        </p:nvSpPr>
        <p:spPr>
          <a:xfrm>
            <a:off x="995363" y="769938"/>
            <a:ext cx="5113337" cy="3835400"/>
          </a:xfrm>
          <a:ln/>
        </p:spPr>
      </p:sp>
      <p:sp>
        <p:nvSpPr>
          <p:cNvPr id="271364"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39C2E411-903D-44EB-94B0-9302BB00ECED}" type="slidenum">
              <a:rPr lang="en-US">
                <a:cs typeface="Arial" pitchFamily="34" charset="0"/>
              </a:rPr>
              <a:pPr/>
              <a:t>10</a:t>
            </a:fld>
            <a:endParaRPr lang="en-US">
              <a:cs typeface="Arial" pitchFamily="34" charset="0"/>
            </a:endParaRPr>
          </a:p>
        </p:txBody>
      </p:sp>
      <p:sp>
        <p:nvSpPr>
          <p:cNvPr id="272387" name="Rectangle 2"/>
          <p:cNvSpPr>
            <a:spLocks noGrp="1" noRot="1" noChangeAspect="1" noChangeArrowheads="1" noTextEdit="1"/>
          </p:cNvSpPr>
          <p:nvPr>
            <p:ph type="sldImg"/>
          </p:nvPr>
        </p:nvSpPr>
        <p:spPr>
          <a:xfrm>
            <a:off x="995363" y="769938"/>
            <a:ext cx="5113337" cy="3835400"/>
          </a:xfrm>
          <a:ln/>
        </p:spPr>
      </p:sp>
      <p:sp>
        <p:nvSpPr>
          <p:cNvPr id="272388" name="Rectangle 3"/>
          <p:cNvSpPr>
            <a:spLocks noGrp="1" noChangeArrowheads="1"/>
          </p:cNvSpPr>
          <p:nvPr>
            <p:ph type="body" idx="1"/>
          </p:nvPr>
        </p:nvSpPr>
        <p:spPr>
          <a:xfrm>
            <a:off x="709600" y="4859520"/>
            <a:ext cx="5680105" cy="4605821"/>
          </a:xfrm>
          <a:noFill/>
          <a:ln/>
        </p:spPr>
        <p:txBody>
          <a:bodyPr/>
          <a:lstStyle/>
          <a:p>
            <a:pPr eaLnBrk="1" hangingPunct="1"/>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22"/>
          <p:cNvSpPr txBox="1">
            <a:spLocks/>
          </p:cNvSpPr>
          <p:nvPr userDrawn="1"/>
        </p:nvSpPr>
        <p:spPr>
          <a:xfrm>
            <a:off x="8610600" y="6416675"/>
            <a:ext cx="457200" cy="365125"/>
          </a:xfrm>
          <a:prstGeom prst="rect">
            <a:avLst/>
          </a:prstGeom>
        </p:spPr>
        <p:txBody>
          <a:bodyPr anchor="b"/>
          <a:lstStyle>
            <a:lvl1pPr algn="l">
              <a:defRPr sz="1000">
                <a:solidFill>
                  <a:schemeClr val="tx2">
                    <a:lumMod val="50000"/>
                  </a:schemeClr>
                </a:solidFill>
                <a:latin typeface="+mj-lt"/>
              </a:defRPr>
            </a:lvl1pPr>
            <a:extLst/>
          </a:lstStyle>
          <a:p>
            <a:pPr>
              <a:defRPr/>
            </a:pPr>
            <a:fld id="{462DDF1E-E5DA-40D7-8809-3BA3CB63C351}" type="slidenum">
              <a:rPr lang="en-US" smtClean="0">
                <a:cs typeface="Arial" charset="0"/>
              </a:rPr>
              <a:pPr>
                <a:defRPr/>
              </a:pPr>
              <a:t>‹#›</a:t>
            </a:fld>
            <a:endParaRPr lang="en-US" dirty="0">
              <a:cs typeface="Arial" charset="0"/>
            </a:endParaRPr>
          </a:p>
        </p:txBody>
      </p:sp>
      <p:sp>
        <p:nvSpPr>
          <p:cNvPr id="2" name="Title 1"/>
          <p:cNvSpPr>
            <a:spLocks noGrp="1"/>
          </p:cNvSpPr>
          <p:nvPr>
            <p:ph type="title"/>
          </p:nvPr>
        </p:nvSpPr>
        <p:spPr>
          <a:xfrm>
            <a:off x="457200" y="225552"/>
            <a:ext cx="8229600" cy="1298448"/>
          </a:xfrm>
        </p:spPr>
        <p:txBody>
          <a:bodyPr/>
          <a:lstStyle>
            <a:lvl1pPr>
              <a:defRPr sz="3200" b="1">
                <a:solidFill>
                  <a:schemeClr val="bg1"/>
                </a:solidFill>
              </a:defRPr>
            </a:lvl1pPr>
            <a:extLst/>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smtClean="0">
                <a:solidFill>
                  <a:schemeClr val="bg1"/>
                </a:solidFill>
              </a:defRPr>
            </a:lvl1pPr>
            <a:extLst/>
          </a:lstStyle>
          <a:p>
            <a:pPr>
              <a:defRPr/>
            </a:pPr>
            <a:fld id="{4F9AFF1E-9492-45A5-9107-7D00138D51DA}" type="slidenum">
              <a:rPr lang="en-US"/>
              <a:pPr>
                <a:defRPr/>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2565400"/>
            <a:ext cx="7772400" cy="1874838"/>
          </a:xfrm>
        </p:spPr>
        <p:txBody>
          <a:bodyPr/>
          <a:lstStyle>
            <a:lvl1pPr algn="ctr">
              <a:defRPr sz="3600"/>
            </a:lvl1pPr>
          </a:lstStyle>
          <a:p>
            <a:r>
              <a:rPr lang="hr-HR" dirty="0"/>
              <a:t>Click to edit Master title style</a:t>
            </a:r>
          </a:p>
        </p:txBody>
      </p:sp>
      <p:sp>
        <p:nvSpPr>
          <p:cNvPr id="5123" name="Rectangle 3"/>
          <p:cNvSpPr>
            <a:spLocks noGrp="1" noChangeArrowheads="1"/>
          </p:cNvSpPr>
          <p:nvPr>
            <p:ph type="subTitle" idx="1"/>
          </p:nvPr>
        </p:nvSpPr>
        <p:spPr>
          <a:xfrm>
            <a:off x="971550" y="4581525"/>
            <a:ext cx="7010400" cy="1600200"/>
          </a:xfrm>
        </p:spPr>
        <p:txBody>
          <a:bodyPr/>
          <a:lstStyle>
            <a:lvl1pPr marL="0" indent="0" algn="ctr">
              <a:buFont typeface="Wingdings" pitchFamily="2" charset="2"/>
              <a:buNone/>
              <a:defRPr sz="2400">
                <a:latin typeface="Corbel" pitchFamily="34" charset="0"/>
              </a:defRPr>
            </a:lvl1pPr>
          </a:lstStyle>
          <a:p>
            <a:r>
              <a:rPr lang="hr-HR" dirty="0" err="1"/>
              <a:t>Click</a:t>
            </a:r>
            <a:r>
              <a:rPr lang="hr-HR" dirty="0"/>
              <a:t> to </a:t>
            </a:r>
            <a:r>
              <a:rPr lang="hr-HR" dirty="0" err="1"/>
              <a:t>edit</a:t>
            </a:r>
            <a:r>
              <a:rPr lang="hr-HR" dirty="0"/>
              <a:t> </a:t>
            </a:r>
            <a:r>
              <a:rPr lang="hr-HR" dirty="0" err="1"/>
              <a:t>Master</a:t>
            </a:r>
            <a:r>
              <a:rPr lang="hr-HR" dirty="0"/>
              <a:t> </a:t>
            </a:r>
            <a:r>
              <a:rPr lang="hr-HR" dirty="0" err="1"/>
              <a:t>subtitle</a:t>
            </a:r>
            <a:r>
              <a:rPr lang="hr-HR" dirty="0"/>
              <a:t>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dirty="0">
                <a:latin typeface="+mn-lt"/>
                <a:cs typeface="Arial" charset="0"/>
              </a:defRPr>
            </a:lvl1pPr>
          </a:lstStyle>
          <a:p>
            <a:pPr>
              <a:defRPr/>
            </a:pPr>
            <a:endParaRPr lang="hr-HR"/>
          </a:p>
        </p:txBody>
      </p:sp>
      <p:sp>
        <p:nvSpPr>
          <p:cNvPr id="5"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dirty="0">
                <a:latin typeface="+mn-lt"/>
                <a:cs typeface="Arial" charset="0"/>
              </a:defRPr>
            </a:lvl1pPr>
          </a:lstStyle>
          <a:p>
            <a:pPr>
              <a:defRPr/>
            </a:pPr>
            <a:endParaRPr lang="hr-HR"/>
          </a:p>
        </p:txBody>
      </p:sp>
      <p:sp>
        <p:nvSpPr>
          <p:cNvPr id="6" name="Rectangle 6"/>
          <p:cNvSpPr>
            <a:spLocks noGrp="1" noChangeArrowheads="1"/>
          </p:cNvSpPr>
          <p:nvPr>
            <p:ph type="sldNum" sz="quarter" idx="12"/>
          </p:nvPr>
        </p:nvSpPr>
        <p:spPr>
          <a:xfrm>
            <a:off x="6553200" y="6248400"/>
            <a:ext cx="1905000" cy="457200"/>
          </a:xfrm>
        </p:spPr>
        <p:txBody>
          <a:bodyPr wrap="square" anchor="t"/>
          <a:lstStyle>
            <a:lvl1pPr>
              <a:defRPr b="0" smtClean="0">
                <a:latin typeface="+mn-lt"/>
              </a:defRPr>
            </a:lvl1pPr>
          </a:lstStyle>
          <a:p>
            <a:pPr>
              <a:defRPr/>
            </a:pPr>
            <a:fld id="{05232605-EBE5-4414-B34A-0EFA383DC4B2}" type="slidenum">
              <a:rPr lang="hr-HR"/>
              <a:pPr>
                <a:defRPr/>
              </a:pPr>
              <a:t>‹#›</a:t>
            </a:fld>
            <a:endParaRPr lang="hr-HR"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255588" y="4797425"/>
            <a:ext cx="73025" cy="228600"/>
          </a:xfrm>
          <a:prstGeom prst="rect">
            <a:avLst/>
          </a:prstGeom>
          <a:no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55588" y="4637088"/>
            <a:ext cx="73025" cy="138112"/>
          </a:xfrm>
          <a:prstGeom prst="rect">
            <a:avLst/>
          </a:prstGeom>
          <a:no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255588" y="4541838"/>
            <a:ext cx="73025" cy="74612"/>
          </a:xfrm>
          <a:prstGeom prst="rect">
            <a:avLst/>
          </a:prstGeom>
          <a:no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a:off x="309563" y="681038"/>
            <a:ext cx="46037" cy="365125"/>
          </a:xfrm>
          <a:prstGeom prst="rect">
            <a:avLst/>
          </a:prstGeom>
          <a:no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ctangle 14"/>
          <p:cNvSpPr/>
          <p:nvPr/>
        </p:nvSpPr>
        <p:spPr>
          <a:xfrm>
            <a:off x="268288" y="681038"/>
            <a:ext cx="28575" cy="365125"/>
          </a:xfrm>
          <a:prstGeom prst="rect">
            <a:avLst/>
          </a:prstGeom>
          <a:no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49238" y="681038"/>
            <a:ext cx="9525" cy="365125"/>
          </a:xfrm>
          <a:prstGeom prst="rect">
            <a:avLst/>
          </a:prstGeom>
          <a:no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ctangle 16"/>
          <p:cNvSpPr/>
          <p:nvPr/>
        </p:nvSpPr>
        <p:spPr>
          <a:xfrm>
            <a:off x="222250" y="681038"/>
            <a:ext cx="7938" cy="365125"/>
          </a:xfrm>
          <a:prstGeom prst="rect">
            <a:avLst/>
          </a:prstGeom>
          <a:no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Title Placeholder 21"/>
          <p:cNvSpPr>
            <a:spLocks noGrp="1"/>
          </p:cNvSpPr>
          <p:nvPr>
            <p:ph type="title"/>
          </p:nvPr>
        </p:nvSpPr>
        <p:spPr>
          <a:xfrm>
            <a:off x="457200" y="228600"/>
            <a:ext cx="8229600" cy="1298575"/>
          </a:xfrm>
          <a:prstGeom prst="rect">
            <a:avLst/>
          </a:prstGeom>
        </p:spPr>
        <p:txBody>
          <a:bodyPr vert="horz" anchor="ctr" anchorCtr="0">
            <a:noAutofit/>
          </a:bodyPr>
          <a:lstStyle>
            <a:extLst/>
          </a:lstStyle>
          <a:p>
            <a:r>
              <a:rPr lang="en-US" dirty="0" smtClean="0"/>
              <a:t>Click to edit Master title style</a:t>
            </a:r>
            <a:endParaRPr lang="en-US" dirty="0"/>
          </a:p>
        </p:txBody>
      </p:sp>
      <p:sp>
        <p:nvSpPr>
          <p:cNvPr id="56330" name="Text Placeholder 12"/>
          <p:cNvSpPr>
            <a:spLocks noGrp="1"/>
          </p:cNvSpPr>
          <p:nvPr>
            <p:ph type="body" idx="1"/>
          </p:nvPr>
        </p:nvSpPr>
        <p:spPr bwMode="auto">
          <a:xfrm>
            <a:off x="457200" y="1500188"/>
            <a:ext cx="822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nchorCtr="0"/>
          <a:lstStyle>
            <a:lvl1pPr algn="l">
              <a:defRPr sz="1000" b="1" smtClean="0">
                <a:solidFill>
                  <a:schemeClr val="tx2">
                    <a:lumMod val="50000"/>
                  </a:schemeClr>
                </a:solidFill>
                <a:latin typeface="+mj-lt"/>
                <a:cs typeface="Arial" charset="0"/>
              </a:defRPr>
            </a:lvl1pPr>
            <a:extLst/>
          </a:lstStyle>
          <a:p>
            <a:pPr>
              <a:defRPr/>
            </a:pPr>
            <a:fld id="{E5B78641-AB3C-4FBD-B9C1-C561460621AB}" type="slidenum">
              <a:rPr lang="en-US"/>
              <a:pPr>
                <a:defRPr/>
              </a:pPr>
              <a:t>‹#›</a:t>
            </a:fld>
            <a:endParaRPr lang="en-US" dirty="0"/>
          </a:p>
        </p:txBody>
      </p:sp>
      <p:sp>
        <p:nvSpPr>
          <p:cNvPr id="26" name="Slide Number Placeholder 22"/>
          <p:cNvSpPr txBox="1">
            <a:spLocks/>
          </p:cNvSpPr>
          <p:nvPr userDrawn="1"/>
        </p:nvSpPr>
        <p:spPr>
          <a:xfrm>
            <a:off x="1447800" y="6416675"/>
            <a:ext cx="6553200" cy="365125"/>
          </a:xfrm>
          <a:prstGeom prst="rect">
            <a:avLst/>
          </a:prstGeom>
        </p:spPr>
        <p:txBody>
          <a:bodyPr anchor="b"/>
          <a:lstStyle>
            <a:lvl1pPr algn="l">
              <a:defRPr sz="1000" b="1">
                <a:solidFill>
                  <a:schemeClr val="bg1"/>
                </a:solidFill>
                <a:latin typeface="+mj-lt"/>
              </a:defRPr>
            </a:lvl1pPr>
            <a:extLst/>
          </a:lstStyle>
          <a:p>
            <a:pPr algn="ctr">
              <a:defRPr/>
            </a:pPr>
            <a:r>
              <a:rPr lang="hr-HR" dirty="0" smtClean="0">
                <a:solidFill>
                  <a:schemeClr val="tx2">
                    <a:lumMod val="50000"/>
                  </a:schemeClr>
                </a:solidFill>
                <a:cs typeface="Arial" charset="0"/>
              </a:rPr>
              <a:t>Fotoničke komunikacijske tehnologije, FER, Zagreb, </a:t>
            </a:r>
            <a:fld id="{08108EDE-E637-48CC-98C8-66FD4B50FF52}" type="datetime4">
              <a:rPr lang="en-US" smtClean="0">
                <a:solidFill>
                  <a:schemeClr val="tx2">
                    <a:lumMod val="50000"/>
                  </a:schemeClr>
                </a:solidFill>
                <a:cs typeface="Arial" charset="0"/>
              </a:rPr>
              <a:pPr algn="ctr">
                <a:defRPr/>
              </a:pPr>
              <a:t>October 17, 2011</a:t>
            </a:fld>
            <a:endParaRPr lang="en-US" dirty="0">
              <a:solidFill>
                <a:schemeClr val="tx2">
                  <a:lumMod val="50000"/>
                </a:schemeClr>
              </a:solidFill>
              <a:cs typeface="Arial" charset="0"/>
            </a:endParaRPr>
          </a:p>
        </p:txBody>
      </p:sp>
      <p:sp>
        <p:nvSpPr>
          <p:cNvPr id="28" name="Slide Number Placeholder 22"/>
          <p:cNvSpPr txBox="1">
            <a:spLocks/>
          </p:cNvSpPr>
          <p:nvPr userDrawn="1"/>
        </p:nvSpPr>
        <p:spPr>
          <a:xfrm>
            <a:off x="457200" y="6400800"/>
            <a:ext cx="1066800" cy="365125"/>
          </a:xfrm>
          <a:prstGeom prst="rect">
            <a:avLst/>
          </a:prstGeom>
        </p:spPr>
        <p:txBody>
          <a:bodyPr lIns="0" anchor="b"/>
          <a:lstStyle>
            <a:lvl1pPr algn="l">
              <a:defRPr sz="1000" b="1">
                <a:solidFill>
                  <a:schemeClr val="bg1"/>
                </a:solidFill>
                <a:latin typeface="+mj-lt"/>
              </a:defRPr>
            </a:lvl1pPr>
            <a:extLst/>
          </a:lstStyle>
          <a:p>
            <a:pPr>
              <a:defRPr/>
            </a:pPr>
            <a:r>
              <a:rPr lang="hr-HR" dirty="0" smtClean="0">
                <a:solidFill>
                  <a:schemeClr val="tx2">
                    <a:lumMod val="50000"/>
                  </a:schemeClr>
                </a:solidFill>
                <a:cs typeface="Arial" charset="0"/>
              </a:rPr>
              <a:t>Marko Lacković</a:t>
            </a:r>
            <a:endParaRPr lang="en-US" dirty="0">
              <a:solidFill>
                <a:schemeClr val="tx2">
                  <a:lumMod val="50000"/>
                </a:schemeClr>
              </a:solidFill>
              <a:cs typeface="Arial" charset="0"/>
            </a:endParaRPr>
          </a:p>
        </p:txBody>
      </p:sp>
    </p:spTree>
  </p:cSld>
  <p:clrMap bg1="dk1" tx1="lt1" bg2="dk2" tx2="lt2" accent1="accent1" accent2="accent2" accent3="accent3" accent4="accent4" accent5="accent5" accent6="accent6" hlink="hlink" folHlink="folHlink"/>
  <p:sldLayoutIdLst>
    <p:sldLayoutId id="2147483696" r:id="rId1"/>
    <p:sldLayoutId id="2147483698" r:id="rId2"/>
  </p:sldLayoutIdLst>
  <p:transition>
    <p:fade thruBlk="1"/>
  </p:transition>
  <p:timing>
    <p:tnLst>
      <p:par>
        <p:cTn id="1" dur="indefinite" restart="never" nodeType="tmRoot"/>
      </p:par>
    </p:tnLst>
  </p:timing>
  <p:txStyles>
    <p:titleStyle>
      <a:lvl1pPr algn="r" rtl="0" eaLnBrk="0" fontAlgn="base" hangingPunct="0">
        <a:spcBef>
          <a:spcPct val="0"/>
        </a:spcBef>
        <a:spcAft>
          <a:spcPct val="0"/>
        </a:spcAft>
        <a:defRPr sz="3600" b="1" kern="1200" spc="-150">
          <a:solidFill>
            <a:schemeClr val="bg1"/>
          </a:solidFill>
          <a:effectLst/>
          <a:latin typeface="Cambria" pitchFamily="18" charset="0"/>
          <a:ea typeface="+mj-ea"/>
          <a:cs typeface="+mj-cs"/>
        </a:defRPr>
      </a:lvl1pPr>
      <a:lvl2pPr algn="l" rtl="0" eaLnBrk="0" fontAlgn="base" hangingPunct="0">
        <a:spcBef>
          <a:spcPct val="0"/>
        </a:spcBef>
        <a:spcAft>
          <a:spcPct val="0"/>
        </a:spcAft>
        <a:defRPr sz="4000">
          <a:solidFill>
            <a:schemeClr val="bg1"/>
          </a:solidFill>
          <a:latin typeface="Corbel" pitchFamily="34" charset="0"/>
        </a:defRPr>
      </a:lvl2pPr>
      <a:lvl3pPr algn="l" rtl="0" eaLnBrk="0" fontAlgn="base" hangingPunct="0">
        <a:spcBef>
          <a:spcPct val="0"/>
        </a:spcBef>
        <a:spcAft>
          <a:spcPct val="0"/>
        </a:spcAft>
        <a:defRPr sz="4000">
          <a:solidFill>
            <a:schemeClr val="bg1"/>
          </a:solidFill>
          <a:latin typeface="Corbel" pitchFamily="34" charset="0"/>
        </a:defRPr>
      </a:lvl3pPr>
      <a:lvl4pPr algn="l" rtl="0" eaLnBrk="0" fontAlgn="base" hangingPunct="0">
        <a:spcBef>
          <a:spcPct val="0"/>
        </a:spcBef>
        <a:spcAft>
          <a:spcPct val="0"/>
        </a:spcAft>
        <a:defRPr sz="4000">
          <a:solidFill>
            <a:schemeClr val="bg1"/>
          </a:solidFill>
          <a:latin typeface="Corbel" pitchFamily="34" charset="0"/>
        </a:defRPr>
      </a:lvl4pPr>
      <a:lvl5pPr algn="l" rtl="0" eaLnBrk="0" fontAlgn="base" hangingPunct="0">
        <a:spcBef>
          <a:spcPct val="0"/>
        </a:spcBef>
        <a:spcAft>
          <a:spcPct val="0"/>
        </a:spcAft>
        <a:defRPr sz="4000">
          <a:solidFill>
            <a:schemeClr val="bg1"/>
          </a:solidFill>
          <a:latin typeface="Corbel" pitchFamily="34" charset="0"/>
        </a:defRPr>
      </a:lvl5pPr>
      <a:lvl6pPr marL="457200" algn="l" rtl="0" fontAlgn="base">
        <a:spcBef>
          <a:spcPct val="0"/>
        </a:spcBef>
        <a:spcAft>
          <a:spcPct val="0"/>
        </a:spcAft>
        <a:defRPr sz="4000">
          <a:solidFill>
            <a:schemeClr val="bg1"/>
          </a:solidFill>
          <a:latin typeface="Corbel" pitchFamily="34" charset="0"/>
        </a:defRPr>
      </a:lvl6pPr>
      <a:lvl7pPr marL="914400" algn="l" rtl="0" fontAlgn="base">
        <a:spcBef>
          <a:spcPct val="0"/>
        </a:spcBef>
        <a:spcAft>
          <a:spcPct val="0"/>
        </a:spcAft>
        <a:defRPr sz="4000">
          <a:solidFill>
            <a:schemeClr val="bg1"/>
          </a:solidFill>
          <a:latin typeface="Corbel" pitchFamily="34" charset="0"/>
        </a:defRPr>
      </a:lvl7pPr>
      <a:lvl8pPr marL="1371600" algn="l" rtl="0" fontAlgn="base">
        <a:spcBef>
          <a:spcPct val="0"/>
        </a:spcBef>
        <a:spcAft>
          <a:spcPct val="0"/>
        </a:spcAft>
        <a:defRPr sz="4000">
          <a:solidFill>
            <a:schemeClr val="bg1"/>
          </a:solidFill>
          <a:latin typeface="Corbel" pitchFamily="34" charset="0"/>
        </a:defRPr>
      </a:lvl8pPr>
      <a:lvl9pPr marL="1828800" algn="l" rtl="0" fontAlgn="base">
        <a:spcBef>
          <a:spcPct val="0"/>
        </a:spcBef>
        <a:spcAft>
          <a:spcPct val="0"/>
        </a:spcAft>
        <a:defRPr sz="4000">
          <a:solidFill>
            <a:schemeClr val="bg1"/>
          </a:solidFill>
          <a:latin typeface="Corbel" pitchFamily="34" charset="0"/>
        </a:defRPr>
      </a:lvl9pPr>
      <a:extLst/>
    </p:titleStyle>
    <p:bodyStyle>
      <a:lvl1pPr marL="411163" indent="-342900" algn="l" rtl="0" eaLnBrk="0" fontAlgn="base" hangingPunct="0">
        <a:spcBef>
          <a:spcPts val="700"/>
        </a:spcBef>
        <a:spcAft>
          <a:spcPct val="0"/>
        </a:spcAft>
        <a:buSzPct val="95000"/>
        <a:buFont typeface="Wingdings" pitchFamily="2" charset="2"/>
        <a:buChar char=""/>
        <a:defRPr sz="3000" kern="1200">
          <a:solidFill>
            <a:schemeClr val="bg1"/>
          </a:solidFill>
          <a:latin typeface="+mn-lt"/>
          <a:ea typeface="+mn-ea"/>
          <a:cs typeface="+mn-cs"/>
        </a:defRPr>
      </a:lvl1pPr>
      <a:lvl2pPr marL="739775" indent="-285750" algn="l" rtl="0" eaLnBrk="0" fontAlgn="base" hangingPunct="0">
        <a:spcBef>
          <a:spcPct val="20000"/>
        </a:spcBef>
        <a:spcAft>
          <a:spcPct val="0"/>
        </a:spcAft>
        <a:buSzPct val="90000"/>
        <a:buFont typeface="Wingdings" pitchFamily="2" charset="2"/>
        <a:buChar char=""/>
        <a:defRPr sz="2600" kern="1200">
          <a:solidFill>
            <a:schemeClr val="bg1"/>
          </a:solidFill>
          <a:latin typeface="+mn-lt"/>
          <a:ea typeface="+mn-ea"/>
          <a:cs typeface="+mn-cs"/>
        </a:defRPr>
      </a:lvl2pPr>
      <a:lvl3pPr marL="995363" indent="-228600" algn="l" rtl="0" eaLnBrk="0" fontAlgn="base" hangingPunct="0">
        <a:spcBef>
          <a:spcPct val="20000"/>
        </a:spcBef>
        <a:spcAft>
          <a:spcPct val="0"/>
        </a:spcAft>
        <a:buFont typeface="Wingdings 2" pitchFamily="18" charset="2"/>
        <a:buChar char=""/>
        <a:defRPr sz="2400" kern="1200">
          <a:solidFill>
            <a:schemeClr val="bg1"/>
          </a:solidFill>
          <a:latin typeface="+mn-lt"/>
          <a:ea typeface="+mn-ea"/>
          <a:cs typeface="+mn-cs"/>
        </a:defRPr>
      </a:lvl3pPr>
      <a:lvl4pPr marL="1260475" indent="-228600" algn="l" rtl="0" eaLnBrk="0" fontAlgn="base" hangingPunct="0">
        <a:spcBef>
          <a:spcPct val="20000"/>
        </a:spcBef>
        <a:spcAft>
          <a:spcPct val="0"/>
        </a:spcAft>
        <a:buClr>
          <a:srgbClr val="A28E6A"/>
        </a:buClr>
        <a:buFont typeface="Wingdings 3" pitchFamily="18" charset="2"/>
        <a:buChar char=""/>
        <a:defRPr sz="2200" kern="1200">
          <a:solidFill>
            <a:schemeClr val="bg1"/>
          </a:solidFill>
          <a:latin typeface="+mn-lt"/>
          <a:ea typeface="+mn-ea"/>
          <a:cs typeface="+mn-cs"/>
        </a:defRPr>
      </a:lvl4pPr>
      <a:lvl5pPr marL="1481138" indent="-209550" algn="l" rtl="0" eaLnBrk="0" fontAlgn="base" hangingPunct="0">
        <a:spcBef>
          <a:spcPct val="20000"/>
        </a:spcBef>
        <a:spcAft>
          <a:spcPct val="0"/>
        </a:spcAft>
        <a:buClr>
          <a:srgbClr val="A28E6A"/>
        </a:buClr>
        <a:buFont typeface="Wingdings 2" pitchFamily="18" charset="2"/>
        <a:buChar char=""/>
        <a:defRPr sz="2000" kern="1200">
          <a:solidFill>
            <a:schemeClr val="bg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sz="16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Dokument_programa_Microsoft_Office_Word_97___20031.doc"/></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Rectangle 3"/>
          <p:cNvSpPr txBox="1">
            <a:spLocks/>
          </p:cNvSpPr>
          <p:nvPr/>
        </p:nvSpPr>
        <p:spPr>
          <a:xfrm>
            <a:off x="760040" y="2924944"/>
            <a:ext cx="7772400" cy="1336340"/>
          </a:xfrm>
          <a:prstGeom prst="rect">
            <a:avLst/>
          </a:prstGeom>
        </p:spPr>
        <p:txBody>
          <a:bodyPr anchor="b"/>
          <a:lstStyle/>
          <a:p>
            <a:pPr algn="ctr">
              <a:defRPr/>
            </a:pPr>
            <a:endParaRPr lang="en-US" sz="4400" cap="all" dirty="0">
              <a:effectLst>
                <a:outerShdw blurRad="38100" dist="38100" dir="2700000" algn="tl">
                  <a:srgbClr val="000000">
                    <a:alpha val="43137"/>
                  </a:srgbClr>
                </a:outerShdw>
              </a:effectLst>
              <a:latin typeface="Cambria" pitchFamily="18" charset="0"/>
            </a:endParaRPr>
          </a:p>
        </p:txBody>
      </p:sp>
      <p:sp>
        <p:nvSpPr>
          <p:cNvPr id="5" name="Rectangle 4"/>
          <p:cNvSpPr txBox="1">
            <a:spLocks/>
          </p:cNvSpPr>
          <p:nvPr/>
        </p:nvSpPr>
        <p:spPr>
          <a:xfrm>
            <a:off x="0" y="5229200"/>
            <a:ext cx="7772400" cy="1052513"/>
          </a:xfrm>
          <a:prstGeom prst="rect">
            <a:avLst/>
          </a:prstGeom>
        </p:spPr>
        <p:txBody>
          <a:bodyPr/>
          <a:lstStyle>
            <a:extLst/>
          </a:lstStyle>
          <a:p>
            <a:endParaRPr lang="en-US" dirty="0">
              <a:latin typeface="Cambria" pitchFamily="18" charset="0"/>
            </a:endParaRPr>
          </a:p>
        </p:txBody>
      </p:sp>
      <p:sp>
        <p:nvSpPr>
          <p:cNvPr id="2" name="Title 1"/>
          <p:cNvSpPr>
            <a:spLocks noGrp="1"/>
          </p:cNvSpPr>
          <p:nvPr>
            <p:ph type="ctrTitle"/>
          </p:nvPr>
        </p:nvSpPr>
        <p:spPr>
          <a:xfrm>
            <a:off x="760040" y="2418258"/>
            <a:ext cx="7772400" cy="1874838"/>
          </a:xfrm>
        </p:spPr>
        <p:txBody>
          <a:bodyPr/>
          <a:lstStyle/>
          <a:p>
            <a:r>
              <a:rPr lang="hr-HR" sz="4000" cap="all" dirty="0">
                <a:solidFill>
                  <a:schemeClr val="tx1"/>
                </a:solidFill>
                <a:effectLst>
                  <a:outerShdw blurRad="38100" dist="38100" dir="2700000" algn="tl">
                    <a:srgbClr val="000000">
                      <a:alpha val="43137"/>
                    </a:srgbClr>
                  </a:outerShdw>
                </a:effectLst>
              </a:rPr>
              <a:t>Fotoničke komunikacijske tehnologije</a:t>
            </a:r>
            <a:r>
              <a:rPr lang="en-US" sz="4000" cap="all" dirty="0">
                <a:solidFill>
                  <a:schemeClr val="tx1"/>
                </a:solidFill>
                <a:effectLst>
                  <a:outerShdw blurRad="38100" dist="38100" dir="2700000" algn="tl">
                    <a:srgbClr val="000000">
                      <a:alpha val="43137"/>
                    </a:srgbClr>
                  </a:outerShdw>
                </a:effectLst>
              </a:rPr>
              <a:t/>
            </a:r>
            <a:br>
              <a:rPr lang="en-US" sz="4000" cap="all" dirty="0">
                <a:solidFill>
                  <a:schemeClr val="tx1"/>
                </a:solidFill>
                <a:effectLst>
                  <a:outerShdw blurRad="38100" dist="38100" dir="2700000" algn="tl">
                    <a:srgbClr val="000000">
                      <a:alpha val="43137"/>
                    </a:srgbClr>
                  </a:outerShdw>
                </a:effectLst>
              </a:rPr>
            </a:br>
            <a:endParaRPr lang="hr-HR" sz="4000" dirty="0">
              <a:solidFill>
                <a:schemeClr val="tx1"/>
              </a:solidFill>
            </a:endParaRPr>
          </a:p>
        </p:txBody>
      </p:sp>
      <p:sp>
        <p:nvSpPr>
          <p:cNvPr id="3" name="Subtitle 2"/>
          <p:cNvSpPr>
            <a:spLocks noGrp="1"/>
          </p:cNvSpPr>
          <p:nvPr>
            <p:ph type="subTitle" idx="1"/>
          </p:nvPr>
        </p:nvSpPr>
        <p:spPr>
          <a:xfrm>
            <a:off x="359532" y="4961148"/>
            <a:ext cx="7010400" cy="1600200"/>
          </a:xfrm>
        </p:spPr>
        <p:txBody>
          <a:bodyPr/>
          <a:lstStyle/>
          <a:p>
            <a:pPr algn="l"/>
            <a:r>
              <a:rPr lang="hr-HR" sz="1800" b="1" dirty="0" smtClean="0">
                <a:solidFill>
                  <a:schemeClr val="tx1"/>
                </a:solidFill>
                <a:latin typeface="Cambria" pitchFamily="18" charset="0"/>
              </a:rPr>
              <a:t>doc.dr.sc</a:t>
            </a:r>
            <a:r>
              <a:rPr lang="hr-HR" sz="1800" b="1" dirty="0">
                <a:solidFill>
                  <a:schemeClr val="tx1"/>
                </a:solidFill>
                <a:latin typeface="Cambria" pitchFamily="18" charset="0"/>
              </a:rPr>
              <a:t>. Marko Lacković </a:t>
            </a:r>
            <a:r>
              <a:rPr lang="hr-HR" sz="1800" dirty="0">
                <a:solidFill>
                  <a:schemeClr val="tx1"/>
                </a:solidFill>
                <a:latin typeface="Cambria" pitchFamily="18" charset="0"/>
              </a:rPr>
              <a:t>[marko.lackovic@gmail.com]</a:t>
            </a:r>
          </a:p>
          <a:p>
            <a:pPr algn="l"/>
            <a:r>
              <a:rPr lang="hr-HR" sz="1800" dirty="0">
                <a:solidFill>
                  <a:schemeClr val="tx1"/>
                </a:solidFill>
                <a:latin typeface="Cambria" pitchFamily="18" charset="0"/>
              </a:rPr>
              <a:t>Fakultet elektrotehnike i računarstva </a:t>
            </a:r>
            <a:br>
              <a:rPr lang="hr-HR" sz="1800" dirty="0">
                <a:solidFill>
                  <a:schemeClr val="tx1"/>
                </a:solidFill>
                <a:latin typeface="Cambria" pitchFamily="18" charset="0"/>
              </a:rPr>
            </a:br>
            <a:r>
              <a:rPr lang="hr-HR" sz="1800" dirty="0">
                <a:solidFill>
                  <a:schemeClr val="tx1"/>
                </a:solidFill>
                <a:latin typeface="Cambria" pitchFamily="18" charset="0"/>
              </a:rPr>
              <a:t>Zavod za telekomunikacije</a:t>
            </a:r>
          </a:p>
          <a:p>
            <a:pPr algn="l"/>
            <a:endParaRPr lang="hr-HR" sz="1800" dirty="0">
              <a:solidFill>
                <a:schemeClr val="tx1"/>
              </a:solidFill>
              <a:latin typeface="Cambria" pitchFamily="18" charset="0"/>
            </a:endParaRPr>
          </a:p>
          <a:p>
            <a:pPr indent="-342900" algn="l" fontAlgn="auto">
              <a:spcBef>
                <a:spcPts val="0"/>
              </a:spcBef>
              <a:spcAft>
                <a:spcPts val="0"/>
              </a:spcAft>
              <a:defRPr/>
            </a:pPr>
            <a:fld id="{8AE18C3C-B406-4219-9F10-3790D87F1115}" type="datetime1">
              <a:rPr lang="hr-HR" sz="1800">
                <a:solidFill>
                  <a:schemeClr val="tx1"/>
                </a:solidFill>
                <a:latin typeface="Cambria" pitchFamily="18" charset="0"/>
              </a:rPr>
              <a:pPr indent="-342900" algn="l" fontAlgn="auto">
                <a:spcBef>
                  <a:spcPts val="0"/>
                </a:spcBef>
                <a:spcAft>
                  <a:spcPts val="0"/>
                </a:spcAft>
                <a:defRPr/>
              </a:pPr>
              <a:t>17.10.2011</a:t>
            </a:fld>
            <a:endParaRPr lang="en-US" sz="1800" dirty="0">
              <a:solidFill>
                <a:schemeClr val="tx1"/>
              </a:solidFill>
              <a:latin typeface="Cambria" pitchFamily="18" charset="0"/>
            </a:endParaRPr>
          </a:p>
          <a:p>
            <a:pPr algn="l"/>
            <a:endParaRPr lang="hr-HR" sz="18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hr-HR" dirty="0" smtClean="0"/>
              <a:t>Međufazna modulacija </a:t>
            </a:r>
            <a:br>
              <a:rPr lang="hr-HR" dirty="0" smtClean="0"/>
            </a:br>
            <a:r>
              <a:rPr lang="en-US" i="1" dirty="0" smtClean="0"/>
              <a:t>Cross </a:t>
            </a:r>
            <a:r>
              <a:rPr lang="en-US" i="1" dirty="0"/>
              <a:t>Phase </a:t>
            </a:r>
            <a:r>
              <a:rPr lang="en-US" i="1" dirty="0" smtClean="0"/>
              <a:t>Modulation</a:t>
            </a:r>
            <a:r>
              <a:rPr lang="hr-HR" dirty="0" smtClean="0"/>
              <a:t>, </a:t>
            </a:r>
            <a:r>
              <a:rPr lang="en-US" dirty="0" smtClean="0"/>
              <a:t>XPM</a:t>
            </a:r>
            <a:endParaRPr lang="en-US" dirty="0"/>
          </a:p>
        </p:txBody>
      </p:sp>
      <p:sp>
        <p:nvSpPr>
          <p:cNvPr id="71683" name="Rectangle 3"/>
          <p:cNvSpPr>
            <a:spLocks noGrp="1" noChangeArrowheads="1"/>
          </p:cNvSpPr>
          <p:nvPr>
            <p:ph idx="1"/>
          </p:nvPr>
        </p:nvSpPr>
        <p:spPr/>
        <p:txBody>
          <a:bodyPr/>
          <a:lstStyle/>
          <a:p>
            <a:pPr eaLnBrk="1" hangingPunct="1">
              <a:lnSpc>
                <a:spcPct val="110000"/>
              </a:lnSpc>
            </a:pPr>
            <a:r>
              <a:rPr lang="hr-HR" sz="2200" dirty="0" smtClean="0"/>
              <a:t>XPM se može kontrolirati izborom prikladnog razmaka između kanala (istraživanja pokazuju da kod više kanalnih sustava do izobličenja signala dolazi samo kod susjednih kanala)</a:t>
            </a:r>
            <a:endParaRPr lang="en-US" sz="2200" dirty="0" smtClean="0"/>
          </a:p>
          <a:p>
            <a:pPr eaLnBrk="1" hangingPunct="1">
              <a:lnSpc>
                <a:spcPct val="110000"/>
              </a:lnSpc>
            </a:pPr>
            <a:r>
              <a:rPr lang="en-US" sz="2200" dirty="0" smtClean="0"/>
              <a:t>SNR </a:t>
            </a:r>
            <a:r>
              <a:rPr lang="hr-HR" sz="2200" dirty="0" smtClean="0"/>
              <a:t> središnjeg kanala kod više kanalnih sustava biti će približno jednak SNR-u kod jedno kanalnih sustava. To je uzrokovano povećanjem razmaka između kanala</a:t>
            </a:r>
            <a:endParaRPr lang="en-US" sz="2200" dirty="0" smtClean="0"/>
          </a:p>
          <a:p>
            <a:pPr eaLnBrk="1" hangingPunct="1">
              <a:lnSpc>
                <a:spcPct val="110000"/>
              </a:lnSpc>
            </a:pPr>
            <a:r>
              <a:rPr lang="hr-HR" sz="2200" dirty="0" smtClean="0"/>
              <a:t>Prikladni razmak između kanala je moguć, tako da  je utjecaj XPM zanemariv</a:t>
            </a:r>
            <a:endParaRPr lang="en-US" sz="2200" dirty="0" smtClean="0"/>
          </a:p>
          <a:p>
            <a:pPr eaLnBrk="1" hangingPunct="1">
              <a:lnSpc>
                <a:spcPct val="110000"/>
              </a:lnSpc>
            </a:pPr>
            <a:r>
              <a:rPr lang="hr-HR" sz="2200" dirty="0" smtClean="0"/>
              <a:t>Količina disperzije uzrokovane XPM se još može kontrolirati s dobro razmaknutom kompenzacijom disperzije duž optičke niti</a:t>
            </a:r>
            <a:endParaRPr lang="en-US" sz="2200" dirty="0" smtClean="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hr-HR" dirty="0" smtClean="0"/>
              <a:t>Miješanje četiri vala </a:t>
            </a:r>
            <a:br>
              <a:rPr lang="hr-HR" dirty="0" smtClean="0"/>
            </a:br>
            <a:r>
              <a:rPr lang="en-US" i="1" dirty="0" smtClean="0"/>
              <a:t>Four </a:t>
            </a:r>
            <a:r>
              <a:rPr lang="en-US" i="1" dirty="0"/>
              <a:t>Wave </a:t>
            </a:r>
            <a:r>
              <a:rPr lang="en-US" i="1" dirty="0" smtClean="0"/>
              <a:t>Mixing</a:t>
            </a:r>
            <a:endParaRPr lang="en-US" dirty="0"/>
          </a:p>
        </p:txBody>
      </p:sp>
      <p:sp>
        <p:nvSpPr>
          <p:cNvPr id="72707" name="Rectangle 3"/>
          <p:cNvSpPr>
            <a:spLocks noGrp="1" noChangeArrowheads="1"/>
          </p:cNvSpPr>
          <p:nvPr>
            <p:ph idx="1"/>
          </p:nvPr>
        </p:nvSpPr>
        <p:spPr/>
        <p:txBody>
          <a:bodyPr/>
          <a:lstStyle/>
          <a:p>
            <a:pPr eaLnBrk="1" hangingPunct="1"/>
            <a:r>
              <a:rPr lang="hr-HR" sz="2200" dirty="0" smtClean="0"/>
              <a:t>Kada tri svjetlosna vala s različitim valnim duljinama putuj duž iste optičke niti u istom trenutku, nastat će nova valna duljina zbog interakcije s kvarcom(materijalom od čega je napravljena optička nit)</a:t>
            </a:r>
            <a:r>
              <a:rPr lang="en-US" sz="2200" dirty="0" smtClean="0"/>
              <a:t> </a:t>
            </a:r>
            <a:endParaRPr lang="hr-HR" sz="2200" dirty="0" smtClean="0"/>
          </a:p>
          <a:p>
            <a:pPr eaLnBrk="1" hangingPunct="1"/>
            <a:r>
              <a:rPr lang="hr-HR" sz="2200" dirty="0" smtClean="0"/>
              <a:t>Frekvencija nove valne duljine je kombinacija frekvencija od tri valne duljine od koje je nastala.</a:t>
            </a:r>
            <a:r>
              <a:rPr lang="en-US" sz="2000" dirty="0" smtClean="0"/>
              <a:t> </a:t>
            </a:r>
          </a:p>
          <a:p>
            <a:pPr algn="ctr" eaLnBrk="1" hangingPunct="1">
              <a:buFont typeface="Wingdings" pitchFamily="2" charset="2"/>
              <a:buNone/>
            </a:pPr>
            <a:r>
              <a:rPr lang="en-US" sz="2200" i="1" dirty="0" err="1" smtClean="0"/>
              <a:t>f</a:t>
            </a:r>
            <a:r>
              <a:rPr lang="en-US" sz="2200" i="1" baseline="-25000" dirty="0" err="1" smtClean="0"/>
              <a:t>lnm</a:t>
            </a:r>
            <a:r>
              <a:rPr lang="en-US" sz="2200" dirty="0" smtClean="0"/>
              <a:t> = </a:t>
            </a:r>
            <a:r>
              <a:rPr lang="en-US" sz="2200" i="1" dirty="0" smtClean="0"/>
              <a:t>f</a:t>
            </a:r>
            <a:r>
              <a:rPr lang="en-US" sz="2200" i="1" baseline="-25000" dirty="0" smtClean="0"/>
              <a:t>l</a:t>
            </a:r>
            <a:r>
              <a:rPr lang="en-US" sz="2200" dirty="0" smtClean="0"/>
              <a:t> ± </a:t>
            </a:r>
            <a:r>
              <a:rPr lang="en-US" sz="2200" i="1" dirty="0" smtClean="0"/>
              <a:t>f</a:t>
            </a:r>
            <a:r>
              <a:rPr lang="en-US" sz="2200" i="1" baseline="-25000" dirty="0" smtClean="0"/>
              <a:t>n</a:t>
            </a:r>
            <a:r>
              <a:rPr lang="en-US" sz="2200" dirty="0" smtClean="0"/>
              <a:t> ± </a:t>
            </a:r>
            <a:r>
              <a:rPr lang="en-US" sz="2200" i="1" dirty="0" smtClean="0"/>
              <a:t>f</a:t>
            </a:r>
            <a:r>
              <a:rPr lang="en-US" sz="2200" i="1" baseline="-25000" dirty="0" smtClean="0"/>
              <a:t>m</a:t>
            </a:r>
          </a:p>
        </p:txBody>
      </p:sp>
      <p:pic>
        <p:nvPicPr>
          <p:cNvPr id="72708" name="Picture 4"/>
          <p:cNvPicPr>
            <a:picLocks noChangeAspect="1" noChangeArrowheads="1"/>
          </p:cNvPicPr>
          <p:nvPr/>
        </p:nvPicPr>
        <p:blipFill>
          <a:blip r:embed="rId3" cstate="print"/>
          <a:srcRect/>
          <a:stretch>
            <a:fillRect/>
          </a:stretch>
        </p:blipFill>
        <p:spPr bwMode="auto">
          <a:xfrm>
            <a:off x="1306558" y="3867156"/>
            <a:ext cx="6551612" cy="22193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hr-HR" dirty="0"/>
              <a:t>Miješanje četiri vala </a:t>
            </a:r>
            <a:br>
              <a:rPr lang="hr-HR" dirty="0"/>
            </a:br>
            <a:r>
              <a:rPr lang="en-US" i="1" dirty="0"/>
              <a:t>Four Wave Mixing</a:t>
            </a:r>
            <a:endParaRPr lang="en-US" dirty="0"/>
          </a:p>
        </p:txBody>
      </p:sp>
      <p:sp>
        <p:nvSpPr>
          <p:cNvPr id="73731" name="Rectangle 3"/>
          <p:cNvSpPr>
            <a:spLocks noGrp="1" noChangeArrowheads="1"/>
          </p:cNvSpPr>
          <p:nvPr>
            <p:ph idx="1"/>
          </p:nvPr>
        </p:nvSpPr>
        <p:spPr/>
        <p:txBody>
          <a:bodyPr/>
          <a:lstStyle/>
          <a:p>
            <a:pPr eaLnBrk="1" hangingPunct="1"/>
            <a:r>
              <a:rPr lang="en-US" sz="2200" dirty="0" smtClean="0"/>
              <a:t>FWM</a:t>
            </a:r>
            <a:r>
              <a:rPr lang="hr-HR" sz="2200" dirty="0" smtClean="0"/>
              <a:t> uzrokuje prijenos energije (optičke energije) s kanala jedne valne duljine na kanal druge. Ovaj fenomen</a:t>
            </a:r>
            <a:r>
              <a:rPr lang="en-US" sz="2200" dirty="0" smtClean="0"/>
              <a:t> </a:t>
            </a:r>
            <a:r>
              <a:rPr lang="hr-HR" sz="2200" dirty="0" smtClean="0"/>
              <a:t>ima dvije nuspojave na performanse više kanalnih sustava:</a:t>
            </a:r>
            <a:r>
              <a:rPr lang="en-US" sz="2200" dirty="0" smtClean="0"/>
              <a:t> </a:t>
            </a:r>
          </a:p>
          <a:p>
            <a:pPr lvl="1" eaLnBrk="1" hangingPunct="1">
              <a:buNone/>
            </a:pPr>
            <a:r>
              <a:rPr lang="hr-HR" sz="2000" dirty="0" smtClean="0">
                <a:sym typeface="Wingdings 2"/>
              </a:rPr>
              <a:t>	Gubitak optičke energije postojećih valnih duljina koji se dogodi zbog zbog prijenosa energije utječe na BER i SNR sustava</a:t>
            </a:r>
            <a:endParaRPr lang="en-US" sz="2000" dirty="0" smtClean="0"/>
          </a:p>
          <a:p>
            <a:pPr lvl="1" eaLnBrk="1" hangingPunct="1">
              <a:buNone/>
            </a:pPr>
            <a:r>
              <a:rPr lang="hr-HR" sz="2000" dirty="0" smtClean="0">
                <a:sym typeface="Wingdings 2"/>
              </a:rPr>
              <a:t>	Ako je novonastala valna duljina ista ili se preklapa s jednom od postojećih nastat će opasno križanje</a:t>
            </a:r>
            <a:endParaRPr lang="en-US" sz="2000" dirty="0" smtClean="0"/>
          </a:p>
          <a:p>
            <a:pPr eaLnBrk="1" hangingPunct="1"/>
            <a:r>
              <a:rPr lang="hr-HR" sz="2200" dirty="0" smtClean="0"/>
              <a:t>Pojavljivanje</a:t>
            </a:r>
            <a:r>
              <a:rPr lang="en-US" sz="2200" dirty="0" smtClean="0"/>
              <a:t> FWM </a:t>
            </a:r>
            <a:r>
              <a:rPr lang="hr-HR" sz="2200" dirty="0" smtClean="0"/>
              <a:t>zahtjeva poklapanje faza svjetlosnih signala</a:t>
            </a:r>
          </a:p>
          <a:p>
            <a:pPr lvl="1" eaLnBrk="1" hangingPunct="1"/>
            <a:r>
              <a:rPr lang="hr-HR" sz="2000" dirty="0" smtClean="0"/>
              <a:t>Razni svjetlosni signali prenose se blizu nulte disperzije optičke niti</a:t>
            </a:r>
            <a:r>
              <a:rPr lang="en-US" sz="2000" dirty="0" smtClean="0"/>
              <a:t> </a:t>
            </a:r>
            <a:r>
              <a:rPr lang="hr-HR" sz="2000" dirty="0" smtClean="0"/>
              <a:t/>
            </a:r>
            <a:br>
              <a:rPr lang="hr-HR" sz="2000" dirty="0" smtClean="0"/>
            </a:br>
            <a:r>
              <a:rPr lang="hr-HR" sz="2000" dirty="0" smtClean="0"/>
              <a:t>-&gt;grupna brzina optičkog signala različitih valnih duljina je približno ista</a:t>
            </a:r>
          </a:p>
          <a:p>
            <a:pPr lvl="1" eaLnBrk="1" hangingPunct="1"/>
            <a:r>
              <a:rPr lang="hr-HR" sz="2000" dirty="0" smtClean="0"/>
              <a:t>Poklapanje faza svjetlosnih signala je jednostavno zadovoljiti -&gt;</a:t>
            </a:r>
            <a:r>
              <a:rPr lang="en-US" sz="2000" dirty="0" smtClean="0"/>
              <a:t> FWM </a:t>
            </a:r>
            <a:r>
              <a:rPr lang="en-US" sz="2000" dirty="0" err="1" smtClean="0"/>
              <a:t>ef</a:t>
            </a:r>
            <a:r>
              <a:rPr lang="hr-HR" sz="2000" dirty="0" smtClean="0"/>
              <a:t>ekt će se vjerojatno pojaviti</a:t>
            </a:r>
            <a:endParaRPr lang="en-US" sz="2000" dirty="0" smtClean="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hr-HR" dirty="0"/>
              <a:t>Miješanje četiri vala </a:t>
            </a:r>
            <a:br>
              <a:rPr lang="hr-HR" dirty="0"/>
            </a:br>
            <a:r>
              <a:rPr lang="en-US" i="1" dirty="0"/>
              <a:t>Four Wave Mixing</a:t>
            </a:r>
            <a:endParaRPr lang="en-US" dirty="0"/>
          </a:p>
        </p:txBody>
      </p:sp>
      <p:sp>
        <p:nvSpPr>
          <p:cNvPr id="74755" name="Rectangle 3"/>
          <p:cNvSpPr>
            <a:spLocks noGrp="1" noChangeArrowheads="1"/>
          </p:cNvSpPr>
          <p:nvPr>
            <p:ph idx="1"/>
          </p:nvPr>
        </p:nvSpPr>
        <p:spPr/>
        <p:txBody>
          <a:bodyPr/>
          <a:lstStyle/>
          <a:p>
            <a:pPr eaLnBrk="1" hangingPunct="1">
              <a:lnSpc>
                <a:spcPts val="3600"/>
              </a:lnSpc>
            </a:pPr>
            <a:r>
              <a:rPr lang="en-US" sz="2400" dirty="0" smtClean="0"/>
              <a:t>FWM </a:t>
            </a:r>
            <a:r>
              <a:rPr lang="hr-HR" sz="2400" dirty="0" smtClean="0"/>
              <a:t>je također osjetljiv na razmak između kanala </a:t>
            </a:r>
          </a:p>
          <a:p>
            <a:pPr lvl="1" eaLnBrk="1" hangingPunct="1">
              <a:lnSpc>
                <a:spcPts val="3600"/>
              </a:lnSpc>
            </a:pPr>
            <a:r>
              <a:rPr lang="hr-HR" sz="2000" dirty="0" smtClean="0"/>
              <a:t>Nejednak i veliki razmak između kanala mogu umanjiti FWM</a:t>
            </a:r>
          </a:p>
          <a:p>
            <a:pPr lvl="1" eaLnBrk="1" hangingPunct="1">
              <a:lnSpc>
                <a:spcPts val="3600"/>
              </a:lnSpc>
            </a:pPr>
            <a:r>
              <a:rPr lang="hr-HR" sz="2000" dirty="0" smtClean="0"/>
              <a:t>D</a:t>
            </a:r>
            <a:r>
              <a:rPr lang="en-US" sz="2000" dirty="0" smtClean="0"/>
              <a:t>WDM </a:t>
            </a:r>
            <a:r>
              <a:rPr lang="hr-HR" sz="2000" dirty="0" smtClean="0"/>
              <a:t>sistemi mogu raditi čak i s </a:t>
            </a:r>
            <a:r>
              <a:rPr lang="en-US" sz="2000" dirty="0" smtClean="0"/>
              <a:t> G.653 </a:t>
            </a:r>
            <a:r>
              <a:rPr lang="hr-HR" sz="2000" dirty="0" smtClean="0"/>
              <a:t> optičkom niti</a:t>
            </a:r>
            <a:r>
              <a:rPr lang="en-US" sz="2000" dirty="0" smtClean="0"/>
              <a:t>. </a:t>
            </a:r>
          </a:p>
          <a:p>
            <a:pPr eaLnBrk="1" hangingPunct="1">
              <a:lnSpc>
                <a:spcPts val="3600"/>
              </a:lnSpc>
            </a:pPr>
            <a:r>
              <a:rPr lang="hr-HR" sz="2400" dirty="0" smtClean="0"/>
              <a:t>Kada imamo nejednak razmak između kanala prilikom miješanja frekvencije tri ili više kanala neće se dogoditi da produkt miješanja padne na kanale ostalih valni duljina</a:t>
            </a:r>
          </a:p>
          <a:p>
            <a:pPr lvl="1" eaLnBrk="1" hangingPunct="1">
              <a:lnSpc>
                <a:spcPts val="3600"/>
              </a:lnSpc>
            </a:pPr>
            <a:r>
              <a:rPr lang="hr-HR" sz="2000" dirty="0" smtClean="0"/>
              <a:t>Prijenos snage sa signala (gubitak snage signala)na produkt miješanja frekvencija još uvijek postoji, te su BER i SNR još uvije pogođeni</a:t>
            </a:r>
            <a:endParaRPr lang="en-US" sz="2000" dirty="0" smtClean="0">
              <a:solidFill>
                <a:srgbClr val="000000"/>
              </a:solidFill>
              <a:ea typeface="黑体" pitchFamily="2" charset="-122"/>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lIns="96434" tIns="48217" rIns="96434" bIns="48217"/>
          <a:lstStyle/>
          <a:p>
            <a:pPr eaLnBrk="1" fontAlgn="auto" hangingPunct="1">
              <a:spcAft>
                <a:spcPts val="0"/>
              </a:spcAft>
              <a:defRPr/>
            </a:pPr>
            <a:r>
              <a:rPr lang="en-US" dirty="0" err="1"/>
              <a:t>Solitonski</a:t>
            </a:r>
            <a:r>
              <a:rPr lang="en-US" dirty="0"/>
              <a:t> </a:t>
            </a:r>
            <a:r>
              <a:rPr lang="en-US" dirty="0" err="1"/>
              <a:t>prijenos</a:t>
            </a:r>
            <a:endParaRPr lang="en-GB" sz="3000" i="1" dirty="0"/>
          </a:p>
        </p:txBody>
      </p:sp>
      <p:sp>
        <p:nvSpPr>
          <p:cNvPr id="137219" name="Freeform 3"/>
          <p:cNvSpPr>
            <a:spLocks/>
          </p:cNvSpPr>
          <p:nvPr/>
        </p:nvSpPr>
        <p:spPr bwMode="auto">
          <a:xfrm>
            <a:off x="1573213" y="2143125"/>
            <a:ext cx="1209675" cy="1520825"/>
          </a:xfrm>
          <a:custGeom>
            <a:avLst/>
            <a:gdLst>
              <a:gd name="T0" fmla="*/ 0 w 703"/>
              <a:gd name="T1" fmla="*/ 1520825 h 778"/>
              <a:gd name="T2" fmla="*/ 409534 w 703"/>
              <a:gd name="T3" fmla="*/ 1258884 h 778"/>
              <a:gd name="T4" fmla="*/ 603977 w 703"/>
              <a:gd name="T5" fmla="*/ 0 h 778"/>
              <a:gd name="T6" fmla="*/ 793258 w 703"/>
              <a:gd name="T7" fmla="*/ 1258884 h 778"/>
              <a:gd name="T8" fmla="*/ 1209675 w 703"/>
              <a:gd name="T9" fmla="*/ 1511051 h 778"/>
              <a:gd name="T10" fmla="*/ 0 60000 65536"/>
              <a:gd name="T11" fmla="*/ 0 60000 65536"/>
              <a:gd name="T12" fmla="*/ 0 60000 65536"/>
              <a:gd name="T13" fmla="*/ 0 60000 65536"/>
              <a:gd name="T14" fmla="*/ 0 60000 65536"/>
              <a:gd name="T15" fmla="*/ 0 w 703"/>
              <a:gd name="T16" fmla="*/ 0 h 778"/>
              <a:gd name="T17" fmla="*/ 703 w 703"/>
              <a:gd name="T18" fmla="*/ 778 h 778"/>
            </a:gdLst>
            <a:ahLst/>
            <a:cxnLst>
              <a:cxn ang="T10">
                <a:pos x="T0" y="T1"/>
              </a:cxn>
              <a:cxn ang="T11">
                <a:pos x="T2" y="T3"/>
              </a:cxn>
              <a:cxn ang="T12">
                <a:pos x="T4" y="T5"/>
              </a:cxn>
              <a:cxn ang="T13">
                <a:pos x="T6" y="T7"/>
              </a:cxn>
              <a:cxn ang="T14">
                <a:pos x="T8" y="T9"/>
              </a:cxn>
            </a:cxnLst>
            <a:rect l="T15" t="T16" r="T17" b="T18"/>
            <a:pathLst>
              <a:path w="703" h="778">
                <a:moveTo>
                  <a:pt x="0" y="778"/>
                </a:moveTo>
                <a:cubicBezTo>
                  <a:pt x="90" y="776"/>
                  <a:pt x="180" y="774"/>
                  <a:pt x="238" y="644"/>
                </a:cubicBezTo>
                <a:cubicBezTo>
                  <a:pt x="296" y="514"/>
                  <a:pt x="314" y="0"/>
                  <a:pt x="351" y="0"/>
                </a:cubicBezTo>
                <a:cubicBezTo>
                  <a:pt x="388" y="0"/>
                  <a:pt x="402" y="515"/>
                  <a:pt x="461" y="644"/>
                </a:cubicBezTo>
                <a:cubicBezTo>
                  <a:pt x="520" y="773"/>
                  <a:pt x="663" y="752"/>
                  <a:pt x="703" y="773"/>
                </a:cubicBezTo>
              </a:path>
            </a:pathLst>
          </a:custGeom>
          <a:noFill/>
          <a:ln w="38100">
            <a:solidFill>
              <a:srgbClr val="FF0000"/>
            </a:solidFill>
            <a:round/>
            <a:headEnd/>
            <a:tailEnd/>
          </a:ln>
        </p:spPr>
        <p:txBody>
          <a:bodyPr wrap="none" anchor="ctr"/>
          <a:lstStyle/>
          <a:p>
            <a:endParaRPr lang="en-US">
              <a:solidFill>
                <a:schemeClr val="bg1"/>
              </a:solidFill>
              <a:latin typeface="Corbel" pitchFamily="34" charset="0"/>
            </a:endParaRPr>
          </a:p>
        </p:txBody>
      </p:sp>
      <p:grpSp>
        <p:nvGrpSpPr>
          <p:cNvPr id="2" name="Group 4"/>
          <p:cNvGrpSpPr>
            <a:grpSpLocks/>
          </p:cNvGrpSpPr>
          <p:nvPr/>
        </p:nvGrpSpPr>
        <p:grpSpPr bwMode="auto">
          <a:xfrm>
            <a:off x="4022725" y="3114675"/>
            <a:ext cx="1127125" cy="549275"/>
            <a:chOff x="2745" y="1814"/>
            <a:chExt cx="769" cy="346"/>
          </a:xfrm>
        </p:grpSpPr>
        <p:sp>
          <p:nvSpPr>
            <p:cNvPr id="137283" name="Line 5"/>
            <p:cNvSpPr>
              <a:spLocks noChangeShapeType="1"/>
            </p:cNvSpPr>
            <p:nvPr/>
          </p:nvSpPr>
          <p:spPr bwMode="auto">
            <a:xfrm>
              <a:off x="2745" y="2160"/>
              <a:ext cx="769" cy="0"/>
            </a:xfrm>
            <a:prstGeom prst="line">
              <a:avLst/>
            </a:prstGeom>
            <a:noFill/>
            <a:ln w="57150">
              <a:solidFill>
                <a:schemeClr val="accent2"/>
              </a:solidFill>
              <a:round/>
              <a:headEnd/>
              <a:tailEnd/>
            </a:ln>
          </p:spPr>
          <p:txBody>
            <a:bodyPr wrap="none" anchor="ctr"/>
            <a:lstStyle/>
            <a:p>
              <a:endParaRPr lang="en-US"/>
            </a:p>
          </p:txBody>
        </p:sp>
        <p:sp>
          <p:nvSpPr>
            <p:cNvPr id="137284" name="Oval 6"/>
            <p:cNvSpPr>
              <a:spLocks noChangeArrowheads="1"/>
            </p:cNvSpPr>
            <p:nvPr/>
          </p:nvSpPr>
          <p:spPr bwMode="auto">
            <a:xfrm>
              <a:off x="2947" y="1814"/>
              <a:ext cx="326" cy="326"/>
            </a:xfrm>
            <a:prstGeom prst="ellipse">
              <a:avLst/>
            </a:prstGeom>
            <a:noFill/>
            <a:ln w="57150">
              <a:solidFill>
                <a:schemeClr val="accent2"/>
              </a:solidFill>
              <a:round/>
              <a:headEnd/>
              <a:tailEnd/>
            </a:ln>
          </p:spPr>
          <p:txBody>
            <a:bodyPr wrap="none" anchor="ctr"/>
            <a:lstStyle/>
            <a:p>
              <a:endParaRPr lang="en-US">
                <a:solidFill>
                  <a:schemeClr val="bg1"/>
                </a:solidFill>
                <a:latin typeface="Corbel" pitchFamily="34" charset="0"/>
              </a:endParaRPr>
            </a:p>
          </p:txBody>
        </p:sp>
      </p:grpSp>
      <p:sp>
        <p:nvSpPr>
          <p:cNvPr id="137221" name="AutoShape 7"/>
          <p:cNvSpPr>
            <a:spLocks noChangeArrowheads="1"/>
          </p:cNvSpPr>
          <p:nvPr/>
        </p:nvSpPr>
        <p:spPr bwMode="auto">
          <a:xfrm>
            <a:off x="3419475" y="3459163"/>
            <a:ext cx="307975" cy="381000"/>
          </a:xfrm>
          <a:prstGeom prst="rightArrow">
            <a:avLst>
              <a:gd name="adj1" fmla="val 50000"/>
              <a:gd name="adj2" fmla="val 25000"/>
            </a:avLst>
          </a:prstGeom>
          <a:solidFill>
            <a:schemeClr val="accent1"/>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137222" name="AutoShape 8"/>
          <p:cNvSpPr>
            <a:spLocks noChangeArrowheads="1"/>
          </p:cNvSpPr>
          <p:nvPr/>
        </p:nvSpPr>
        <p:spPr bwMode="auto">
          <a:xfrm>
            <a:off x="5345113" y="3473450"/>
            <a:ext cx="309562" cy="381000"/>
          </a:xfrm>
          <a:prstGeom prst="rightArrow">
            <a:avLst>
              <a:gd name="adj1" fmla="val 50000"/>
              <a:gd name="adj2" fmla="val 25000"/>
            </a:avLst>
          </a:prstGeom>
          <a:solidFill>
            <a:schemeClr val="accent1"/>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137223" name="AutoShape 9"/>
          <p:cNvSpPr>
            <a:spLocks noChangeArrowheads="1"/>
          </p:cNvSpPr>
          <p:nvPr/>
        </p:nvSpPr>
        <p:spPr bwMode="auto">
          <a:xfrm>
            <a:off x="7019925" y="1708150"/>
            <a:ext cx="338138" cy="365125"/>
          </a:xfrm>
          <a:prstGeom prst="downArrow">
            <a:avLst>
              <a:gd name="adj1" fmla="val 50000"/>
              <a:gd name="adj2" fmla="val 26995"/>
            </a:avLst>
          </a:prstGeom>
          <a:solidFill>
            <a:srgbClr val="FF00FF"/>
          </a:solidFill>
          <a:ln w="12700">
            <a:solidFill>
              <a:schemeClr val="tx1"/>
            </a:solidFill>
            <a:miter lim="800000"/>
            <a:headEnd/>
            <a:tailEnd/>
          </a:ln>
        </p:spPr>
        <p:txBody>
          <a:bodyPr wrap="none" anchor="ctr"/>
          <a:lstStyle/>
          <a:p>
            <a:endParaRPr lang="en-US">
              <a:solidFill>
                <a:schemeClr val="bg1"/>
              </a:solidFill>
              <a:latin typeface="Corbel" pitchFamily="34" charset="0"/>
            </a:endParaRPr>
          </a:p>
        </p:txBody>
      </p:sp>
      <p:sp>
        <p:nvSpPr>
          <p:cNvPr id="137224" name="Text Box 10"/>
          <p:cNvSpPr txBox="1">
            <a:spLocks noChangeArrowheads="1"/>
          </p:cNvSpPr>
          <p:nvPr/>
        </p:nvSpPr>
        <p:spPr bwMode="auto">
          <a:xfrm>
            <a:off x="6046788" y="4056063"/>
            <a:ext cx="2378075" cy="396875"/>
          </a:xfrm>
          <a:prstGeom prst="rect">
            <a:avLst/>
          </a:prstGeom>
          <a:noFill/>
          <a:ln w="12700">
            <a:noFill/>
            <a:miter lim="800000"/>
            <a:headEnd/>
            <a:tailEnd/>
          </a:ln>
        </p:spPr>
        <p:txBody>
          <a:bodyPr>
            <a:spAutoFit/>
          </a:bodyPr>
          <a:lstStyle/>
          <a:p>
            <a:pPr algn="ctr" eaLnBrk="0" hangingPunct="0">
              <a:spcBef>
                <a:spcPct val="50000"/>
              </a:spcBef>
            </a:pPr>
            <a:r>
              <a:rPr lang="en-GB" sz="2000" b="1" i="1">
                <a:solidFill>
                  <a:schemeClr val="bg1"/>
                </a:solidFill>
                <a:latin typeface="Corbel" pitchFamily="34" charset="0"/>
              </a:rPr>
              <a:t>Nema disperzije</a:t>
            </a:r>
            <a:endParaRPr lang="en-GB" sz="2000" b="1">
              <a:solidFill>
                <a:schemeClr val="bg1"/>
              </a:solidFill>
              <a:latin typeface="Corbel" pitchFamily="34" charset="0"/>
            </a:endParaRPr>
          </a:p>
        </p:txBody>
      </p:sp>
      <p:sp>
        <p:nvSpPr>
          <p:cNvPr id="137225" name="Text Box 11"/>
          <p:cNvSpPr txBox="1">
            <a:spLocks noChangeArrowheads="1"/>
          </p:cNvSpPr>
          <p:nvPr/>
        </p:nvSpPr>
        <p:spPr bwMode="auto">
          <a:xfrm>
            <a:off x="4300538" y="2581275"/>
            <a:ext cx="460375" cy="400050"/>
          </a:xfrm>
          <a:prstGeom prst="rect">
            <a:avLst/>
          </a:prstGeom>
          <a:noFill/>
          <a:ln w="12700">
            <a:noFill/>
            <a:miter lim="800000"/>
            <a:headEnd/>
            <a:tailEnd/>
          </a:ln>
        </p:spPr>
        <p:txBody>
          <a:bodyPr wrap="none">
            <a:spAutoFit/>
          </a:bodyPr>
          <a:lstStyle/>
          <a:p>
            <a:pPr eaLnBrk="0" hangingPunct="0"/>
            <a:r>
              <a:rPr lang="en-GB" sz="2000" i="1">
                <a:solidFill>
                  <a:schemeClr val="bg1"/>
                </a:solidFill>
                <a:latin typeface="Corbel" pitchFamily="34" charset="0"/>
              </a:rPr>
              <a:t>nit</a:t>
            </a:r>
          </a:p>
        </p:txBody>
      </p:sp>
      <p:sp>
        <p:nvSpPr>
          <p:cNvPr id="137226" name="Freeform 12"/>
          <p:cNvSpPr>
            <a:spLocks/>
          </p:cNvSpPr>
          <p:nvPr/>
        </p:nvSpPr>
        <p:spPr bwMode="auto">
          <a:xfrm>
            <a:off x="6580188" y="2143125"/>
            <a:ext cx="1208087" cy="1520825"/>
          </a:xfrm>
          <a:custGeom>
            <a:avLst/>
            <a:gdLst>
              <a:gd name="T0" fmla="*/ 0 w 703"/>
              <a:gd name="T1" fmla="*/ 1520825 h 778"/>
              <a:gd name="T2" fmla="*/ 408997 w 703"/>
              <a:gd name="T3" fmla="*/ 1258884 h 778"/>
              <a:gd name="T4" fmla="*/ 603184 w 703"/>
              <a:gd name="T5" fmla="*/ 0 h 778"/>
              <a:gd name="T6" fmla="*/ 792216 w 703"/>
              <a:gd name="T7" fmla="*/ 1258884 h 778"/>
              <a:gd name="T8" fmla="*/ 1208087 w 703"/>
              <a:gd name="T9" fmla="*/ 1511051 h 778"/>
              <a:gd name="T10" fmla="*/ 0 60000 65536"/>
              <a:gd name="T11" fmla="*/ 0 60000 65536"/>
              <a:gd name="T12" fmla="*/ 0 60000 65536"/>
              <a:gd name="T13" fmla="*/ 0 60000 65536"/>
              <a:gd name="T14" fmla="*/ 0 60000 65536"/>
              <a:gd name="T15" fmla="*/ 0 w 703"/>
              <a:gd name="T16" fmla="*/ 0 h 778"/>
              <a:gd name="T17" fmla="*/ 703 w 703"/>
              <a:gd name="T18" fmla="*/ 778 h 778"/>
            </a:gdLst>
            <a:ahLst/>
            <a:cxnLst>
              <a:cxn ang="T10">
                <a:pos x="T0" y="T1"/>
              </a:cxn>
              <a:cxn ang="T11">
                <a:pos x="T2" y="T3"/>
              </a:cxn>
              <a:cxn ang="T12">
                <a:pos x="T4" y="T5"/>
              </a:cxn>
              <a:cxn ang="T13">
                <a:pos x="T6" y="T7"/>
              </a:cxn>
              <a:cxn ang="T14">
                <a:pos x="T8" y="T9"/>
              </a:cxn>
            </a:cxnLst>
            <a:rect l="T15" t="T16" r="T17" b="T18"/>
            <a:pathLst>
              <a:path w="703" h="778">
                <a:moveTo>
                  <a:pt x="0" y="778"/>
                </a:moveTo>
                <a:cubicBezTo>
                  <a:pt x="90" y="776"/>
                  <a:pt x="180" y="774"/>
                  <a:pt x="238" y="644"/>
                </a:cubicBezTo>
                <a:cubicBezTo>
                  <a:pt x="296" y="514"/>
                  <a:pt x="314" y="0"/>
                  <a:pt x="351" y="0"/>
                </a:cubicBezTo>
                <a:cubicBezTo>
                  <a:pt x="388" y="0"/>
                  <a:pt x="402" y="515"/>
                  <a:pt x="461" y="644"/>
                </a:cubicBezTo>
                <a:cubicBezTo>
                  <a:pt x="520" y="773"/>
                  <a:pt x="663" y="752"/>
                  <a:pt x="703" y="773"/>
                </a:cubicBezTo>
              </a:path>
            </a:pathLst>
          </a:custGeom>
          <a:noFill/>
          <a:ln w="38100">
            <a:solidFill>
              <a:srgbClr val="D8A476"/>
            </a:solidFill>
            <a:prstDash val="sysDot"/>
            <a:round/>
            <a:headEnd/>
            <a:tailEnd/>
          </a:ln>
        </p:spPr>
        <p:txBody>
          <a:bodyPr wrap="none" anchor="ctr"/>
          <a:lstStyle/>
          <a:p>
            <a:endParaRPr lang="en-US">
              <a:solidFill>
                <a:schemeClr val="bg1"/>
              </a:solidFill>
              <a:latin typeface="Corbel" pitchFamily="34" charset="0"/>
            </a:endParaRPr>
          </a:p>
        </p:txBody>
      </p:sp>
      <p:sp>
        <p:nvSpPr>
          <p:cNvPr id="137227" name="Freeform 13"/>
          <p:cNvSpPr>
            <a:spLocks/>
          </p:cNvSpPr>
          <p:nvPr/>
        </p:nvSpPr>
        <p:spPr bwMode="auto">
          <a:xfrm>
            <a:off x="6570663" y="3006725"/>
            <a:ext cx="1209675" cy="657225"/>
          </a:xfrm>
          <a:custGeom>
            <a:avLst/>
            <a:gdLst>
              <a:gd name="T0" fmla="*/ 0 w 703"/>
              <a:gd name="T1" fmla="*/ 657225 h 778"/>
              <a:gd name="T2" fmla="*/ 409534 w 703"/>
              <a:gd name="T3" fmla="*/ 544027 h 778"/>
              <a:gd name="T4" fmla="*/ 603977 w 703"/>
              <a:gd name="T5" fmla="*/ 0 h 778"/>
              <a:gd name="T6" fmla="*/ 793258 w 703"/>
              <a:gd name="T7" fmla="*/ 544027 h 778"/>
              <a:gd name="T8" fmla="*/ 1209675 w 703"/>
              <a:gd name="T9" fmla="*/ 653001 h 778"/>
              <a:gd name="T10" fmla="*/ 0 60000 65536"/>
              <a:gd name="T11" fmla="*/ 0 60000 65536"/>
              <a:gd name="T12" fmla="*/ 0 60000 65536"/>
              <a:gd name="T13" fmla="*/ 0 60000 65536"/>
              <a:gd name="T14" fmla="*/ 0 60000 65536"/>
              <a:gd name="T15" fmla="*/ 0 w 703"/>
              <a:gd name="T16" fmla="*/ 0 h 778"/>
              <a:gd name="T17" fmla="*/ 703 w 703"/>
              <a:gd name="T18" fmla="*/ 778 h 778"/>
            </a:gdLst>
            <a:ahLst/>
            <a:cxnLst>
              <a:cxn ang="T10">
                <a:pos x="T0" y="T1"/>
              </a:cxn>
              <a:cxn ang="T11">
                <a:pos x="T2" y="T3"/>
              </a:cxn>
              <a:cxn ang="T12">
                <a:pos x="T4" y="T5"/>
              </a:cxn>
              <a:cxn ang="T13">
                <a:pos x="T6" y="T7"/>
              </a:cxn>
              <a:cxn ang="T14">
                <a:pos x="T8" y="T9"/>
              </a:cxn>
            </a:cxnLst>
            <a:rect l="T15" t="T16" r="T17" b="T18"/>
            <a:pathLst>
              <a:path w="703" h="778">
                <a:moveTo>
                  <a:pt x="0" y="778"/>
                </a:moveTo>
                <a:cubicBezTo>
                  <a:pt x="90" y="776"/>
                  <a:pt x="180" y="774"/>
                  <a:pt x="238" y="644"/>
                </a:cubicBezTo>
                <a:cubicBezTo>
                  <a:pt x="296" y="514"/>
                  <a:pt x="314" y="0"/>
                  <a:pt x="351" y="0"/>
                </a:cubicBezTo>
                <a:cubicBezTo>
                  <a:pt x="388" y="0"/>
                  <a:pt x="402" y="515"/>
                  <a:pt x="461" y="644"/>
                </a:cubicBezTo>
                <a:cubicBezTo>
                  <a:pt x="520" y="773"/>
                  <a:pt x="663" y="752"/>
                  <a:pt x="703" y="773"/>
                </a:cubicBezTo>
              </a:path>
            </a:pathLst>
          </a:custGeom>
          <a:noFill/>
          <a:ln w="38100">
            <a:solidFill>
              <a:srgbClr val="FF0000"/>
            </a:solidFill>
            <a:round/>
            <a:headEnd/>
            <a:tailEnd/>
          </a:ln>
        </p:spPr>
        <p:txBody>
          <a:bodyPr wrap="none" anchor="ctr"/>
          <a:lstStyle/>
          <a:p>
            <a:endParaRPr lang="en-US">
              <a:solidFill>
                <a:schemeClr val="bg1"/>
              </a:solidFill>
              <a:latin typeface="Corbel" pitchFamily="34" charset="0"/>
            </a:endParaRPr>
          </a:p>
        </p:txBody>
      </p:sp>
      <p:grpSp>
        <p:nvGrpSpPr>
          <p:cNvPr id="3" name="Group 14"/>
          <p:cNvGrpSpPr>
            <a:grpSpLocks/>
          </p:cNvGrpSpPr>
          <p:nvPr/>
        </p:nvGrpSpPr>
        <p:grpSpPr bwMode="auto">
          <a:xfrm>
            <a:off x="1760538" y="3779838"/>
            <a:ext cx="842962" cy="914400"/>
            <a:chOff x="1200" y="2496"/>
            <a:chExt cx="576" cy="576"/>
          </a:xfrm>
        </p:grpSpPr>
        <p:sp>
          <p:nvSpPr>
            <p:cNvPr id="137281" name="Freeform 15"/>
            <p:cNvSpPr>
              <a:spLocks/>
            </p:cNvSpPr>
            <p:nvPr/>
          </p:nvSpPr>
          <p:spPr bwMode="auto">
            <a:xfrm>
              <a:off x="1200" y="2496"/>
              <a:ext cx="288" cy="288"/>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sp>
          <p:nvSpPr>
            <p:cNvPr id="137282" name="Freeform 16"/>
            <p:cNvSpPr>
              <a:spLocks/>
            </p:cNvSpPr>
            <p:nvPr/>
          </p:nvSpPr>
          <p:spPr bwMode="auto">
            <a:xfrm flipV="1">
              <a:off x="1488" y="2784"/>
              <a:ext cx="288" cy="288"/>
            </a:xfrm>
            <a:custGeom>
              <a:avLst/>
              <a:gdLst>
                <a:gd name="T0" fmla="*/ 0 w 288"/>
                <a:gd name="T1" fmla="*/ 288 h 288"/>
                <a:gd name="T2" fmla="*/ 144 w 288"/>
                <a:gd name="T3" fmla="*/ 0 h 288"/>
                <a:gd name="T4" fmla="*/ 288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0" y="288"/>
                  </a:moveTo>
                  <a:cubicBezTo>
                    <a:pt x="48" y="144"/>
                    <a:pt x="96" y="0"/>
                    <a:pt x="144" y="0"/>
                  </a:cubicBezTo>
                  <a:cubicBezTo>
                    <a:pt x="192" y="0"/>
                    <a:pt x="264" y="240"/>
                    <a:pt x="288" y="288"/>
                  </a:cubicBezTo>
                </a:path>
              </a:pathLst>
            </a:cu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grpSp>
      <p:sp>
        <p:nvSpPr>
          <p:cNvPr id="137229" name="Line 17"/>
          <p:cNvSpPr>
            <a:spLocks noChangeShapeType="1"/>
          </p:cNvSpPr>
          <p:nvPr/>
        </p:nvSpPr>
        <p:spPr bwMode="auto">
          <a:xfrm>
            <a:off x="1547813" y="4222750"/>
            <a:ext cx="1312862" cy="0"/>
          </a:xfrm>
          <a:prstGeom prst="line">
            <a:avLst/>
          </a:prstGeom>
          <a:noFill/>
          <a:ln w="12700">
            <a:solidFill>
              <a:srgbClr val="000000"/>
            </a:solidFill>
            <a:round/>
            <a:headEnd/>
            <a:tailEnd/>
          </a:ln>
        </p:spPr>
        <p:txBody>
          <a:bodyPr wrap="none" anchor="ctr"/>
          <a:lstStyle/>
          <a:p>
            <a:endParaRPr lang="en-US"/>
          </a:p>
        </p:txBody>
      </p:sp>
      <p:sp>
        <p:nvSpPr>
          <p:cNvPr id="137230" name="Line 18"/>
          <p:cNvSpPr>
            <a:spLocks noChangeShapeType="1"/>
          </p:cNvSpPr>
          <p:nvPr/>
        </p:nvSpPr>
        <p:spPr bwMode="auto">
          <a:xfrm>
            <a:off x="1622425" y="3790950"/>
            <a:ext cx="0" cy="833438"/>
          </a:xfrm>
          <a:prstGeom prst="line">
            <a:avLst/>
          </a:prstGeom>
          <a:noFill/>
          <a:ln w="12700">
            <a:solidFill>
              <a:srgbClr val="000000"/>
            </a:solidFill>
            <a:round/>
            <a:headEnd type="arrow" w="med" len="med"/>
            <a:tailEnd type="arrow" w="med" len="med"/>
          </a:ln>
        </p:spPr>
        <p:txBody>
          <a:bodyPr wrap="none" anchor="ctr"/>
          <a:lstStyle/>
          <a:p>
            <a:endParaRPr lang="en-US"/>
          </a:p>
        </p:txBody>
      </p:sp>
      <p:sp>
        <p:nvSpPr>
          <p:cNvPr id="137231" name="Text Box 19"/>
          <p:cNvSpPr txBox="1">
            <a:spLocks noChangeArrowheads="1"/>
          </p:cNvSpPr>
          <p:nvPr/>
        </p:nvSpPr>
        <p:spPr bwMode="auto">
          <a:xfrm>
            <a:off x="788988" y="3983038"/>
            <a:ext cx="393700" cy="396875"/>
          </a:xfrm>
          <a:prstGeom prst="rect">
            <a:avLst/>
          </a:prstGeom>
          <a:noFill/>
          <a:ln w="12700">
            <a:noFill/>
            <a:miter lim="800000"/>
            <a:headEnd/>
            <a:tailEnd/>
          </a:ln>
        </p:spPr>
        <p:txBody>
          <a:bodyPr>
            <a:spAutoFit/>
          </a:bodyPr>
          <a:lstStyle/>
          <a:p>
            <a:pPr eaLnBrk="0" hangingPunct="0">
              <a:spcBef>
                <a:spcPct val="50000"/>
              </a:spcBef>
            </a:pPr>
            <a:r>
              <a:rPr lang="en-GB" sz="2000">
                <a:solidFill>
                  <a:schemeClr val="bg1"/>
                </a:solidFill>
                <a:latin typeface="Symbol" pitchFamily="18" charset="2"/>
              </a:rPr>
              <a:t>l</a:t>
            </a:r>
            <a:endParaRPr lang="en-GB" sz="2400">
              <a:solidFill>
                <a:schemeClr val="bg1"/>
              </a:solidFill>
              <a:latin typeface="Corbel" pitchFamily="34" charset="0"/>
            </a:endParaRPr>
          </a:p>
        </p:txBody>
      </p:sp>
      <p:sp>
        <p:nvSpPr>
          <p:cNvPr id="137232" name="Text Box 20"/>
          <p:cNvSpPr txBox="1">
            <a:spLocks noChangeArrowheads="1"/>
          </p:cNvSpPr>
          <p:nvPr/>
        </p:nvSpPr>
        <p:spPr bwMode="auto">
          <a:xfrm>
            <a:off x="1171575" y="3787775"/>
            <a:ext cx="403225" cy="877888"/>
          </a:xfrm>
          <a:prstGeom prst="rect">
            <a:avLst/>
          </a:prstGeom>
          <a:noFill/>
          <a:ln w="12700">
            <a:noFill/>
            <a:miter lim="800000"/>
            <a:headEnd/>
            <a:tailEnd/>
          </a:ln>
        </p:spPr>
        <p:txBody>
          <a:bodyPr>
            <a:spAutoFit/>
          </a:bodyPr>
          <a:lstStyle/>
          <a:p>
            <a:pPr eaLnBrk="0" hangingPunct="0">
              <a:lnSpc>
                <a:spcPct val="50000"/>
              </a:lnSpc>
              <a:spcBef>
                <a:spcPct val="50000"/>
              </a:spcBef>
            </a:pPr>
            <a:r>
              <a:rPr lang="en-GB" sz="2000">
                <a:solidFill>
                  <a:schemeClr val="bg1"/>
                </a:solidFill>
                <a:latin typeface="Symbol" pitchFamily="18" charset="2"/>
              </a:rPr>
              <a:t>+</a:t>
            </a:r>
          </a:p>
          <a:p>
            <a:pPr eaLnBrk="0" hangingPunct="0">
              <a:lnSpc>
                <a:spcPct val="50000"/>
              </a:lnSpc>
              <a:spcBef>
                <a:spcPct val="50000"/>
              </a:spcBef>
            </a:pPr>
            <a:r>
              <a:rPr lang="en-GB" sz="2000">
                <a:solidFill>
                  <a:schemeClr val="bg1"/>
                </a:solidFill>
                <a:latin typeface="Symbol" pitchFamily="18" charset="2"/>
              </a:rPr>
              <a:t>0</a:t>
            </a:r>
          </a:p>
          <a:p>
            <a:pPr eaLnBrk="0" hangingPunct="0">
              <a:lnSpc>
                <a:spcPct val="50000"/>
              </a:lnSpc>
              <a:spcBef>
                <a:spcPct val="50000"/>
              </a:spcBef>
            </a:pPr>
            <a:r>
              <a:rPr lang="en-GB" sz="2000">
                <a:solidFill>
                  <a:schemeClr val="bg1"/>
                </a:solidFill>
                <a:latin typeface="Symbol" pitchFamily="18" charset="2"/>
              </a:rPr>
              <a:t>-</a:t>
            </a:r>
            <a:endParaRPr lang="en-GB" sz="2400">
              <a:solidFill>
                <a:schemeClr val="bg1"/>
              </a:solidFill>
              <a:latin typeface="Symbol" pitchFamily="18" charset="2"/>
            </a:endParaRPr>
          </a:p>
        </p:txBody>
      </p:sp>
      <p:sp>
        <p:nvSpPr>
          <p:cNvPr id="137233" name="AutoShape 21"/>
          <p:cNvSpPr>
            <a:spLocks noChangeArrowheads="1"/>
          </p:cNvSpPr>
          <p:nvPr/>
        </p:nvSpPr>
        <p:spPr bwMode="auto">
          <a:xfrm>
            <a:off x="2400300" y="2255838"/>
            <a:ext cx="285750" cy="173037"/>
          </a:xfrm>
          <a:prstGeom prst="rightArrow">
            <a:avLst>
              <a:gd name="adj1" fmla="val 50000"/>
              <a:gd name="adj2" fmla="val 41285"/>
            </a:avLst>
          </a:prstGeom>
          <a:solidFill>
            <a:srgbClr val="FE8F4A"/>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137234" name="Text Box 22"/>
          <p:cNvSpPr txBox="1">
            <a:spLocks noChangeArrowheads="1"/>
          </p:cNvSpPr>
          <p:nvPr/>
        </p:nvSpPr>
        <p:spPr bwMode="auto">
          <a:xfrm>
            <a:off x="2233613" y="2913063"/>
            <a:ext cx="1543050" cy="549275"/>
          </a:xfrm>
          <a:prstGeom prst="rect">
            <a:avLst/>
          </a:prstGeom>
          <a:noFill/>
          <a:ln w="12700">
            <a:noFill/>
            <a:miter lim="800000"/>
            <a:headEnd/>
            <a:tailEnd/>
          </a:ln>
        </p:spPr>
        <p:txBody>
          <a:bodyPr>
            <a:spAutoFit/>
          </a:bodyPr>
          <a:lstStyle/>
          <a:p>
            <a:pPr algn="ctr" eaLnBrk="0" hangingPunct="0">
              <a:lnSpc>
                <a:spcPct val="50000"/>
              </a:lnSpc>
              <a:spcBef>
                <a:spcPct val="50000"/>
              </a:spcBef>
            </a:pPr>
            <a:r>
              <a:rPr lang="en-GB" sz="2000" i="1">
                <a:solidFill>
                  <a:schemeClr val="bg1"/>
                </a:solidFill>
                <a:latin typeface="Corbel" pitchFamily="34" charset="0"/>
              </a:rPr>
              <a:t>Prednji brid</a:t>
            </a:r>
            <a:endParaRPr lang="en-GB" sz="2000">
              <a:solidFill>
                <a:schemeClr val="bg1"/>
              </a:solidFill>
              <a:latin typeface="Corbel" pitchFamily="34" charset="0"/>
            </a:endParaRPr>
          </a:p>
          <a:p>
            <a:pPr algn="ctr" eaLnBrk="0" hangingPunct="0"/>
            <a:r>
              <a:rPr lang="en-GB" sz="2000" i="1">
                <a:solidFill>
                  <a:schemeClr val="bg1"/>
                </a:solidFill>
                <a:latin typeface="Corbel" pitchFamily="34" charset="0"/>
              </a:rPr>
              <a:t>v </a:t>
            </a:r>
            <a:r>
              <a:rPr lang="en-GB" sz="2000">
                <a:solidFill>
                  <a:schemeClr val="bg1"/>
                </a:solidFill>
                <a:latin typeface="Corbel" pitchFamily="34" charset="0"/>
                <a:sym typeface="Symbol" pitchFamily="18" charset="2"/>
              </a:rPr>
              <a:t></a:t>
            </a:r>
            <a:endParaRPr lang="en-GB" sz="2000">
              <a:solidFill>
                <a:schemeClr val="bg1"/>
              </a:solidFill>
              <a:latin typeface="Corbel" pitchFamily="34" charset="0"/>
            </a:endParaRPr>
          </a:p>
        </p:txBody>
      </p:sp>
      <p:sp>
        <p:nvSpPr>
          <p:cNvPr id="137235" name="Text Box 23"/>
          <p:cNvSpPr txBox="1">
            <a:spLocks noChangeArrowheads="1"/>
          </p:cNvSpPr>
          <p:nvPr/>
        </p:nvSpPr>
        <p:spPr bwMode="auto">
          <a:xfrm>
            <a:off x="620713" y="2400300"/>
            <a:ext cx="1416050" cy="769938"/>
          </a:xfrm>
          <a:prstGeom prst="rect">
            <a:avLst/>
          </a:prstGeom>
          <a:noFill/>
          <a:ln w="12700">
            <a:noFill/>
            <a:miter lim="800000"/>
            <a:headEnd/>
            <a:tailEnd/>
          </a:ln>
        </p:spPr>
        <p:txBody>
          <a:bodyPr>
            <a:spAutoFit/>
          </a:bodyPr>
          <a:lstStyle/>
          <a:p>
            <a:pPr algn="ctr" eaLnBrk="0" hangingPunct="0">
              <a:lnSpc>
                <a:spcPct val="110000"/>
              </a:lnSpc>
            </a:pPr>
            <a:r>
              <a:rPr lang="en-GB" sz="2000" i="1">
                <a:solidFill>
                  <a:schemeClr val="bg1"/>
                </a:solidFill>
                <a:latin typeface="Corbel" pitchFamily="34" charset="0"/>
              </a:rPr>
              <a:t>Stražnji brid</a:t>
            </a:r>
            <a:r>
              <a:rPr lang="en-GB" sz="2000">
                <a:solidFill>
                  <a:schemeClr val="bg1"/>
                </a:solidFill>
                <a:latin typeface="Corbel" pitchFamily="34" charset="0"/>
              </a:rPr>
              <a:t> </a:t>
            </a:r>
            <a:br>
              <a:rPr lang="en-GB" sz="2000">
                <a:solidFill>
                  <a:schemeClr val="bg1"/>
                </a:solidFill>
                <a:latin typeface="Corbel" pitchFamily="34" charset="0"/>
              </a:rPr>
            </a:br>
            <a:r>
              <a:rPr lang="en-GB" sz="2000" i="1">
                <a:solidFill>
                  <a:schemeClr val="bg1"/>
                </a:solidFill>
                <a:latin typeface="Corbel" pitchFamily="34" charset="0"/>
              </a:rPr>
              <a:t>v </a:t>
            </a:r>
            <a:r>
              <a:rPr lang="en-GB" sz="2000">
                <a:solidFill>
                  <a:schemeClr val="bg1"/>
                </a:solidFill>
                <a:latin typeface="Corbel" pitchFamily="34" charset="0"/>
                <a:sym typeface="Symbol" pitchFamily="18" charset="2"/>
              </a:rPr>
              <a:t></a:t>
            </a:r>
            <a:endParaRPr lang="en-GB" sz="2000">
              <a:solidFill>
                <a:schemeClr val="bg1"/>
              </a:solidFill>
              <a:latin typeface="Corbel" pitchFamily="34" charset="0"/>
            </a:endParaRPr>
          </a:p>
        </p:txBody>
      </p:sp>
      <p:sp>
        <p:nvSpPr>
          <p:cNvPr id="137236" name="Text Box 24"/>
          <p:cNvSpPr txBox="1">
            <a:spLocks noChangeArrowheads="1"/>
          </p:cNvSpPr>
          <p:nvPr/>
        </p:nvSpPr>
        <p:spPr bwMode="auto">
          <a:xfrm>
            <a:off x="2335213" y="1876425"/>
            <a:ext cx="2573337" cy="400050"/>
          </a:xfrm>
          <a:prstGeom prst="rect">
            <a:avLst/>
          </a:prstGeom>
          <a:noFill/>
          <a:ln w="12700">
            <a:noFill/>
            <a:miter lim="800000"/>
            <a:headEnd/>
            <a:tailEnd/>
          </a:ln>
        </p:spPr>
        <p:txBody>
          <a:bodyPr>
            <a:spAutoFit/>
          </a:bodyPr>
          <a:lstStyle/>
          <a:p>
            <a:pPr eaLnBrk="0" hangingPunct="0">
              <a:spcBef>
                <a:spcPct val="50000"/>
              </a:spcBef>
            </a:pPr>
            <a:r>
              <a:rPr lang="en-GB" i="1">
                <a:solidFill>
                  <a:schemeClr val="bg1"/>
                </a:solidFill>
                <a:latin typeface="Corbel" pitchFamily="34" charset="0"/>
              </a:rPr>
              <a:t>Smjer propagacije</a:t>
            </a:r>
            <a:endParaRPr lang="en-GB" sz="2000">
              <a:solidFill>
                <a:schemeClr val="bg1"/>
              </a:solidFill>
              <a:latin typeface="Corbel" pitchFamily="34" charset="0"/>
            </a:endParaRPr>
          </a:p>
        </p:txBody>
      </p:sp>
      <p:sp>
        <p:nvSpPr>
          <p:cNvPr id="137237" name="Text Box 25"/>
          <p:cNvSpPr txBox="1">
            <a:spLocks noChangeArrowheads="1"/>
          </p:cNvSpPr>
          <p:nvPr/>
        </p:nvSpPr>
        <p:spPr bwMode="auto">
          <a:xfrm>
            <a:off x="1674813" y="5365750"/>
            <a:ext cx="2217737" cy="400050"/>
          </a:xfrm>
          <a:prstGeom prst="rect">
            <a:avLst/>
          </a:prstGeom>
          <a:noFill/>
          <a:ln w="12700">
            <a:noFill/>
            <a:miter lim="800000"/>
            <a:headEnd/>
            <a:tailEnd/>
          </a:ln>
        </p:spPr>
        <p:txBody>
          <a:bodyPr>
            <a:spAutoFit/>
          </a:bodyPr>
          <a:lstStyle/>
          <a:p>
            <a:pPr algn="r" eaLnBrk="0" hangingPunct="0">
              <a:spcBef>
                <a:spcPct val="50000"/>
              </a:spcBef>
            </a:pPr>
            <a:r>
              <a:rPr lang="en-GB" i="1">
                <a:solidFill>
                  <a:schemeClr val="bg1"/>
                </a:solidFill>
                <a:latin typeface="Corbel" pitchFamily="34" charset="0"/>
              </a:rPr>
              <a:t>Elastična membrana</a:t>
            </a:r>
            <a:endParaRPr lang="en-GB" sz="2000">
              <a:solidFill>
                <a:schemeClr val="bg1"/>
              </a:solidFill>
              <a:latin typeface="Corbel" pitchFamily="34" charset="0"/>
            </a:endParaRPr>
          </a:p>
        </p:txBody>
      </p:sp>
      <p:grpSp>
        <p:nvGrpSpPr>
          <p:cNvPr id="4" name="Group 26"/>
          <p:cNvGrpSpPr>
            <a:grpSpLocks/>
          </p:cNvGrpSpPr>
          <p:nvPr/>
        </p:nvGrpSpPr>
        <p:grpSpPr bwMode="auto">
          <a:xfrm>
            <a:off x="3170238" y="4708525"/>
            <a:ext cx="2762250" cy="982663"/>
            <a:chOff x="2223" y="3096"/>
            <a:chExt cx="1779" cy="551"/>
          </a:xfrm>
        </p:grpSpPr>
        <p:sp>
          <p:nvSpPr>
            <p:cNvPr id="137242" name="Freeform 27"/>
            <p:cNvSpPr>
              <a:spLocks/>
            </p:cNvSpPr>
            <p:nvPr/>
          </p:nvSpPr>
          <p:spPr bwMode="auto">
            <a:xfrm>
              <a:off x="2223" y="3341"/>
              <a:ext cx="1779" cy="306"/>
            </a:xfrm>
            <a:custGeom>
              <a:avLst/>
              <a:gdLst>
                <a:gd name="T0" fmla="*/ 0 w 1632"/>
                <a:gd name="T1" fmla="*/ 44 h 224"/>
                <a:gd name="T2" fmla="*/ 366 w 1632"/>
                <a:gd name="T3" fmla="*/ 44 h 224"/>
                <a:gd name="T4" fmla="*/ 889 w 1632"/>
                <a:gd name="T5" fmla="*/ 306 h 224"/>
                <a:gd name="T6" fmla="*/ 1413 w 1632"/>
                <a:gd name="T7" fmla="*/ 44 h 224"/>
                <a:gd name="T8" fmla="*/ 1779 w 1632"/>
                <a:gd name="T9" fmla="*/ 44 h 224"/>
                <a:gd name="T10" fmla="*/ 0 60000 65536"/>
                <a:gd name="T11" fmla="*/ 0 60000 65536"/>
                <a:gd name="T12" fmla="*/ 0 60000 65536"/>
                <a:gd name="T13" fmla="*/ 0 60000 65536"/>
                <a:gd name="T14" fmla="*/ 0 60000 65536"/>
                <a:gd name="T15" fmla="*/ 0 w 1632"/>
                <a:gd name="T16" fmla="*/ 0 h 224"/>
                <a:gd name="T17" fmla="*/ 1632 w 1632"/>
                <a:gd name="T18" fmla="*/ 224 h 224"/>
              </a:gdLst>
              <a:ahLst/>
              <a:cxnLst>
                <a:cxn ang="T10">
                  <a:pos x="T0" y="T1"/>
                </a:cxn>
                <a:cxn ang="T11">
                  <a:pos x="T2" y="T3"/>
                </a:cxn>
                <a:cxn ang="T12">
                  <a:pos x="T4" y="T5"/>
                </a:cxn>
                <a:cxn ang="T13">
                  <a:pos x="T6" y="T7"/>
                </a:cxn>
                <a:cxn ang="T14">
                  <a:pos x="T8" y="T9"/>
                </a:cxn>
              </a:cxnLst>
              <a:rect l="T15" t="T16" r="T17" b="T18"/>
              <a:pathLst>
                <a:path w="1632" h="224">
                  <a:moveTo>
                    <a:pt x="0" y="32"/>
                  </a:moveTo>
                  <a:cubicBezTo>
                    <a:pt x="100" y="16"/>
                    <a:pt x="200" y="0"/>
                    <a:pt x="336" y="32"/>
                  </a:cubicBezTo>
                  <a:cubicBezTo>
                    <a:pt x="472" y="64"/>
                    <a:pt x="656" y="224"/>
                    <a:pt x="816" y="224"/>
                  </a:cubicBezTo>
                  <a:cubicBezTo>
                    <a:pt x="976" y="224"/>
                    <a:pt x="1160" y="64"/>
                    <a:pt x="1296" y="32"/>
                  </a:cubicBezTo>
                  <a:cubicBezTo>
                    <a:pt x="1432" y="0"/>
                    <a:pt x="1576" y="32"/>
                    <a:pt x="1632" y="32"/>
                  </a:cubicBezTo>
                </a:path>
              </a:pathLst>
            </a:custGeom>
            <a:noFill/>
            <a:ln w="57150">
              <a:solidFill>
                <a:srgbClr val="996633"/>
              </a:solidFill>
              <a:round/>
              <a:headEnd/>
              <a:tailEnd/>
            </a:ln>
          </p:spPr>
          <p:txBody>
            <a:bodyPr wrap="none" anchor="ctr"/>
            <a:lstStyle/>
            <a:p>
              <a:endParaRPr lang="en-US">
                <a:solidFill>
                  <a:schemeClr val="bg1"/>
                </a:solidFill>
                <a:latin typeface="Corbel" pitchFamily="34" charset="0"/>
              </a:endParaRPr>
            </a:p>
          </p:txBody>
        </p:sp>
        <p:grpSp>
          <p:nvGrpSpPr>
            <p:cNvPr id="5" name="Group 28"/>
            <p:cNvGrpSpPr>
              <a:grpSpLocks/>
            </p:cNvGrpSpPr>
            <p:nvPr/>
          </p:nvGrpSpPr>
          <p:grpSpPr bwMode="auto">
            <a:xfrm rot="-566896">
              <a:off x="3013" y="3228"/>
              <a:ext cx="228" cy="400"/>
              <a:chOff x="4085" y="3239"/>
              <a:chExt cx="209" cy="293"/>
            </a:xfrm>
          </p:grpSpPr>
          <p:sp>
            <p:nvSpPr>
              <p:cNvPr id="137270" name="Line 29"/>
              <p:cNvSpPr>
                <a:spLocks noChangeShapeType="1"/>
              </p:cNvSpPr>
              <p:nvPr/>
            </p:nvSpPr>
            <p:spPr bwMode="auto">
              <a:xfrm flipH="1">
                <a:off x="4176" y="3312"/>
                <a:ext cx="48" cy="96"/>
              </a:xfrm>
              <a:prstGeom prst="line">
                <a:avLst/>
              </a:prstGeom>
              <a:noFill/>
              <a:ln w="28575">
                <a:solidFill>
                  <a:srgbClr val="000000"/>
                </a:solidFill>
                <a:round/>
                <a:headEnd/>
                <a:tailEnd/>
              </a:ln>
            </p:spPr>
            <p:txBody>
              <a:bodyPr wrap="none" anchor="ctr"/>
              <a:lstStyle/>
              <a:p>
                <a:endParaRPr lang="en-US"/>
              </a:p>
            </p:txBody>
          </p:sp>
          <p:sp>
            <p:nvSpPr>
              <p:cNvPr id="137271" name="Line 30"/>
              <p:cNvSpPr>
                <a:spLocks noChangeShapeType="1"/>
              </p:cNvSpPr>
              <p:nvPr/>
            </p:nvSpPr>
            <p:spPr bwMode="auto">
              <a:xfrm>
                <a:off x="4176" y="3410"/>
                <a:ext cx="43" cy="53"/>
              </a:xfrm>
              <a:prstGeom prst="line">
                <a:avLst/>
              </a:prstGeom>
              <a:noFill/>
              <a:ln w="28575">
                <a:solidFill>
                  <a:srgbClr val="000000"/>
                </a:solidFill>
                <a:round/>
                <a:headEnd/>
                <a:tailEnd/>
              </a:ln>
            </p:spPr>
            <p:txBody>
              <a:bodyPr wrap="none" anchor="ctr"/>
              <a:lstStyle/>
              <a:p>
                <a:endParaRPr lang="en-US"/>
              </a:p>
            </p:txBody>
          </p:sp>
          <p:sp>
            <p:nvSpPr>
              <p:cNvPr id="137272" name="Line 31"/>
              <p:cNvSpPr>
                <a:spLocks noChangeShapeType="1"/>
              </p:cNvSpPr>
              <p:nvPr/>
            </p:nvSpPr>
            <p:spPr bwMode="auto">
              <a:xfrm flipH="1">
                <a:off x="4198" y="3459"/>
                <a:ext cx="22" cy="70"/>
              </a:xfrm>
              <a:prstGeom prst="line">
                <a:avLst/>
              </a:prstGeom>
              <a:noFill/>
              <a:ln w="28575">
                <a:solidFill>
                  <a:srgbClr val="000000"/>
                </a:solidFill>
                <a:round/>
                <a:headEnd/>
                <a:tailEnd/>
              </a:ln>
            </p:spPr>
            <p:txBody>
              <a:bodyPr wrap="none" anchor="ctr"/>
              <a:lstStyle/>
              <a:p>
                <a:endParaRPr lang="en-US"/>
              </a:p>
            </p:txBody>
          </p:sp>
          <p:sp>
            <p:nvSpPr>
              <p:cNvPr id="137273" name="Line 32"/>
              <p:cNvSpPr>
                <a:spLocks noChangeShapeType="1"/>
              </p:cNvSpPr>
              <p:nvPr/>
            </p:nvSpPr>
            <p:spPr bwMode="auto">
              <a:xfrm>
                <a:off x="4202" y="3525"/>
                <a:ext cx="29" cy="7"/>
              </a:xfrm>
              <a:prstGeom prst="line">
                <a:avLst/>
              </a:prstGeom>
              <a:noFill/>
              <a:ln w="28575">
                <a:solidFill>
                  <a:srgbClr val="000000"/>
                </a:solidFill>
                <a:round/>
                <a:headEnd/>
                <a:tailEnd/>
              </a:ln>
            </p:spPr>
            <p:txBody>
              <a:bodyPr wrap="none" anchor="ctr"/>
              <a:lstStyle/>
              <a:p>
                <a:endParaRPr lang="en-US"/>
              </a:p>
            </p:txBody>
          </p:sp>
          <p:sp>
            <p:nvSpPr>
              <p:cNvPr id="137274" name="Line 33"/>
              <p:cNvSpPr>
                <a:spLocks noChangeShapeType="1"/>
              </p:cNvSpPr>
              <p:nvPr/>
            </p:nvSpPr>
            <p:spPr bwMode="auto">
              <a:xfrm flipH="1">
                <a:off x="4142" y="3407"/>
                <a:ext cx="32" cy="57"/>
              </a:xfrm>
              <a:prstGeom prst="line">
                <a:avLst/>
              </a:prstGeom>
              <a:noFill/>
              <a:ln w="28575">
                <a:solidFill>
                  <a:srgbClr val="000000"/>
                </a:solidFill>
                <a:round/>
                <a:headEnd/>
                <a:tailEnd/>
              </a:ln>
            </p:spPr>
            <p:txBody>
              <a:bodyPr wrap="none" anchor="ctr"/>
              <a:lstStyle/>
              <a:p>
                <a:endParaRPr lang="en-US"/>
              </a:p>
            </p:txBody>
          </p:sp>
          <p:sp>
            <p:nvSpPr>
              <p:cNvPr id="137275" name="Line 34"/>
              <p:cNvSpPr>
                <a:spLocks noChangeShapeType="1"/>
              </p:cNvSpPr>
              <p:nvPr/>
            </p:nvSpPr>
            <p:spPr bwMode="auto">
              <a:xfrm flipH="1">
                <a:off x="4085" y="3464"/>
                <a:ext cx="61" cy="20"/>
              </a:xfrm>
              <a:prstGeom prst="line">
                <a:avLst/>
              </a:prstGeom>
              <a:noFill/>
              <a:ln w="28575">
                <a:solidFill>
                  <a:srgbClr val="000000"/>
                </a:solidFill>
                <a:round/>
                <a:headEnd/>
                <a:tailEnd/>
              </a:ln>
            </p:spPr>
            <p:txBody>
              <a:bodyPr wrap="none" anchor="ctr"/>
              <a:lstStyle/>
              <a:p>
                <a:endParaRPr lang="en-US"/>
              </a:p>
            </p:txBody>
          </p:sp>
          <p:sp>
            <p:nvSpPr>
              <p:cNvPr id="137276" name="Line 35"/>
              <p:cNvSpPr>
                <a:spLocks noChangeShapeType="1"/>
              </p:cNvSpPr>
              <p:nvPr/>
            </p:nvSpPr>
            <p:spPr bwMode="auto">
              <a:xfrm>
                <a:off x="4088" y="3480"/>
                <a:ext cx="17" cy="28"/>
              </a:xfrm>
              <a:prstGeom prst="line">
                <a:avLst/>
              </a:prstGeom>
              <a:noFill/>
              <a:ln w="28575">
                <a:solidFill>
                  <a:srgbClr val="000000"/>
                </a:solidFill>
                <a:round/>
                <a:headEnd/>
                <a:tailEnd/>
              </a:ln>
            </p:spPr>
            <p:txBody>
              <a:bodyPr wrap="none" anchor="ctr"/>
              <a:lstStyle/>
              <a:p>
                <a:endParaRPr lang="en-US"/>
              </a:p>
            </p:txBody>
          </p:sp>
          <p:sp>
            <p:nvSpPr>
              <p:cNvPr id="137277" name="Oval 36"/>
              <p:cNvSpPr>
                <a:spLocks noChangeArrowheads="1"/>
              </p:cNvSpPr>
              <p:nvPr/>
            </p:nvSpPr>
            <p:spPr bwMode="auto">
              <a:xfrm rot="1660005">
                <a:off x="4215" y="3239"/>
                <a:ext cx="47" cy="79"/>
              </a:xfrm>
              <a:prstGeom prst="ellipse">
                <a:avLst/>
              </a:prstGeom>
              <a:solidFill>
                <a:srgbClr val="FFCC00"/>
              </a:solidFill>
              <a:ln w="28575">
                <a:solidFill>
                  <a:srgbClr val="000000"/>
                </a:solidFill>
                <a:round/>
                <a:headEnd/>
                <a:tailEnd/>
              </a:ln>
            </p:spPr>
            <p:txBody>
              <a:bodyPr wrap="none" anchor="ctr"/>
              <a:lstStyle/>
              <a:p>
                <a:endParaRPr lang="en-US">
                  <a:solidFill>
                    <a:schemeClr val="bg1"/>
                  </a:solidFill>
                  <a:latin typeface="Corbel" pitchFamily="34" charset="0"/>
                </a:endParaRPr>
              </a:p>
            </p:txBody>
          </p:sp>
          <p:sp>
            <p:nvSpPr>
              <p:cNvPr id="137278" name="Line 37"/>
              <p:cNvSpPr>
                <a:spLocks noChangeShapeType="1"/>
              </p:cNvSpPr>
              <p:nvPr/>
            </p:nvSpPr>
            <p:spPr bwMode="auto">
              <a:xfrm flipH="1">
                <a:off x="4148" y="3337"/>
                <a:ext cx="62" cy="5"/>
              </a:xfrm>
              <a:prstGeom prst="line">
                <a:avLst/>
              </a:prstGeom>
              <a:noFill/>
              <a:ln w="28575">
                <a:solidFill>
                  <a:srgbClr val="000000"/>
                </a:solidFill>
                <a:round/>
                <a:headEnd/>
                <a:tailEnd/>
              </a:ln>
            </p:spPr>
            <p:txBody>
              <a:bodyPr wrap="none" anchor="ctr"/>
              <a:lstStyle/>
              <a:p>
                <a:endParaRPr lang="en-US"/>
              </a:p>
            </p:txBody>
          </p:sp>
          <p:sp>
            <p:nvSpPr>
              <p:cNvPr id="137279" name="Line 38"/>
              <p:cNvSpPr>
                <a:spLocks noChangeShapeType="1"/>
              </p:cNvSpPr>
              <p:nvPr/>
            </p:nvSpPr>
            <p:spPr bwMode="auto">
              <a:xfrm flipH="1">
                <a:off x="4118" y="3344"/>
                <a:ext cx="32" cy="46"/>
              </a:xfrm>
              <a:prstGeom prst="line">
                <a:avLst/>
              </a:prstGeom>
              <a:noFill/>
              <a:ln w="28575">
                <a:solidFill>
                  <a:srgbClr val="000000"/>
                </a:solidFill>
                <a:round/>
                <a:headEnd/>
                <a:tailEnd/>
              </a:ln>
            </p:spPr>
            <p:txBody>
              <a:bodyPr wrap="none" anchor="ctr"/>
              <a:lstStyle/>
              <a:p>
                <a:endParaRPr lang="en-US"/>
              </a:p>
            </p:txBody>
          </p:sp>
          <p:sp>
            <p:nvSpPr>
              <p:cNvPr id="137280" name="Line 39"/>
              <p:cNvSpPr>
                <a:spLocks noChangeShapeType="1"/>
              </p:cNvSpPr>
              <p:nvPr/>
            </p:nvSpPr>
            <p:spPr bwMode="auto">
              <a:xfrm flipV="1">
                <a:off x="4215" y="3336"/>
                <a:ext cx="79" cy="5"/>
              </a:xfrm>
              <a:prstGeom prst="line">
                <a:avLst/>
              </a:prstGeom>
              <a:noFill/>
              <a:ln w="28575">
                <a:solidFill>
                  <a:srgbClr val="000000"/>
                </a:solidFill>
                <a:round/>
                <a:headEnd/>
                <a:tailEnd/>
              </a:ln>
            </p:spPr>
            <p:txBody>
              <a:bodyPr wrap="none" anchor="ctr"/>
              <a:lstStyle/>
              <a:p>
                <a:endParaRPr lang="en-US"/>
              </a:p>
            </p:txBody>
          </p:sp>
        </p:grpSp>
        <p:grpSp>
          <p:nvGrpSpPr>
            <p:cNvPr id="6" name="Group 40"/>
            <p:cNvGrpSpPr>
              <a:grpSpLocks/>
            </p:cNvGrpSpPr>
            <p:nvPr/>
          </p:nvGrpSpPr>
          <p:grpSpPr bwMode="auto">
            <a:xfrm rot="-2262509">
              <a:off x="3264" y="3096"/>
              <a:ext cx="228" cy="400"/>
              <a:chOff x="4085" y="3239"/>
              <a:chExt cx="209" cy="293"/>
            </a:xfrm>
          </p:grpSpPr>
          <p:sp>
            <p:nvSpPr>
              <p:cNvPr id="137259" name="Line 41"/>
              <p:cNvSpPr>
                <a:spLocks noChangeShapeType="1"/>
              </p:cNvSpPr>
              <p:nvPr/>
            </p:nvSpPr>
            <p:spPr bwMode="auto">
              <a:xfrm flipH="1">
                <a:off x="4176" y="3312"/>
                <a:ext cx="48" cy="96"/>
              </a:xfrm>
              <a:prstGeom prst="line">
                <a:avLst/>
              </a:prstGeom>
              <a:noFill/>
              <a:ln w="28575">
                <a:solidFill>
                  <a:srgbClr val="000000"/>
                </a:solidFill>
                <a:round/>
                <a:headEnd/>
                <a:tailEnd/>
              </a:ln>
            </p:spPr>
            <p:txBody>
              <a:bodyPr wrap="none" anchor="ctr"/>
              <a:lstStyle/>
              <a:p>
                <a:endParaRPr lang="en-US"/>
              </a:p>
            </p:txBody>
          </p:sp>
          <p:sp>
            <p:nvSpPr>
              <p:cNvPr id="137260" name="Line 42"/>
              <p:cNvSpPr>
                <a:spLocks noChangeShapeType="1"/>
              </p:cNvSpPr>
              <p:nvPr/>
            </p:nvSpPr>
            <p:spPr bwMode="auto">
              <a:xfrm>
                <a:off x="4176" y="3410"/>
                <a:ext cx="43" cy="53"/>
              </a:xfrm>
              <a:prstGeom prst="line">
                <a:avLst/>
              </a:prstGeom>
              <a:noFill/>
              <a:ln w="28575">
                <a:solidFill>
                  <a:srgbClr val="000000"/>
                </a:solidFill>
                <a:round/>
                <a:headEnd/>
                <a:tailEnd/>
              </a:ln>
            </p:spPr>
            <p:txBody>
              <a:bodyPr wrap="none" anchor="ctr"/>
              <a:lstStyle/>
              <a:p>
                <a:endParaRPr lang="en-US"/>
              </a:p>
            </p:txBody>
          </p:sp>
          <p:sp>
            <p:nvSpPr>
              <p:cNvPr id="137261" name="Line 43"/>
              <p:cNvSpPr>
                <a:spLocks noChangeShapeType="1"/>
              </p:cNvSpPr>
              <p:nvPr/>
            </p:nvSpPr>
            <p:spPr bwMode="auto">
              <a:xfrm flipH="1">
                <a:off x="4198" y="3459"/>
                <a:ext cx="22" cy="70"/>
              </a:xfrm>
              <a:prstGeom prst="line">
                <a:avLst/>
              </a:prstGeom>
              <a:noFill/>
              <a:ln w="28575">
                <a:solidFill>
                  <a:srgbClr val="000000"/>
                </a:solidFill>
                <a:round/>
                <a:headEnd/>
                <a:tailEnd/>
              </a:ln>
            </p:spPr>
            <p:txBody>
              <a:bodyPr wrap="none" anchor="ctr"/>
              <a:lstStyle/>
              <a:p>
                <a:endParaRPr lang="en-US"/>
              </a:p>
            </p:txBody>
          </p:sp>
          <p:sp>
            <p:nvSpPr>
              <p:cNvPr id="137262" name="Line 44"/>
              <p:cNvSpPr>
                <a:spLocks noChangeShapeType="1"/>
              </p:cNvSpPr>
              <p:nvPr/>
            </p:nvSpPr>
            <p:spPr bwMode="auto">
              <a:xfrm>
                <a:off x="4202" y="3525"/>
                <a:ext cx="29" cy="7"/>
              </a:xfrm>
              <a:prstGeom prst="line">
                <a:avLst/>
              </a:prstGeom>
              <a:noFill/>
              <a:ln w="28575">
                <a:solidFill>
                  <a:srgbClr val="000000"/>
                </a:solidFill>
                <a:round/>
                <a:headEnd/>
                <a:tailEnd/>
              </a:ln>
            </p:spPr>
            <p:txBody>
              <a:bodyPr wrap="none" anchor="ctr"/>
              <a:lstStyle/>
              <a:p>
                <a:endParaRPr lang="en-US"/>
              </a:p>
            </p:txBody>
          </p:sp>
          <p:sp>
            <p:nvSpPr>
              <p:cNvPr id="137263" name="Line 45"/>
              <p:cNvSpPr>
                <a:spLocks noChangeShapeType="1"/>
              </p:cNvSpPr>
              <p:nvPr/>
            </p:nvSpPr>
            <p:spPr bwMode="auto">
              <a:xfrm flipH="1">
                <a:off x="4142" y="3407"/>
                <a:ext cx="32" cy="57"/>
              </a:xfrm>
              <a:prstGeom prst="line">
                <a:avLst/>
              </a:prstGeom>
              <a:noFill/>
              <a:ln w="28575">
                <a:solidFill>
                  <a:srgbClr val="000000"/>
                </a:solidFill>
                <a:round/>
                <a:headEnd/>
                <a:tailEnd/>
              </a:ln>
            </p:spPr>
            <p:txBody>
              <a:bodyPr wrap="none" anchor="ctr"/>
              <a:lstStyle/>
              <a:p>
                <a:endParaRPr lang="en-US"/>
              </a:p>
            </p:txBody>
          </p:sp>
          <p:sp>
            <p:nvSpPr>
              <p:cNvPr id="137264" name="Line 46"/>
              <p:cNvSpPr>
                <a:spLocks noChangeShapeType="1"/>
              </p:cNvSpPr>
              <p:nvPr/>
            </p:nvSpPr>
            <p:spPr bwMode="auto">
              <a:xfrm flipH="1">
                <a:off x="4085" y="3464"/>
                <a:ext cx="61" cy="20"/>
              </a:xfrm>
              <a:prstGeom prst="line">
                <a:avLst/>
              </a:prstGeom>
              <a:noFill/>
              <a:ln w="28575">
                <a:solidFill>
                  <a:srgbClr val="000000"/>
                </a:solidFill>
                <a:round/>
                <a:headEnd/>
                <a:tailEnd/>
              </a:ln>
            </p:spPr>
            <p:txBody>
              <a:bodyPr wrap="none" anchor="ctr"/>
              <a:lstStyle/>
              <a:p>
                <a:endParaRPr lang="en-US"/>
              </a:p>
            </p:txBody>
          </p:sp>
          <p:sp>
            <p:nvSpPr>
              <p:cNvPr id="137265" name="Line 47"/>
              <p:cNvSpPr>
                <a:spLocks noChangeShapeType="1"/>
              </p:cNvSpPr>
              <p:nvPr/>
            </p:nvSpPr>
            <p:spPr bwMode="auto">
              <a:xfrm>
                <a:off x="4088" y="3480"/>
                <a:ext cx="17" cy="28"/>
              </a:xfrm>
              <a:prstGeom prst="line">
                <a:avLst/>
              </a:prstGeom>
              <a:noFill/>
              <a:ln w="28575">
                <a:solidFill>
                  <a:srgbClr val="000000"/>
                </a:solidFill>
                <a:round/>
                <a:headEnd/>
                <a:tailEnd/>
              </a:ln>
            </p:spPr>
            <p:txBody>
              <a:bodyPr wrap="none" anchor="ctr"/>
              <a:lstStyle/>
              <a:p>
                <a:endParaRPr lang="en-US"/>
              </a:p>
            </p:txBody>
          </p:sp>
          <p:sp>
            <p:nvSpPr>
              <p:cNvPr id="137266" name="Oval 48"/>
              <p:cNvSpPr>
                <a:spLocks noChangeArrowheads="1"/>
              </p:cNvSpPr>
              <p:nvPr/>
            </p:nvSpPr>
            <p:spPr bwMode="auto">
              <a:xfrm rot="1660005">
                <a:off x="4215" y="3239"/>
                <a:ext cx="47" cy="79"/>
              </a:xfrm>
              <a:prstGeom prst="ellipse">
                <a:avLst/>
              </a:prstGeom>
              <a:solidFill>
                <a:srgbClr val="FFCC00"/>
              </a:solidFill>
              <a:ln w="28575">
                <a:solidFill>
                  <a:srgbClr val="000000"/>
                </a:solidFill>
                <a:round/>
                <a:headEnd/>
                <a:tailEnd/>
              </a:ln>
            </p:spPr>
            <p:txBody>
              <a:bodyPr wrap="none" anchor="ctr"/>
              <a:lstStyle/>
              <a:p>
                <a:endParaRPr lang="en-US">
                  <a:solidFill>
                    <a:schemeClr val="bg1"/>
                  </a:solidFill>
                  <a:latin typeface="Corbel" pitchFamily="34" charset="0"/>
                </a:endParaRPr>
              </a:p>
            </p:txBody>
          </p:sp>
          <p:sp>
            <p:nvSpPr>
              <p:cNvPr id="137267" name="Line 49"/>
              <p:cNvSpPr>
                <a:spLocks noChangeShapeType="1"/>
              </p:cNvSpPr>
              <p:nvPr/>
            </p:nvSpPr>
            <p:spPr bwMode="auto">
              <a:xfrm flipH="1">
                <a:off x="4148" y="3337"/>
                <a:ext cx="62" cy="5"/>
              </a:xfrm>
              <a:prstGeom prst="line">
                <a:avLst/>
              </a:prstGeom>
              <a:noFill/>
              <a:ln w="28575">
                <a:solidFill>
                  <a:srgbClr val="000000"/>
                </a:solidFill>
                <a:round/>
                <a:headEnd/>
                <a:tailEnd/>
              </a:ln>
            </p:spPr>
            <p:txBody>
              <a:bodyPr wrap="none" anchor="ctr"/>
              <a:lstStyle/>
              <a:p>
                <a:endParaRPr lang="en-US"/>
              </a:p>
            </p:txBody>
          </p:sp>
          <p:sp>
            <p:nvSpPr>
              <p:cNvPr id="137268" name="Line 50"/>
              <p:cNvSpPr>
                <a:spLocks noChangeShapeType="1"/>
              </p:cNvSpPr>
              <p:nvPr/>
            </p:nvSpPr>
            <p:spPr bwMode="auto">
              <a:xfrm flipH="1">
                <a:off x="4118" y="3344"/>
                <a:ext cx="32" cy="46"/>
              </a:xfrm>
              <a:prstGeom prst="line">
                <a:avLst/>
              </a:prstGeom>
              <a:noFill/>
              <a:ln w="28575">
                <a:solidFill>
                  <a:srgbClr val="000000"/>
                </a:solidFill>
                <a:round/>
                <a:headEnd/>
                <a:tailEnd/>
              </a:ln>
            </p:spPr>
            <p:txBody>
              <a:bodyPr wrap="none" anchor="ctr"/>
              <a:lstStyle/>
              <a:p>
                <a:endParaRPr lang="en-US"/>
              </a:p>
            </p:txBody>
          </p:sp>
          <p:sp>
            <p:nvSpPr>
              <p:cNvPr id="137269" name="Line 51"/>
              <p:cNvSpPr>
                <a:spLocks noChangeShapeType="1"/>
              </p:cNvSpPr>
              <p:nvPr/>
            </p:nvSpPr>
            <p:spPr bwMode="auto">
              <a:xfrm flipV="1">
                <a:off x="4215" y="3336"/>
                <a:ext cx="79" cy="5"/>
              </a:xfrm>
              <a:prstGeom prst="line">
                <a:avLst/>
              </a:prstGeom>
              <a:noFill/>
              <a:ln w="28575">
                <a:solidFill>
                  <a:srgbClr val="000000"/>
                </a:solidFill>
                <a:round/>
                <a:headEnd/>
                <a:tailEnd/>
              </a:ln>
            </p:spPr>
            <p:txBody>
              <a:bodyPr wrap="none" anchor="ctr"/>
              <a:lstStyle/>
              <a:p>
                <a:endParaRPr lang="en-US"/>
              </a:p>
            </p:txBody>
          </p:sp>
        </p:grpSp>
        <p:grpSp>
          <p:nvGrpSpPr>
            <p:cNvPr id="7" name="Group 52"/>
            <p:cNvGrpSpPr>
              <a:grpSpLocks/>
            </p:cNvGrpSpPr>
            <p:nvPr/>
          </p:nvGrpSpPr>
          <p:grpSpPr bwMode="auto">
            <a:xfrm rot="1002466">
              <a:off x="2771" y="3112"/>
              <a:ext cx="228" cy="400"/>
              <a:chOff x="4085" y="3239"/>
              <a:chExt cx="209" cy="293"/>
            </a:xfrm>
          </p:grpSpPr>
          <p:sp>
            <p:nvSpPr>
              <p:cNvPr id="137248" name="Line 53"/>
              <p:cNvSpPr>
                <a:spLocks noChangeShapeType="1"/>
              </p:cNvSpPr>
              <p:nvPr/>
            </p:nvSpPr>
            <p:spPr bwMode="auto">
              <a:xfrm flipH="1">
                <a:off x="4176" y="3312"/>
                <a:ext cx="48" cy="96"/>
              </a:xfrm>
              <a:prstGeom prst="line">
                <a:avLst/>
              </a:prstGeom>
              <a:noFill/>
              <a:ln w="28575">
                <a:solidFill>
                  <a:srgbClr val="000000"/>
                </a:solidFill>
                <a:round/>
                <a:headEnd/>
                <a:tailEnd/>
              </a:ln>
            </p:spPr>
            <p:txBody>
              <a:bodyPr wrap="none" anchor="ctr"/>
              <a:lstStyle/>
              <a:p>
                <a:endParaRPr lang="en-US"/>
              </a:p>
            </p:txBody>
          </p:sp>
          <p:sp>
            <p:nvSpPr>
              <p:cNvPr id="137249" name="Line 54"/>
              <p:cNvSpPr>
                <a:spLocks noChangeShapeType="1"/>
              </p:cNvSpPr>
              <p:nvPr/>
            </p:nvSpPr>
            <p:spPr bwMode="auto">
              <a:xfrm>
                <a:off x="4176" y="3410"/>
                <a:ext cx="43" cy="53"/>
              </a:xfrm>
              <a:prstGeom prst="line">
                <a:avLst/>
              </a:prstGeom>
              <a:noFill/>
              <a:ln w="28575">
                <a:solidFill>
                  <a:srgbClr val="000000"/>
                </a:solidFill>
                <a:round/>
                <a:headEnd/>
                <a:tailEnd/>
              </a:ln>
            </p:spPr>
            <p:txBody>
              <a:bodyPr wrap="none" anchor="ctr"/>
              <a:lstStyle/>
              <a:p>
                <a:endParaRPr lang="en-US"/>
              </a:p>
            </p:txBody>
          </p:sp>
          <p:sp>
            <p:nvSpPr>
              <p:cNvPr id="137250" name="Line 55"/>
              <p:cNvSpPr>
                <a:spLocks noChangeShapeType="1"/>
              </p:cNvSpPr>
              <p:nvPr/>
            </p:nvSpPr>
            <p:spPr bwMode="auto">
              <a:xfrm flipH="1">
                <a:off x="4198" y="3459"/>
                <a:ext cx="22" cy="70"/>
              </a:xfrm>
              <a:prstGeom prst="line">
                <a:avLst/>
              </a:prstGeom>
              <a:noFill/>
              <a:ln w="28575">
                <a:solidFill>
                  <a:srgbClr val="000000"/>
                </a:solidFill>
                <a:round/>
                <a:headEnd/>
                <a:tailEnd/>
              </a:ln>
            </p:spPr>
            <p:txBody>
              <a:bodyPr wrap="none" anchor="ctr"/>
              <a:lstStyle/>
              <a:p>
                <a:endParaRPr lang="en-US"/>
              </a:p>
            </p:txBody>
          </p:sp>
          <p:sp>
            <p:nvSpPr>
              <p:cNvPr id="137251" name="Line 56"/>
              <p:cNvSpPr>
                <a:spLocks noChangeShapeType="1"/>
              </p:cNvSpPr>
              <p:nvPr/>
            </p:nvSpPr>
            <p:spPr bwMode="auto">
              <a:xfrm>
                <a:off x="4202" y="3525"/>
                <a:ext cx="29" cy="7"/>
              </a:xfrm>
              <a:prstGeom prst="line">
                <a:avLst/>
              </a:prstGeom>
              <a:noFill/>
              <a:ln w="28575">
                <a:solidFill>
                  <a:srgbClr val="000000"/>
                </a:solidFill>
                <a:round/>
                <a:headEnd/>
                <a:tailEnd/>
              </a:ln>
            </p:spPr>
            <p:txBody>
              <a:bodyPr wrap="none" anchor="ctr"/>
              <a:lstStyle/>
              <a:p>
                <a:endParaRPr lang="en-US"/>
              </a:p>
            </p:txBody>
          </p:sp>
          <p:sp>
            <p:nvSpPr>
              <p:cNvPr id="137252" name="Line 57"/>
              <p:cNvSpPr>
                <a:spLocks noChangeShapeType="1"/>
              </p:cNvSpPr>
              <p:nvPr/>
            </p:nvSpPr>
            <p:spPr bwMode="auto">
              <a:xfrm flipH="1">
                <a:off x="4142" y="3407"/>
                <a:ext cx="32" cy="57"/>
              </a:xfrm>
              <a:prstGeom prst="line">
                <a:avLst/>
              </a:prstGeom>
              <a:noFill/>
              <a:ln w="28575">
                <a:solidFill>
                  <a:srgbClr val="000000"/>
                </a:solidFill>
                <a:round/>
                <a:headEnd/>
                <a:tailEnd/>
              </a:ln>
            </p:spPr>
            <p:txBody>
              <a:bodyPr wrap="none" anchor="ctr"/>
              <a:lstStyle/>
              <a:p>
                <a:endParaRPr lang="en-US"/>
              </a:p>
            </p:txBody>
          </p:sp>
          <p:sp>
            <p:nvSpPr>
              <p:cNvPr id="137253" name="Line 58"/>
              <p:cNvSpPr>
                <a:spLocks noChangeShapeType="1"/>
              </p:cNvSpPr>
              <p:nvPr/>
            </p:nvSpPr>
            <p:spPr bwMode="auto">
              <a:xfrm flipH="1">
                <a:off x="4085" y="3464"/>
                <a:ext cx="61" cy="20"/>
              </a:xfrm>
              <a:prstGeom prst="line">
                <a:avLst/>
              </a:prstGeom>
              <a:noFill/>
              <a:ln w="28575">
                <a:solidFill>
                  <a:srgbClr val="000000"/>
                </a:solidFill>
                <a:round/>
                <a:headEnd/>
                <a:tailEnd/>
              </a:ln>
            </p:spPr>
            <p:txBody>
              <a:bodyPr wrap="none" anchor="ctr"/>
              <a:lstStyle/>
              <a:p>
                <a:endParaRPr lang="en-US"/>
              </a:p>
            </p:txBody>
          </p:sp>
          <p:sp>
            <p:nvSpPr>
              <p:cNvPr id="137254" name="Line 59"/>
              <p:cNvSpPr>
                <a:spLocks noChangeShapeType="1"/>
              </p:cNvSpPr>
              <p:nvPr/>
            </p:nvSpPr>
            <p:spPr bwMode="auto">
              <a:xfrm>
                <a:off x="4088" y="3480"/>
                <a:ext cx="17" cy="28"/>
              </a:xfrm>
              <a:prstGeom prst="line">
                <a:avLst/>
              </a:prstGeom>
              <a:noFill/>
              <a:ln w="28575">
                <a:solidFill>
                  <a:srgbClr val="000000"/>
                </a:solidFill>
                <a:round/>
                <a:headEnd/>
                <a:tailEnd/>
              </a:ln>
            </p:spPr>
            <p:txBody>
              <a:bodyPr wrap="none" anchor="ctr"/>
              <a:lstStyle/>
              <a:p>
                <a:endParaRPr lang="en-US"/>
              </a:p>
            </p:txBody>
          </p:sp>
          <p:sp>
            <p:nvSpPr>
              <p:cNvPr id="137255" name="Oval 60"/>
              <p:cNvSpPr>
                <a:spLocks noChangeArrowheads="1"/>
              </p:cNvSpPr>
              <p:nvPr/>
            </p:nvSpPr>
            <p:spPr bwMode="auto">
              <a:xfrm rot="1660005">
                <a:off x="4215" y="3239"/>
                <a:ext cx="47" cy="79"/>
              </a:xfrm>
              <a:prstGeom prst="ellipse">
                <a:avLst/>
              </a:prstGeom>
              <a:solidFill>
                <a:srgbClr val="FFCC00"/>
              </a:solidFill>
              <a:ln w="28575">
                <a:solidFill>
                  <a:srgbClr val="000000"/>
                </a:solidFill>
                <a:round/>
                <a:headEnd/>
                <a:tailEnd/>
              </a:ln>
            </p:spPr>
            <p:txBody>
              <a:bodyPr wrap="none" anchor="ctr"/>
              <a:lstStyle/>
              <a:p>
                <a:endParaRPr lang="en-US">
                  <a:solidFill>
                    <a:schemeClr val="bg1"/>
                  </a:solidFill>
                  <a:latin typeface="Corbel" pitchFamily="34" charset="0"/>
                </a:endParaRPr>
              </a:p>
            </p:txBody>
          </p:sp>
          <p:sp>
            <p:nvSpPr>
              <p:cNvPr id="137256" name="Line 61"/>
              <p:cNvSpPr>
                <a:spLocks noChangeShapeType="1"/>
              </p:cNvSpPr>
              <p:nvPr/>
            </p:nvSpPr>
            <p:spPr bwMode="auto">
              <a:xfrm flipH="1">
                <a:off x="4148" y="3337"/>
                <a:ext cx="62" cy="5"/>
              </a:xfrm>
              <a:prstGeom prst="line">
                <a:avLst/>
              </a:prstGeom>
              <a:noFill/>
              <a:ln w="28575">
                <a:solidFill>
                  <a:srgbClr val="000000"/>
                </a:solidFill>
                <a:round/>
                <a:headEnd/>
                <a:tailEnd/>
              </a:ln>
            </p:spPr>
            <p:txBody>
              <a:bodyPr wrap="none" anchor="ctr"/>
              <a:lstStyle/>
              <a:p>
                <a:endParaRPr lang="en-US"/>
              </a:p>
            </p:txBody>
          </p:sp>
          <p:sp>
            <p:nvSpPr>
              <p:cNvPr id="137257" name="Line 62"/>
              <p:cNvSpPr>
                <a:spLocks noChangeShapeType="1"/>
              </p:cNvSpPr>
              <p:nvPr/>
            </p:nvSpPr>
            <p:spPr bwMode="auto">
              <a:xfrm flipH="1">
                <a:off x="4118" y="3344"/>
                <a:ext cx="32" cy="46"/>
              </a:xfrm>
              <a:prstGeom prst="line">
                <a:avLst/>
              </a:prstGeom>
              <a:noFill/>
              <a:ln w="28575">
                <a:solidFill>
                  <a:srgbClr val="000000"/>
                </a:solidFill>
                <a:round/>
                <a:headEnd/>
                <a:tailEnd/>
              </a:ln>
            </p:spPr>
            <p:txBody>
              <a:bodyPr wrap="none" anchor="ctr"/>
              <a:lstStyle/>
              <a:p>
                <a:endParaRPr lang="en-US"/>
              </a:p>
            </p:txBody>
          </p:sp>
          <p:sp>
            <p:nvSpPr>
              <p:cNvPr id="137258" name="Line 63"/>
              <p:cNvSpPr>
                <a:spLocks noChangeShapeType="1"/>
              </p:cNvSpPr>
              <p:nvPr/>
            </p:nvSpPr>
            <p:spPr bwMode="auto">
              <a:xfrm flipV="1">
                <a:off x="4215" y="3336"/>
                <a:ext cx="79" cy="5"/>
              </a:xfrm>
              <a:prstGeom prst="line">
                <a:avLst/>
              </a:prstGeom>
              <a:noFill/>
              <a:ln w="28575">
                <a:solidFill>
                  <a:srgbClr val="000000"/>
                </a:solidFill>
                <a:round/>
                <a:headEnd/>
                <a:tailEnd/>
              </a:ln>
            </p:spPr>
            <p:txBody>
              <a:bodyPr wrap="none" anchor="ctr"/>
              <a:lstStyle/>
              <a:p>
                <a:endParaRPr lang="en-US"/>
              </a:p>
            </p:txBody>
          </p:sp>
        </p:grpSp>
        <p:sp>
          <p:nvSpPr>
            <p:cNvPr id="137246" name="Line 64"/>
            <p:cNvSpPr>
              <a:spLocks noChangeShapeType="1"/>
            </p:cNvSpPr>
            <p:nvPr/>
          </p:nvSpPr>
          <p:spPr bwMode="auto">
            <a:xfrm>
              <a:off x="2913" y="3348"/>
              <a:ext cx="99" cy="124"/>
            </a:xfrm>
            <a:prstGeom prst="line">
              <a:avLst/>
            </a:prstGeom>
            <a:noFill/>
            <a:ln w="19050">
              <a:solidFill>
                <a:srgbClr val="FF0000"/>
              </a:solidFill>
              <a:round/>
              <a:headEnd/>
              <a:tailEnd type="arrow" w="med" len="med"/>
            </a:ln>
          </p:spPr>
          <p:txBody>
            <a:bodyPr wrap="none" anchor="ctr"/>
            <a:lstStyle/>
            <a:p>
              <a:endParaRPr lang="en-US"/>
            </a:p>
          </p:txBody>
        </p:sp>
        <p:sp>
          <p:nvSpPr>
            <p:cNvPr id="137247" name="Line 65"/>
            <p:cNvSpPr>
              <a:spLocks noChangeShapeType="1"/>
            </p:cNvSpPr>
            <p:nvPr/>
          </p:nvSpPr>
          <p:spPr bwMode="auto">
            <a:xfrm flipH="1">
              <a:off x="3238" y="3387"/>
              <a:ext cx="99" cy="124"/>
            </a:xfrm>
            <a:prstGeom prst="line">
              <a:avLst/>
            </a:prstGeom>
            <a:noFill/>
            <a:ln w="19050">
              <a:solidFill>
                <a:srgbClr val="FF0000"/>
              </a:solidFill>
              <a:round/>
              <a:headEnd/>
              <a:tailEnd type="arrow" w="med" len="med"/>
            </a:ln>
          </p:spPr>
          <p:txBody>
            <a:bodyPr wrap="none" anchor="ctr"/>
            <a:lstStyle/>
            <a:p>
              <a:endParaRPr lang="en-US"/>
            </a:p>
          </p:txBody>
        </p:sp>
      </p:grpSp>
      <p:sp>
        <p:nvSpPr>
          <p:cNvPr id="137240" name="Text Box 67"/>
          <p:cNvSpPr txBox="1">
            <a:spLocks noChangeArrowheads="1"/>
          </p:cNvSpPr>
          <p:nvPr/>
        </p:nvSpPr>
        <p:spPr bwMode="auto">
          <a:xfrm>
            <a:off x="3516313" y="3863975"/>
            <a:ext cx="2111375" cy="396875"/>
          </a:xfrm>
          <a:prstGeom prst="rect">
            <a:avLst/>
          </a:prstGeom>
          <a:noFill/>
          <a:ln w="12700">
            <a:noFill/>
            <a:miter lim="800000"/>
            <a:headEnd/>
            <a:tailEnd/>
          </a:ln>
        </p:spPr>
        <p:txBody>
          <a:bodyPr>
            <a:spAutoFit/>
          </a:bodyPr>
          <a:lstStyle/>
          <a:p>
            <a:pPr algn="ctr" eaLnBrk="0" hangingPunct="0">
              <a:spcBef>
                <a:spcPct val="50000"/>
              </a:spcBef>
            </a:pPr>
            <a:r>
              <a:rPr lang="en-US" sz="2000" i="1">
                <a:solidFill>
                  <a:schemeClr val="bg1"/>
                </a:solidFill>
                <a:latin typeface="Corbel" pitchFamily="34" charset="0"/>
              </a:rPr>
              <a:t>analogija</a:t>
            </a:r>
            <a:endParaRPr lang="en-US" sz="2000">
              <a:solidFill>
                <a:schemeClr val="bg1"/>
              </a:solidFill>
              <a:latin typeface="Corbel" pitchFamily="34" charset="0"/>
            </a:endParaRPr>
          </a:p>
        </p:txBody>
      </p:sp>
      <p:sp>
        <p:nvSpPr>
          <p:cNvPr id="137241" name="AutoShape 68"/>
          <p:cNvSpPr>
            <a:spLocks noChangeArrowheads="1"/>
          </p:cNvSpPr>
          <p:nvPr/>
        </p:nvSpPr>
        <p:spPr bwMode="auto">
          <a:xfrm>
            <a:off x="4360863" y="4321175"/>
            <a:ext cx="422275" cy="228600"/>
          </a:xfrm>
          <a:prstGeom prst="downArrow">
            <a:avLst>
              <a:gd name="adj1" fmla="val 50000"/>
              <a:gd name="adj2" fmla="val 25000"/>
            </a:avLst>
          </a:prstGeom>
          <a:solidFill>
            <a:srgbClr val="FF0000"/>
          </a:solidFill>
          <a:ln w="12700">
            <a:solidFill>
              <a:srgbClr val="000000"/>
            </a:solidFill>
            <a:miter lim="800000"/>
            <a:headEnd/>
            <a:tailEnd/>
          </a:ln>
        </p:spPr>
        <p:txBody>
          <a:bodyPr wrap="none" anchor="ctr"/>
          <a:lstStyle/>
          <a:p>
            <a:pPr algn="ctr" eaLnBrk="0" hangingPunct="0"/>
            <a:endParaRPr lang="en-US" sz="2400">
              <a:solidFill>
                <a:schemeClr val="bg1"/>
              </a:solidFill>
              <a:latin typeface="Corbel" pitchFamily="34"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p:cNvSpPr txBox="1">
            <a:spLocks/>
          </p:cNvSpPr>
          <p:nvPr/>
        </p:nvSpPr>
        <p:spPr>
          <a:xfrm>
            <a:off x="914400" y="3352800"/>
            <a:ext cx="7772400" cy="1974850"/>
          </a:xfrm>
          <a:prstGeom prst="rect">
            <a:avLst/>
          </a:prstGeom>
        </p:spPr>
        <p:txBody>
          <a:bodyPr anchor="b"/>
          <a:lstStyle>
            <a:extLst/>
          </a:lstStyle>
          <a:p>
            <a:pPr fontAlgn="auto">
              <a:spcAft>
                <a:spcPts val="0"/>
              </a:spcAft>
              <a:defRPr/>
            </a:pPr>
            <a:endParaRPr lang="en-US" sz="4000" b="1" cap="all" spc="150" dirty="0">
              <a:solidFill>
                <a:schemeClr val="bg1"/>
              </a:solidFill>
              <a:latin typeface="+mj-lt"/>
              <a:ea typeface="+mj-ea"/>
              <a:cs typeface="+mj-cs"/>
            </a:endParaRPr>
          </a:p>
        </p:txBody>
      </p:sp>
      <p:sp>
        <p:nvSpPr>
          <p:cNvPr id="5" name="Title 4"/>
          <p:cNvSpPr>
            <a:spLocks noGrp="1"/>
          </p:cNvSpPr>
          <p:nvPr>
            <p:ph type="ctrTitle"/>
          </p:nvPr>
        </p:nvSpPr>
        <p:spPr/>
        <p:txBody>
          <a:bodyPr/>
          <a:lstStyle/>
          <a:p>
            <a:r>
              <a:rPr lang="en-US" cap="all" dirty="0" err="1">
                <a:latin typeface="Corbel" pitchFamily="34" charset="0"/>
                <a:cs typeface="Arial" charset="0"/>
              </a:rPr>
              <a:t>Optičke</a:t>
            </a:r>
            <a:r>
              <a:rPr lang="en-US" cap="all" dirty="0">
                <a:latin typeface="Corbel" pitchFamily="34" charset="0"/>
                <a:cs typeface="Arial" charset="0"/>
              </a:rPr>
              <a:t> </a:t>
            </a:r>
            <a:r>
              <a:rPr lang="en-US" cap="all" dirty="0" err="1">
                <a:latin typeface="Corbel" pitchFamily="34" charset="0"/>
                <a:cs typeface="Arial" charset="0"/>
              </a:rPr>
              <a:t>komponente</a:t>
            </a:r>
            <a:r>
              <a:rPr lang="en-US" cap="all" dirty="0">
                <a:latin typeface="Corbel" pitchFamily="34" charset="0"/>
                <a:cs typeface="Arial" charset="0"/>
              </a:rPr>
              <a:t/>
            </a:r>
            <a:br>
              <a:rPr lang="en-US" cap="all" dirty="0">
                <a:latin typeface="Corbel" pitchFamily="34" charset="0"/>
                <a:cs typeface="Arial" charset="0"/>
              </a:rPr>
            </a:br>
            <a:r>
              <a:rPr lang="en-US" i="1" cap="all" dirty="0">
                <a:latin typeface="Corbel" pitchFamily="34" charset="0"/>
                <a:cs typeface="Arial" charset="0"/>
              </a:rPr>
              <a:t>Optical </a:t>
            </a:r>
            <a:r>
              <a:rPr lang="hr-HR" i="1" cap="all" dirty="0">
                <a:latin typeface="Corbel" pitchFamily="34" charset="0"/>
                <a:cs typeface="Arial" charset="0"/>
              </a:rPr>
              <a:t>C</a:t>
            </a:r>
            <a:r>
              <a:rPr lang="en-US" i="1" cap="all" dirty="0" err="1" smtClean="0">
                <a:latin typeface="Corbel" pitchFamily="34" charset="0"/>
                <a:cs typeface="Arial" charset="0"/>
              </a:rPr>
              <a:t>omponents</a:t>
            </a:r>
            <a:endParaRPr lang="hr-HR"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p:cNvSpPr>
            <a:spLocks noGrp="1"/>
          </p:cNvSpPr>
          <p:nvPr>
            <p:ph type="title"/>
          </p:nvPr>
        </p:nvSpPr>
        <p:spPr/>
        <p:txBody>
          <a:bodyPr/>
          <a:lstStyle/>
          <a:p>
            <a:pPr eaLnBrk="1" fontAlgn="auto" hangingPunct="1">
              <a:spcAft>
                <a:spcPts val="0"/>
              </a:spcAft>
              <a:defRPr/>
            </a:pPr>
            <a:r>
              <a:rPr lang="hr-HR" dirty="0" smtClean="0"/>
              <a:t>Komunikacijski put u optičkoj mreži</a:t>
            </a:r>
            <a:endParaRPr lang="en-US" dirty="0"/>
          </a:p>
        </p:txBody>
      </p:sp>
      <p:sp>
        <p:nvSpPr>
          <p:cNvPr id="76803" name="Content Placeholder 68"/>
          <p:cNvSpPr>
            <a:spLocks noGrp="1"/>
          </p:cNvSpPr>
          <p:nvPr>
            <p:ph idx="1"/>
          </p:nvPr>
        </p:nvSpPr>
        <p:spPr>
          <a:xfrm>
            <a:off x="457200" y="3276600"/>
            <a:ext cx="8229600" cy="2895600"/>
          </a:xfrm>
        </p:spPr>
        <p:txBody>
          <a:bodyPr/>
          <a:lstStyle/>
          <a:p>
            <a:pPr eaLnBrk="1" hangingPunct="1"/>
            <a:r>
              <a:rPr lang="en-US" sz="1600" b="1" cap="all" dirty="0" smtClean="0">
                <a:solidFill>
                  <a:schemeClr val="accent3">
                    <a:lumMod val="75000"/>
                  </a:schemeClr>
                </a:solidFill>
              </a:rPr>
              <a:t>Multiple</a:t>
            </a:r>
            <a:r>
              <a:rPr lang="hr-HR" sz="1600" b="1" cap="all" dirty="0" smtClean="0">
                <a:solidFill>
                  <a:schemeClr val="accent3">
                    <a:lumMod val="75000"/>
                  </a:schemeClr>
                </a:solidFill>
              </a:rPr>
              <a:t>KS</a:t>
            </a:r>
            <a:r>
              <a:rPr lang="en-US" sz="1600" b="1" cap="all" dirty="0" err="1" smtClean="0">
                <a:solidFill>
                  <a:schemeClr val="accent3">
                    <a:lumMod val="75000"/>
                  </a:schemeClr>
                </a:solidFill>
              </a:rPr>
              <a:t>er</a:t>
            </a:r>
            <a:r>
              <a:rPr lang="hr-HR" sz="1600" b="1" cap="all" dirty="0" smtClean="0">
                <a:solidFill>
                  <a:schemeClr val="accent3">
                    <a:lumMod val="75000"/>
                  </a:schemeClr>
                </a:solidFill>
              </a:rPr>
              <a:t> </a:t>
            </a:r>
            <a:r>
              <a:rPr lang="en-US" sz="1600" b="1" cap="all" dirty="0" smtClean="0">
                <a:solidFill>
                  <a:schemeClr val="accent3">
                    <a:lumMod val="75000"/>
                  </a:schemeClr>
                </a:solidFill>
              </a:rPr>
              <a:t>/</a:t>
            </a:r>
            <a:r>
              <a:rPr lang="hr-HR" sz="1600" b="1" cap="all" dirty="0" smtClean="0">
                <a:solidFill>
                  <a:schemeClr val="accent3">
                    <a:lumMod val="75000"/>
                  </a:schemeClr>
                </a:solidFill>
              </a:rPr>
              <a:t> </a:t>
            </a:r>
            <a:r>
              <a:rPr lang="en-US" sz="1600" b="1" cap="all" dirty="0" err="1" smtClean="0">
                <a:solidFill>
                  <a:schemeClr val="accent3">
                    <a:lumMod val="75000"/>
                  </a:schemeClr>
                </a:solidFill>
              </a:rPr>
              <a:t>Demultiple</a:t>
            </a:r>
            <a:r>
              <a:rPr lang="hr-HR" sz="1600" b="1" cap="all" dirty="0" smtClean="0">
                <a:solidFill>
                  <a:schemeClr val="accent3">
                    <a:lumMod val="75000"/>
                  </a:schemeClr>
                </a:solidFill>
              </a:rPr>
              <a:t>KS</a:t>
            </a:r>
            <a:r>
              <a:rPr lang="en-US" sz="1600" b="1" cap="all" dirty="0" err="1" smtClean="0">
                <a:solidFill>
                  <a:schemeClr val="accent3">
                    <a:lumMod val="75000"/>
                  </a:schemeClr>
                </a:solidFill>
              </a:rPr>
              <a:t>er</a:t>
            </a:r>
            <a:r>
              <a:rPr lang="en-US" sz="1600" dirty="0" smtClean="0"/>
              <a:t/>
            </a:r>
            <a:br>
              <a:rPr lang="en-US" sz="1600" dirty="0" smtClean="0"/>
            </a:br>
            <a:r>
              <a:rPr lang="hr-HR" sz="1600" dirty="0" smtClean="0"/>
              <a:t>spaja</a:t>
            </a:r>
            <a:r>
              <a:rPr lang="en-US" sz="1600" dirty="0" smtClean="0"/>
              <a:t>,</a:t>
            </a:r>
            <a:r>
              <a:rPr lang="hr-HR" sz="1600" dirty="0" smtClean="0"/>
              <a:t>odvaja valnih duljina</a:t>
            </a:r>
            <a:endParaRPr lang="en-US" sz="1600" dirty="0" smtClean="0"/>
          </a:p>
          <a:p>
            <a:pPr eaLnBrk="1" hangingPunct="1"/>
            <a:r>
              <a:rPr lang="hr-HR" sz="1600" b="1" cap="all" dirty="0" smtClean="0">
                <a:solidFill>
                  <a:schemeClr val="accent3">
                    <a:lumMod val="75000"/>
                  </a:schemeClr>
                </a:solidFill>
              </a:rPr>
              <a:t>Optički </a:t>
            </a:r>
            <a:r>
              <a:rPr lang="en-US" sz="1600" b="1" cap="all" dirty="0" smtClean="0">
                <a:solidFill>
                  <a:schemeClr val="accent3">
                    <a:lumMod val="75000"/>
                  </a:schemeClr>
                </a:solidFill>
              </a:rPr>
              <a:t> </a:t>
            </a:r>
            <a:r>
              <a:rPr lang="hr-HR" sz="1600" b="1" cap="all" dirty="0" smtClean="0">
                <a:solidFill>
                  <a:schemeClr val="accent3">
                    <a:lumMod val="75000"/>
                  </a:schemeClr>
                </a:solidFill>
              </a:rPr>
              <a:t> </a:t>
            </a:r>
            <a:r>
              <a:rPr lang="en-US" sz="1600" b="1" cap="all" dirty="0" smtClean="0">
                <a:solidFill>
                  <a:schemeClr val="accent3">
                    <a:lumMod val="75000"/>
                  </a:schemeClr>
                </a:solidFill>
              </a:rPr>
              <a:t>Add-Drop Multiplexer </a:t>
            </a:r>
            <a:r>
              <a:rPr lang="en-US" sz="1600" dirty="0" smtClean="0"/>
              <a:t/>
            </a:r>
            <a:br>
              <a:rPr lang="en-US" sz="1600" dirty="0" smtClean="0"/>
            </a:br>
            <a:r>
              <a:rPr lang="hr-HR" sz="1600" dirty="0" smtClean="0"/>
              <a:t>ispušta</a:t>
            </a:r>
            <a:r>
              <a:rPr lang="en-US" sz="1600" dirty="0" smtClean="0"/>
              <a:t>/</a:t>
            </a:r>
            <a:r>
              <a:rPr lang="hr-HR" sz="1600" dirty="0" smtClean="0"/>
              <a:t>dodaje pojedinačne  valnih duljina</a:t>
            </a:r>
            <a:endParaRPr lang="en-US" sz="1600" dirty="0" smtClean="0"/>
          </a:p>
          <a:p>
            <a:pPr eaLnBrk="1" hangingPunct="1"/>
            <a:r>
              <a:rPr lang="hr-HR" sz="1600" b="1" cap="all" dirty="0" smtClean="0">
                <a:solidFill>
                  <a:schemeClr val="accent3">
                    <a:lumMod val="75000"/>
                  </a:schemeClr>
                </a:solidFill>
              </a:rPr>
              <a:t>Optički </a:t>
            </a:r>
            <a:r>
              <a:rPr lang="hr-HR" sz="1600" b="1" cap="all" dirty="0" err="1" smtClean="0">
                <a:solidFill>
                  <a:schemeClr val="accent3">
                    <a:lumMod val="75000"/>
                  </a:schemeClr>
                </a:solidFill>
              </a:rPr>
              <a:t>prospojnik</a:t>
            </a:r>
            <a:r>
              <a:rPr lang="hr-HR" sz="1600" b="1" cap="all" dirty="0" smtClean="0">
                <a:solidFill>
                  <a:schemeClr val="accent3">
                    <a:lumMod val="75000"/>
                  </a:schemeClr>
                </a:solidFill>
              </a:rPr>
              <a:t>  (</a:t>
            </a:r>
            <a:r>
              <a:rPr lang="hr-HR" sz="1600" b="1" cap="all" dirty="0" err="1" smtClean="0">
                <a:solidFill>
                  <a:schemeClr val="accent3">
                    <a:lumMod val="75000"/>
                  </a:schemeClr>
                </a:solidFill>
              </a:rPr>
              <a:t>oxc</a:t>
            </a:r>
            <a:r>
              <a:rPr lang="hr-HR" sz="1600" b="1" cap="all" dirty="0" smtClean="0">
                <a:solidFill>
                  <a:schemeClr val="accent3">
                    <a:lumMod val="75000"/>
                  </a:schemeClr>
                </a:solidFill>
              </a:rPr>
              <a:t>)</a:t>
            </a:r>
            <a:r>
              <a:rPr lang="en-US" sz="1600" dirty="0" smtClean="0"/>
              <a:t>	</a:t>
            </a:r>
            <a:br>
              <a:rPr lang="en-US" sz="1600" dirty="0" smtClean="0"/>
            </a:br>
            <a:r>
              <a:rPr lang="hr-HR" sz="1600" dirty="0" smtClean="0"/>
              <a:t>spaja  valne duljine s pojedinačnih ulaznih niti prema bilo kojoj izlaznoj niti</a:t>
            </a:r>
            <a:endParaRPr lang="en-US" sz="1600" dirty="0" smtClean="0"/>
          </a:p>
          <a:p>
            <a:pPr eaLnBrk="1" hangingPunct="1"/>
            <a:r>
              <a:rPr lang="hr-HR" sz="1600" b="1" cap="all" dirty="0" smtClean="0">
                <a:solidFill>
                  <a:schemeClr val="accent3">
                    <a:lumMod val="75000"/>
                  </a:schemeClr>
                </a:solidFill>
              </a:rPr>
              <a:t>PREtvarač valnih duljina</a:t>
            </a:r>
            <a:r>
              <a:rPr lang="en-US" sz="1600" dirty="0" smtClean="0"/>
              <a:t/>
            </a:r>
            <a:br>
              <a:rPr lang="en-US" sz="1600" dirty="0" smtClean="0"/>
            </a:br>
            <a:r>
              <a:rPr lang="hr-HR" sz="1600" dirty="0" smtClean="0"/>
              <a:t>pretvara signal s jedne valne duljine u drugu valnu duljinu</a:t>
            </a:r>
            <a:endParaRPr lang="en-US" sz="1600" dirty="0" smtClean="0"/>
          </a:p>
          <a:p>
            <a:pPr eaLnBrk="1" hangingPunct="1"/>
            <a:r>
              <a:rPr lang="hr-HR" sz="1600" b="1" cap="all" dirty="0" smtClean="0">
                <a:solidFill>
                  <a:schemeClr val="accent3">
                    <a:lumMod val="75000"/>
                  </a:schemeClr>
                </a:solidFill>
              </a:rPr>
              <a:t>Optičko pojačalo</a:t>
            </a:r>
            <a:r>
              <a:rPr lang="en-US" sz="1600" dirty="0" smtClean="0"/>
              <a:t/>
            </a:r>
            <a:br>
              <a:rPr lang="en-US" sz="1600" dirty="0" smtClean="0"/>
            </a:br>
            <a:r>
              <a:rPr lang="hr-HR" sz="1600" dirty="0" smtClean="0"/>
              <a:t>prevladava gubitke optičkog vlakna , </a:t>
            </a:r>
            <a:r>
              <a:rPr lang="en-US" sz="1600" dirty="0" smtClean="0"/>
              <a:t>OADM</a:t>
            </a:r>
            <a:r>
              <a:rPr lang="hr-HR" sz="1600" dirty="0" smtClean="0"/>
              <a:t>  i </a:t>
            </a:r>
            <a:r>
              <a:rPr lang="en-US" sz="1600" dirty="0" smtClean="0"/>
              <a:t> OXC</a:t>
            </a:r>
          </a:p>
        </p:txBody>
      </p:sp>
      <p:sp>
        <p:nvSpPr>
          <p:cNvPr id="76804" name="Rectangle 2"/>
          <p:cNvSpPr>
            <a:spLocks noChangeArrowheads="1"/>
          </p:cNvSpPr>
          <p:nvPr/>
        </p:nvSpPr>
        <p:spPr bwMode="auto">
          <a:xfrm>
            <a:off x="257175" y="550863"/>
            <a:ext cx="6427788" cy="593725"/>
          </a:xfrm>
          <a:prstGeom prst="rect">
            <a:avLst/>
          </a:prstGeom>
          <a:noFill/>
          <a:ln w="9525">
            <a:noFill/>
            <a:miter lim="800000"/>
            <a:headEnd/>
            <a:tailEnd/>
          </a:ln>
        </p:spPr>
        <p:txBody>
          <a:bodyPr lIns="92075" tIns="46038" rIns="92075" bIns="46038" anchor="ctr"/>
          <a:lstStyle/>
          <a:p>
            <a:pPr defTabSz="463550" eaLnBrk="0" hangingPunct="0">
              <a:lnSpc>
                <a:spcPct val="90000"/>
              </a:lnSpc>
            </a:pPr>
            <a:endParaRPr lang="en-GB" sz="3800" b="1">
              <a:latin typeface="Corbel" pitchFamily="34" charset="0"/>
            </a:endParaRPr>
          </a:p>
        </p:txBody>
      </p:sp>
      <p:grpSp>
        <p:nvGrpSpPr>
          <p:cNvPr id="76805" name="Group 3"/>
          <p:cNvGrpSpPr>
            <a:grpSpLocks/>
          </p:cNvGrpSpPr>
          <p:nvPr/>
        </p:nvGrpSpPr>
        <p:grpSpPr bwMode="auto">
          <a:xfrm>
            <a:off x="409575" y="1323975"/>
            <a:ext cx="8004175" cy="2081213"/>
            <a:chOff x="280" y="834"/>
            <a:chExt cx="5462" cy="1311"/>
          </a:xfrm>
        </p:grpSpPr>
        <p:grpSp>
          <p:nvGrpSpPr>
            <p:cNvPr id="76806" name="Group 4"/>
            <p:cNvGrpSpPr>
              <a:grpSpLocks/>
            </p:cNvGrpSpPr>
            <p:nvPr/>
          </p:nvGrpSpPr>
          <p:grpSpPr bwMode="auto">
            <a:xfrm flipV="1">
              <a:off x="5262" y="1218"/>
              <a:ext cx="326" cy="548"/>
              <a:chOff x="1694" y="1346"/>
              <a:chExt cx="326" cy="548"/>
            </a:xfrm>
          </p:grpSpPr>
          <p:sp>
            <p:nvSpPr>
              <p:cNvPr id="76863" name="AutoShape 5"/>
              <p:cNvSpPr>
                <a:spLocks noChangeArrowheads="1"/>
              </p:cNvSpPr>
              <p:nvPr/>
            </p:nvSpPr>
            <p:spPr bwMode="auto">
              <a:xfrm rot="5400000">
                <a:off x="1508" y="1532"/>
                <a:ext cx="548" cy="176"/>
              </a:xfrm>
              <a:custGeom>
                <a:avLst/>
                <a:gdLst>
                  <a:gd name="T0" fmla="*/ 12 w 21600"/>
                  <a:gd name="T1" fmla="*/ 1 h 21600"/>
                  <a:gd name="T2" fmla="*/ 7 w 21600"/>
                  <a:gd name="T3" fmla="*/ 1 h 21600"/>
                  <a:gd name="T4" fmla="*/ 2 w 21600"/>
                  <a:gd name="T5" fmla="*/ 1 h 21600"/>
                  <a:gd name="T6" fmla="*/ 7 w 21600"/>
                  <a:gd name="T7" fmla="*/ 0 h 21600"/>
                  <a:gd name="T8" fmla="*/ 0 60000 65536"/>
                  <a:gd name="T9" fmla="*/ 0 60000 65536"/>
                  <a:gd name="T10" fmla="*/ 0 60000 65536"/>
                  <a:gd name="T11" fmla="*/ 0 60000 65536"/>
                  <a:gd name="T12" fmla="*/ 4493 w 21600"/>
                  <a:gd name="T13" fmla="*/ 4541 h 21600"/>
                  <a:gd name="T14" fmla="*/ 17107 w 21600"/>
                  <a:gd name="T15" fmla="*/ 170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64" name="Line 6"/>
              <p:cNvSpPr>
                <a:spLocks noChangeShapeType="1"/>
              </p:cNvSpPr>
              <p:nvPr/>
            </p:nvSpPr>
            <p:spPr bwMode="auto">
              <a:xfrm>
                <a:off x="1868" y="1424"/>
                <a:ext cx="152" cy="0"/>
              </a:xfrm>
              <a:prstGeom prst="line">
                <a:avLst/>
              </a:prstGeom>
              <a:noFill/>
              <a:ln w="12700">
                <a:solidFill>
                  <a:srgbClr val="000000"/>
                </a:solidFill>
                <a:round/>
                <a:headEnd/>
                <a:tailEnd/>
              </a:ln>
            </p:spPr>
            <p:txBody>
              <a:bodyPr wrap="none" anchor="ctr"/>
              <a:lstStyle/>
              <a:p>
                <a:endParaRPr lang="en-US"/>
              </a:p>
            </p:txBody>
          </p:sp>
          <p:sp>
            <p:nvSpPr>
              <p:cNvPr id="76865" name="Line 7"/>
              <p:cNvSpPr>
                <a:spLocks noChangeShapeType="1"/>
              </p:cNvSpPr>
              <p:nvPr/>
            </p:nvSpPr>
            <p:spPr bwMode="auto">
              <a:xfrm>
                <a:off x="1868" y="1492"/>
                <a:ext cx="152" cy="0"/>
              </a:xfrm>
              <a:prstGeom prst="line">
                <a:avLst/>
              </a:prstGeom>
              <a:noFill/>
              <a:ln w="12700">
                <a:solidFill>
                  <a:srgbClr val="000000"/>
                </a:solidFill>
                <a:round/>
                <a:headEnd/>
                <a:tailEnd/>
              </a:ln>
            </p:spPr>
            <p:txBody>
              <a:bodyPr wrap="none" anchor="ctr"/>
              <a:lstStyle/>
              <a:p>
                <a:endParaRPr lang="en-US"/>
              </a:p>
            </p:txBody>
          </p:sp>
          <p:sp>
            <p:nvSpPr>
              <p:cNvPr id="76866" name="Line 8"/>
              <p:cNvSpPr>
                <a:spLocks noChangeShapeType="1"/>
              </p:cNvSpPr>
              <p:nvPr/>
            </p:nvSpPr>
            <p:spPr bwMode="auto">
              <a:xfrm>
                <a:off x="1868" y="1560"/>
                <a:ext cx="152" cy="0"/>
              </a:xfrm>
              <a:prstGeom prst="line">
                <a:avLst/>
              </a:prstGeom>
              <a:noFill/>
              <a:ln w="12700">
                <a:solidFill>
                  <a:srgbClr val="000000"/>
                </a:solidFill>
                <a:round/>
                <a:headEnd/>
                <a:tailEnd/>
              </a:ln>
            </p:spPr>
            <p:txBody>
              <a:bodyPr wrap="none" anchor="ctr"/>
              <a:lstStyle/>
              <a:p>
                <a:endParaRPr lang="en-US"/>
              </a:p>
            </p:txBody>
          </p:sp>
          <p:sp>
            <p:nvSpPr>
              <p:cNvPr id="76867" name="Line 9"/>
              <p:cNvSpPr>
                <a:spLocks noChangeShapeType="1"/>
              </p:cNvSpPr>
              <p:nvPr/>
            </p:nvSpPr>
            <p:spPr bwMode="auto">
              <a:xfrm>
                <a:off x="1952" y="1588"/>
                <a:ext cx="0" cy="164"/>
              </a:xfrm>
              <a:prstGeom prst="line">
                <a:avLst/>
              </a:prstGeom>
              <a:noFill/>
              <a:ln w="12700">
                <a:solidFill>
                  <a:srgbClr val="000000"/>
                </a:solidFill>
                <a:prstDash val="sysDot"/>
                <a:round/>
                <a:headEnd/>
                <a:tailEnd/>
              </a:ln>
            </p:spPr>
            <p:txBody>
              <a:bodyPr wrap="none" anchor="ctr"/>
              <a:lstStyle/>
              <a:p>
                <a:endParaRPr lang="en-US"/>
              </a:p>
            </p:txBody>
          </p:sp>
          <p:sp>
            <p:nvSpPr>
              <p:cNvPr id="76868" name="Line 10"/>
              <p:cNvSpPr>
                <a:spLocks noChangeShapeType="1"/>
              </p:cNvSpPr>
              <p:nvPr/>
            </p:nvSpPr>
            <p:spPr bwMode="auto">
              <a:xfrm>
                <a:off x="1868" y="1828"/>
                <a:ext cx="152" cy="0"/>
              </a:xfrm>
              <a:prstGeom prst="line">
                <a:avLst/>
              </a:prstGeom>
              <a:noFill/>
              <a:ln w="12700">
                <a:solidFill>
                  <a:srgbClr val="000000"/>
                </a:solidFill>
                <a:round/>
                <a:headEnd/>
                <a:tailEnd/>
              </a:ln>
            </p:spPr>
            <p:txBody>
              <a:bodyPr wrap="none" anchor="ctr"/>
              <a:lstStyle/>
              <a:p>
                <a:endParaRPr lang="en-US"/>
              </a:p>
            </p:txBody>
          </p:sp>
        </p:grpSp>
        <p:sp>
          <p:nvSpPr>
            <p:cNvPr id="76807" name="AutoShape 11"/>
            <p:cNvSpPr>
              <a:spLocks noChangeArrowheads="1"/>
            </p:cNvSpPr>
            <p:nvPr/>
          </p:nvSpPr>
          <p:spPr bwMode="auto">
            <a:xfrm rot="-5400000">
              <a:off x="445" y="1183"/>
              <a:ext cx="548" cy="176"/>
            </a:xfrm>
            <a:custGeom>
              <a:avLst/>
              <a:gdLst>
                <a:gd name="T0" fmla="*/ 12 w 21600"/>
                <a:gd name="T1" fmla="*/ 1 h 21600"/>
                <a:gd name="T2" fmla="*/ 7 w 21600"/>
                <a:gd name="T3" fmla="*/ 1 h 21600"/>
                <a:gd name="T4" fmla="*/ 2 w 21600"/>
                <a:gd name="T5" fmla="*/ 1 h 21600"/>
                <a:gd name="T6" fmla="*/ 7 w 21600"/>
                <a:gd name="T7" fmla="*/ 0 h 21600"/>
                <a:gd name="T8" fmla="*/ 0 60000 65536"/>
                <a:gd name="T9" fmla="*/ 0 60000 65536"/>
                <a:gd name="T10" fmla="*/ 0 60000 65536"/>
                <a:gd name="T11" fmla="*/ 0 60000 65536"/>
                <a:gd name="T12" fmla="*/ 4493 w 21600"/>
                <a:gd name="T13" fmla="*/ 4541 h 21600"/>
                <a:gd name="T14" fmla="*/ 17107 w 21600"/>
                <a:gd name="T15" fmla="*/ 1705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08" name="Line 12"/>
            <p:cNvSpPr>
              <a:spLocks noChangeShapeType="1"/>
            </p:cNvSpPr>
            <p:nvPr/>
          </p:nvSpPr>
          <p:spPr bwMode="auto">
            <a:xfrm rot="10800000">
              <a:off x="481" y="1467"/>
              <a:ext cx="152" cy="0"/>
            </a:xfrm>
            <a:prstGeom prst="line">
              <a:avLst/>
            </a:prstGeom>
            <a:noFill/>
            <a:ln w="12700">
              <a:solidFill>
                <a:srgbClr val="000000"/>
              </a:solidFill>
              <a:round/>
              <a:headEnd/>
              <a:tailEnd/>
            </a:ln>
          </p:spPr>
          <p:txBody>
            <a:bodyPr wrap="none" anchor="ctr"/>
            <a:lstStyle/>
            <a:p>
              <a:endParaRPr lang="en-US"/>
            </a:p>
          </p:txBody>
        </p:sp>
        <p:sp>
          <p:nvSpPr>
            <p:cNvPr id="76809" name="Line 13"/>
            <p:cNvSpPr>
              <a:spLocks noChangeShapeType="1"/>
            </p:cNvSpPr>
            <p:nvPr/>
          </p:nvSpPr>
          <p:spPr bwMode="auto">
            <a:xfrm rot="10800000">
              <a:off x="481" y="1399"/>
              <a:ext cx="152" cy="0"/>
            </a:xfrm>
            <a:prstGeom prst="line">
              <a:avLst/>
            </a:prstGeom>
            <a:noFill/>
            <a:ln w="12700">
              <a:solidFill>
                <a:srgbClr val="000000"/>
              </a:solidFill>
              <a:round/>
              <a:headEnd/>
              <a:tailEnd/>
            </a:ln>
          </p:spPr>
          <p:txBody>
            <a:bodyPr wrap="none" anchor="ctr"/>
            <a:lstStyle/>
            <a:p>
              <a:endParaRPr lang="en-US"/>
            </a:p>
          </p:txBody>
        </p:sp>
        <p:sp>
          <p:nvSpPr>
            <p:cNvPr id="76810" name="Line 14"/>
            <p:cNvSpPr>
              <a:spLocks noChangeShapeType="1"/>
            </p:cNvSpPr>
            <p:nvPr/>
          </p:nvSpPr>
          <p:spPr bwMode="auto">
            <a:xfrm rot="10800000">
              <a:off x="481" y="1331"/>
              <a:ext cx="152" cy="0"/>
            </a:xfrm>
            <a:prstGeom prst="line">
              <a:avLst/>
            </a:prstGeom>
            <a:noFill/>
            <a:ln w="12700">
              <a:solidFill>
                <a:srgbClr val="000000"/>
              </a:solidFill>
              <a:round/>
              <a:headEnd/>
              <a:tailEnd/>
            </a:ln>
          </p:spPr>
          <p:txBody>
            <a:bodyPr wrap="none" anchor="ctr"/>
            <a:lstStyle/>
            <a:p>
              <a:endParaRPr lang="en-US"/>
            </a:p>
          </p:txBody>
        </p:sp>
        <p:sp>
          <p:nvSpPr>
            <p:cNvPr id="76811" name="Line 15"/>
            <p:cNvSpPr>
              <a:spLocks noChangeShapeType="1"/>
            </p:cNvSpPr>
            <p:nvPr/>
          </p:nvSpPr>
          <p:spPr bwMode="auto">
            <a:xfrm rot="10800000">
              <a:off x="549" y="1139"/>
              <a:ext cx="0" cy="164"/>
            </a:xfrm>
            <a:prstGeom prst="line">
              <a:avLst/>
            </a:prstGeom>
            <a:noFill/>
            <a:ln w="12700">
              <a:solidFill>
                <a:srgbClr val="000000"/>
              </a:solidFill>
              <a:prstDash val="sysDot"/>
              <a:round/>
              <a:headEnd/>
              <a:tailEnd/>
            </a:ln>
          </p:spPr>
          <p:txBody>
            <a:bodyPr wrap="none" anchor="ctr"/>
            <a:lstStyle/>
            <a:p>
              <a:endParaRPr lang="en-US"/>
            </a:p>
          </p:txBody>
        </p:sp>
        <p:sp>
          <p:nvSpPr>
            <p:cNvPr id="76812" name="Line 16"/>
            <p:cNvSpPr>
              <a:spLocks noChangeShapeType="1"/>
            </p:cNvSpPr>
            <p:nvPr/>
          </p:nvSpPr>
          <p:spPr bwMode="auto">
            <a:xfrm rot="10800000">
              <a:off x="481" y="1063"/>
              <a:ext cx="152" cy="0"/>
            </a:xfrm>
            <a:prstGeom prst="line">
              <a:avLst/>
            </a:prstGeom>
            <a:noFill/>
            <a:ln w="12700">
              <a:solidFill>
                <a:srgbClr val="000000"/>
              </a:solidFill>
              <a:round/>
              <a:headEnd/>
              <a:tailEnd/>
            </a:ln>
          </p:spPr>
          <p:txBody>
            <a:bodyPr wrap="none" anchor="ctr"/>
            <a:lstStyle/>
            <a:p>
              <a:endParaRPr lang="en-US"/>
            </a:p>
          </p:txBody>
        </p:sp>
        <p:sp>
          <p:nvSpPr>
            <p:cNvPr id="76813" name="Text Box 17"/>
            <p:cNvSpPr txBox="1">
              <a:spLocks noChangeArrowheads="1"/>
            </p:cNvSpPr>
            <p:nvPr/>
          </p:nvSpPr>
          <p:spPr bwMode="auto">
            <a:xfrm>
              <a:off x="364" y="900"/>
              <a:ext cx="219"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Symbol" pitchFamily="18" charset="2"/>
                </a:rPr>
                <a:t>l</a:t>
              </a:r>
              <a:r>
                <a:rPr lang="en-GB" sz="1200" b="1" baseline="-25000">
                  <a:solidFill>
                    <a:schemeClr val="bg1"/>
                  </a:solidFill>
                  <a:latin typeface="Symbol" pitchFamily="18" charset="2"/>
                </a:rPr>
                <a:t>1</a:t>
              </a:r>
              <a:endParaRPr lang="en-GB" sz="1200" b="1">
                <a:solidFill>
                  <a:schemeClr val="bg1"/>
                </a:solidFill>
                <a:latin typeface="Symbol" pitchFamily="18" charset="2"/>
              </a:endParaRPr>
            </a:p>
          </p:txBody>
        </p:sp>
        <p:sp>
          <p:nvSpPr>
            <p:cNvPr id="76814" name="Text Box 18"/>
            <p:cNvSpPr txBox="1">
              <a:spLocks noChangeArrowheads="1"/>
            </p:cNvSpPr>
            <p:nvPr/>
          </p:nvSpPr>
          <p:spPr bwMode="auto">
            <a:xfrm>
              <a:off x="357" y="1392"/>
              <a:ext cx="235"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Symbol" pitchFamily="18" charset="2"/>
                </a:rPr>
                <a:t>l</a:t>
              </a:r>
              <a:r>
                <a:rPr lang="en-GB" sz="1200" b="1" baseline="-25000">
                  <a:solidFill>
                    <a:schemeClr val="bg1"/>
                  </a:solidFill>
                  <a:latin typeface="Corbel" pitchFamily="34" charset="0"/>
                </a:rPr>
                <a:t>N</a:t>
              </a:r>
              <a:endParaRPr lang="en-GB" sz="1200" b="1">
                <a:solidFill>
                  <a:schemeClr val="bg1"/>
                </a:solidFill>
                <a:latin typeface="Symbol" pitchFamily="18" charset="2"/>
              </a:endParaRPr>
            </a:p>
          </p:txBody>
        </p:sp>
        <p:sp>
          <p:nvSpPr>
            <p:cNvPr id="76815" name="Line 19"/>
            <p:cNvSpPr>
              <a:spLocks noChangeShapeType="1"/>
            </p:cNvSpPr>
            <p:nvPr/>
          </p:nvSpPr>
          <p:spPr bwMode="auto">
            <a:xfrm>
              <a:off x="808" y="1264"/>
              <a:ext cx="936" cy="0"/>
            </a:xfrm>
            <a:prstGeom prst="line">
              <a:avLst/>
            </a:prstGeom>
            <a:noFill/>
            <a:ln w="19050">
              <a:solidFill>
                <a:srgbClr val="000000"/>
              </a:solidFill>
              <a:round/>
              <a:headEnd/>
              <a:tailEnd/>
            </a:ln>
          </p:spPr>
          <p:txBody>
            <a:bodyPr wrap="none" anchor="ctr"/>
            <a:lstStyle/>
            <a:p>
              <a:endParaRPr lang="en-US"/>
            </a:p>
          </p:txBody>
        </p:sp>
        <p:grpSp>
          <p:nvGrpSpPr>
            <p:cNvPr id="76816" name="Group 20"/>
            <p:cNvGrpSpPr>
              <a:grpSpLocks/>
            </p:cNvGrpSpPr>
            <p:nvPr/>
          </p:nvGrpSpPr>
          <p:grpSpPr bwMode="auto">
            <a:xfrm>
              <a:off x="1730" y="1108"/>
              <a:ext cx="430" cy="448"/>
              <a:chOff x="1730" y="1108"/>
              <a:chExt cx="430" cy="448"/>
            </a:xfrm>
          </p:grpSpPr>
          <p:sp>
            <p:nvSpPr>
              <p:cNvPr id="76859" name="Rectangle 21"/>
              <p:cNvSpPr>
                <a:spLocks noChangeArrowheads="1"/>
              </p:cNvSpPr>
              <p:nvPr/>
            </p:nvSpPr>
            <p:spPr bwMode="auto">
              <a:xfrm>
                <a:off x="1743" y="1108"/>
                <a:ext cx="384" cy="308"/>
              </a:xfrm>
              <a:prstGeom prst="rect">
                <a:avLst/>
              </a:pr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60" name="Line 22"/>
              <p:cNvSpPr>
                <a:spLocks noChangeShapeType="1"/>
              </p:cNvSpPr>
              <p:nvPr/>
            </p:nvSpPr>
            <p:spPr bwMode="auto">
              <a:xfrm>
                <a:off x="1828" y="1416"/>
                <a:ext cx="0" cy="140"/>
              </a:xfrm>
              <a:prstGeom prst="line">
                <a:avLst/>
              </a:prstGeom>
              <a:noFill/>
              <a:ln w="12700">
                <a:solidFill>
                  <a:srgbClr val="000000"/>
                </a:solidFill>
                <a:round/>
                <a:headEnd/>
                <a:tailEnd type="triangle" w="med" len="med"/>
              </a:ln>
            </p:spPr>
            <p:txBody>
              <a:bodyPr wrap="none" anchor="ctr"/>
              <a:lstStyle/>
              <a:p>
                <a:endParaRPr lang="en-US"/>
              </a:p>
            </p:txBody>
          </p:sp>
          <p:sp>
            <p:nvSpPr>
              <p:cNvPr id="76861" name="Line 23"/>
              <p:cNvSpPr>
                <a:spLocks noChangeShapeType="1"/>
              </p:cNvSpPr>
              <p:nvPr/>
            </p:nvSpPr>
            <p:spPr bwMode="auto">
              <a:xfrm>
                <a:off x="2028" y="1416"/>
                <a:ext cx="0" cy="140"/>
              </a:xfrm>
              <a:prstGeom prst="line">
                <a:avLst/>
              </a:prstGeom>
              <a:noFill/>
              <a:ln w="12700">
                <a:solidFill>
                  <a:srgbClr val="000000"/>
                </a:solidFill>
                <a:round/>
                <a:headEnd type="triangle" w="med" len="med"/>
                <a:tailEnd/>
              </a:ln>
            </p:spPr>
            <p:txBody>
              <a:bodyPr wrap="none" anchor="ctr"/>
              <a:lstStyle/>
              <a:p>
                <a:endParaRPr lang="en-US"/>
              </a:p>
            </p:txBody>
          </p:sp>
          <p:sp>
            <p:nvSpPr>
              <p:cNvPr id="76862" name="Text Box 24"/>
              <p:cNvSpPr txBox="1">
                <a:spLocks noChangeArrowheads="1"/>
              </p:cNvSpPr>
              <p:nvPr/>
            </p:nvSpPr>
            <p:spPr bwMode="auto">
              <a:xfrm>
                <a:off x="1730" y="1171"/>
                <a:ext cx="430"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OADM</a:t>
                </a:r>
              </a:p>
            </p:txBody>
          </p:sp>
        </p:grpSp>
        <p:sp>
          <p:nvSpPr>
            <p:cNvPr id="76817" name="Line 25"/>
            <p:cNvSpPr>
              <a:spLocks noChangeShapeType="1"/>
            </p:cNvSpPr>
            <p:nvPr/>
          </p:nvSpPr>
          <p:spPr bwMode="auto">
            <a:xfrm>
              <a:off x="2132" y="1260"/>
              <a:ext cx="936" cy="0"/>
            </a:xfrm>
            <a:prstGeom prst="line">
              <a:avLst/>
            </a:prstGeom>
            <a:noFill/>
            <a:ln w="19050">
              <a:solidFill>
                <a:srgbClr val="000000"/>
              </a:solidFill>
              <a:round/>
              <a:headEnd/>
              <a:tailEnd/>
            </a:ln>
          </p:spPr>
          <p:txBody>
            <a:bodyPr wrap="none" anchor="ctr"/>
            <a:lstStyle/>
            <a:p>
              <a:endParaRPr lang="en-US"/>
            </a:p>
          </p:txBody>
        </p:sp>
        <p:grpSp>
          <p:nvGrpSpPr>
            <p:cNvPr id="76818" name="Group 26"/>
            <p:cNvGrpSpPr>
              <a:grpSpLocks/>
            </p:cNvGrpSpPr>
            <p:nvPr/>
          </p:nvGrpSpPr>
          <p:grpSpPr bwMode="auto">
            <a:xfrm>
              <a:off x="3004" y="1190"/>
              <a:ext cx="534" cy="524"/>
              <a:chOff x="3004" y="1190"/>
              <a:chExt cx="534" cy="524"/>
            </a:xfrm>
          </p:grpSpPr>
          <p:grpSp>
            <p:nvGrpSpPr>
              <p:cNvPr id="76846" name="Group 27"/>
              <p:cNvGrpSpPr>
                <a:grpSpLocks/>
              </p:cNvGrpSpPr>
              <p:nvPr/>
            </p:nvGrpSpPr>
            <p:grpSpPr bwMode="auto">
              <a:xfrm>
                <a:off x="3076" y="1190"/>
                <a:ext cx="384" cy="524"/>
                <a:chOff x="1743" y="1108"/>
                <a:chExt cx="384" cy="448"/>
              </a:xfrm>
            </p:grpSpPr>
            <p:sp>
              <p:nvSpPr>
                <p:cNvPr id="76855" name="Rectangle 28"/>
                <p:cNvSpPr>
                  <a:spLocks noChangeArrowheads="1"/>
                </p:cNvSpPr>
                <p:nvPr/>
              </p:nvSpPr>
              <p:spPr bwMode="auto">
                <a:xfrm>
                  <a:off x="1743" y="1108"/>
                  <a:ext cx="384" cy="308"/>
                </a:xfrm>
                <a:prstGeom prst="rect">
                  <a:avLst/>
                </a:pr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56" name="Line 29"/>
                <p:cNvSpPr>
                  <a:spLocks noChangeShapeType="1"/>
                </p:cNvSpPr>
                <p:nvPr/>
              </p:nvSpPr>
              <p:spPr bwMode="auto">
                <a:xfrm>
                  <a:off x="1828" y="1416"/>
                  <a:ext cx="0" cy="140"/>
                </a:xfrm>
                <a:prstGeom prst="line">
                  <a:avLst/>
                </a:prstGeom>
                <a:noFill/>
                <a:ln w="12700">
                  <a:solidFill>
                    <a:srgbClr val="000000"/>
                  </a:solidFill>
                  <a:round/>
                  <a:headEnd/>
                  <a:tailEnd type="triangle" w="med" len="med"/>
                </a:ln>
              </p:spPr>
              <p:txBody>
                <a:bodyPr wrap="none" anchor="ctr"/>
                <a:lstStyle/>
                <a:p>
                  <a:endParaRPr lang="en-US"/>
                </a:p>
              </p:txBody>
            </p:sp>
            <p:sp>
              <p:nvSpPr>
                <p:cNvPr id="76857" name="Line 30"/>
                <p:cNvSpPr>
                  <a:spLocks noChangeShapeType="1"/>
                </p:cNvSpPr>
                <p:nvPr/>
              </p:nvSpPr>
              <p:spPr bwMode="auto">
                <a:xfrm>
                  <a:off x="2028" y="1416"/>
                  <a:ext cx="0" cy="140"/>
                </a:xfrm>
                <a:prstGeom prst="line">
                  <a:avLst/>
                </a:prstGeom>
                <a:noFill/>
                <a:ln w="12700">
                  <a:solidFill>
                    <a:srgbClr val="000000"/>
                  </a:solidFill>
                  <a:round/>
                  <a:headEnd type="triangle" w="med" len="med"/>
                  <a:tailEnd/>
                </a:ln>
              </p:spPr>
              <p:txBody>
                <a:bodyPr wrap="none" anchor="ctr"/>
                <a:lstStyle/>
                <a:p>
                  <a:endParaRPr lang="en-US"/>
                </a:p>
              </p:txBody>
            </p:sp>
            <p:sp>
              <p:nvSpPr>
                <p:cNvPr id="76858" name="Text Box 31"/>
                <p:cNvSpPr txBox="1">
                  <a:spLocks noChangeArrowheads="1"/>
                </p:cNvSpPr>
                <p:nvPr/>
              </p:nvSpPr>
              <p:spPr bwMode="auto">
                <a:xfrm>
                  <a:off x="1776" y="1171"/>
                  <a:ext cx="326" cy="149"/>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OXC</a:t>
                  </a:r>
                </a:p>
              </p:txBody>
            </p:sp>
          </p:grpSp>
          <p:grpSp>
            <p:nvGrpSpPr>
              <p:cNvPr id="76847" name="Group 32"/>
              <p:cNvGrpSpPr>
                <a:grpSpLocks/>
              </p:cNvGrpSpPr>
              <p:nvPr/>
            </p:nvGrpSpPr>
            <p:grpSpPr bwMode="auto">
              <a:xfrm>
                <a:off x="3004" y="1316"/>
                <a:ext cx="75" cy="174"/>
                <a:chOff x="3004" y="1316"/>
                <a:chExt cx="75" cy="174"/>
              </a:xfrm>
            </p:grpSpPr>
            <p:sp>
              <p:nvSpPr>
                <p:cNvPr id="76852" name="Line 33"/>
                <p:cNvSpPr>
                  <a:spLocks noChangeShapeType="1"/>
                </p:cNvSpPr>
                <p:nvPr/>
              </p:nvSpPr>
              <p:spPr bwMode="auto">
                <a:xfrm flipH="1">
                  <a:off x="3004" y="1316"/>
                  <a:ext cx="72" cy="0"/>
                </a:xfrm>
                <a:prstGeom prst="line">
                  <a:avLst/>
                </a:prstGeom>
                <a:noFill/>
                <a:ln w="12700">
                  <a:solidFill>
                    <a:srgbClr val="000000"/>
                  </a:solidFill>
                  <a:round/>
                  <a:headEnd/>
                  <a:tailEnd/>
                </a:ln>
              </p:spPr>
              <p:txBody>
                <a:bodyPr wrap="none" anchor="ctr"/>
                <a:lstStyle/>
                <a:p>
                  <a:endParaRPr lang="en-US"/>
                </a:p>
              </p:txBody>
            </p:sp>
            <p:sp>
              <p:nvSpPr>
                <p:cNvPr id="76853" name="Line 34"/>
                <p:cNvSpPr>
                  <a:spLocks noChangeShapeType="1"/>
                </p:cNvSpPr>
                <p:nvPr/>
              </p:nvSpPr>
              <p:spPr bwMode="auto">
                <a:xfrm flipH="1">
                  <a:off x="3007" y="1373"/>
                  <a:ext cx="72" cy="0"/>
                </a:xfrm>
                <a:prstGeom prst="line">
                  <a:avLst/>
                </a:prstGeom>
                <a:noFill/>
                <a:ln w="12700">
                  <a:solidFill>
                    <a:srgbClr val="000000"/>
                  </a:solidFill>
                  <a:round/>
                  <a:headEnd/>
                  <a:tailEnd/>
                </a:ln>
              </p:spPr>
              <p:txBody>
                <a:bodyPr wrap="none" anchor="ctr"/>
                <a:lstStyle/>
                <a:p>
                  <a:endParaRPr lang="en-US"/>
                </a:p>
              </p:txBody>
            </p:sp>
            <p:sp>
              <p:nvSpPr>
                <p:cNvPr id="76854" name="Line 35"/>
                <p:cNvSpPr>
                  <a:spLocks noChangeShapeType="1"/>
                </p:cNvSpPr>
                <p:nvPr/>
              </p:nvSpPr>
              <p:spPr bwMode="auto">
                <a:xfrm flipH="1">
                  <a:off x="3007" y="1490"/>
                  <a:ext cx="72" cy="0"/>
                </a:xfrm>
                <a:prstGeom prst="line">
                  <a:avLst/>
                </a:prstGeom>
                <a:noFill/>
                <a:ln w="12700">
                  <a:solidFill>
                    <a:srgbClr val="000000"/>
                  </a:solidFill>
                  <a:round/>
                  <a:headEnd/>
                  <a:tailEnd/>
                </a:ln>
              </p:spPr>
              <p:txBody>
                <a:bodyPr wrap="none" anchor="ctr"/>
                <a:lstStyle/>
                <a:p>
                  <a:endParaRPr lang="en-US"/>
                </a:p>
              </p:txBody>
            </p:sp>
          </p:grpSp>
          <p:sp>
            <p:nvSpPr>
              <p:cNvPr id="76848" name="Line 36"/>
              <p:cNvSpPr>
                <a:spLocks noChangeShapeType="1"/>
              </p:cNvSpPr>
              <p:nvPr/>
            </p:nvSpPr>
            <p:spPr bwMode="auto">
              <a:xfrm flipH="1">
                <a:off x="3463" y="1322"/>
                <a:ext cx="72" cy="0"/>
              </a:xfrm>
              <a:prstGeom prst="line">
                <a:avLst/>
              </a:prstGeom>
              <a:noFill/>
              <a:ln w="12700">
                <a:solidFill>
                  <a:srgbClr val="000000"/>
                </a:solidFill>
                <a:round/>
                <a:headEnd/>
                <a:tailEnd/>
              </a:ln>
            </p:spPr>
            <p:txBody>
              <a:bodyPr wrap="none" anchor="ctr"/>
              <a:lstStyle/>
              <a:p>
                <a:endParaRPr lang="en-US"/>
              </a:p>
            </p:txBody>
          </p:sp>
          <p:sp>
            <p:nvSpPr>
              <p:cNvPr id="76849" name="Line 37"/>
              <p:cNvSpPr>
                <a:spLocks noChangeShapeType="1"/>
              </p:cNvSpPr>
              <p:nvPr/>
            </p:nvSpPr>
            <p:spPr bwMode="auto">
              <a:xfrm flipH="1">
                <a:off x="3466" y="1379"/>
                <a:ext cx="72" cy="0"/>
              </a:xfrm>
              <a:prstGeom prst="line">
                <a:avLst/>
              </a:prstGeom>
              <a:noFill/>
              <a:ln w="12700">
                <a:solidFill>
                  <a:srgbClr val="000000"/>
                </a:solidFill>
                <a:round/>
                <a:headEnd/>
                <a:tailEnd/>
              </a:ln>
            </p:spPr>
            <p:txBody>
              <a:bodyPr wrap="none" anchor="ctr"/>
              <a:lstStyle/>
              <a:p>
                <a:endParaRPr lang="en-US"/>
              </a:p>
            </p:txBody>
          </p:sp>
          <p:sp>
            <p:nvSpPr>
              <p:cNvPr id="76850" name="Line 38"/>
              <p:cNvSpPr>
                <a:spLocks noChangeShapeType="1"/>
              </p:cNvSpPr>
              <p:nvPr/>
            </p:nvSpPr>
            <p:spPr bwMode="auto">
              <a:xfrm flipH="1">
                <a:off x="3466" y="1496"/>
                <a:ext cx="72" cy="0"/>
              </a:xfrm>
              <a:prstGeom prst="line">
                <a:avLst/>
              </a:prstGeom>
              <a:noFill/>
              <a:ln w="12700">
                <a:solidFill>
                  <a:srgbClr val="000000"/>
                </a:solidFill>
                <a:round/>
                <a:headEnd/>
                <a:tailEnd/>
              </a:ln>
            </p:spPr>
            <p:txBody>
              <a:bodyPr wrap="none" anchor="ctr"/>
              <a:lstStyle/>
              <a:p>
                <a:endParaRPr lang="en-US"/>
              </a:p>
            </p:txBody>
          </p:sp>
          <p:sp>
            <p:nvSpPr>
              <p:cNvPr id="76851" name="Line 39"/>
              <p:cNvSpPr>
                <a:spLocks noChangeShapeType="1"/>
              </p:cNvSpPr>
              <p:nvPr/>
            </p:nvSpPr>
            <p:spPr bwMode="auto">
              <a:xfrm flipH="1">
                <a:off x="3460" y="1262"/>
                <a:ext cx="72" cy="0"/>
              </a:xfrm>
              <a:prstGeom prst="line">
                <a:avLst/>
              </a:prstGeom>
              <a:noFill/>
              <a:ln w="12700">
                <a:solidFill>
                  <a:srgbClr val="000000"/>
                </a:solidFill>
                <a:round/>
                <a:headEnd/>
                <a:tailEnd/>
              </a:ln>
            </p:spPr>
            <p:txBody>
              <a:bodyPr wrap="none" anchor="ctr"/>
              <a:lstStyle/>
              <a:p>
                <a:endParaRPr lang="en-US"/>
              </a:p>
            </p:txBody>
          </p:sp>
        </p:grpSp>
        <p:sp>
          <p:nvSpPr>
            <p:cNvPr id="76819" name="Line 40"/>
            <p:cNvSpPr>
              <a:spLocks noChangeShapeType="1"/>
            </p:cNvSpPr>
            <p:nvPr/>
          </p:nvSpPr>
          <p:spPr bwMode="auto">
            <a:xfrm>
              <a:off x="3759" y="1482"/>
              <a:ext cx="390" cy="0"/>
            </a:xfrm>
            <a:prstGeom prst="line">
              <a:avLst/>
            </a:prstGeom>
            <a:noFill/>
            <a:ln w="19050">
              <a:solidFill>
                <a:srgbClr val="000000"/>
              </a:solidFill>
              <a:round/>
              <a:headEnd/>
              <a:tailEnd/>
            </a:ln>
          </p:spPr>
          <p:txBody>
            <a:bodyPr wrap="none" anchor="ctr"/>
            <a:lstStyle/>
            <a:p>
              <a:endParaRPr lang="en-US"/>
            </a:p>
          </p:txBody>
        </p:sp>
        <p:grpSp>
          <p:nvGrpSpPr>
            <p:cNvPr id="76820" name="Group 41"/>
            <p:cNvGrpSpPr>
              <a:grpSpLocks/>
            </p:cNvGrpSpPr>
            <p:nvPr/>
          </p:nvGrpSpPr>
          <p:grpSpPr bwMode="auto">
            <a:xfrm>
              <a:off x="4139" y="1402"/>
              <a:ext cx="430" cy="448"/>
              <a:chOff x="1730" y="1108"/>
              <a:chExt cx="430" cy="448"/>
            </a:xfrm>
          </p:grpSpPr>
          <p:sp>
            <p:nvSpPr>
              <p:cNvPr id="76842" name="Rectangle 42"/>
              <p:cNvSpPr>
                <a:spLocks noChangeArrowheads="1"/>
              </p:cNvSpPr>
              <p:nvPr/>
            </p:nvSpPr>
            <p:spPr bwMode="auto">
              <a:xfrm>
                <a:off x="1743" y="1108"/>
                <a:ext cx="384" cy="308"/>
              </a:xfrm>
              <a:prstGeom prst="rect">
                <a:avLst/>
              </a:pr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43" name="Line 43"/>
              <p:cNvSpPr>
                <a:spLocks noChangeShapeType="1"/>
              </p:cNvSpPr>
              <p:nvPr/>
            </p:nvSpPr>
            <p:spPr bwMode="auto">
              <a:xfrm>
                <a:off x="1828" y="1416"/>
                <a:ext cx="0" cy="140"/>
              </a:xfrm>
              <a:prstGeom prst="line">
                <a:avLst/>
              </a:prstGeom>
              <a:noFill/>
              <a:ln w="12700">
                <a:solidFill>
                  <a:srgbClr val="000000"/>
                </a:solidFill>
                <a:round/>
                <a:headEnd/>
                <a:tailEnd type="triangle" w="med" len="med"/>
              </a:ln>
            </p:spPr>
            <p:txBody>
              <a:bodyPr wrap="none" anchor="ctr"/>
              <a:lstStyle/>
              <a:p>
                <a:endParaRPr lang="en-US"/>
              </a:p>
            </p:txBody>
          </p:sp>
          <p:sp>
            <p:nvSpPr>
              <p:cNvPr id="76844" name="Line 44"/>
              <p:cNvSpPr>
                <a:spLocks noChangeShapeType="1"/>
              </p:cNvSpPr>
              <p:nvPr/>
            </p:nvSpPr>
            <p:spPr bwMode="auto">
              <a:xfrm>
                <a:off x="2028" y="1416"/>
                <a:ext cx="0" cy="140"/>
              </a:xfrm>
              <a:prstGeom prst="line">
                <a:avLst/>
              </a:prstGeom>
              <a:noFill/>
              <a:ln w="12700">
                <a:solidFill>
                  <a:srgbClr val="000000"/>
                </a:solidFill>
                <a:round/>
                <a:headEnd type="triangle" w="med" len="med"/>
                <a:tailEnd/>
              </a:ln>
            </p:spPr>
            <p:txBody>
              <a:bodyPr wrap="none" anchor="ctr"/>
              <a:lstStyle/>
              <a:p>
                <a:endParaRPr lang="en-US"/>
              </a:p>
            </p:txBody>
          </p:sp>
          <p:sp>
            <p:nvSpPr>
              <p:cNvPr id="76845" name="Text Box 45"/>
              <p:cNvSpPr txBox="1">
                <a:spLocks noChangeArrowheads="1"/>
              </p:cNvSpPr>
              <p:nvPr/>
            </p:nvSpPr>
            <p:spPr bwMode="auto">
              <a:xfrm>
                <a:off x="1730" y="1171"/>
                <a:ext cx="430"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OADM</a:t>
                </a:r>
              </a:p>
            </p:txBody>
          </p:sp>
        </p:grpSp>
        <p:sp>
          <p:nvSpPr>
            <p:cNvPr id="76822" name="Oval 47"/>
            <p:cNvSpPr>
              <a:spLocks noChangeArrowheads="1"/>
            </p:cNvSpPr>
            <p:nvPr/>
          </p:nvSpPr>
          <p:spPr bwMode="auto">
            <a:xfrm>
              <a:off x="1168" y="1264"/>
              <a:ext cx="132" cy="132"/>
            </a:xfrm>
            <a:prstGeom prst="ellipse">
              <a:avLst/>
            </a:pr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sp>
          <p:nvSpPr>
            <p:cNvPr id="76823" name="Oval 48"/>
            <p:cNvSpPr>
              <a:spLocks noChangeArrowheads="1"/>
            </p:cNvSpPr>
            <p:nvPr/>
          </p:nvSpPr>
          <p:spPr bwMode="auto">
            <a:xfrm>
              <a:off x="2444" y="1260"/>
              <a:ext cx="132" cy="132"/>
            </a:xfrm>
            <a:prstGeom prst="ellipse">
              <a:avLst/>
            </a:pr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sp>
          <p:nvSpPr>
            <p:cNvPr id="76824" name="Oval 49"/>
            <p:cNvSpPr>
              <a:spLocks noChangeArrowheads="1"/>
            </p:cNvSpPr>
            <p:nvPr/>
          </p:nvSpPr>
          <p:spPr bwMode="auto">
            <a:xfrm>
              <a:off x="3884" y="1268"/>
              <a:ext cx="132" cy="132"/>
            </a:xfrm>
            <a:prstGeom prst="ellipse">
              <a:avLst/>
            </a:pr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sp>
          <p:nvSpPr>
            <p:cNvPr id="76825" name="Oval 50"/>
            <p:cNvSpPr>
              <a:spLocks noChangeArrowheads="1"/>
            </p:cNvSpPr>
            <p:nvPr/>
          </p:nvSpPr>
          <p:spPr bwMode="auto">
            <a:xfrm>
              <a:off x="3860" y="1484"/>
              <a:ext cx="132" cy="132"/>
            </a:xfrm>
            <a:prstGeom prst="ellipse">
              <a:avLst/>
            </a:prstGeom>
            <a:noFill/>
            <a:ln w="12700">
              <a:solidFill>
                <a:srgbClr val="000000"/>
              </a:solidFill>
              <a:round/>
              <a:headEnd/>
              <a:tailEnd/>
            </a:ln>
          </p:spPr>
          <p:txBody>
            <a:bodyPr wrap="none" anchor="ctr"/>
            <a:lstStyle/>
            <a:p>
              <a:endParaRPr lang="en-US">
                <a:solidFill>
                  <a:schemeClr val="bg1"/>
                </a:solidFill>
                <a:latin typeface="Corbel" pitchFamily="34" charset="0"/>
              </a:endParaRPr>
            </a:p>
          </p:txBody>
        </p:sp>
        <p:sp>
          <p:nvSpPr>
            <p:cNvPr id="76826" name="Line 51"/>
            <p:cNvSpPr>
              <a:spLocks noChangeShapeType="1"/>
            </p:cNvSpPr>
            <p:nvPr/>
          </p:nvSpPr>
          <p:spPr bwMode="auto">
            <a:xfrm>
              <a:off x="4160" y="1263"/>
              <a:ext cx="480" cy="0"/>
            </a:xfrm>
            <a:prstGeom prst="line">
              <a:avLst/>
            </a:prstGeom>
            <a:noFill/>
            <a:ln w="19050">
              <a:solidFill>
                <a:srgbClr val="000000"/>
              </a:solidFill>
              <a:prstDash val="dash"/>
              <a:round/>
              <a:headEnd/>
              <a:tailEnd/>
            </a:ln>
          </p:spPr>
          <p:txBody>
            <a:bodyPr wrap="none" anchor="ctr"/>
            <a:lstStyle/>
            <a:p>
              <a:endParaRPr lang="en-US"/>
            </a:p>
          </p:txBody>
        </p:sp>
        <p:sp>
          <p:nvSpPr>
            <p:cNvPr id="76827" name="Line 52"/>
            <p:cNvSpPr>
              <a:spLocks noChangeShapeType="1"/>
            </p:cNvSpPr>
            <p:nvPr/>
          </p:nvSpPr>
          <p:spPr bwMode="auto">
            <a:xfrm>
              <a:off x="4536" y="1492"/>
              <a:ext cx="716" cy="0"/>
            </a:xfrm>
            <a:prstGeom prst="line">
              <a:avLst/>
            </a:prstGeom>
            <a:noFill/>
            <a:ln w="19050">
              <a:solidFill>
                <a:srgbClr val="000000"/>
              </a:solidFill>
              <a:round/>
              <a:headEnd/>
              <a:tailEnd/>
            </a:ln>
          </p:spPr>
          <p:txBody>
            <a:bodyPr wrap="none" anchor="ctr"/>
            <a:lstStyle/>
            <a:p>
              <a:endParaRPr lang="en-US"/>
            </a:p>
          </p:txBody>
        </p:sp>
        <p:sp>
          <p:nvSpPr>
            <p:cNvPr id="76828" name="Text Box 53"/>
            <p:cNvSpPr txBox="1">
              <a:spLocks noChangeArrowheads="1"/>
            </p:cNvSpPr>
            <p:nvPr/>
          </p:nvSpPr>
          <p:spPr bwMode="auto">
            <a:xfrm>
              <a:off x="5476" y="1104"/>
              <a:ext cx="219"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Symbol" pitchFamily="18" charset="2"/>
                </a:rPr>
                <a:t>l</a:t>
              </a:r>
              <a:r>
                <a:rPr lang="en-GB" sz="1200" b="1" baseline="-25000">
                  <a:solidFill>
                    <a:schemeClr val="bg1"/>
                  </a:solidFill>
                  <a:latin typeface="Symbol" pitchFamily="18" charset="2"/>
                </a:rPr>
                <a:t>1</a:t>
              </a:r>
              <a:endParaRPr lang="en-GB" sz="1200" b="1">
                <a:solidFill>
                  <a:schemeClr val="bg1"/>
                </a:solidFill>
                <a:latin typeface="Symbol" pitchFamily="18" charset="2"/>
              </a:endParaRPr>
            </a:p>
          </p:txBody>
        </p:sp>
        <p:sp>
          <p:nvSpPr>
            <p:cNvPr id="76829" name="Text Box 54"/>
            <p:cNvSpPr txBox="1">
              <a:spLocks noChangeArrowheads="1"/>
            </p:cNvSpPr>
            <p:nvPr/>
          </p:nvSpPr>
          <p:spPr bwMode="auto">
            <a:xfrm>
              <a:off x="5468" y="1626"/>
              <a:ext cx="235"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Symbol" pitchFamily="18" charset="2"/>
                </a:rPr>
                <a:t>l</a:t>
              </a:r>
              <a:r>
                <a:rPr lang="en-GB" sz="1200" b="1" baseline="-25000">
                  <a:solidFill>
                    <a:schemeClr val="bg1"/>
                  </a:solidFill>
                  <a:latin typeface="Corbel" pitchFamily="34" charset="0"/>
                </a:rPr>
                <a:t>N</a:t>
              </a:r>
              <a:endParaRPr lang="en-GB" sz="1200" b="1">
                <a:solidFill>
                  <a:schemeClr val="bg1"/>
                </a:solidFill>
                <a:latin typeface="Symbol" pitchFamily="18" charset="2"/>
              </a:endParaRPr>
            </a:p>
          </p:txBody>
        </p:sp>
        <p:sp>
          <p:nvSpPr>
            <p:cNvPr id="76830" name="Text Box 55"/>
            <p:cNvSpPr txBox="1">
              <a:spLocks noChangeArrowheads="1"/>
            </p:cNvSpPr>
            <p:nvPr/>
          </p:nvSpPr>
          <p:spPr bwMode="auto">
            <a:xfrm rot="-5400000">
              <a:off x="552" y="1179"/>
              <a:ext cx="325" cy="189"/>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MUX</a:t>
              </a:r>
            </a:p>
          </p:txBody>
        </p:sp>
        <p:sp>
          <p:nvSpPr>
            <p:cNvPr id="76831" name="Text Box 56"/>
            <p:cNvSpPr txBox="1">
              <a:spLocks noChangeArrowheads="1"/>
            </p:cNvSpPr>
            <p:nvPr/>
          </p:nvSpPr>
          <p:spPr bwMode="auto">
            <a:xfrm rot="-5400000">
              <a:off x="5190" y="1393"/>
              <a:ext cx="325" cy="189"/>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MUX</a:t>
              </a:r>
            </a:p>
          </p:txBody>
        </p:sp>
        <p:sp>
          <p:nvSpPr>
            <p:cNvPr id="76832" name="AutoShape 57"/>
            <p:cNvSpPr>
              <a:spLocks noChangeArrowheads="1"/>
            </p:cNvSpPr>
            <p:nvPr/>
          </p:nvSpPr>
          <p:spPr bwMode="auto">
            <a:xfrm rot="5387061">
              <a:off x="1337" y="1176"/>
              <a:ext cx="215" cy="180"/>
            </a:xfrm>
            <a:prstGeom prst="triangle">
              <a:avLst>
                <a:gd name="adj" fmla="val 50000"/>
              </a:avLst>
            </a:prstGeom>
            <a:solidFill>
              <a:srgbClr val="DDDDDD"/>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33" name="AutoShape 58"/>
            <p:cNvSpPr>
              <a:spLocks noChangeArrowheads="1"/>
            </p:cNvSpPr>
            <p:nvPr/>
          </p:nvSpPr>
          <p:spPr bwMode="auto">
            <a:xfrm rot="5387061">
              <a:off x="2673" y="1172"/>
              <a:ext cx="215" cy="180"/>
            </a:xfrm>
            <a:prstGeom prst="triangle">
              <a:avLst>
                <a:gd name="adj" fmla="val 50000"/>
              </a:avLst>
            </a:prstGeom>
            <a:solidFill>
              <a:srgbClr val="DDDDDD"/>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34" name="AutoShape 59"/>
            <p:cNvSpPr>
              <a:spLocks noChangeArrowheads="1"/>
            </p:cNvSpPr>
            <p:nvPr/>
          </p:nvSpPr>
          <p:spPr bwMode="auto">
            <a:xfrm rot="5387061">
              <a:off x="4757" y="1404"/>
              <a:ext cx="215" cy="180"/>
            </a:xfrm>
            <a:prstGeom prst="triangle">
              <a:avLst>
                <a:gd name="adj" fmla="val 50000"/>
              </a:avLst>
            </a:prstGeom>
            <a:solidFill>
              <a:srgbClr val="DDDDDD"/>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35" name="Rectangle 60"/>
            <p:cNvSpPr>
              <a:spLocks noChangeArrowheads="1"/>
            </p:cNvSpPr>
            <p:nvPr/>
          </p:nvSpPr>
          <p:spPr bwMode="auto">
            <a:xfrm>
              <a:off x="294" y="834"/>
              <a:ext cx="594" cy="852"/>
            </a:xfrm>
            <a:prstGeom prst="rect">
              <a:avLst/>
            </a:prstGeom>
            <a:noFill/>
            <a:ln w="12700">
              <a:solidFill>
                <a:srgbClr val="000000"/>
              </a:solidFill>
              <a:prstDash val="sysDot"/>
              <a:miter lim="800000"/>
              <a:headEnd/>
              <a:tailEnd/>
            </a:ln>
          </p:spPr>
          <p:txBody>
            <a:bodyPr wrap="none" anchor="ctr"/>
            <a:lstStyle/>
            <a:p>
              <a:endParaRPr lang="en-US">
                <a:solidFill>
                  <a:schemeClr val="bg1"/>
                </a:solidFill>
                <a:latin typeface="Corbel" pitchFamily="34" charset="0"/>
              </a:endParaRPr>
            </a:p>
          </p:txBody>
        </p:sp>
        <p:sp>
          <p:nvSpPr>
            <p:cNvPr id="76836" name="Rectangle 61"/>
            <p:cNvSpPr>
              <a:spLocks noChangeArrowheads="1"/>
            </p:cNvSpPr>
            <p:nvPr/>
          </p:nvSpPr>
          <p:spPr bwMode="auto">
            <a:xfrm>
              <a:off x="5148" y="1044"/>
              <a:ext cx="594" cy="852"/>
            </a:xfrm>
            <a:prstGeom prst="rect">
              <a:avLst/>
            </a:prstGeom>
            <a:noFill/>
            <a:ln w="12700">
              <a:solidFill>
                <a:srgbClr val="000000"/>
              </a:solidFill>
              <a:prstDash val="sysDot"/>
              <a:miter lim="800000"/>
              <a:headEnd/>
              <a:tailEnd/>
            </a:ln>
          </p:spPr>
          <p:txBody>
            <a:bodyPr wrap="none" anchor="ctr"/>
            <a:lstStyle/>
            <a:p>
              <a:endParaRPr lang="en-US">
                <a:solidFill>
                  <a:schemeClr val="bg1"/>
                </a:solidFill>
                <a:latin typeface="Corbel" pitchFamily="34" charset="0"/>
              </a:endParaRPr>
            </a:p>
          </p:txBody>
        </p:sp>
        <p:sp>
          <p:nvSpPr>
            <p:cNvPr id="76837" name="Text Box 62"/>
            <p:cNvSpPr txBox="1">
              <a:spLocks noChangeArrowheads="1"/>
            </p:cNvSpPr>
            <p:nvPr/>
          </p:nvSpPr>
          <p:spPr bwMode="auto">
            <a:xfrm>
              <a:off x="280" y="1753"/>
              <a:ext cx="590" cy="194"/>
            </a:xfrm>
            <a:prstGeom prst="rect">
              <a:avLst/>
            </a:prstGeom>
            <a:noFill/>
            <a:ln w="12700">
              <a:noFill/>
              <a:miter lim="800000"/>
              <a:headEnd/>
              <a:tailEnd/>
            </a:ln>
          </p:spPr>
          <p:txBody>
            <a:bodyPr wrap="none">
              <a:spAutoFit/>
            </a:bodyPr>
            <a:lstStyle/>
            <a:p>
              <a:pPr algn="ctr" defTabSz="762000" eaLnBrk="0" hangingPunct="0"/>
              <a:r>
                <a:rPr lang="en-GB" sz="1400" b="1">
                  <a:solidFill>
                    <a:schemeClr val="bg1"/>
                  </a:solidFill>
                  <a:latin typeface="Corbel" pitchFamily="34" charset="0"/>
                </a:rPr>
                <a:t>Terminal</a:t>
              </a:r>
            </a:p>
          </p:txBody>
        </p:sp>
        <p:sp>
          <p:nvSpPr>
            <p:cNvPr id="76838" name="Text Box 63"/>
            <p:cNvSpPr txBox="1">
              <a:spLocks noChangeArrowheads="1"/>
            </p:cNvSpPr>
            <p:nvPr/>
          </p:nvSpPr>
          <p:spPr bwMode="auto">
            <a:xfrm>
              <a:off x="5140" y="1951"/>
              <a:ext cx="590" cy="194"/>
            </a:xfrm>
            <a:prstGeom prst="rect">
              <a:avLst/>
            </a:prstGeom>
            <a:noFill/>
            <a:ln w="12700">
              <a:noFill/>
              <a:miter lim="800000"/>
              <a:headEnd/>
              <a:tailEnd/>
            </a:ln>
          </p:spPr>
          <p:txBody>
            <a:bodyPr wrap="none">
              <a:spAutoFit/>
            </a:bodyPr>
            <a:lstStyle/>
            <a:p>
              <a:pPr algn="ctr" defTabSz="762000" eaLnBrk="0" hangingPunct="0"/>
              <a:r>
                <a:rPr lang="en-GB" sz="1400" b="1">
                  <a:solidFill>
                    <a:schemeClr val="bg1"/>
                  </a:solidFill>
                  <a:latin typeface="Corbel" pitchFamily="34" charset="0"/>
                </a:rPr>
                <a:t>Terminal</a:t>
              </a:r>
            </a:p>
          </p:txBody>
        </p:sp>
        <p:grpSp>
          <p:nvGrpSpPr>
            <p:cNvPr id="76839" name="Group 64"/>
            <p:cNvGrpSpPr>
              <a:grpSpLocks/>
            </p:cNvGrpSpPr>
            <p:nvPr/>
          </p:nvGrpSpPr>
          <p:grpSpPr bwMode="auto">
            <a:xfrm>
              <a:off x="3519" y="1126"/>
              <a:ext cx="234" cy="458"/>
              <a:chOff x="2163" y="606"/>
              <a:chExt cx="234" cy="458"/>
            </a:xfrm>
          </p:grpSpPr>
          <p:sp>
            <p:nvSpPr>
              <p:cNvPr id="76840" name="Rectangle 65"/>
              <p:cNvSpPr>
                <a:spLocks noChangeArrowheads="1"/>
              </p:cNvSpPr>
              <p:nvPr/>
            </p:nvSpPr>
            <p:spPr bwMode="auto">
              <a:xfrm>
                <a:off x="2163" y="680"/>
                <a:ext cx="234" cy="336"/>
              </a:xfrm>
              <a:prstGeom prst="rect">
                <a:avLst/>
              </a:prstGeom>
              <a:solidFill>
                <a:srgbClr val="FFFFCC"/>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76841" name="Text Box 66"/>
              <p:cNvSpPr txBox="1">
                <a:spLocks noChangeArrowheads="1"/>
              </p:cNvSpPr>
              <p:nvPr/>
            </p:nvSpPr>
            <p:spPr bwMode="auto">
              <a:xfrm rot="16215232">
                <a:off x="2053" y="730"/>
                <a:ext cx="458" cy="210"/>
              </a:xfrm>
              <a:prstGeom prst="rect">
                <a:avLst/>
              </a:prstGeom>
              <a:noFill/>
              <a:ln w="12700">
                <a:noFill/>
                <a:miter lim="800000"/>
                <a:headEnd/>
                <a:tailEnd/>
              </a:ln>
            </p:spPr>
            <p:txBody>
              <a:bodyPr wrap="square">
                <a:spAutoFit/>
              </a:bodyPr>
              <a:lstStyle/>
              <a:p>
                <a:pPr algn="ctr" defTabSz="762000" eaLnBrk="0" hangingPunct="0"/>
                <a:r>
                  <a:rPr lang="en-GB" sz="1400" b="1" dirty="0">
                    <a:solidFill>
                      <a:schemeClr val="bg1"/>
                    </a:solidFill>
                    <a:latin typeface="Symbol" pitchFamily="18" charset="2"/>
                  </a:rPr>
                  <a:t>l </a:t>
                </a:r>
                <a:r>
                  <a:rPr lang="en-GB" sz="1400" b="1" dirty="0">
                    <a:solidFill>
                      <a:schemeClr val="bg1"/>
                    </a:solidFill>
                    <a:latin typeface="Corbel" pitchFamily="34" charset="0"/>
                  </a:rPr>
                  <a:t>con</a:t>
                </a:r>
                <a:r>
                  <a:rPr lang="en-GB" sz="1400" b="1" dirty="0">
                    <a:solidFill>
                      <a:schemeClr val="bg1"/>
                    </a:solidFill>
                    <a:latin typeface="Symbol" pitchFamily="18" charset="2"/>
                  </a:rPr>
                  <a:t>   </a:t>
                </a:r>
              </a:p>
            </p:txBody>
          </p:sp>
        </p:grpSp>
        <p:sp>
          <p:nvSpPr>
            <p:cNvPr id="133" name="Line 40"/>
            <p:cNvSpPr>
              <a:spLocks noChangeShapeType="1"/>
            </p:cNvSpPr>
            <p:nvPr/>
          </p:nvSpPr>
          <p:spPr bwMode="auto">
            <a:xfrm>
              <a:off x="3752" y="1263"/>
              <a:ext cx="390" cy="0"/>
            </a:xfrm>
            <a:prstGeom prst="line">
              <a:avLst/>
            </a:prstGeom>
            <a:noFill/>
            <a:ln w="19050">
              <a:solidFill>
                <a:srgbClr val="000000"/>
              </a:solidFill>
              <a:round/>
              <a:headEnd/>
              <a:tailEnd/>
            </a:ln>
          </p:spPr>
          <p:txBody>
            <a:bodyPr wrap="none" anchor="ctr"/>
            <a:lstStyle/>
            <a:p>
              <a:endParaRPr lang="en-US"/>
            </a:p>
          </p:txBody>
        </p:sp>
      </p:gr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p:cNvGrpSpPr>
            <a:grpSpLocks noChangeAspect="1"/>
          </p:cNvGrpSpPr>
          <p:nvPr/>
        </p:nvGrpSpPr>
        <p:grpSpPr bwMode="auto">
          <a:xfrm>
            <a:off x="2449513" y="1304925"/>
            <a:ext cx="4164012" cy="620713"/>
            <a:chOff x="199" y="459"/>
            <a:chExt cx="2989" cy="453"/>
          </a:xfrm>
        </p:grpSpPr>
        <p:sp>
          <p:nvSpPr>
            <p:cNvPr id="77957" name="AutoShape 3"/>
            <p:cNvSpPr>
              <a:spLocks noChangeAspect="1" noChangeArrowheads="1"/>
            </p:cNvSpPr>
            <p:nvPr/>
          </p:nvSpPr>
          <p:spPr bwMode="auto">
            <a:xfrm>
              <a:off x="199" y="677"/>
              <a:ext cx="147" cy="104"/>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58" name="AutoShape 4"/>
            <p:cNvSpPr>
              <a:spLocks noChangeAspect="1" noChangeArrowheads="1"/>
            </p:cNvSpPr>
            <p:nvPr/>
          </p:nvSpPr>
          <p:spPr bwMode="auto">
            <a:xfrm>
              <a:off x="661" y="512"/>
              <a:ext cx="147" cy="104"/>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59" name="AutoShape 5"/>
            <p:cNvSpPr>
              <a:spLocks noChangeAspect="1" noChangeArrowheads="1"/>
            </p:cNvSpPr>
            <p:nvPr/>
          </p:nvSpPr>
          <p:spPr bwMode="auto">
            <a:xfrm>
              <a:off x="706" y="808"/>
              <a:ext cx="147" cy="104"/>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60" name="AutoShape 6"/>
            <p:cNvSpPr>
              <a:spLocks noChangeAspect="1" noChangeArrowheads="1"/>
            </p:cNvSpPr>
            <p:nvPr/>
          </p:nvSpPr>
          <p:spPr bwMode="auto">
            <a:xfrm>
              <a:off x="2038" y="625"/>
              <a:ext cx="147" cy="104"/>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61" name="AutoShape 7"/>
            <p:cNvSpPr>
              <a:spLocks noChangeAspect="1" noChangeArrowheads="1"/>
            </p:cNvSpPr>
            <p:nvPr/>
          </p:nvSpPr>
          <p:spPr bwMode="auto">
            <a:xfrm>
              <a:off x="2587" y="459"/>
              <a:ext cx="147" cy="104"/>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62" name="AutoShape 8"/>
            <p:cNvSpPr>
              <a:spLocks noChangeAspect="1" noChangeArrowheads="1"/>
            </p:cNvSpPr>
            <p:nvPr/>
          </p:nvSpPr>
          <p:spPr bwMode="auto">
            <a:xfrm>
              <a:off x="2640" y="807"/>
              <a:ext cx="147" cy="103"/>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63" name="AutoShape 9"/>
            <p:cNvSpPr>
              <a:spLocks noChangeAspect="1" noChangeArrowheads="1"/>
            </p:cNvSpPr>
            <p:nvPr/>
          </p:nvSpPr>
          <p:spPr bwMode="auto">
            <a:xfrm>
              <a:off x="3041" y="624"/>
              <a:ext cx="147" cy="103"/>
            </a:xfrm>
            <a:prstGeom prst="cube">
              <a:avLst>
                <a:gd name="adj" fmla="val 25000"/>
              </a:avLst>
            </a:prstGeom>
            <a:solidFill>
              <a:srgbClr val="FFFF99"/>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64" name="Line 10"/>
            <p:cNvSpPr>
              <a:spLocks noChangeAspect="1" noChangeShapeType="1"/>
            </p:cNvSpPr>
            <p:nvPr/>
          </p:nvSpPr>
          <p:spPr bwMode="auto">
            <a:xfrm flipV="1">
              <a:off x="324" y="582"/>
              <a:ext cx="342" cy="126"/>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65" name="Line 11"/>
            <p:cNvSpPr>
              <a:spLocks noChangeAspect="1" noChangeShapeType="1"/>
            </p:cNvSpPr>
            <p:nvPr/>
          </p:nvSpPr>
          <p:spPr bwMode="auto">
            <a:xfrm>
              <a:off x="318" y="744"/>
              <a:ext cx="384" cy="12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66" name="Line 12"/>
            <p:cNvSpPr>
              <a:spLocks noChangeAspect="1" noChangeShapeType="1"/>
            </p:cNvSpPr>
            <p:nvPr/>
          </p:nvSpPr>
          <p:spPr bwMode="auto">
            <a:xfrm>
              <a:off x="744" y="612"/>
              <a:ext cx="60" cy="22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67" name="Line 13"/>
            <p:cNvSpPr>
              <a:spLocks noChangeAspect="1" noChangeShapeType="1"/>
            </p:cNvSpPr>
            <p:nvPr/>
          </p:nvSpPr>
          <p:spPr bwMode="auto">
            <a:xfrm>
              <a:off x="804" y="564"/>
              <a:ext cx="1236" cy="114"/>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68" name="Line 14"/>
            <p:cNvSpPr>
              <a:spLocks noChangeAspect="1" noChangeShapeType="1"/>
            </p:cNvSpPr>
            <p:nvPr/>
          </p:nvSpPr>
          <p:spPr bwMode="auto">
            <a:xfrm flipV="1">
              <a:off x="822" y="702"/>
              <a:ext cx="1218" cy="15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69" name="Line 15"/>
            <p:cNvSpPr>
              <a:spLocks noChangeAspect="1" noChangeShapeType="1"/>
            </p:cNvSpPr>
            <p:nvPr/>
          </p:nvSpPr>
          <p:spPr bwMode="auto">
            <a:xfrm flipV="1">
              <a:off x="2184" y="522"/>
              <a:ext cx="402" cy="14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70" name="Line 16"/>
            <p:cNvSpPr>
              <a:spLocks noChangeAspect="1" noChangeShapeType="1"/>
            </p:cNvSpPr>
            <p:nvPr/>
          </p:nvSpPr>
          <p:spPr bwMode="auto">
            <a:xfrm>
              <a:off x="2166" y="690"/>
              <a:ext cx="487" cy="1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71" name="Line 17"/>
            <p:cNvSpPr>
              <a:spLocks noChangeAspect="1" noChangeShapeType="1"/>
            </p:cNvSpPr>
            <p:nvPr/>
          </p:nvSpPr>
          <p:spPr bwMode="auto">
            <a:xfrm>
              <a:off x="2719" y="510"/>
              <a:ext cx="324" cy="16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72" name="Line 18"/>
            <p:cNvSpPr>
              <a:spLocks noChangeAspect="1" noChangeShapeType="1"/>
            </p:cNvSpPr>
            <p:nvPr/>
          </p:nvSpPr>
          <p:spPr bwMode="auto">
            <a:xfrm flipV="1">
              <a:off x="2766" y="708"/>
              <a:ext cx="276" cy="149"/>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73" name="Line 19"/>
            <p:cNvSpPr>
              <a:spLocks noChangeAspect="1" noChangeShapeType="1"/>
            </p:cNvSpPr>
            <p:nvPr/>
          </p:nvSpPr>
          <p:spPr bwMode="auto">
            <a:xfrm>
              <a:off x="2658" y="564"/>
              <a:ext cx="66" cy="25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sp>
        <p:nvSpPr>
          <p:cNvPr id="77827" name="Text Box 20"/>
          <p:cNvSpPr txBox="1">
            <a:spLocks noChangeAspect="1" noChangeArrowheads="1"/>
          </p:cNvSpPr>
          <p:nvPr/>
        </p:nvSpPr>
        <p:spPr bwMode="auto">
          <a:xfrm>
            <a:off x="3862388" y="1166813"/>
            <a:ext cx="1377301" cy="307777"/>
          </a:xfrm>
          <a:prstGeom prst="rect">
            <a:avLst/>
          </a:prstGeom>
          <a:noFill/>
          <a:ln w="12700">
            <a:noFill/>
            <a:miter lim="800000"/>
            <a:headEnd type="none" w="sm" len="sm"/>
            <a:tailEnd type="none" w="sm" len="sm"/>
          </a:ln>
        </p:spPr>
        <p:txBody>
          <a:bodyPr wrap="none">
            <a:spAutoFit/>
          </a:bodyPr>
          <a:lstStyle/>
          <a:p>
            <a:pPr algn="ctr" defTabSz="762000" eaLnBrk="0" hangingPunct="0">
              <a:defRPr/>
            </a:pPr>
            <a:r>
              <a:rPr lang="hr-HR" sz="1400" b="1" dirty="0" smtClean="0">
                <a:solidFill>
                  <a:schemeClr val="bg1"/>
                </a:solidFill>
                <a:latin typeface="+mj-lt"/>
              </a:rPr>
              <a:t>globalna mreža</a:t>
            </a:r>
            <a:endParaRPr lang="en-GB" sz="1400" dirty="0">
              <a:solidFill>
                <a:schemeClr val="bg1"/>
              </a:solidFill>
              <a:latin typeface="+mj-lt"/>
            </a:endParaRPr>
          </a:p>
        </p:txBody>
      </p:sp>
      <p:sp>
        <p:nvSpPr>
          <p:cNvPr id="77828" name="Line 21"/>
          <p:cNvSpPr>
            <a:spLocks noChangeAspect="1" noChangeShapeType="1"/>
          </p:cNvSpPr>
          <p:nvPr/>
        </p:nvSpPr>
        <p:spPr bwMode="auto">
          <a:xfrm>
            <a:off x="3992563" y="4178300"/>
            <a:ext cx="101600" cy="7620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29" name="Line 22"/>
          <p:cNvSpPr>
            <a:spLocks noChangeAspect="1" noChangeShapeType="1"/>
          </p:cNvSpPr>
          <p:nvPr/>
        </p:nvSpPr>
        <p:spPr bwMode="auto">
          <a:xfrm>
            <a:off x="2735263" y="4346575"/>
            <a:ext cx="3175" cy="715963"/>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30" name="Line 23"/>
          <p:cNvSpPr>
            <a:spLocks noChangeAspect="1" noChangeShapeType="1"/>
          </p:cNvSpPr>
          <p:nvPr/>
        </p:nvSpPr>
        <p:spPr bwMode="auto">
          <a:xfrm>
            <a:off x="3351213" y="1906588"/>
            <a:ext cx="411162" cy="47466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31" name="Line 24"/>
          <p:cNvSpPr>
            <a:spLocks noChangeAspect="1" noChangeShapeType="1"/>
          </p:cNvSpPr>
          <p:nvPr/>
        </p:nvSpPr>
        <p:spPr bwMode="auto">
          <a:xfrm>
            <a:off x="5291138" y="4124325"/>
            <a:ext cx="266700" cy="116205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32" name="Line 25"/>
          <p:cNvSpPr>
            <a:spLocks noChangeAspect="1" noChangeShapeType="1"/>
          </p:cNvSpPr>
          <p:nvPr/>
        </p:nvSpPr>
        <p:spPr bwMode="auto">
          <a:xfrm>
            <a:off x="6588125" y="4337050"/>
            <a:ext cx="209550" cy="715963"/>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33" name="Text Box 26"/>
          <p:cNvSpPr txBox="1">
            <a:spLocks noChangeAspect="1" noChangeArrowheads="1"/>
          </p:cNvSpPr>
          <p:nvPr/>
        </p:nvSpPr>
        <p:spPr bwMode="auto">
          <a:xfrm>
            <a:off x="2563785" y="2016125"/>
            <a:ext cx="4527611" cy="307777"/>
          </a:xfrm>
          <a:prstGeom prst="rect">
            <a:avLst/>
          </a:prstGeom>
          <a:noFill/>
          <a:ln w="12700">
            <a:noFill/>
            <a:miter lim="800000"/>
            <a:headEnd type="none" w="sm" len="sm"/>
            <a:tailEnd type="none" w="sm" len="sm"/>
          </a:ln>
        </p:spPr>
        <p:txBody>
          <a:bodyPr wrap="square">
            <a:spAutoFit/>
          </a:bodyPr>
          <a:lstStyle/>
          <a:p>
            <a:pPr algn="ctr" defTabSz="762000" eaLnBrk="0" hangingPunct="0">
              <a:defRPr/>
            </a:pPr>
            <a:r>
              <a:rPr lang="hr-HR" sz="1400" b="1" dirty="0" smtClean="0">
                <a:solidFill>
                  <a:schemeClr val="bg1"/>
                </a:solidFill>
                <a:latin typeface="+mj-lt"/>
              </a:rPr>
              <a:t>široko rasprostranjena mreža (</a:t>
            </a:r>
            <a:r>
              <a:rPr lang="en-GB" sz="1400" b="1" dirty="0" smtClean="0">
                <a:solidFill>
                  <a:schemeClr val="bg1"/>
                </a:solidFill>
                <a:latin typeface="+mj-lt"/>
              </a:rPr>
              <a:t>Wide </a:t>
            </a:r>
            <a:r>
              <a:rPr lang="en-GB" sz="1400" b="1" dirty="0">
                <a:solidFill>
                  <a:schemeClr val="bg1"/>
                </a:solidFill>
                <a:latin typeface="+mj-lt"/>
              </a:rPr>
              <a:t>Area </a:t>
            </a:r>
            <a:r>
              <a:rPr lang="en-GB" sz="1400" b="1" dirty="0" smtClean="0">
                <a:solidFill>
                  <a:schemeClr val="bg1"/>
                </a:solidFill>
                <a:latin typeface="+mj-lt"/>
              </a:rPr>
              <a:t>Network</a:t>
            </a:r>
            <a:r>
              <a:rPr lang="hr-HR" sz="1400" b="1" dirty="0" smtClean="0">
                <a:solidFill>
                  <a:schemeClr val="bg1"/>
                </a:solidFill>
                <a:latin typeface="+mj-lt"/>
              </a:rPr>
              <a:t>)</a:t>
            </a:r>
            <a:endParaRPr lang="en-GB" sz="1400" dirty="0">
              <a:solidFill>
                <a:schemeClr val="bg1"/>
              </a:solidFill>
              <a:latin typeface="+mj-lt"/>
            </a:endParaRPr>
          </a:p>
        </p:txBody>
      </p:sp>
      <p:sp>
        <p:nvSpPr>
          <p:cNvPr id="77834" name="AutoShape 27"/>
          <p:cNvSpPr>
            <a:spLocks noChangeAspect="1" noChangeArrowheads="1"/>
          </p:cNvSpPr>
          <p:nvPr/>
        </p:nvSpPr>
        <p:spPr bwMode="auto">
          <a:xfrm>
            <a:off x="2735263" y="2873375"/>
            <a:ext cx="204787"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35" name="AutoShape 28"/>
          <p:cNvSpPr>
            <a:spLocks noChangeAspect="1" noChangeArrowheads="1"/>
          </p:cNvSpPr>
          <p:nvPr/>
        </p:nvSpPr>
        <p:spPr bwMode="auto">
          <a:xfrm>
            <a:off x="3771900" y="2357438"/>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36" name="AutoShape 29"/>
          <p:cNvSpPr>
            <a:spLocks noChangeAspect="1" noChangeArrowheads="1"/>
          </p:cNvSpPr>
          <p:nvPr/>
        </p:nvSpPr>
        <p:spPr bwMode="auto">
          <a:xfrm>
            <a:off x="3003550" y="2466975"/>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37" name="AutoShape 30"/>
          <p:cNvSpPr>
            <a:spLocks noChangeAspect="1" noChangeArrowheads="1"/>
          </p:cNvSpPr>
          <p:nvPr/>
        </p:nvSpPr>
        <p:spPr bwMode="auto">
          <a:xfrm>
            <a:off x="4930775" y="2324100"/>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38" name="AutoShape 31"/>
          <p:cNvSpPr>
            <a:spLocks noChangeAspect="1" noChangeArrowheads="1"/>
          </p:cNvSpPr>
          <p:nvPr/>
        </p:nvSpPr>
        <p:spPr bwMode="auto">
          <a:xfrm>
            <a:off x="5867400" y="2565400"/>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39" name="AutoShape 32"/>
          <p:cNvSpPr>
            <a:spLocks noChangeAspect="1" noChangeArrowheads="1"/>
          </p:cNvSpPr>
          <p:nvPr/>
        </p:nvSpPr>
        <p:spPr bwMode="auto">
          <a:xfrm>
            <a:off x="3949700" y="2938463"/>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840" name="AutoShape 33"/>
          <p:cNvSpPr>
            <a:spLocks noChangeAspect="1" noChangeArrowheads="1"/>
          </p:cNvSpPr>
          <p:nvPr/>
        </p:nvSpPr>
        <p:spPr bwMode="auto">
          <a:xfrm>
            <a:off x="5383213" y="3081338"/>
            <a:ext cx="204787"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41" name="AutoShape 34"/>
          <p:cNvSpPr>
            <a:spLocks noChangeAspect="1" noChangeArrowheads="1"/>
          </p:cNvSpPr>
          <p:nvPr/>
        </p:nvSpPr>
        <p:spPr bwMode="auto">
          <a:xfrm>
            <a:off x="4540250" y="2795588"/>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842" name="Line 35"/>
          <p:cNvSpPr>
            <a:spLocks noChangeAspect="1" noChangeShapeType="1"/>
          </p:cNvSpPr>
          <p:nvPr/>
        </p:nvSpPr>
        <p:spPr bwMode="auto">
          <a:xfrm flipV="1">
            <a:off x="2820988" y="2576513"/>
            <a:ext cx="250825" cy="3048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3" name="Line 36"/>
          <p:cNvSpPr>
            <a:spLocks noChangeAspect="1" noChangeShapeType="1"/>
          </p:cNvSpPr>
          <p:nvPr/>
        </p:nvSpPr>
        <p:spPr bwMode="auto">
          <a:xfrm flipV="1">
            <a:off x="3181350" y="2444750"/>
            <a:ext cx="593725" cy="9048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4" name="Line 37"/>
          <p:cNvSpPr>
            <a:spLocks noChangeAspect="1" noChangeShapeType="1"/>
          </p:cNvSpPr>
          <p:nvPr/>
        </p:nvSpPr>
        <p:spPr bwMode="auto">
          <a:xfrm>
            <a:off x="3959225" y="2420938"/>
            <a:ext cx="968375" cy="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5" name="Line 38"/>
          <p:cNvSpPr>
            <a:spLocks noChangeAspect="1" noChangeShapeType="1"/>
          </p:cNvSpPr>
          <p:nvPr/>
        </p:nvSpPr>
        <p:spPr bwMode="auto">
          <a:xfrm>
            <a:off x="5111750" y="2387600"/>
            <a:ext cx="752475" cy="25558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6" name="Line 39"/>
          <p:cNvSpPr>
            <a:spLocks noChangeAspect="1" noChangeShapeType="1"/>
          </p:cNvSpPr>
          <p:nvPr/>
        </p:nvSpPr>
        <p:spPr bwMode="auto">
          <a:xfrm>
            <a:off x="2922588" y="2930525"/>
            <a:ext cx="1019175" cy="9048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7" name="Line 40"/>
          <p:cNvSpPr>
            <a:spLocks noChangeAspect="1" noChangeShapeType="1"/>
          </p:cNvSpPr>
          <p:nvPr/>
        </p:nvSpPr>
        <p:spPr bwMode="auto">
          <a:xfrm flipV="1">
            <a:off x="4125913" y="2897188"/>
            <a:ext cx="425450" cy="10001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8" name="Line 41"/>
          <p:cNvSpPr>
            <a:spLocks noChangeAspect="1" noChangeShapeType="1"/>
          </p:cNvSpPr>
          <p:nvPr/>
        </p:nvSpPr>
        <p:spPr bwMode="auto">
          <a:xfrm>
            <a:off x="4719638" y="2865438"/>
            <a:ext cx="660400" cy="30321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49" name="Line 42"/>
          <p:cNvSpPr>
            <a:spLocks noChangeAspect="1" noChangeShapeType="1"/>
          </p:cNvSpPr>
          <p:nvPr/>
        </p:nvSpPr>
        <p:spPr bwMode="auto">
          <a:xfrm flipV="1">
            <a:off x="5588000" y="2667000"/>
            <a:ext cx="334963" cy="4286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50" name="Line 43"/>
          <p:cNvSpPr>
            <a:spLocks noChangeAspect="1" noChangeShapeType="1"/>
          </p:cNvSpPr>
          <p:nvPr/>
        </p:nvSpPr>
        <p:spPr bwMode="auto">
          <a:xfrm>
            <a:off x="3949700" y="2493963"/>
            <a:ext cx="611188" cy="31273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51" name="Line 44"/>
          <p:cNvSpPr>
            <a:spLocks noChangeAspect="1" noChangeShapeType="1"/>
          </p:cNvSpPr>
          <p:nvPr/>
        </p:nvSpPr>
        <p:spPr bwMode="auto">
          <a:xfrm flipV="1">
            <a:off x="4686300" y="2470150"/>
            <a:ext cx="309563" cy="328613"/>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52" name="Line 45"/>
          <p:cNvSpPr>
            <a:spLocks noChangeAspect="1" noChangeShapeType="1"/>
          </p:cNvSpPr>
          <p:nvPr/>
        </p:nvSpPr>
        <p:spPr bwMode="auto">
          <a:xfrm>
            <a:off x="3173413" y="2560638"/>
            <a:ext cx="793750" cy="4032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53" name="Text Box 46"/>
          <p:cNvSpPr txBox="1">
            <a:spLocks noChangeAspect="1" noChangeArrowheads="1"/>
          </p:cNvSpPr>
          <p:nvPr/>
        </p:nvSpPr>
        <p:spPr bwMode="auto">
          <a:xfrm>
            <a:off x="3192569" y="3278188"/>
            <a:ext cx="2912977" cy="307777"/>
          </a:xfrm>
          <a:prstGeom prst="rect">
            <a:avLst/>
          </a:prstGeom>
          <a:noFill/>
          <a:ln w="12700">
            <a:noFill/>
            <a:miter lim="800000"/>
            <a:headEnd type="none" w="sm" len="sm"/>
            <a:tailEnd type="none" w="sm" len="sm"/>
          </a:ln>
        </p:spPr>
        <p:txBody>
          <a:bodyPr wrap="none">
            <a:spAutoFit/>
          </a:bodyPr>
          <a:lstStyle/>
          <a:p>
            <a:pPr algn="ctr" defTabSz="762000" eaLnBrk="0" hangingPunct="0">
              <a:defRPr/>
            </a:pPr>
            <a:r>
              <a:rPr lang="hr-HR" sz="1400" b="1" dirty="0" smtClean="0">
                <a:solidFill>
                  <a:schemeClr val="bg1"/>
                </a:solidFill>
                <a:latin typeface="+mj-lt"/>
              </a:rPr>
              <a:t>metropolitanska/regionalna mreža</a:t>
            </a:r>
            <a:endParaRPr lang="en-GB" sz="1400" dirty="0">
              <a:solidFill>
                <a:schemeClr val="bg1"/>
              </a:solidFill>
              <a:latin typeface="+mj-lt"/>
            </a:endParaRPr>
          </a:p>
        </p:txBody>
      </p:sp>
      <p:sp>
        <p:nvSpPr>
          <p:cNvPr id="77854" name="Oval 47"/>
          <p:cNvSpPr>
            <a:spLocks noChangeAspect="1" noChangeArrowheads="1"/>
          </p:cNvSpPr>
          <p:nvPr/>
        </p:nvSpPr>
        <p:spPr bwMode="auto">
          <a:xfrm>
            <a:off x="4968875" y="3603625"/>
            <a:ext cx="1376363" cy="579438"/>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55" name="Rectangle 48"/>
          <p:cNvSpPr>
            <a:spLocks noChangeAspect="1" noChangeArrowheads="1"/>
          </p:cNvSpPr>
          <p:nvPr/>
        </p:nvSpPr>
        <p:spPr bwMode="auto">
          <a:xfrm>
            <a:off x="5594350" y="3660775"/>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56" name="Rectangle 49"/>
          <p:cNvSpPr>
            <a:spLocks noChangeAspect="1" noChangeArrowheads="1"/>
          </p:cNvSpPr>
          <p:nvPr/>
        </p:nvSpPr>
        <p:spPr bwMode="auto">
          <a:xfrm>
            <a:off x="5976938" y="3865563"/>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57" name="Rectangle 50"/>
          <p:cNvSpPr>
            <a:spLocks noChangeAspect="1" noChangeArrowheads="1"/>
          </p:cNvSpPr>
          <p:nvPr/>
        </p:nvSpPr>
        <p:spPr bwMode="auto">
          <a:xfrm>
            <a:off x="5221288" y="3790950"/>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58" name="Rectangle 51"/>
          <p:cNvSpPr>
            <a:spLocks noChangeAspect="1" noChangeArrowheads="1"/>
          </p:cNvSpPr>
          <p:nvPr/>
        </p:nvSpPr>
        <p:spPr bwMode="auto">
          <a:xfrm>
            <a:off x="5541963" y="3975100"/>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59" name="Line 52"/>
          <p:cNvSpPr>
            <a:spLocks noChangeAspect="1" noChangeShapeType="1"/>
          </p:cNvSpPr>
          <p:nvPr/>
        </p:nvSpPr>
        <p:spPr bwMode="auto">
          <a:xfrm flipH="1">
            <a:off x="5370513" y="3729038"/>
            <a:ext cx="215900" cy="1397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0" name="Line 53"/>
          <p:cNvSpPr>
            <a:spLocks noChangeAspect="1" noChangeShapeType="1"/>
          </p:cNvSpPr>
          <p:nvPr/>
        </p:nvSpPr>
        <p:spPr bwMode="auto">
          <a:xfrm>
            <a:off x="5746750" y="3729038"/>
            <a:ext cx="241300" cy="20637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1" name="Line 54"/>
          <p:cNvSpPr>
            <a:spLocks noChangeAspect="1" noChangeShapeType="1"/>
          </p:cNvSpPr>
          <p:nvPr/>
        </p:nvSpPr>
        <p:spPr bwMode="auto">
          <a:xfrm flipV="1">
            <a:off x="5688013" y="3951288"/>
            <a:ext cx="300037" cy="984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2" name="Line 55"/>
          <p:cNvSpPr>
            <a:spLocks noChangeAspect="1" noChangeShapeType="1"/>
          </p:cNvSpPr>
          <p:nvPr/>
        </p:nvSpPr>
        <p:spPr bwMode="auto">
          <a:xfrm>
            <a:off x="5370513" y="3860800"/>
            <a:ext cx="182562" cy="17303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3" name="Oval 56"/>
          <p:cNvSpPr>
            <a:spLocks noChangeAspect="1" noChangeArrowheads="1"/>
          </p:cNvSpPr>
          <p:nvPr/>
        </p:nvSpPr>
        <p:spPr bwMode="auto">
          <a:xfrm>
            <a:off x="5611813" y="3784600"/>
            <a:ext cx="1376362" cy="579438"/>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4" name="Rectangle 57"/>
          <p:cNvSpPr>
            <a:spLocks noChangeAspect="1" noChangeArrowheads="1"/>
          </p:cNvSpPr>
          <p:nvPr/>
        </p:nvSpPr>
        <p:spPr bwMode="auto">
          <a:xfrm>
            <a:off x="6237288" y="3841750"/>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65" name="Rectangle 58"/>
          <p:cNvSpPr>
            <a:spLocks noChangeAspect="1" noChangeArrowheads="1"/>
          </p:cNvSpPr>
          <p:nvPr/>
        </p:nvSpPr>
        <p:spPr bwMode="auto">
          <a:xfrm>
            <a:off x="6619875" y="4046538"/>
            <a:ext cx="147638" cy="131762"/>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66" name="Rectangle 59"/>
          <p:cNvSpPr>
            <a:spLocks noChangeAspect="1" noChangeArrowheads="1"/>
          </p:cNvSpPr>
          <p:nvPr/>
        </p:nvSpPr>
        <p:spPr bwMode="auto">
          <a:xfrm>
            <a:off x="5864225" y="3971925"/>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67" name="Rectangle 60"/>
          <p:cNvSpPr>
            <a:spLocks noChangeAspect="1" noChangeArrowheads="1"/>
          </p:cNvSpPr>
          <p:nvPr/>
        </p:nvSpPr>
        <p:spPr bwMode="auto">
          <a:xfrm>
            <a:off x="6184900" y="4156075"/>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68" name="Line 61"/>
          <p:cNvSpPr>
            <a:spLocks noChangeAspect="1" noChangeShapeType="1"/>
          </p:cNvSpPr>
          <p:nvPr/>
        </p:nvSpPr>
        <p:spPr bwMode="auto">
          <a:xfrm flipH="1">
            <a:off x="6013450" y="3910013"/>
            <a:ext cx="217488" cy="1397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69" name="Line 62"/>
          <p:cNvSpPr>
            <a:spLocks noChangeAspect="1" noChangeShapeType="1"/>
          </p:cNvSpPr>
          <p:nvPr/>
        </p:nvSpPr>
        <p:spPr bwMode="auto">
          <a:xfrm>
            <a:off x="6389688" y="3910013"/>
            <a:ext cx="241300" cy="20637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70" name="Line 63"/>
          <p:cNvSpPr>
            <a:spLocks noChangeAspect="1" noChangeShapeType="1"/>
          </p:cNvSpPr>
          <p:nvPr/>
        </p:nvSpPr>
        <p:spPr bwMode="auto">
          <a:xfrm flipV="1">
            <a:off x="6330950" y="4132263"/>
            <a:ext cx="300038" cy="984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71" name="Line 64"/>
          <p:cNvSpPr>
            <a:spLocks noChangeAspect="1" noChangeShapeType="1"/>
          </p:cNvSpPr>
          <p:nvPr/>
        </p:nvSpPr>
        <p:spPr bwMode="auto">
          <a:xfrm>
            <a:off x="6013450" y="4041775"/>
            <a:ext cx="184150" cy="17303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72" name="AutoShape 65"/>
          <p:cNvSpPr>
            <a:spLocks noChangeAspect="1" noChangeArrowheads="1"/>
          </p:cNvSpPr>
          <p:nvPr/>
        </p:nvSpPr>
        <p:spPr bwMode="auto">
          <a:xfrm>
            <a:off x="5972175" y="3629025"/>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873" name="Oval 66"/>
          <p:cNvSpPr>
            <a:spLocks noChangeAspect="1" noChangeArrowheads="1"/>
          </p:cNvSpPr>
          <p:nvPr/>
        </p:nvSpPr>
        <p:spPr bwMode="auto">
          <a:xfrm flipH="1">
            <a:off x="3079750" y="3627438"/>
            <a:ext cx="1376363" cy="581025"/>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74" name="Rectangle 67"/>
          <p:cNvSpPr>
            <a:spLocks noChangeAspect="1" noChangeArrowheads="1"/>
          </p:cNvSpPr>
          <p:nvPr/>
        </p:nvSpPr>
        <p:spPr bwMode="auto">
          <a:xfrm flipH="1">
            <a:off x="3683000" y="3684588"/>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75" name="Rectangle 68"/>
          <p:cNvSpPr>
            <a:spLocks noChangeAspect="1" noChangeArrowheads="1"/>
          </p:cNvSpPr>
          <p:nvPr/>
        </p:nvSpPr>
        <p:spPr bwMode="auto">
          <a:xfrm flipH="1">
            <a:off x="3298825" y="3889375"/>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76" name="Rectangle 69"/>
          <p:cNvSpPr>
            <a:spLocks noChangeAspect="1" noChangeArrowheads="1"/>
          </p:cNvSpPr>
          <p:nvPr/>
        </p:nvSpPr>
        <p:spPr bwMode="auto">
          <a:xfrm flipH="1">
            <a:off x="4056063" y="3814763"/>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77" name="Rectangle 70"/>
          <p:cNvSpPr>
            <a:spLocks noChangeAspect="1" noChangeArrowheads="1"/>
          </p:cNvSpPr>
          <p:nvPr/>
        </p:nvSpPr>
        <p:spPr bwMode="auto">
          <a:xfrm flipH="1">
            <a:off x="3735388" y="3998913"/>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78" name="Line 71"/>
          <p:cNvSpPr>
            <a:spLocks noChangeAspect="1" noChangeShapeType="1"/>
          </p:cNvSpPr>
          <p:nvPr/>
        </p:nvSpPr>
        <p:spPr bwMode="auto">
          <a:xfrm>
            <a:off x="3836988" y="3754438"/>
            <a:ext cx="217487" cy="1397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79" name="Line 72"/>
          <p:cNvSpPr>
            <a:spLocks noChangeAspect="1" noChangeShapeType="1"/>
          </p:cNvSpPr>
          <p:nvPr/>
        </p:nvSpPr>
        <p:spPr bwMode="auto">
          <a:xfrm flipH="1">
            <a:off x="3435350" y="3754438"/>
            <a:ext cx="242888" cy="2047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0" name="Line 73"/>
          <p:cNvSpPr>
            <a:spLocks noChangeAspect="1" noChangeShapeType="1"/>
          </p:cNvSpPr>
          <p:nvPr/>
        </p:nvSpPr>
        <p:spPr bwMode="auto">
          <a:xfrm flipH="1" flipV="1">
            <a:off x="3435350" y="3976688"/>
            <a:ext cx="301625" cy="984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1" name="Line 74"/>
          <p:cNvSpPr>
            <a:spLocks noChangeAspect="1" noChangeShapeType="1"/>
          </p:cNvSpPr>
          <p:nvPr/>
        </p:nvSpPr>
        <p:spPr bwMode="auto">
          <a:xfrm flipH="1">
            <a:off x="3870325" y="3886200"/>
            <a:ext cx="184150" cy="17303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2" name="Oval 75"/>
          <p:cNvSpPr>
            <a:spLocks noChangeAspect="1" noChangeArrowheads="1"/>
          </p:cNvSpPr>
          <p:nvPr/>
        </p:nvSpPr>
        <p:spPr bwMode="auto">
          <a:xfrm flipH="1">
            <a:off x="2435225" y="3808413"/>
            <a:ext cx="1376363" cy="581025"/>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3" name="Rectangle 76"/>
          <p:cNvSpPr>
            <a:spLocks noChangeAspect="1" noChangeArrowheads="1"/>
          </p:cNvSpPr>
          <p:nvPr/>
        </p:nvSpPr>
        <p:spPr bwMode="auto">
          <a:xfrm flipH="1">
            <a:off x="3038475" y="3865563"/>
            <a:ext cx="147638"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84" name="Rectangle 77"/>
          <p:cNvSpPr>
            <a:spLocks noChangeAspect="1" noChangeArrowheads="1"/>
          </p:cNvSpPr>
          <p:nvPr/>
        </p:nvSpPr>
        <p:spPr bwMode="auto">
          <a:xfrm flipH="1">
            <a:off x="2655888" y="4070350"/>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85" name="Rectangle 78"/>
          <p:cNvSpPr>
            <a:spLocks noChangeAspect="1" noChangeArrowheads="1"/>
          </p:cNvSpPr>
          <p:nvPr/>
        </p:nvSpPr>
        <p:spPr bwMode="auto">
          <a:xfrm flipH="1">
            <a:off x="3411538" y="3997325"/>
            <a:ext cx="147637" cy="133350"/>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86" name="Rectangle 79"/>
          <p:cNvSpPr>
            <a:spLocks noChangeAspect="1" noChangeArrowheads="1"/>
          </p:cNvSpPr>
          <p:nvPr/>
        </p:nvSpPr>
        <p:spPr bwMode="auto">
          <a:xfrm flipH="1">
            <a:off x="3092450" y="4181475"/>
            <a:ext cx="147638" cy="131763"/>
          </a:xfrm>
          <a:prstGeom prst="rect">
            <a:avLst/>
          </a:prstGeom>
          <a:solidFill>
            <a:schemeClr val="bg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887" name="Line 80"/>
          <p:cNvSpPr>
            <a:spLocks noChangeAspect="1" noChangeShapeType="1"/>
          </p:cNvSpPr>
          <p:nvPr/>
        </p:nvSpPr>
        <p:spPr bwMode="auto">
          <a:xfrm>
            <a:off x="3194050" y="3935413"/>
            <a:ext cx="217488" cy="1397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8" name="Line 81"/>
          <p:cNvSpPr>
            <a:spLocks noChangeAspect="1" noChangeShapeType="1"/>
          </p:cNvSpPr>
          <p:nvPr/>
        </p:nvSpPr>
        <p:spPr bwMode="auto">
          <a:xfrm flipH="1">
            <a:off x="2792413" y="3935413"/>
            <a:ext cx="242887" cy="2047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89" name="Line 82"/>
          <p:cNvSpPr>
            <a:spLocks noChangeAspect="1" noChangeShapeType="1"/>
          </p:cNvSpPr>
          <p:nvPr/>
        </p:nvSpPr>
        <p:spPr bwMode="auto">
          <a:xfrm flipH="1" flipV="1">
            <a:off x="2792413" y="4157663"/>
            <a:ext cx="300037" cy="98425"/>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0" name="Line 83"/>
          <p:cNvSpPr>
            <a:spLocks noChangeAspect="1" noChangeShapeType="1"/>
          </p:cNvSpPr>
          <p:nvPr/>
        </p:nvSpPr>
        <p:spPr bwMode="auto">
          <a:xfrm flipH="1">
            <a:off x="3227388" y="4067175"/>
            <a:ext cx="184150" cy="17303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1" name="AutoShape 84"/>
          <p:cNvSpPr>
            <a:spLocks noChangeAspect="1" noChangeArrowheads="1"/>
          </p:cNvSpPr>
          <p:nvPr/>
        </p:nvSpPr>
        <p:spPr bwMode="auto">
          <a:xfrm flipH="1">
            <a:off x="3248025" y="3652838"/>
            <a:ext cx="204788" cy="142875"/>
          </a:xfrm>
          <a:prstGeom prst="cube">
            <a:avLst>
              <a:gd name="adj" fmla="val 25000"/>
            </a:avLst>
          </a:prstGeom>
          <a:solidFill>
            <a:srgbClr val="CCECFF"/>
          </a:solidFill>
          <a:ln w="12700">
            <a:solidFill>
              <a:schemeClr val="bg1"/>
            </a:solidFill>
            <a:miter lim="800000"/>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892" name="Line 85"/>
          <p:cNvSpPr>
            <a:spLocks noChangeAspect="1" noChangeShapeType="1"/>
          </p:cNvSpPr>
          <p:nvPr/>
        </p:nvSpPr>
        <p:spPr bwMode="auto">
          <a:xfrm>
            <a:off x="2828925" y="3013075"/>
            <a:ext cx="492125" cy="67468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3" name="Line 86"/>
          <p:cNvSpPr>
            <a:spLocks noChangeAspect="1" noChangeShapeType="1"/>
          </p:cNvSpPr>
          <p:nvPr/>
        </p:nvSpPr>
        <p:spPr bwMode="auto">
          <a:xfrm>
            <a:off x="5570538" y="3211513"/>
            <a:ext cx="400050" cy="47625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4" name="AutoShape 87"/>
          <p:cNvSpPr>
            <a:spLocks noChangeAspect="1" noChangeArrowheads="1"/>
          </p:cNvSpPr>
          <p:nvPr/>
        </p:nvSpPr>
        <p:spPr bwMode="auto">
          <a:xfrm>
            <a:off x="2243138" y="2016125"/>
            <a:ext cx="5029200" cy="2490788"/>
          </a:xfrm>
          <a:prstGeom prst="roundRect">
            <a:avLst>
              <a:gd name="adj" fmla="val 16667"/>
            </a:avLst>
          </a:prstGeom>
          <a:noFill/>
          <a:ln w="28575">
            <a:solidFill>
              <a:schemeClr val="bg1"/>
            </a:solidFill>
            <a:prstDash val="sysDot"/>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5" name="Line 88"/>
          <p:cNvSpPr>
            <a:spLocks noChangeAspect="1" noChangeShapeType="1"/>
          </p:cNvSpPr>
          <p:nvPr/>
        </p:nvSpPr>
        <p:spPr bwMode="auto">
          <a:xfrm flipH="1">
            <a:off x="6070600" y="4357688"/>
            <a:ext cx="192088" cy="15128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6" name="Text Box 89"/>
          <p:cNvSpPr txBox="1">
            <a:spLocks noChangeAspect="1" noChangeArrowheads="1"/>
          </p:cNvSpPr>
          <p:nvPr/>
        </p:nvSpPr>
        <p:spPr bwMode="auto">
          <a:xfrm>
            <a:off x="6835806" y="6143966"/>
            <a:ext cx="1633972" cy="461665"/>
          </a:xfrm>
          <a:prstGeom prst="rect">
            <a:avLst/>
          </a:prstGeom>
          <a:noFill/>
          <a:ln w="12700">
            <a:noFill/>
            <a:miter lim="800000"/>
            <a:headEnd type="none" w="sm" len="sm"/>
            <a:tailEnd type="none" w="sm" len="sm"/>
          </a:ln>
        </p:spPr>
        <p:txBody>
          <a:bodyPr wrap="none">
            <a:spAutoFit/>
          </a:bodyPr>
          <a:lstStyle/>
          <a:p>
            <a:pPr algn="ctr" defTabSz="762000" eaLnBrk="0" hangingPunct="0">
              <a:defRPr/>
            </a:pPr>
            <a:r>
              <a:rPr lang="hr-HR" sz="1200" b="1" dirty="0" smtClean="0">
                <a:solidFill>
                  <a:schemeClr val="bg1"/>
                </a:solidFill>
                <a:latin typeface="+mj-lt"/>
              </a:rPr>
              <a:t>korporativni/poslovni </a:t>
            </a:r>
            <a:br>
              <a:rPr lang="hr-HR" sz="1200" b="1" dirty="0" smtClean="0">
                <a:solidFill>
                  <a:schemeClr val="bg1"/>
                </a:solidFill>
                <a:latin typeface="+mj-lt"/>
              </a:rPr>
            </a:br>
            <a:r>
              <a:rPr lang="hr-HR" sz="1200" b="1" dirty="0" smtClean="0">
                <a:solidFill>
                  <a:schemeClr val="bg1"/>
                </a:solidFill>
                <a:latin typeface="+mj-lt"/>
              </a:rPr>
              <a:t>klijenti</a:t>
            </a:r>
            <a:endParaRPr lang="en-GB" sz="1200" b="1" dirty="0">
              <a:solidFill>
                <a:schemeClr val="bg1"/>
              </a:solidFill>
              <a:latin typeface="+mj-lt"/>
            </a:endParaRPr>
          </a:p>
        </p:txBody>
      </p:sp>
      <p:sp>
        <p:nvSpPr>
          <p:cNvPr id="77897" name="Text Box 90"/>
          <p:cNvSpPr txBox="1">
            <a:spLocks noChangeAspect="1" noChangeArrowheads="1"/>
          </p:cNvSpPr>
          <p:nvPr/>
        </p:nvSpPr>
        <p:spPr bwMode="auto">
          <a:xfrm>
            <a:off x="2185988" y="5016500"/>
            <a:ext cx="1073150" cy="646113"/>
          </a:xfrm>
          <a:prstGeom prst="rect">
            <a:avLst/>
          </a:prstGeom>
          <a:noFill/>
          <a:ln w="12700">
            <a:noFill/>
            <a:miter lim="800000"/>
            <a:headEnd type="none" w="sm" len="sm"/>
            <a:tailEnd type="none" w="sm" len="sm"/>
          </a:ln>
        </p:spPr>
        <p:txBody>
          <a:bodyPr wrap="none">
            <a:spAutoFit/>
          </a:bodyPr>
          <a:lstStyle/>
          <a:p>
            <a:pPr algn="ctr" defTabSz="762000" eaLnBrk="0" hangingPunct="0">
              <a:defRPr/>
            </a:pPr>
            <a:endParaRPr lang="en-GB" sz="1200" dirty="0">
              <a:solidFill>
                <a:schemeClr val="bg1"/>
              </a:solidFill>
              <a:latin typeface="+mj-lt"/>
            </a:endParaRPr>
          </a:p>
          <a:p>
            <a:pPr algn="ctr" defTabSz="762000" eaLnBrk="0" hangingPunct="0">
              <a:defRPr/>
            </a:pPr>
            <a:r>
              <a:rPr lang="en-GB" sz="1200" dirty="0">
                <a:solidFill>
                  <a:schemeClr val="bg1"/>
                </a:solidFill>
                <a:latin typeface="+mj-lt"/>
              </a:rPr>
              <a:t>Cable modem</a:t>
            </a:r>
          </a:p>
          <a:p>
            <a:pPr algn="ctr" defTabSz="762000" eaLnBrk="0" hangingPunct="0">
              <a:defRPr/>
            </a:pPr>
            <a:r>
              <a:rPr lang="en-GB" sz="1200" dirty="0">
                <a:solidFill>
                  <a:schemeClr val="bg1"/>
                </a:solidFill>
                <a:latin typeface="+mj-lt"/>
              </a:rPr>
              <a:t>Networks</a:t>
            </a:r>
          </a:p>
        </p:txBody>
      </p:sp>
      <p:sp>
        <p:nvSpPr>
          <p:cNvPr id="77898" name="Oval 91"/>
          <p:cNvSpPr>
            <a:spLocks noChangeAspect="1" noChangeArrowheads="1"/>
          </p:cNvSpPr>
          <p:nvPr/>
        </p:nvSpPr>
        <p:spPr bwMode="auto">
          <a:xfrm>
            <a:off x="2300288" y="5056188"/>
            <a:ext cx="893762" cy="568325"/>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899" name="Text Box 92"/>
          <p:cNvSpPr txBox="1">
            <a:spLocks noChangeAspect="1" noChangeArrowheads="1"/>
          </p:cNvSpPr>
          <p:nvPr/>
        </p:nvSpPr>
        <p:spPr bwMode="auto">
          <a:xfrm>
            <a:off x="4025900" y="4662488"/>
            <a:ext cx="1443024" cy="307777"/>
          </a:xfrm>
          <a:prstGeom prst="rect">
            <a:avLst/>
          </a:prstGeom>
          <a:noFill/>
          <a:ln w="12700">
            <a:noFill/>
            <a:miter lim="800000"/>
            <a:headEnd type="none" w="sm" len="sm"/>
            <a:tailEnd type="none" w="sm" len="sm"/>
          </a:ln>
        </p:spPr>
        <p:txBody>
          <a:bodyPr wrap="none">
            <a:spAutoFit/>
          </a:bodyPr>
          <a:lstStyle/>
          <a:p>
            <a:pPr defTabSz="762000" eaLnBrk="0" hangingPunct="0">
              <a:defRPr/>
            </a:pPr>
            <a:r>
              <a:rPr lang="hr-HR" sz="1400" b="1" dirty="0" smtClean="0">
                <a:solidFill>
                  <a:schemeClr val="bg1"/>
                </a:solidFill>
                <a:latin typeface="+mj-lt"/>
              </a:rPr>
              <a:t>pristupna mreža</a:t>
            </a:r>
            <a:endParaRPr lang="en-GB" sz="1400" dirty="0">
              <a:solidFill>
                <a:schemeClr val="bg1"/>
              </a:solidFill>
              <a:latin typeface="+mj-lt"/>
            </a:endParaRPr>
          </a:p>
        </p:txBody>
      </p:sp>
      <p:grpSp>
        <p:nvGrpSpPr>
          <p:cNvPr id="77900" name="Group 93"/>
          <p:cNvGrpSpPr>
            <a:grpSpLocks noChangeAspect="1"/>
          </p:cNvGrpSpPr>
          <p:nvPr/>
        </p:nvGrpSpPr>
        <p:grpSpPr bwMode="auto">
          <a:xfrm>
            <a:off x="3643313" y="4938713"/>
            <a:ext cx="915987" cy="742950"/>
            <a:chOff x="1698" y="3170"/>
            <a:chExt cx="658" cy="542"/>
          </a:xfrm>
        </p:grpSpPr>
        <p:sp>
          <p:nvSpPr>
            <p:cNvPr id="77952" name="Oval 94"/>
            <p:cNvSpPr>
              <a:spLocks noChangeAspect="1" noChangeArrowheads="1"/>
            </p:cNvSpPr>
            <p:nvPr/>
          </p:nvSpPr>
          <p:spPr bwMode="auto">
            <a:xfrm>
              <a:off x="1746" y="3211"/>
              <a:ext cx="564" cy="455"/>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3" name="Oval 95"/>
            <p:cNvSpPr>
              <a:spLocks noChangeAspect="1" noChangeArrowheads="1"/>
            </p:cNvSpPr>
            <p:nvPr/>
          </p:nvSpPr>
          <p:spPr bwMode="auto">
            <a:xfrm>
              <a:off x="1971" y="3170"/>
              <a:ext cx="101" cy="102"/>
            </a:xfrm>
            <a:prstGeom prst="ellipse">
              <a:avLst/>
            </a:prstGeom>
            <a:solidFill>
              <a:srgbClr val="CCECFF"/>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4" name="Oval 96"/>
            <p:cNvSpPr>
              <a:spLocks noChangeAspect="1" noChangeArrowheads="1"/>
            </p:cNvSpPr>
            <p:nvPr/>
          </p:nvSpPr>
          <p:spPr bwMode="auto">
            <a:xfrm>
              <a:off x="1971" y="3610"/>
              <a:ext cx="101" cy="102"/>
            </a:xfrm>
            <a:prstGeom prst="ellipse">
              <a:avLst/>
            </a:prstGeom>
            <a:solidFill>
              <a:srgbClr val="CCECFF"/>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5" name="Oval 97"/>
            <p:cNvSpPr>
              <a:spLocks noChangeAspect="1" noChangeArrowheads="1"/>
            </p:cNvSpPr>
            <p:nvPr/>
          </p:nvSpPr>
          <p:spPr bwMode="auto">
            <a:xfrm>
              <a:off x="1698" y="3366"/>
              <a:ext cx="101" cy="102"/>
            </a:xfrm>
            <a:prstGeom prst="ellipse">
              <a:avLst/>
            </a:prstGeom>
            <a:solidFill>
              <a:srgbClr val="CCECFF"/>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6" name="Oval 98"/>
            <p:cNvSpPr>
              <a:spLocks noChangeAspect="1" noChangeArrowheads="1"/>
            </p:cNvSpPr>
            <p:nvPr/>
          </p:nvSpPr>
          <p:spPr bwMode="auto">
            <a:xfrm>
              <a:off x="2255" y="3362"/>
              <a:ext cx="101" cy="102"/>
            </a:xfrm>
            <a:prstGeom prst="ellipse">
              <a:avLst/>
            </a:prstGeom>
            <a:solidFill>
              <a:srgbClr val="CCECFF"/>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sp>
        <p:nvSpPr>
          <p:cNvPr id="77901" name="Text Box 99"/>
          <p:cNvSpPr txBox="1">
            <a:spLocks noChangeAspect="1" noChangeArrowheads="1"/>
          </p:cNvSpPr>
          <p:nvPr/>
        </p:nvSpPr>
        <p:spPr bwMode="auto">
          <a:xfrm>
            <a:off x="3995738" y="6148388"/>
            <a:ext cx="541337" cy="274637"/>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200" dirty="0">
                <a:solidFill>
                  <a:schemeClr val="bg1"/>
                </a:solidFill>
                <a:latin typeface="+mj-lt"/>
              </a:rPr>
              <a:t>FTTH</a:t>
            </a:r>
          </a:p>
        </p:txBody>
      </p:sp>
      <p:sp>
        <p:nvSpPr>
          <p:cNvPr id="77902" name="Text Box 100"/>
          <p:cNvSpPr txBox="1">
            <a:spLocks noChangeAspect="1" noChangeArrowheads="1"/>
          </p:cNvSpPr>
          <p:nvPr/>
        </p:nvSpPr>
        <p:spPr bwMode="auto">
          <a:xfrm>
            <a:off x="6038850" y="6130962"/>
            <a:ext cx="734688" cy="461665"/>
          </a:xfrm>
          <a:prstGeom prst="rect">
            <a:avLst/>
          </a:prstGeom>
          <a:noFill/>
          <a:ln w="12700">
            <a:noFill/>
            <a:miter lim="800000"/>
            <a:headEnd type="none" w="sm" len="sm"/>
            <a:tailEnd type="none" w="sm" len="sm"/>
          </a:ln>
        </p:spPr>
        <p:txBody>
          <a:bodyPr wrap="none">
            <a:spAutoFit/>
          </a:bodyPr>
          <a:lstStyle/>
          <a:p>
            <a:pPr defTabSz="762000" eaLnBrk="0" hangingPunct="0">
              <a:defRPr/>
            </a:pPr>
            <a:r>
              <a:rPr lang="hr-HR" sz="1200" b="1" dirty="0" smtClean="0">
                <a:solidFill>
                  <a:schemeClr val="bg1"/>
                </a:solidFill>
                <a:latin typeface="+mj-lt"/>
              </a:rPr>
              <a:t>mobilni </a:t>
            </a:r>
            <a:br>
              <a:rPr lang="hr-HR" sz="1200" b="1" dirty="0" smtClean="0">
                <a:solidFill>
                  <a:schemeClr val="bg1"/>
                </a:solidFill>
                <a:latin typeface="+mj-lt"/>
              </a:rPr>
            </a:br>
            <a:r>
              <a:rPr lang="hr-HR" sz="1200" b="1" dirty="0" smtClean="0">
                <a:solidFill>
                  <a:schemeClr val="bg1"/>
                </a:solidFill>
                <a:latin typeface="+mj-lt"/>
              </a:rPr>
              <a:t>korisnici</a:t>
            </a:r>
            <a:endParaRPr lang="en-GB" sz="1200" b="1" dirty="0">
              <a:solidFill>
                <a:schemeClr val="bg1"/>
              </a:solidFill>
              <a:latin typeface="+mj-lt"/>
            </a:endParaRPr>
          </a:p>
        </p:txBody>
      </p:sp>
      <p:sp>
        <p:nvSpPr>
          <p:cNvPr id="77903" name="Text Box 101"/>
          <p:cNvSpPr txBox="1">
            <a:spLocks noChangeAspect="1" noChangeArrowheads="1"/>
          </p:cNvSpPr>
          <p:nvPr/>
        </p:nvSpPr>
        <p:spPr bwMode="auto">
          <a:xfrm>
            <a:off x="3778250" y="5086350"/>
            <a:ext cx="658813" cy="461963"/>
          </a:xfrm>
          <a:prstGeom prst="rect">
            <a:avLst/>
          </a:prstGeom>
          <a:noFill/>
          <a:ln w="12700">
            <a:noFill/>
            <a:miter lim="800000"/>
            <a:headEnd type="none" w="sm" len="sm"/>
            <a:tailEnd type="none" w="sm" len="sm"/>
          </a:ln>
        </p:spPr>
        <p:txBody>
          <a:bodyPr wrap="none">
            <a:spAutoFit/>
          </a:bodyPr>
          <a:lstStyle/>
          <a:p>
            <a:pPr algn="ctr" defTabSz="762000" eaLnBrk="0" hangingPunct="0">
              <a:defRPr/>
            </a:pPr>
            <a:r>
              <a:rPr lang="en-GB" sz="1200" dirty="0">
                <a:solidFill>
                  <a:schemeClr val="bg1"/>
                </a:solidFill>
                <a:latin typeface="+mj-lt"/>
              </a:rPr>
              <a:t>SDH/</a:t>
            </a:r>
          </a:p>
          <a:p>
            <a:pPr algn="ctr" defTabSz="762000" eaLnBrk="0" hangingPunct="0">
              <a:defRPr/>
            </a:pPr>
            <a:r>
              <a:rPr lang="en-GB" sz="1200" dirty="0">
                <a:solidFill>
                  <a:schemeClr val="bg1"/>
                </a:solidFill>
                <a:latin typeface="+mj-lt"/>
              </a:rPr>
              <a:t>SONET</a:t>
            </a:r>
          </a:p>
        </p:txBody>
      </p:sp>
      <p:sp>
        <p:nvSpPr>
          <p:cNvPr id="77904" name="Text Box 102"/>
          <p:cNvSpPr txBox="1">
            <a:spLocks noChangeAspect="1" noChangeArrowheads="1"/>
          </p:cNvSpPr>
          <p:nvPr/>
        </p:nvSpPr>
        <p:spPr bwMode="auto">
          <a:xfrm>
            <a:off x="5522913" y="4918075"/>
            <a:ext cx="485775" cy="276225"/>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200" dirty="0">
                <a:solidFill>
                  <a:schemeClr val="bg1"/>
                </a:solidFill>
                <a:latin typeface="+mj-lt"/>
              </a:rPr>
              <a:t>ATM</a:t>
            </a:r>
          </a:p>
        </p:txBody>
      </p:sp>
      <p:sp>
        <p:nvSpPr>
          <p:cNvPr id="77905" name="Text Box 103"/>
          <p:cNvSpPr txBox="1">
            <a:spLocks noChangeAspect="1" noChangeArrowheads="1"/>
          </p:cNvSpPr>
          <p:nvPr/>
        </p:nvSpPr>
        <p:spPr bwMode="auto">
          <a:xfrm>
            <a:off x="4618038" y="6191250"/>
            <a:ext cx="831850" cy="304800"/>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400" b="1" dirty="0">
                <a:solidFill>
                  <a:schemeClr val="bg1"/>
                </a:solidFill>
                <a:latin typeface="+mj-lt"/>
              </a:rPr>
              <a:t>PSTN/IP</a:t>
            </a:r>
          </a:p>
        </p:txBody>
      </p:sp>
      <p:sp>
        <p:nvSpPr>
          <p:cNvPr id="77906" name="Text Box 104"/>
          <p:cNvSpPr txBox="1">
            <a:spLocks noChangeAspect="1" noChangeArrowheads="1"/>
          </p:cNvSpPr>
          <p:nvPr/>
        </p:nvSpPr>
        <p:spPr bwMode="auto">
          <a:xfrm>
            <a:off x="4826000" y="5006975"/>
            <a:ext cx="446088" cy="307975"/>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400" b="1" dirty="0">
                <a:solidFill>
                  <a:schemeClr val="bg1"/>
                </a:solidFill>
                <a:latin typeface="+mj-lt"/>
              </a:rPr>
              <a:t>ISP</a:t>
            </a:r>
          </a:p>
        </p:txBody>
      </p:sp>
      <p:sp>
        <p:nvSpPr>
          <p:cNvPr id="77907" name="AutoShape 105"/>
          <p:cNvSpPr>
            <a:spLocks noChangeAspect="1" noChangeArrowheads="1"/>
          </p:cNvSpPr>
          <p:nvPr/>
        </p:nvSpPr>
        <p:spPr bwMode="auto">
          <a:xfrm>
            <a:off x="2219325" y="4660900"/>
            <a:ext cx="5043488" cy="1317625"/>
          </a:xfrm>
          <a:prstGeom prst="roundRect">
            <a:avLst>
              <a:gd name="adj" fmla="val 16667"/>
            </a:avLst>
          </a:prstGeom>
          <a:noFill/>
          <a:ln w="28575">
            <a:solidFill>
              <a:schemeClr val="bg1"/>
            </a:solidFill>
            <a:prstDash val="sysDot"/>
            <a:round/>
            <a:headEnd type="none" w="sm" len="sm"/>
            <a:tailEnd type="none" w="sm" len="sm"/>
          </a:ln>
        </p:spPr>
        <p:txBody>
          <a:bodyPr wrap="none" anchor="ctr"/>
          <a:lstStyle/>
          <a:p>
            <a:pPr>
              <a:defRPr/>
            </a:pPr>
            <a:endParaRPr lang="en-US" dirty="0">
              <a:solidFill>
                <a:schemeClr val="bg1"/>
              </a:solidFill>
              <a:latin typeface="+mj-lt"/>
            </a:endParaRPr>
          </a:p>
        </p:txBody>
      </p:sp>
      <p:sp>
        <p:nvSpPr>
          <p:cNvPr id="77908" name="Line 106"/>
          <p:cNvSpPr>
            <a:spLocks noChangeAspect="1" noChangeShapeType="1"/>
          </p:cNvSpPr>
          <p:nvPr/>
        </p:nvSpPr>
        <p:spPr bwMode="auto">
          <a:xfrm flipH="1">
            <a:off x="4695825" y="5573713"/>
            <a:ext cx="750888" cy="30321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nvGrpSpPr>
          <p:cNvPr id="77909" name="Group 107"/>
          <p:cNvGrpSpPr>
            <a:grpSpLocks noChangeAspect="1"/>
          </p:cNvGrpSpPr>
          <p:nvPr/>
        </p:nvGrpSpPr>
        <p:grpSpPr bwMode="auto">
          <a:xfrm>
            <a:off x="5103813" y="5251450"/>
            <a:ext cx="247650" cy="158750"/>
            <a:chOff x="2330" y="3077"/>
            <a:chExt cx="664" cy="218"/>
          </a:xfrm>
        </p:grpSpPr>
        <p:sp>
          <p:nvSpPr>
            <p:cNvPr id="77949" name="AutoShape 108"/>
            <p:cNvSpPr>
              <a:spLocks noChangeAspect="1" noChangeArrowheads="1"/>
            </p:cNvSpPr>
            <p:nvPr/>
          </p:nvSpPr>
          <p:spPr bwMode="auto">
            <a:xfrm>
              <a:off x="2330" y="3077"/>
              <a:ext cx="664" cy="218"/>
            </a:xfrm>
            <a:prstGeom prst="can">
              <a:avLst>
                <a:gd name="adj" fmla="val 50000"/>
              </a:avLst>
            </a:prstGeom>
            <a:solidFill>
              <a:schemeClr va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0" name="Line 109"/>
            <p:cNvSpPr>
              <a:spLocks noChangeAspect="1" noChangeShapeType="1"/>
            </p:cNvSpPr>
            <p:nvPr/>
          </p:nvSpPr>
          <p:spPr bwMode="auto">
            <a:xfrm>
              <a:off x="2509" y="3121"/>
              <a:ext cx="285" cy="24"/>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51" name="Line 110"/>
            <p:cNvSpPr>
              <a:spLocks noChangeAspect="1" noChangeShapeType="1"/>
            </p:cNvSpPr>
            <p:nvPr/>
          </p:nvSpPr>
          <p:spPr bwMode="auto">
            <a:xfrm flipV="1">
              <a:off x="2513" y="3101"/>
              <a:ext cx="234" cy="61"/>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grpSp>
        <p:nvGrpSpPr>
          <p:cNvPr id="77910" name="Group 111"/>
          <p:cNvGrpSpPr>
            <a:grpSpLocks noChangeAspect="1"/>
          </p:cNvGrpSpPr>
          <p:nvPr/>
        </p:nvGrpSpPr>
        <p:grpSpPr bwMode="auto">
          <a:xfrm>
            <a:off x="5437188" y="5178425"/>
            <a:ext cx="247650" cy="158750"/>
            <a:chOff x="2330" y="3077"/>
            <a:chExt cx="664" cy="218"/>
          </a:xfrm>
        </p:grpSpPr>
        <p:sp>
          <p:nvSpPr>
            <p:cNvPr id="77946" name="AutoShape 112"/>
            <p:cNvSpPr>
              <a:spLocks noChangeAspect="1" noChangeArrowheads="1"/>
            </p:cNvSpPr>
            <p:nvPr/>
          </p:nvSpPr>
          <p:spPr bwMode="auto">
            <a:xfrm>
              <a:off x="2330" y="3077"/>
              <a:ext cx="664" cy="218"/>
            </a:xfrm>
            <a:prstGeom prst="can">
              <a:avLst>
                <a:gd name="adj" fmla="val 50000"/>
              </a:avLst>
            </a:prstGeom>
            <a:solidFill>
              <a:schemeClr va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47" name="Line 113"/>
            <p:cNvSpPr>
              <a:spLocks noChangeAspect="1" noChangeShapeType="1"/>
            </p:cNvSpPr>
            <p:nvPr/>
          </p:nvSpPr>
          <p:spPr bwMode="auto">
            <a:xfrm>
              <a:off x="2509" y="3121"/>
              <a:ext cx="285" cy="24"/>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48" name="Line 114"/>
            <p:cNvSpPr>
              <a:spLocks noChangeAspect="1" noChangeShapeType="1"/>
            </p:cNvSpPr>
            <p:nvPr/>
          </p:nvSpPr>
          <p:spPr bwMode="auto">
            <a:xfrm flipV="1">
              <a:off x="2513" y="3101"/>
              <a:ext cx="234" cy="61"/>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grpSp>
        <p:nvGrpSpPr>
          <p:cNvPr id="77911" name="Group 115"/>
          <p:cNvGrpSpPr>
            <a:grpSpLocks noChangeAspect="1"/>
          </p:cNvGrpSpPr>
          <p:nvPr/>
        </p:nvGrpSpPr>
        <p:grpSpPr bwMode="auto">
          <a:xfrm>
            <a:off x="5329238" y="5416550"/>
            <a:ext cx="247650" cy="158750"/>
            <a:chOff x="2330" y="3077"/>
            <a:chExt cx="664" cy="218"/>
          </a:xfrm>
        </p:grpSpPr>
        <p:sp>
          <p:nvSpPr>
            <p:cNvPr id="77943" name="AutoShape 116"/>
            <p:cNvSpPr>
              <a:spLocks noChangeAspect="1" noChangeArrowheads="1"/>
            </p:cNvSpPr>
            <p:nvPr/>
          </p:nvSpPr>
          <p:spPr bwMode="auto">
            <a:xfrm>
              <a:off x="2330" y="3077"/>
              <a:ext cx="664" cy="218"/>
            </a:xfrm>
            <a:prstGeom prst="can">
              <a:avLst>
                <a:gd name="adj" fmla="val 50000"/>
              </a:avLst>
            </a:prstGeom>
            <a:solidFill>
              <a:schemeClr va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44" name="Line 117"/>
            <p:cNvSpPr>
              <a:spLocks noChangeAspect="1" noChangeShapeType="1"/>
            </p:cNvSpPr>
            <p:nvPr/>
          </p:nvSpPr>
          <p:spPr bwMode="auto">
            <a:xfrm>
              <a:off x="2509" y="3121"/>
              <a:ext cx="285" cy="24"/>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45" name="Line 118"/>
            <p:cNvSpPr>
              <a:spLocks noChangeAspect="1" noChangeShapeType="1"/>
            </p:cNvSpPr>
            <p:nvPr/>
          </p:nvSpPr>
          <p:spPr bwMode="auto">
            <a:xfrm flipV="1">
              <a:off x="2513" y="3101"/>
              <a:ext cx="234" cy="61"/>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sp>
        <p:nvSpPr>
          <p:cNvPr id="77912" name="Line 119"/>
          <p:cNvSpPr>
            <a:spLocks noChangeAspect="1" noChangeShapeType="1"/>
          </p:cNvSpPr>
          <p:nvPr/>
        </p:nvSpPr>
        <p:spPr bwMode="auto">
          <a:xfrm flipV="1">
            <a:off x="5351463" y="5268913"/>
            <a:ext cx="88900" cy="4921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13" name="Line 120"/>
          <p:cNvSpPr>
            <a:spLocks noChangeAspect="1" noChangeShapeType="1"/>
          </p:cNvSpPr>
          <p:nvPr/>
        </p:nvSpPr>
        <p:spPr bwMode="auto">
          <a:xfrm>
            <a:off x="5245100" y="5418138"/>
            <a:ext cx="84138" cy="7620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14" name="Line 121"/>
          <p:cNvSpPr>
            <a:spLocks noChangeAspect="1" noChangeShapeType="1"/>
          </p:cNvSpPr>
          <p:nvPr/>
        </p:nvSpPr>
        <p:spPr bwMode="auto">
          <a:xfrm flipH="1">
            <a:off x="5580063" y="5335588"/>
            <a:ext cx="44450" cy="1539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grpSp>
        <p:nvGrpSpPr>
          <p:cNvPr id="77915" name="Group 122"/>
          <p:cNvGrpSpPr>
            <a:grpSpLocks noChangeAspect="1"/>
          </p:cNvGrpSpPr>
          <p:nvPr/>
        </p:nvGrpSpPr>
        <p:grpSpPr bwMode="auto">
          <a:xfrm>
            <a:off x="6461125" y="5027613"/>
            <a:ext cx="744538" cy="763587"/>
            <a:chOff x="3329" y="3166"/>
            <a:chExt cx="534" cy="557"/>
          </a:xfrm>
        </p:grpSpPr>
        <p:sp>
          <p:nvSpPr>
            <p:cNvPr id="77937" name="Text Box 123"/>
            <p:cNvSpPr txBox="1">
              <a:spLocks noChangeAspect="1" noChangeArrowheads="1"/>
            </p:cNvSpPr>
            <p:nvPr/>
          </p:nvSpPr>
          <p:spPr bwMode="auto">
            <a:xfrm>
              <a:off x="3329" y="3252"/>
              <a:ext cx="534" cy="471"/>
            </a:xfrm>
            <a:prstGeom prst="rect">
              <a:avLst/>
            </a:prstGeom>
            <a:noFill/>
            <a:ln w="12700">
              <a:noFill/>
              <a:miter lim="800000"/>
              <a:headEnd type="none" w="sm" len="sm"/>
              <a:tailEnd type="none" w="sm" len="sm"/>
            </a:ln>
          </p:spPr>
          <p:txBody>
            <a:bodyPr wrap="none">
              <a:spAutoFit/>
            </a:bodyPr>
            <a:lstStyle/>
            <a:p>
              <a:pPr algn="ctr" defTabSz="762000" eaLnBrk="0" hangingPunct="0">
                <a:defRPr/>
              </a:pPr>
              <a:r>
                <a:rPr lang="en-GB" sz="1200" dirty="0">
                  <a:solidFill>
                    <a:schemeClr val="bg1"/>
                  </a:solidFill>
                  <a:latin typeface="+mj-lt"/>
                </a:rPr>
                <a:t>Gigabit </a:t>
              </a:r>
            </a:p>
            <a:p>
              <a:pPr algn="ctr" defTabSz="762000" eaLnBrk="0" hangingPunct="0">
                <a:defRPr/>
              </a:pPr>
              <a:r>
                <a:rPr lang="en-GB" sz="1200" dirty="0">
                  <a:solidFill>
                    <a:schemeClr val="bg1"/>
                  </a:solidFill>
                  <a:latin typeface="+mj-lt"/>
                </a:rPr>
                <a:t>Ethernet</a:t>
              </a:r>
            </a:p>
            <a:p>
              <a:pPr algn="ctr" defTabSz="762000" eaLnBrk="0" hangingPunct="0">
                <a:defRPr/>
              </a:pPr>
              <a:endParaRPr lang="en-GB" sz="1200" dirty="0">
                <a:solidFill>
                  <a:schemeClr val="bg1"/>
                </a:solidFill>
                <a:latin typeface="+mj-lt"/>
              </a:endParaRPr>
            </a:p>
          </p:txBody>
        </p:sp>
        <p:sp>
          <p:nvSpPr>
            <p:cNvPr id="77938" name="Oval 124"/>
            <p:cNvSpPr>
              <a:spLocks noChangeAspect="1" noChangeArrowheads="1"/>
            </p:cNvSpPr>
            <p:nvPr/>
          </p:nvSpPr>
          <p:spPr bwMode="auto">
            <a:xfrm>
              <a:off x="3378" y="3186"/>
              <a:ext cx="457" cy="432"/>
            </a:xfrm>
            <a:prstGeom prst="ellipse">
              <a:avLst/>
            </a:prstGeom>
            <a:noFill/>
            <a:ln w="28575">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39" name="Oval 125"/>
            <p:cNvSpPr>
              <a:spLocks noChangeAspect="1" noChangeArrowheads="1"/>
            </p:cNvSpPr>
            <p:nvPr/>
          </p:nvSpPr>
          <p:spPr bwMode="auto">
            <a:xfrm>
              <a:off x="3595" y="3166"/>
              <a:ext cx="47" cy="47"/>
            </a:xfrm>
            <a:prstGeom prst="ellipse">
              <a:avLst/>
            </a:prstGeom>
            <a:solidFill>
              <a:schemeClr val="accent2"/>
            </a:solidFill>
            <a:ln w="12700">
              <a:solidFill>
                <a:schemeClr val="bg1"/>
              </a:solidFill>
              <a:round/>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940" name="Oval 126"/>
            <p:cNvSpPr>
              <a:spLocks noChangeAspect="1" noChangeArrowheads="1"/>
            </p:cNvSpPr>
            <p:nvPr/>
          </p:nvSpPr>
          <p:spPr bwMode="auto">
            <a:xfrm>
              <a:off x="3811" y="3352"/>
              <a:ext cx="48" cy="46"/>
            </a:xfrm>
            <a:prstGeom prst="ellipse">
              <a:avLst/>
            </a:prstGeom>
            <a:solidFill>
              <a:schemeClr val="accent2"/>
            </a:solidFill>
            <a:ln w="12700">
              <a:solidFill>
                <a:schemeClr val="bg1"/>
              </a:solidFill>
              <a:round/>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941" name="Oval 127"/>
            <p:cNvSpPr>
              <a:spLocks noChangeAspect="1" noChangeArrowheads="1"/>
            </p:cNvSpPr>
            <p:nvPr/>
          </p:nvSpPr>
          <p:spPr bwMode="auto">
            <a:xfrm>
              <a:off x="3355" y="3394"/>
              <a:ext cx="47" cy="46"/>
            </a:xfrm>
            <a:prstGeom prst="ellipse">
              <a:avLst/>
            </a:prstGeom>
            <a:solidFill>
              <a:schemeClr val="accent2"/>
            </a:solidFill>
            <a:ln w="12700">
              <a:solidFill>
                <a:schemeClr val="bg1"/>
              </a:solidFill>
              <a:round/>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sp>
          <p:nvSpPr>
            <p:cNvPr id="77942" name="Oval 128"/>
            <p:cNvSpPr>
              <a:spLocks noChangeAspect="1" noChangeArrowheads="1"/>
            </p:cNvSpPr>
            <p:nvPr/>
          </p:nvSpPr>
          <p:spPr bwMode="auto">
            <a:xfrm>
              <a:off x="3583" y="3586"/>
              <a:ext cx="47" cy="46"/>
            </a:xfrm>
            <a:prstGeom prst="ellipse">
              <a:avLst/>
            </a:prstGeom>
            <a:solidFill>
              <a:schemeClr val="accent2"/>
            </a:solidFill>
            <a:ln w="12700">
              <a:solidFill>
                <a:schemeClr val="bg1"/>
              </a:solidFill>
              <a:round/>
              <a:headEnd type="none" w="sm" len="sm"/>
              <a:tailEnd type="none" w="sm" len="sm"/>
            </a:ln>
          </p:spPr>
          <p:txBody>
            <a:bodyPr wrap="none" anchor="ctr"/>
            <a:lstStyle/>
            <a:p>
              <a:pPr algn="ctr" defTabSz="762000" eaLnBrk="0" hangingPunct="0">
                <a:defRPr/>
              </a:pPr>
              <a:endParaRPr lang="en-US" sz="2400" dirty="0">
                <a:solidFill>
                  <a:schemeClr val="bg1"/>
                </a:solidFill>
                <a:latin typeface="+mj-lt"/>
              </a:endParaRPr>
            </a:p>
          </p:txBody>
        </p:sp>
      </p:grpSp>
      <p:sp>
        <p:nvSpPr>
          <p:cNvPr id="77916" name="Line 129"/>
          <p:cNvSpPr>
            <a:spLocks noChangeAspect="1" noChangeShapeType="1"/>
          </p:cNvSpPr>
          <p:nvPr/>
        </p:nvSpPr>
        <p:spPr bwMode="auto">
          <a:xfrm>
            <a:off x="6846888" y="5640388"/>
            <a:ext cx="4762" cy="65246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17" name="AutoShape 130"/>
          <p:cNvSpPr>
            <a:spLocks noChangeAspect="1" noChangeArrowheads="1"/>
          </p:cNvSpPr>
          <p:nvPr/>
        </p:nvSpPr>
        <p:spPr bwMode="auto">
          <a:xfrm>
            <a:off x="5392738" y="4997450"/>
            <a:ext cx="158750" cy="131763"/>
          </a:xfrm>
          <a:prstGeom prst="cube">
            <a:avLst>
              <a:gd name="adj" fmla="val 25000"/>
            </a:avLst>
          </a:prstGeom>
          <a:solidFill>
            <a:srgbClr val="CCECFF"/>
          </a:solidFill>
          <a:ln w="12700" cap="rnd">
            <a:solidFill>
              <a:schemeClr val="bg1"/>
            </a:solidFill>
            <a:prstDash val="sysDot"/>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18" name="Line 131"/>
          <p:cNvSpPr>
            <a:spLocks noChangeAspect="1" noChangeShapeType="1"/>
          </p:cNvSpPr>
          <p:nvPr/>
        </p:nvSpPr>
        <p:spPr bwMode="auto">
          <a:xfrm>
            <a:off x="2719388" y="5630863"/>
            <a:ext cx="3175" cy="633412"/>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19" name="AutoShape 132"/>
          <p:cNvSpPr>
            <a:spLocks noChangeAspect="1" noChangeArrowheads="1"/>
          </p:cNvSpPr>
          <p:nvPr/>
        </p:nvSpPr>
        <p:spPr bwMode="auto">
          <a:xfrm>
            <a:off x="4406900" y="5853113"/>
            <a:ext cx="425450" cy="198437"/>
          </a:xfrm>
          <a:prstGeom prst="cube">
            <a:avLst>
              <a:gd name="adj" fmla="val 25000"/>
            </a:avLst>
          </a:prstGeom>
          <a:solidFill>
            <a:srgbClr val="B2B2B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20" name="Line 133"/>
          <p:cNvSpPr>
            <a:spLocks noChangeAspect="1" noChangeShapeType="1"/>
          </p:cNvSpPr>
          <p:nvPr/>
        </p:nvSpPr>
        <p:spPr bwMode="auto">
          <a:xfrm>
            <a:off x="4148138" y="5672138"/>
            <a:ext cx="376237" cy="222250"/>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1" name="AutoShape 134"/>
          <p:cNvSpPr>
            <a:spLocks noChangeAspect="1" noChangeArrowheads="1"/>
          </p:cNvSpPr>
          <p:nvPr/>
        </p:nvSpPr>
        <p:spPr bwMode="auto">
          <a:xfrm>
            <a:off x="5802313" y="5853113"/>
            <a:ext cx="427037" cy="198437"/>
          </a:xfrm>
          <a:prstGeom prst="cube">
            <a:avLst>
              <a:gd name="adj" fmla="val 25000"/>
            </a:avLst>
          </a:prstGeom>
          <a:solidFill>
            <a:srgbClr val="B2B2B2"/>
          </a:solidFill>
          <a:ln w="12700">
            <a:solidFill>
              <a:schemeClr val="bg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22" name="Line 135"/>
          <p:cNvSpPr>
            <a:spLocks noChangeAspect="1" noChangeShapeType="1"/>
          </p:cNvSpPr>
          <p:nvPr/>
        </p:nvSpPr>
        <p:spPr bwMode="auto">
          <a:xfrm>
            <a:off x="4605338" y="6048375"/>
            <a:ext cx="0" cy="293688"/>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3" name="Oval 136"/>
          <p:cNvSpPr>
            <a:spLocks noChangeAspect="1" noChangeArrowheads="1"/>
          </p:cNvSpPr>
          <p:nvPr/>
        </p:nvSpPr>
        <p:spPr bwMode="auto">
          <a:xfrm>
            <a:off x="2665413" y="6245225"/>
            <a:ext cx="106362" cy="103188"/>
          </a:xfrm>
          <a:prstGeom prst="ellipse">
            <a:avLst/>
          </a:prstGeom>
          <a:solidFill>
            <a:schemeClr val="fo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4" name="Oval 137"/>
          <p:cNvSpPr>
            <a:spLocks noChangeAspect="1" noChangeArrowheads="1"/>
          </p:cNvSpPr>
          <p:nvPr/>
        </p:nvSpPr>
        <p:spPr bwMode="auto">
          <a:xfrm>
            <a:off x="4556125" y="6286500"/>
            <a:ext cx="106363" cy="104775"/>
          </a:xfrm>
          <a:prstGeom prst="ellipse">
            <a:avLst/>
          </a:prstGeom>
          <a:solidFill>
            <a:schemeClr val="fo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5" name="Line 138"/>
          <p:cNvSpPr>
            <a:spLocks noChangeAspect="1" noChangeShapeType="1"/>
          </p:cNvSpPr>
          <p:nvPr/>
        </p:nvSpPr>
        <p:spPr bwMode="auto">
          <a:xfrm>
            <a:off x="6018213" y="6053138"/>
            <a:ext cx="0" cy="268287"/>
          </a:xfrm>
          <a:prstGeom prst="line">
            <a:avLst/>
          </a:prstGeom>
          <a:no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6" name="Oval 139"/>
          <p:cNvSpPr>
            <a:spLocks noChangeAspect="1" noChangeArrowheads="1"/>
          </p:cNvSpPr>
          <p:nvPr/>
        </p:nvSpPr>
        <p:spPr bwMode="auto">
          <a:xfrm>
            <a:off x="5962650" y="6288088"/>
            <a:ext cx="106363" cy="104775"/>
          </a:xfrm>
          <a:prstGeom prst="ellipse">
            <a:avLst/>
          </a:prstGeom>
          <a:solidFill>
            <a:schemeClr val="fo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7" name="Oval 140"/>
          <p:cNvSpPr>
            <a:spLocks noChangeAspect="1" noChangeArrowheads="1"/>
          </p:cNvSpPr>
          <p:nvPr/>
        </p:nvSpPr>
        <p:spPr bwMode="auto">
          <a:xfrm>
            <a:off x="6788150" y="6294438"/>
            <a:ext cx="106363" cy="103187"/>
          </a:xfrm>
          <a:prstGeom prst="ellipse">
            <a:avLst/>
          </a:prstGeom>
          <a:solidFill>
            <a:schemeClr val="folHlink"/>
          </a:solidFill>
          <a:ln w="1270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28" name="Text Box 141"/>
          <p:cNvSpPr txBox="1">
            <a:spLocks noChangeAspect="1" noChangeArrowheads="1"/>
          </p:cNvSpPr>
          <p:nvPr/>
        </p:nvSpPr>
        <p:spPr bwMode="auto">
          <a:xfrm>
            <a:off x="2725738" y="6154738"/>
            <a:ext cx="545342" cy="276999"/>
          </a:xfrm>
          <a:prstGeom prst="rect">
            <a:avLst/>
          </a:prstGeom>
          <a:noFill/>
          <a:ln w="12700">
            <a:noFill/>
            <a:miter lim="800000"/>
            <a:headEnd type="none" w="sm" len="sm"/>
            <a:tailEnd type="none" w="sm" len="sm"/>
          </a:ln>
        </p:spPr>
        <p:txBody>
          <a:bodyPr wrap="none">
            <a:spAutoFit/>
          </a:bodyPr>
          <a:lstStyle/>
          <a:p>
            <a:pPr defTabSz="762000" eaLnBrk="0" hangingPunct="0">
              <a:defRPr/>
            </a:pPr>
            <a:r>
              <a:rPr lang="hr-HR" sz="1200" b="1" dirty="0" smtClean="0">
                <a:solidFill>
                  <a:schemeClr val="bg1"/>
                </a:solidFill>
                <a:latin typeface="+mj-lt"/>
              </a:rPr>
              <a:t>kabel</a:t>
            </a:r>
            <a:endParaRPr lang="en-GB" sz="1200" b="1" dirty="0">
              <a:solidFill>
                <a:schemeClr val="bg1"/>
              </a:solidFill>
              <a:latin typeface="+mj-lt"/>
            </a:endParaRPr>
          </a:p>
        </p:txBody>
      </p:sp>
      <p:sp>
        <p:nvSpPr>
          <p:cNvPr id="77929" name="Text Box 142"/>
          <p:cNvSpPr txBox="1">
            <a:spLocks noChangeAspect="1" noChangeArrowheads="1"/>
          </p:cNvSpPr>
          <p:nvPr/>
        </p:nvSpPr>
        <p:spPr bwMode="auto">
          <a:xfrm>
            <a:off x="6702425" y="4746625"/>
            <a:ext cx="527050" cy="274638"/>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200" dirty="0">
                <a:solidFill>
                  <a:schemeClr val="bg1"/>
                </a:solidFill>
                <a:latin typeface="+mj-lt"/>
              </a:rPr>
              <a:t>FTTB</a:t>
            </a:r>
          </a:p>
        </p:txBody>
      </p:sp>
      <p:sp>
        <p:nvSpPr>
          <p:cNvPr id="77930" name="AutoShape 143"/>
          <p:cNvSpPr>
            <a:spLocks noChangeAspect="1" noChangeArrowheads="1"/>
          </p:cNvSpPr>
          <p:nvPr/>
        </p:nvSpPr>
        <p:spPr bwMode="auto">
          <a:xfrm>
            <a:off x="4152900" y="5737225"/>
            <a:ext cx="158750" cy="131763"/>
          </a:xfrm>
          <a:prstGeom prst="cube">
            <a:avLst>
              <a:gd name="adj" fmla="val 25000"/>
            </a:avLst>
          </a:prstGeom>
          <a:solidFill>
            <a:srgbClr val="CCECFF"/>
          </a:solidFill>
          <a:ln w="12700" cap="rnd">
            <a:solidFill>
              <a:schemeClr val="bg1"/>
            </a:solidFill>
            <a:prstDash val="sysDot"/>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77931" name="Text Box 144"/>
          <p:cNvSpPr txBox="1">
            <a:spLocks noChangeAspect="1" noChangeArrowheads="1"/>
          </p:cNvSpPr>
          <p:nvPr/>
        </p:nvSpPr>
        <p:spPr bwMode="auto">
          <a:xfrm>
            <a:off x="3775075" y="5749925"/>
            <a:ext cx="485775" cy="276225"/>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200" dirty="0">
                <a:solidFill>
                  <a:schemeClr val="bg1"/>
                </a:solidFill>
                <a:latin typeface="+mj-lt"/>
              </a:rPr>
              <a:t>ATM</a:t>
            </a:r>
          </a:p>
        </p:txBody>
      </p:sp>
      <p:sp>
        <p:nvSpPr>
          <p:cNvPr id="77932" name="Line 145"/>
          <p:cNvSpPr>
            <a:spLocks noChangeAspect="1" noChangeShapeType="1"/>
          </p:cNvSpPr>
          <p:nvPr/>
        </p:nvSpPr>
        <p:spPr bwMode="auto">
          <a:xfrm>
            <a:off x="4454525" y="3871913"/>
            <a:ext cx="514350" cy="0"/>
          </a:xfrm>
          <a:prstGeom prst="line">
            <a:avLst/>
          </a:prstGeom>
          <a:noFill/>
          <a:ln w="1905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77933" name="Line 146"/>
          <p:cNvSpPr>
            <a:spLocks noChangeAspect="1" noChangeShapeType="1"/>
          </p:cNvSpPr>
          <p:nvPr/>
        </p:nvSpPr>
        <p:spPr bwMode="auto">
          <a:xfrm>
            <a:off x="4462463" y="3962400"/>
            <a:ext cx="515937" cy="0"/>
          </a:xfrm>
          <a:prstGeom prst="line">
            <a:avLst/>
          </a:prstGeom>
          <a:noFill/>
          <a:ln w="19050">
            <a:solidFill>
              <a:schemeClr val="bg1"/>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35987" name="Rectangle 147"/>
          <p:cNvSpPr>
            <a:spLocks noGrp="1" noChangeArrowheads="1"/>
          </p:cNvSpPr>
          <p:nvPr>
            <p:ph type="title"/>
          </p:nvPr>
        </p:nvSpPr>
        <p:spPr/>
        <p:txBody>
          <a:bodyPr/>
          <a:lstStyle/>
          <a:p>
            <a:pPr eaLnBrk="1" fontAlgn="auto" hangingPunct="1">
              <a:spcAft>
                <a:spcPts val="0"/>
              </a:spcAft>
              <a:defRPr/>
            </a:pPr>
            <a:r>
              <a:rPr lang="hr-HR" dirty="0" smtClean="0"/>
              <a:t>Struktura optičke mreže</a:t>
            </a:r>
            <a:endParaRPr lang="en-GB" dirty="0"/>
          </a:p>
        </p:txBody>
      </p:sp>
      <p:sp>
        <p:nvSpPr>
          <p:cNvPr id="77935" name="Text Box 148"/>
          <p:cNvSpPr txBox="1">
            <a:spLocks noChangeArrowheads="1"/>
          </p:cNvSpPr>
          <p:nvPr/>
        </p:nvSpPr>
        <p:spPr bwMode="auto">
          <a:xfrm>
            <a:off x="6959600" y="1084263"/>
            <a:ext cx="1269065" cy="4524315"/>
          </a:xfrm>
          <a:prstGeom prst="rect">
            <a:avLst/>
          </a:prstGeom>
          <a:noFill/>
          <a:ln w="12700">
            <a:noFill/>
            <a:miter lim="800000"/>
            <a:headEnd type="none" w="sm" len="sm"/>
            <a:tailEnd type="none" w="sm" len="sm"/>
          </a:ln>
        </p:spPr>
        <p:txBody>
          <a:bodyPr wrap="none">
            <a:spAutoFit/>
          </a:bodyPr>
          <a:lstStyle/>
          <a:p>
            <a:pPr algn="ctr" eaLnBrk="0" hangingPunct="0">
              <a:defRPr/>
            </a:pPr>
            <a:r>
              <a:rPr lang="hr-HR" sz="1600" dirty="0" smtClean="0">
                <a:solidFill>
                  <a:schemeClr val="bg1"/>
                </a:solidFill>
                <a:latin typeface="+mj-lt"/>
              </a:rPr>
              <a:t>Udaljenost</a:t>
            </a:r>
            <a:endParaRPr lang="en-GB" sz="1600" dirty="0">
              <a:solidFill>
                <a:schemeClr val="bg1"/>
              </a:solidFill>
              <a:latin typeface="+mj-lt"/>
            </a:endParaRPr>
          </a:p>
          <a:p>
            <a:pPr algn="ctr" eaLnBrk="0" hangingPunct="0">
              <a:defRPr/>
            </a:pPr>
            <a:r>
              <a:rPr lang="en-GB" sz="1600" dirty="0" smtClean="0">
                <a:solidFill>
                  <a:schemeClr val="bg1"/>
                </a:solidFill>
                <a:latin typeface="+mj-lt"/>
              </a:rPr>
              <a:t>(</a:t>
            </a:r>
            <a:r>
              <a:rPr lang="hr-HR" sz="1600" dirty="0" smtClean="0">
                <a:solidFill>
                  <a:schemeClr val="bg1"/>
                </a:solidFill>
                <a:latin typeface="+mj-lt"/>
              </a:rPr>
              <a:t>red veličine</a:t>
            </a:r>
            <a:r>
              <a:rPr lang="en-GB" sz="1600" dirty="0" smtClean="0">
                <a:solidFill>
                  <a:schemeClr val="bg1"/>
                </a:solidFill>
                <a:latin typeface="+mj-lt"/>
              </a:rPr>
              <a:t>)</a:t>
            </a:r>
            <a:endParaRPr lang="en-GB" sz="1600" dirty="0">
              <a:solidFill>
                <a:schemeClr val="bg1"/>
              </a:solidFill>
              <a:latin typeface="+mj-lt"/>
            </a:endParaRPr>
          </a:p>
          <a:p>
            <a:pPr algn="ctr" eaLnBrk="0" hangingPunct="0">
              <a:defRPr/>
            </a:pPr>
            <a:r>
              <a:rPr lang="en-GB" sz="1600" dirty="0">
                <a:solidFill>
                  <a:schemeClr val="bg1"/>
                </a:solidFill>
                <a:latin typeface="+mj-lt"/>
              </a:rPr>
              <a:t>10 000+ km</a:t>
            </a: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en-GB" sz="1600" dirty="0">
                <a:solidFill>
                  <a:schemeClr val="bg1"/>
                </a:solidFill>
                <a:latin typeface="+mj-lt"/>
              </a:rPr>
              <a:t>3 000 km</a:t>
            </a: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en-GB" sz="1600" dirty="0">
                <a:solidFill>
                  <a:schemeClr val="bg1"/>
                </a:solidFill>
                <a:latin typeface="+mj-lt"/>
              </a:rPr>
              <a:t>20 - 200 km</a:t>
            </a: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hr-HR" sz="1600" dirty="0" smtClean="0">
                <a:solidFill>
                  <a:schemeClr val="bg1"/>
                </a:solidFill>
                <a:latin typeface="+mj-lt"/>
              </a:rPr>
              <a:t>do</a:t>
            </a:r>
            <a:r>
              <a:rPr lang="en-GB" sz="1600" dirty="0" smtClean="0">
                <a:solidFill>
                  <a:schemeClr val="bg1"/>
                </a:solidFill>
                <a:latin typeface="+mj-lt"/>
              </a:rPr>
              <a:t> </a:t>
            </a:r>
            <a:r>
              <a:rPr lang="en-GB" sz="1600" dirty="0">
                <a:solidFill>
                  <a:schemeClr val="bg1"/>
                </a:solidFill>
                <a:latin typeface="+mj-lt"/>
              </a:rPr>
              <a:t>20 km</a:t>
            </a:r>
          </a:p>
        </p:txBody>
      </p:sp>
      <p:sp>
        <p:nvSpPr>
          <p:cNvPr id="77936" name="Text Box 149"/>
          <p:cNvSpPr txBox="1">
            <a:spLocks noChangeArrowheads="1"/>
          </p:cNvSpPr>
          <p:nvPr/>
        </p:nvSpPr>
        <p:spPr bwMode="auto">
          <a:xfrm>
            <a:off x="92075" y="1150938"/>
            <a:ext cx="1595309" cy="5262979"/>
          </a:xfrm>
          <a:prstGeom prst="rect">
            <a:avLst/>
          </a:prstGeom>
          <a:noFill/>
          <a:ln w="12700">
            <a:noFill/>
            <a:miter lim="800000"/>
            <a:headEnd type="none" w="sm" len="sm"/>
            <a:tailEnd type="none" w="sm" len="sm"/>
          </a:ln>
        </p:spPr>
        <p:txBody>
          <a:bodyPr wrap="none">
            <a:spAutoFit/>
          </a:bodyPr>
          <a:lstStyle/>
          <a:p>
            <a:pPr algn="ctr" eaLnBrk="0" hangingPunct="0">
              <a:defRPr/>
            </a:pPr>
            <a:r>
              <a:rPr lang="hr-HR" sz="1600" dirty="0" smtClean="0">
                <a:solidFill>
                  <a:schemeClr val="bg1"/>
                </a:solidFill>
                <a:latin typeface="+mj-lt"/>
              </a:rPr>
              <a:t>Kapacitet vlakna</a:t>
            </a:r>
            <a:endParaRPr lang="en-GB" sz="1600" dirty="0">
              <a:solidFill>
                <a:schemeClr val="bg1"/>
              </a:solidFill>
              <a:latin typeface="+mj-lt"/>
            </a:endParaRPr>
          </a:p>
          <a:p>
            <a:pPr algn="ctr" eaLnBrk="0" hangingPunct="0">
              <a:defRPr/>
            </a:pPr>
            <a:r>
              <a:rPr lang="en-GB" sz="1600" dirty="0" smtClean="0">
                <a:solidFill>
                  <a:schemeClr val="bg1"/>
                </a:solidFill>
                <a:latin typeface="+mj-lt"/>
              </a:rPr>
              <a:t>(</a:t>
            </a:r>
            <a:r>
              <a:rPr lang="hr-HR" sz="1600" dirty="0" smtClean="0">
                <a:solidFill>
                  <a:schemeClr val="bg1"/>
                </a:solidFill>
                <a:latin typeface="+mj-lt"/>
              </a:rPr>
              <a:t>cilj</a:t>
            </a:r>
            <a:r>
              <a:rPr lang="en-GB" sz="1600" dirty="0" smtClean="0">
                <a:solidFill>
                  <a:schemeClr val="bg1"/>
                </a:solidFill>
                <a:latin typeface="+mj-lt"/>
              </a:rPr>
              <a:t> </a:t>
            </a:r>
            <a:r>
              <a:rPr lang="en-GB" sz="1600" dirty="0">
                <a:solidFill>
                  <a:schemeClr val="bg1"/>
                </a:solidFill>
                <a:latin typeface="+mj-lt"/>
              </a:rPr>
              <a:t>2015)</a:t>
            </a:r>
          </a:p>
          <a:p>
            <a:pPr algn="ctr" eaLnBrk="0" hangingPunct="0">
              <a:defRPr/>
            </a:pPr>
            <a:r>
              <a:rPr lang="en-GB" sz="1600" dirty="0">
                <a:solidFill>
                  <a:schemeClr val="bg1"/>
                </a:solidFill>
                <a:latin typeface="+mj-lt"/>
              </a:rPr>
              <a:t>10 </a:t>
            </a:r>
            <a:r>
              <a:rPr lang="en-GB" sz="1600" dirty="0" err="1">
                <a:solidFill>
                  <a:schemeClr val="bg1"/>
                </a:solidFill>
                <a:latin typeface="+mj-lt"/>
              </a:rPr>
              <a:t>Tbit</a:t>
            </a:r>
            <a:r>
              <a:rPr lang="en-GB" sz="1600" dirty="0">
                <a:solidFill>
                  <a:schemeClr val="bg1"/>
                </a:solidFill>
                <a:latin typeface="+mj-lt"/>
              </a:rPr>
              <a:t>/s</a:t>
            </a: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en-GB" sz="1600" dirty="0">
                <a:solidFill>
                  <a:schemeClr val="bg1"/>
                </a:solidFill>
                <a:latin typeface="+mj-lt"/>
              </a:rPr>
              <a:t>2.5 - 40 </a:t>
            </a:r>
            <a:r>
              <a:rPr lang="hr-HR" sz="1600" dirty="0" err="1" smtClean="0">
                <a:solidFill>
                  <a:schemeClr val="bg1"/>
                </a:solidFill>
                <a:latin typeface="+mj-lt"/>
              </a:rPr>
              <a:t>G</a:t>
            </a:r>
            <a:r>
              <a:rPr lang="en-GB" sz="1600" dirty="0" smtClean="0">
                <a:solidFill>
                  <a:schemeClr val="bg1"/>
                </a:solidFill>
                <a:latin typeface="+mj-lt"/>
              </a:rPr>
              <a:t>bit/s</a:t>
            </a: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en-GB" sz="1600" dirty="0">
                <a:solidFill>
                  <a:schemeClr val="bg1"/>
                </a:solidFill>
                <a:latin typeface="+mj-lt"/>
              </a:rPr>
              <a:t>1 </a:t>
            </a:r>
            <a:r>
              <a:rPr lang="hr-HR" sz="1600" dirty="0" err="1" smtClean="0">
                <a:solidFill>
                  <a:schemeClr val="bg1"/>
                </a:solidFill>
                <a:latin typeface="+mj-lt"/>
              </a:rPr>
              <a:t>G</a:t>
            </a:r>
            <a:r>
              <a:rPr lang="en-GB" sz="1600" dirty="0" smtClean="0">
                <a:solidFill>
                  <a:schemeClr val="bg1"/>
                </a:solidFill>
                <a:latin typeface="+mj-lt"/>
              </a:rPr>
              <a:t>bit/s</a:t>
            </a: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endParaRPr lang="en-GB" sz="1600" dirty="0">
              <a:solidFill>
                <a:schemeClr val="bg1"/>
              </a:solidFill>
              <a:latin typeface="+mj-lt"/>
            </a:endParaRPr>
          </a:p>
          <a:p>
            <a:pPr algn="ctr" eaLnBrk="0" hangingPunct="0">
              <a:defRPr/>
            </a:pPr>
            <a:r>
              <a:rPr lang="en-GB" sz="1600" dirty="0">
                <a:solidFill>
                  <a:schemeClr val="bg1"/>
                </a:solidFill>
                <a:latin typeface="+mj-lt"/>
              </a:rPr>
              <a:t>100 </a:t>
            </a:r>
            <a:r>
              <a:rPr lang="en-GB" sz="1600" dirty="0" err="1">
                <a:solidFill>
                  <a:schemeClr val="bg1"/>
                </a:solidFill>
                <a:latin typeface="+mj-lt"/>
              </a:rPr>
              <a:t>Mbit</a:t>
            </a:r>
            <a:r>
              <a:rPr lang="en-GB" sz="1600" dirty="0">
                <a:solidFill>
                  <a:schemeClr val="bg1"/>
                </a:solidFill>
                <a:latin typeface="+mj-lt"/>
              </a:rPr>
              <a:t>/s </a:t>
            </a:r>
            <a:r>
              <a:rPr lang="hr-HR" sz="1600" dirty="0" smtClean="0">
                <a:solidFill>
                  <a:schemeClr val="bg1"/>
                </a:solidFill>
                <a:latin typeface="+mj-lt"/>
              </a:rPr>
              <a:t/>
            </a:r>
            <a:br>
              <a:rPr lang="hr-HR" sz="1600" dirty="0" smtClean="0">
                <a:solidFill>
                  <a:schemeClr val="bg1"/>
                </a:solidFill>
                <a:latin typeface="+mj-lt"/>
              </a:rPr>
            </a:br>
            <a:r>
              <a:rPr lang="hr-HR" sz="1600" dirty="0" smtClean="0">
                <a:solidFill>
                  <a:schemeClr val="bg1"/>
                </a:solidFill>
                <a:latin typeface="+mj-lt"/>
              </a:rPr>
              <a:t>rezidencijalno</a:t>
            </a:r>
            <a:endParaRPr lang="en-GB" sz="1600" dirty="0">
              <a:solidFill>
                <a:schemeClr val="bg1"/>
              </a:solidFill>
              <a:latin typeface="+mj-lt"/>
            </a:endParaRPr>
          </a:p>
          <a:p>
            <a:pPr algn="ctr" eaLnBrk="0" hangingPunct="0">
              <a:defRPr/>
            </a:pPr>
            <a:r>
              <a:rPr lang="en-GB" sz="1600" dirty="0">
                <a:solidFill>
                  <a:schemeClr val="bg1"/>
                </a:solidFill>
                <a:latin typeface="+mj-lt"/>
              </a:rPr>
              <a:t>1 - 10 </a:t>
            </a:r>
            <a:r>
              <a:rPr lang="en-GB" sz="1600" dirty="0" err="1">
                <a:solidFill>
                  <a:schemeClr val="bg1"/>
                </a:solidFill>
                <a:latin typeface="+mj-lt"/>
              </a:rPr>
              <a:t>Gbit</a:t>
            </a:r>
            <a:r>
              <a:rPr lang="en-GB" sz="1600" dirty="0">
                <a:solidFill>
                  <a:schemeClr val="bg1"/>
                </a:solidFill>
                <a:latin typeface="+mj-lt"/>
              </a:rPr>
              <a:t>/s </a:t>
            </a:r>
            <a:r>
              <a:rPr lang="hr-HR" sz="1600" dirty="0" smtClean="0">
                <a:solidFill>
                  <a:schemeClr val="bg1"/>
                </a:solidFill>
                <a:latin typeface="+mj-lt"/>
              </a:rPr>
              <a:t/>
            </a:r>
            <a:br>
              <a:rPr lang="hr-HR" sz="1600" dirty="0" smtClean="0">
                <a:solidFill>
                  <a:schemeClr val="bg1"/>
                </a:solidFill>
                <a:latin typeface="+mj-lt"/>
              </a:rPr>
            </a:br>
            <a:r>
              <a:rPr lang="hr-HR" sz="1600" dirty="0" smtClean="0">
                <a:solidFill>
                  <a:schemeClr val="bg1"/>
                </a:solidFill>
                <a:latin typeface="+mj-lt"/>
              </a:rPr>
              <a:t>poslovno</a:t>
            </a:r>
            <a:endParaRPr lang="en-GB" sz="1600" dirty="0">
              <a:solidFill>
                <a:schemeClr val="bg1"/>
              </a:solidFill>
              <a:latin typeface="+mj-lt"/>
            </a:endParaRPr>
          </a:p>
        </p:txBody>
      </p:sp>
    </p:spTree>
  </p:cSld>
  <p:clrMapOvr>
    <a:masterClrMapping/>
  </p:clrMapOvr>
  <p:transition spd="med" advClick="0" advTm="18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hr-HR" dirty="0" smtClean="0"/>
              <a:t>Optičke komponente</a:t>
            </a:r>
            <a:endParaRPr lang="en-US" dirty="0"/>
          </a:p>
        </p:txBody>
      </p:sp>
      <p:sp>
        <p:nvSpPr>
          <p:cNvPr id="37891" name="Rectangle 3"/>
          <p:cNvSpPr>
            <a:spLocks noGrp="1" noChangeArrowheads="1"/>
          </p:cNvSpPr>
          <p:nvPr>
            <p:ph idx="1"/>
          </p:nvPr>
        </p:nvSpPr>
        <p:spPr/>
        <p:txBody>
          <a:bodyPr>
            <a:normAutofit fontScale="92500" lnSpcReduction="10000"/>
          </a:bodyPr>
          <a:lstStyle/>
          <a:p>
            <a:pPr marL="411480" eaLnBrk="1" fontAlgn="auto" hangingPunct="1">
              <a:lnSpc>
                <a:spcPct val="130000"/>
              </a:lnSpc>
              <a:spcAft>
                <a:spcPts val="0"/>
              </a:spcAft>
              <a:buFont typeface="Wingdings"/>
              <a:buChar char=""/>
              <a:defRPr/>
            </a:pPr>
            <a:r>
              <a:rPr lang="hr-HR" dirty="0" smtClean="0"/>
              <a:t>sprežnici (c</a:t>
            </a:r>
            <a:r>
              <a:rPr lang="en-US" i="1" dirty="0" err="1" smtClean="0"/>
              <a:t>ouplers</a:t>
            </a:r>
            <a:r>
              <a:rPr lang="hr-HR" dirty="0" smtClean="0"/>
              <a:t>)</a:t>
            </a:r>
            <a:endParaRPr lang="en-US" dirty="0"/>
          </a:p>
          <a:p>
            <a:pPr marL="411480" eaLnBrk="1" fontAlgn="auto" hangingPunct="1">
              <a:lnSpc>
                <a:spcPct val="130000"/>
              </a:lnSpc>
              <a:spcAft>
                <a:spcPts val="0"/>
              </a:spcAft>
              <a:buFont typeface="Wingdings"/>
              <a:buChar char=""/>
              <a:defRPr/>
            </a:pPr>
            <a:r>
              <a:rPr lang="hr-HR" dirty="0" smtClean="0"/>
              <a:t>izolatori / cirkulatori (</a:t>
            </a:r>
            <a:r>
              <a:rPr lang="hr-HR" i="1" dirty="0" smtClean="0"/>
              <a:t>i</a:t>
            </a:r>
            <a:r>
              <a:rPr lang="en-US" i="1" dirty="0" err="1" smtClean="0"/>
              <a:t>solators</a:t>
            </a:r>
            <a:r>
              <a:rPr lang="en-US" i="1" dirty="0" smtClean="0"/>
              <a:t>/</a:t>
            </a:r>
            <a:r>
              <a:rPr lang="hr-HR" i="1" dirty="0" smtClean="0"/>
              <a:t>c</a:t>
            </a:r>
            <a:r>
              <a:rPr lang="en-US" i="1" dirty="0" err="1" smtClean="0"/>
              <a:t>irculators</a:t>
            </a:r>
            <a:r>
              <a:rPr lang="hr-HR" dirty="0" smtClean="0"/>
              <a:t>)</a:t>
            </a:r>
            <a:endParaRPr lang="en-US" dirty="0"/>
          </a:p>
          <a:p>
            <a:pPr marL="411480" eaLnBrk="1" fontAlgn="auto" hangingPunct="1">
              <a:lnSpc>
                <a:spcPct val="130000"/>
              </a:lnSpc>
              <a:spcAft>
                <a:spcPts val="0"/>
              </a:spcAft>
              <a:buFont typeface="Wingdings"/>
              <a:buChar char=""/>
              <a:defRPr/>
            </a:pPr>
            <a:r>
              <a:rPr lang="hr-HR" dirty="0" smtClean="0"/>
              <a:t>multiplekseri / filtri (</a:t>
            </a:r>
            <a:r>
              <a:rPr lang="hr-HR" i="1" dirty="0" smtClean="0"/>
              <a:t>m</a:t>
            </a:r>
            <a:r>
              <a:rPr lang="en-US" i="1" dirty="0" err="1" smtClean="0"/>
              <a:t>ultiplexers</a:t>
            </a:r>
            <a:r>
              <a:rPr lang="en-US" i="1" dirty="0" smtClean="0"/>
              <a:t>/</a:t>
            </a:r>
            <a:r>
              <a:rPr lang="hr-HR" i="1" dirty="0" smtClean="0"/>
              <a:t>f</a:t>
            </a:r>
            <a:r>
              <a:rPr lang="en-US" i="1" dirty="0" err="1" smtClean="0"/>
              <a:t>ilters</a:t>
            </a:r>
            <a:r>
              <a:rPr lang="hr-HR" dirty="0" smtClean="0"/>
              <a:t>)</a:t>
            </a:r>
            <a:endParaRPr lang="en-US" dirty="0"/>
          </a:p>
          <a:p>
            <a:pPr marL="411480" eaLnBrk="1" fontAlgn="auto" hangingPunct="1">
              <a:lnSpc>
                <a:spcPct val="130000"/>
              </a:lnSpc>
              <a:spcAft>
                <a:spcPts val="0"/>
              </a:spcAft>
              <a:buFont typeface="Wingdings"/>
              <a:buChar char=""/>
              <a:defRPr/>
            </a:pPr>
            <a:r>
              <a:rPr lang="hr-HR" dirty="0" smtClean="0"/>
              <a:t>optička pojačala (</a:t>
            </a:r>
            <a:r>
              <a:rPr lang="hr-HR" i="1" dirty="0" smtClean="0"/>
              <a:t>o</a:t>
            </a:r>
            <a:r>
              <a:rPr lang="en-US" i="1" dirty="0" err="1" smtClean="0"/>
              <a:t>ptical</a:t>
            </a:r>
            <a:r>
              <a:rPr lang="en-US" i="1" dirty="0" smtClean="0"/>
              <a:t> </a:t>
            </a:r>
            <a:r>
              <a:rPr lang="hr-HR" i="1" dirty="0" smtClean="0"/>
              <a:t>a</a:t>
            </a:r>
            <a:r>
              <a:rPr lang="en-US" i="1" dirty="0" err="1" smtClean="0"/>
              <a:t>mplifiers</a:t>
            </a:r>
            <a:r>
              <a:rPr lang="hr-HR" dirty="0" smtClean="0"/>
              <a:t>)</a:t>
            </a:r>
            <a:endParaRPr lang="en-US" dirty="0"/>
          </a:p>
          <a:p>
            <a:pPr marL="411480" eaLnBrk="1" fontAlgn="auto" hangingPunct="1">
              <a:lnSpc>
                <a:spcPct val="130000"/>
              </a:lnSpc>
              <a:spcAft>
                <a:spcPts val="0"/>
              </a:spcAft>
              <a:buFont typeface="Wingdings"/>
              <a:buChar char=""/>
              <a:defRPr/>
            </a:pPr>
            <a:r>
              <a:rPr lang="hr-HR" dirty="0" smtClean="0"/>
              <a:t>predajnici (</a:t>
            </a:r>
            <a:r>
              <a:rPr lang="hr-HR" i="1" dirty="0" smtClean="0"/>
              <a:t>t</a:t>
            </a:r>
            <a:r>
              <a:rPr lang="en-US" i="1" dirty="0" err="1" smtClean="0"/>
              <a:t>ransmitters</a:t>
            </a:r>
            <a:r>
              <a:rPr lang="en-US" dirty="0" smtClean="0"/>
              <a:t> </a:t>
            </a:r>
            <a:r>
              <a:rPr lang="hr-HR" dirty="0" smtClean="0"/>
              <a:t>- </a:t>
            </a:r>
            <a:r>
              <a:rPr lang="en-US" dirty="0" smtClean="0"/>
              <a:t>laser, LED)</a:t>
            </a:r>
            <a:endParaRPr lang="en-US" dirty="0"/>
          </a:p>
          <a:p>
            <a:pPr marL="411480" eaLnBrk="1" fontAlgn="auto" hangingPunct="1">
              <a:lnSpc>
                <a:spcPct val="130000"/>
              </a:lnSpc>
              <a:spcAft>
                <a:spcPts val="0"/>
              </a:spcAft>
              <a:buFont typeface="Wingdings"/>
              <a:buChar char=""/>
              <a:defRPr/>
            </a:pPr>
            <a:r>
              <a:rPr lang="hr-HR" dirty="0" smtClean="0"/>
              <a:t>prijemnici (</a:t>
            </a:r>
            <a:r>
              <a:rPr lang="hr-HR" i="1" dirty="0" smtClean="0"/>
              <a:t>d</a:t>
            </a:r>
            <a:r>
              <a:rPr lang="en-US" i="1" dirty="0" err="1" smtClean="0"/>
              <a:t>etectors</a:t>
            </a:r>
            <a:r>
              <a:rPr lang="hr-HR" i="1" dirty="0" smtClean="0"/>
              <a:t>, </a:t>
            </a:r>
            <a:r>
              <a:rPr lang="en-US" i="1" dirty="0" smtClean="0"/>
              <a:t>receivers</a:t>
            </a:r>
            <a:r>
              <a:rPr lang="en-US" dirty="0"/>
              <a:t>)</a:t>
            </a:r>
          </a:p>
          <a:p>
            <a:pPr marL="411480" eaLnBrk="1" fontAlgn="auto" hangingPunct="1">
              <a:lnSpc>
                <a:spcPct val="130000"/>
              </a:lnSpc>
              <a:spcAft>
                <a:spcPts val="0"/>
              </a:spcAft>
              <a:buFont typeface="Wingdings"/>
              <a:buChar char=""/>
              <a:defRPr/>
            </a:pPr>
            <a:r>
              <a:rPr lang="hr-HR" dirty="0" smtClean="0"/>
              <a:t>prospojnici (</a:t>
            </a:r>
            <a:r>
              <a:rPr lang="hr-HR" i="1" dirty="0" smtClean="0"/>
              <a:t>s</a:t>
            </a:r>
            <a:r>
              <a:rPr lang="en-US" i="1" dirty="0" smtClean="0"/>
              <a:t>witches</a:t>
            </a:r>
            <a:r>
              <a:rPr lang="hr-HR" dirty="0" smtClean="0"/>
              <a:t>)</a:t>
            </a:r>
            <a:endParaRPr lang="en-US" dirty="0"/>
          </a:p>
          <a:p>
            <a:pPr marL="411480" eaLnBrk="1" fontAlgn="auto" hangingPunct="1">
              <a:lnSpc>
                <a:spcPct val="130000"/>
              </a:lnSpc>
              <a:spcAft>
                <a:spcPts val="0"/>
              </a:spcAft>
              <a:buFont typeface="Wingdings"/>
              <a:buChar char=""/>
              <a:defRPr/>
            </a:pPr>
            <a:r>
              <a:rPr lang="hr-HR" dirty="0" smtClean="0"/>
              <a:t>pretvarači valnih duljina (</a:t>
            </a:r>
            <a:r>
              <a:rPr lang="hr-HR" i="1" dirty="0" smtClean="0"/>
              <a:t>w</a:t>
            </a:r>
            <a:r>
              <a:rPr lang="en-US" i="1" dirty="0" err="1" smtClean="0"/>
              <a:t>avelength</a:t>
            </a:r>
            <a:r>
              <a:rPr lang="en-US" i="1" dirty="0" smtClean="0"/>
              <a:t> </a:t>
            </a:r>
            <a:r>
              <a:rPr lang="hr-HR" i="1" dirty="0" smtClean="0"/>
              <a:t>c</a:t>
            </a:r>
            <a:r>
              <a:rPr lang="en-US" i="1" dirty="0" err="1" smtClean="0"/>
              <a:t>onverters</a:t>
            </a:r>
            <a:r>
              <a:rPr lang="hr-HR" dirty="0" smtClean="0"/>
              <a:t>)</a:t>
            </a:r>
            <a:endParaRPr lang="en-US"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hr-HR" dirty="0"/>
              <a:t>Optičke komponente</a:t>
            </a:r>
            <a:endParaRPr lang="en-US" dirty="0"/>
          </a:p>
        </p:txBody>
      </p:sp>
      <p:graphicFrame>
        <p:nvGraphicFramePr>
          <p:cNvPr id="1026" name="Object 3"/>
          <p:cNvGraphicFramePr>
            <a:graphicFrameLocks/>
          </p:cNvGraphicFramePr>
          <p:nvPr/>
        </p:nvGraphicFramePr>
        <p:xfrm>
          <a:off x="596900" y="1384300"/>
          <a:ext cx="8115300" cy="5651500"/>
        </p:xfrm>
        <a:graphic>
          <a:graphicData uri="http://schemas.openxmlformats.org/presentationml/2006/ole">
            <p:oleObj spid="_x0000_s1073" name="Document" r:id="rId4" imgW="9385874" imgH="6531116" progId="Word.Document.8">
              <p:embed/>
            </p:oleObj>
          </a:graphicData>
        </a:graphic>
      </p:graphicFrame>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Raspored predavanja</a:t>
            </a:r>
            <a:endParaRPr lang="hr-HR" dirty="0"/>
          </a:p>
        </p:txBody>
      </p:sp>
      <p:sp>
        <p:nvSpPr>
          <p:cNvPr id="3" name="Content Placeholder 2"/>
          <p:cNvSpPr>
            <a:spLocks noGrp="1"/>
          </p:cNvSpPr>
          <p:nvPr>
            <p:ph idx="1"/>
          </p:nvPr>
        </p:nvSpPr>
        <p:spPr/>
        <p:txBody>
          <a:bodyPr/>
          <a:lstStyle/>
          <a:p>
            <a:endParaRPr lang="hr-HR" sz="2400" dirty="0" smtClean="0"/>
          </a:p>
          <a:p>
            <a:endParaRPr lang="hr-HR" sz="2400" dirty="0"/>
          </a:p>
          <a:p>
            <a:endParaRPr lang="hr-HR" sz="2400" dirty="0" smtClean="0"/>
          </a:p>
          <a:p>
            <a:endParaRPr lang="hr-HR" sz="2400" dirty="0"/>
          </a:p>
          <a:p>
            <a:endParaRPr lang="hr-HR" sz="2400" dirty="0" smtClean="0"/>
          </a:p>
          <a:p>
            <a:r>
              <a:rPr lang="hr-HR" sz="2000" b="1" dirty="0" smtClean="0"/>
              <a:t>2 demonstratora </a:t>
            </a:r>
          </a:p>
          <a:p>
            <a:pPr lvl="1"/>
            <a:r>
              <a:rPr lang="hr-HR" sz="1800" dirty="0" smtClean="0"/>
              <a:t>priprema predavanja, asistencija pri predavanju</a:t>
            </a:r>
          </a:p>
          <a:p>
            <a:r>
              <a:rPr lang="hr-HR" sz="2000" b="1" dirty="0" smtClean="0"/>
              <a:t>prezentacije</a:t>
            </a:r>
            <a:r>
              <a:rPr lang="hr-HR" sz="1600" dirty="0" smtClean="0"/>
              <a:t> (max 3 studenta po prezentaciji)</a:t>
            </a:r>
            <a:endParaRPr lang="hr-HR" sz="2000" dirty="0" smtClean="0"/>
          </a:p>
          <a:p>
            <a:pPr marL="911225" lvl="1" indent="-514350">
              <a:buFont typeface="+mj-lt"/>
              <a:buAutoNum type="arabicPeriod"/>
            </a:pPr>
            <a:r>
              <a:rPr lang="hr-HR" sz="1800" dirty="0" smtClean="0"/>
              <a:t>Ramanova pojačala (princip rada i primjene)</a:t>
            </a:r>
          </a:p>
          <a:p>
            <a:pPr marL="911225" lvl="1" indent="-514350">
              <a:buFont typeface="+mj-lt"/>
              <a:buAutoNum type="arabicPeriod"/>
            </a:pPr>
            <a:r>
              <a:rPr lang="hr-HR" sz="1800" dirty="0" smtClean="0"/>
              <a:t>Optički prospojnici </a:t>
            </a:r>
            <a:r>
              <a:rPr lang="hr-HR" sz="1800" dirty="0"/>
              <a:t>(tehnologija, arhitektura i primjene)</a:t>
            </a:r>
          </a:p>
          <a:p>
            <a:pPr marL="911225" lvl="1" indent="-514350">
              <a:buFont typeface="+mj-lt"/>
              <a:buAutoNum type="arabicPeriod"/>
            </a:pPr>
            <a:r>
              <a:rPr lang="hr-HR" sz="1800" dirty="0" smtClean="0"/>
              <a:t>Integracija IP i optičkog sloja (trendovi, prednosti/nedostaci)</a:t>
            </a:r>
          </a:p>
          <a:p>
            <a:pPr marL="911225" lvl="1" indent="-514350">
              <a:buFont typeface="+mj-lt"/>
              <a:buAutoNum type="arabicPeriod"/>
            </a:pPr>
            <a:r>
              <a:rPr lang="hr-HR" sz="1800" dirty="0" smtClean="0"/>
              <a:t>Optičke pristupne tehnologije (arhitektura, usporedba, primjena)</a:t>
            </a:r>
          </a:p>
          <a:p>
            <a:pPr marL="911225" lvl="1" indent="-514350">
              <a:buFont typeface="+mj-lt"/>
              <a:buAutoNum type="arabicPeriod"/>
            </a:pPr>
            <a:endParaRPr lang="hr-HR"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413015502"/>
              </p:ext>
            </p:extLst>
          </p:nvPr>
        </p:nvGraphicFramePr>
        <p:xfrm>
          <a:off x="863588" y="1268760"/>
          <a:ext cx="7560331" cy="2377440"/>
        </p:xfrm>
        <a:graphic>
          <a:graphicData uri="http://schemas.openxmlformats.org/drawingml/2006/table">
            <a:tbl>
              <a:tblPr firstRow="1" bandRow="1">
                <a:tableStyleId>{5C22544A-7EE6-4342-B048-85BDC9FD1C3A}</a:tableStyleId>
              </a:tblPr>
              <a:tblGrid>
                <a:gridCol w="1340535"/>
                <a:gridCol w="4456109"/>
                <a:gridCol w="1763687"/>
              </a:tblGrid>
              <a:tr h="370840">
                <a:tc>
                  <a:txBody>
                    <a:bodyPr/>
                    <a:lstStyle/>
                    <a:p>
                      <a:r>
                        <a:rPr lang="hr-HR" sz="2000" dirty="0" smtClean="0"/>
                        <a:t>2011.</a:t>
                      </a:r>
                      <a:endParaRPr lang="hr-HR" sz="2000" dirty="0"/>
                    </a:p>
                  </a:txBody>
                  <a:tcPr/>
                </a:tc>
                <a:tc>
                  <a:txBody>
                    <a:bodyPr/>
                    <a:lstStyle/>
                    <a:p>
                      <a:r>
                        <a:rPr lang="hr-HR" sz="2000" dirty="0" smtClean="0"/>
                        <a:t>Teme</a:t>
                      </a:r>
                      <a:endParaRPr lang="hr-HR" sz="2000" dirty="0"/>
                    </a:p>
                  </a:txBody>
                  <a:tcPr/>
                </a:tc>
                <a:tc>
                  <a:txBody>
                    <a:bodyPr/>
                    <a:lstStyle/>
                    <a:p>
                      <a:r>
                        <a:rPr lang="hr-HR" sz="2000" dirty="0" smtClean="0"/>
                        <a:t>Prezentacije</a:t>
                      </a:r>
                      <a:endParaRPr lang="hr-HR"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13.10.</a:t>
                      </a:r>
                    </a:p>
                  </a:txBody>
                  <a:tcPr/>
                </a:tc>
                <a:tc>
                  <a:txBody>
                    <a:bodyPr/>
                    <a:lstStyle/>
                    <a:p>
                      <a:r>
                        <a:rPr lang="hr-HR" sz="2000" dirty="0" smtClean="0"/>
                        <a:t>Nelinearni</a:t>
                      </a:r>
                      <a:r>
                        <a:rPr lang="hr-HR" sz="2000" baseline="0" dirty="0" smtClean="0"/>
                        <a:t> efekti/Optičke komponente</a:t>
                      </a:r>
                      <a:endParaRPr lang="hr-HR" sz="2000" dirty="0"/>
                    </a:p>
                  </a:txBody>
                  <a:tcPr/>
                </a:tc>
                <a:tc>
                  <a:txBody>
                    <a:bodyPr/>
                    <a:lstStyle/>
                    <a:p>
                      <a:endParaRPr lang="hr-HR"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20.10.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baseline="0" dirty="0" smtClean="0"/>
                        <a:t>Komutacijski mehanizmi/Dizajn mreže</a:t>
                      </a:r>
                      <a:endParaRPr lang="hr-HR"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27.10.</a:t>
                      </a:r>
                    </a:p>
                  </a:txBody>
                  <a:tcPr/>
                </a:tc>
                <a:tc>
                  <a:txBody>
                    <a:bodyPr/>
                    <a:lstStyle/>
                    <a:p>
                      <a:r>
                        <a:rPr lang="hr-HR" sz="2000" dirty="0" smtClean="0"/>
                        <a:t>Dizajn mreže/Priprema za međuispit</a:t>
                      </a:r>
                      <a:endParaRPr lang="hr-HR" sz="2000" dirty="0"/>
                    </a:p>
                  </a:txBody>
                  <a:tcPr/>
                </a:tc>
                <a:tc>
                  <a:txBody>
                    <a:bodyPr/>
                    <a:lstStyle/>
                    <a:p>
                      <a:r>
                        <a:rPr lang="hr-HR" sz="2000" dirty="0" smtClean="0"/>
                        <a:t>+</a:t>
                      </a:r>
                      <a:endParaRPr lang="hr-HR" sz="2000" dirty="0"/>
                    </a:p>
                  </a:txBody>
                  <a:tcPr/>
                </a:tc>
              </a:tr>
              <a:tr h="370840">
                <a:tc>
                  <a:txBody>
                    <a:bodyPr/>
                    <a:lstStyle/>
                    <a:p>
                      <a:r>
                        <a:rPr lang="hr-HR" sz="2000" dirty="0" smtClean="0"/>
                        <a:t>3.11.</a:t>
                      </a:r>
                      <a:endParaRPr lang="hr-H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Gostujuće predavanje</a:t>
                      </a:r>
                      <a:r>
                        <a:rPr lang="hr-HR" sz="2000" baseline="0" dirty="0" smtClean="0"/>
                        <a:t> (komponente)</a:t>
                      </a:r>
                      <a:endParaRPr lang="hr-HR"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a:t>
                      </a:r>
                    </a:p>
                  </a:txBody>
                  <a:tcPr/>
                </a:tc>
              </a:tr>
              <a:tr h="370840">
                <a:tc>
                  <a:txBody>
                    <a:bodyPr/>
                    <a:lstStyle/>
                    <a:p>
                      <a:r>
                        <a:rPr lang="hr-HR" sz="2000" dirty="0" smtClean="0"/>
                        <a:t>10.11.</a:t>
                      </a:r>
                      <a:endParaRPr lang="hr-HR"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Gostujuće predavanje (mreža)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r-HR" sz="2000" dirty="0" smtClean="0"/>
                        <a:t>+</a:t>
                      </a:r>
                    </a:p>
                  </a:txBody>
                  <a:tcPr/>
                </a:tc>
              </a:tr>
            </a:tbl>
          </a:graphicData>
        </a:graphic>
      </p:graphicFrame>
    </p:spTree>
    <p:extLst>
      <p:ext uri="{BB962C8B-B14F-4D97-AF65-F5344CB8AC3E}">
        <p14:creationId xmlns:p14="http://schemas.microsoft.com/office/powerpoint/2010/main" xmlns="" val="498453690"/>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1"/>
          <p:cNvSpPr txBox="1">
            <a:spLocks/>
          </p:cNvSpPr>
          <p:nvPr/>
        </p:nvSpPr>
        <p:spPr>
          <a:xfrm>
            <a:off x="914400" y="3867156"/>
            <a:ext cx="7772400" cy="1974850"/>
          </a:xfrm>
          <a:prstGeom prst="rect">
            <a:avLst/>
          </a:prstGeom>
        </p:spPr>
        <p:txBody>
          <a:bodyPr anchor="b"/>
          <a:lstStyle>
            <a:extLst/>
          </a:lstStyle>
          <a:p>
            <a:pPr fontAlgn="auto">
              <a:spcAft>
                <a:spcPts val="0"/>
              </a:spcAft>
              <a:defRPr/>
            </a:pPr>
            <a:endParaRPr lang="en-US" sz="3600" cap="all" spc="150" dirty="0">
              <a:solidFill>
                <a:schemeClr val="bg1"/>
              </a:solidFill>
              <a:latin typeface="+mj-lt"/>
              <a:ea typeface="+mj-ea"/>
              <a:cs typeface="+mj-cs"/>
            </a:endParaRPr>
          </a:p>
        </p:txBody>
      </p:sp>
      <p:sp>
        <p:nvSpPr>
          <p:cNvPr id="2" name="Title 1"/>
          <p:cNvSpPr>
            <a:spLocks noGrp="1"/>
          </p:cNvSpPr>
          <p:nvPr>
            <p:ph type="ctrTitle"/>
          </p:nvPr>
        </p:nvSpPr>
        <p:spPr/>
        <p:txBody>
          <a:bodyPr/>
          <a:lstStyle/>
          <a:p>
            <a:pPr fontAlgn="auto">
              <a:spcAft>
                <a:spcPts val="0"/>
              </a:spcAft>
              <a:defRPr/>
            </a:pPr>
            <a:r>
              <a:rPr lang="en-US" cap="all" dirty="0" err="1">
                <a:cs typeface="Arial" charset="0"/>
              </a:rPr>
              <a:t>Optičke</a:t>
            </a:r>
            <a:r>
              <a:rPr lang="en-US" cap="all" dirty="0">
                <a:cs typeface="Arial" charset="0"/>
              </a:rPr>
              <a:t> </a:t>
            </a:r>
            <a:r>
              <a:rPr lang="en-US" cap="all" dirty="0" err="1">
                <a:cs typeface="Arial" charset="0"/>
              </a:rPr>
              <a:t>komponente</a:t>
            </a:r>
            <a:r>
              <a:rPr lang="en-US" cap="all" dirty="0">
                <a:cs typeface="Arial" charset="0"/>
              </a:rPr>
              <a:t/>
            </a:r>
            <a:br>
              <a:rPr lang="en-US" cap="all" dirty="0">
                <a:cs typeface="Arial" charset="0"/>
              </a:rPr>
            </a:br>
            <a:r>
              <a:rPr lang="en-US" i="1" cap="all" dirty="0">
                <a:cs typeface="Arial" charset="0"/>
              </a:rPr>
              <a:t>Optical </a:t>
            </a:r>
            <a:r>
              <a:rPr lang="en-US" i="1" cap="all" dirty="0" smtClean="0">
                <a:cs typeface="Arial" charset="0"/>
              </a:rPr>
              <a:t>components</a:t>
            </a:r>
            <a:endParaRPr lang="hr-HR" dirty="0"/>
          </a:p>
        </p:txBody>
      </p:sp>
      <p:sp>
        <p:nvSpPr>
          <p:cNvPr id="3" name="Subtitle 2"/>
          <p:cNvSpPr>
            <a:spLocks noGrp="1"/>
          </p:cNvSpPr>
          <p:nvPr>
            <p:ph type="subTitle" idx="1"/>
          </p:nvPr>
        </p:nvSpPr>
        <p:spPr/>
        <p:txBody>
          <a:bodyPr/>
          <a:lstStyle/>
          <a:p>
            <a:r>
              <a:rPr lang="hr-HR" cap="all" dirty="0" smtClean="0">
                <a:cs typeface="Arial" charset="0"/>
              </a:rPr>
              <a:t>Sprežnici</a:t>
            </a:r>
            <a:r>
              <a:rPr lang="en-US" cap="all" dirty="0" smtClean="0">
                <a:cs typeface="Arial" charset="0"/>
              </a:rPr>
              <a:t>, </a:t>
            </a:r>
            <a:r>
              <a:rPr lang="hr-HR" cap="all" dirty="0" smtClean="0">
                <a:cs typeface="Arial" charset="0"/>
              </a:rPr>
              <a:t>izolatori</a:t>
            </a:r>
            <a:r>
              <a:rPr lang="en-US" cap="all" dirty="0" smtClean="0">
                <a:cs typeface="Arial" charset="0"/>
              </a:rPr>
              <a:t> </a:t>
            </a:r>
            <a:r>
              <a:rPr lang="en-US" cap="all" dirty="0" err="1">
                <a:cs typeface="Arial" charset="0"/>
              </a:rPr>
              <a:t>i</a:t>
            </a:r>
            <a:r>
              <a:rPr lang="en-US" cap="all" dirty="0">
                <a:cs typeface="Arial" charset="0"/>
              </a:rPr>
              <a:t> </a:t>
            </a:r>
            <a:r>
              <a:rPr lang="hr-HR" cap="all" dirty="0" smtClean="0">
                <a:cs typeface="Arial" charset="0"/>
              </a:rPr>
              <a:t>cirkulatori</a:t>
            </a:r>
            <a:endParaRPr lang="hr-HR"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p:txBody>
          <a:bodyPr/>
          <a:lstStyle/>
          <a:p>
            <a:pPr eaLnBrk="1" fontAlgn="auto" hangingPunct="1">
              <a:spcAft>
                <a:spcPts val="0"/>
              </a:spcAft>
              <a:defRPr/>
            </a:pPr>
            <a:r>
              <a:rPr lang="hr-HR" dirty="0" smtClean="0"/>
              <a:t>Sprežnici</a:t>
            </a:r>
            <a:r>
              <a:rPr lang="hr-HR" dirty="0"/>
              <a:t/>
            </a:r>
            <a:br>
              <a:rPr lang="hr-HR" dirty="0"/>
            </a:br>
            <a:r>
              <a:rPr lang="en-US" i="1" dirty="0" smtClean="0"/>
              <a:t>Couplers</a:t>
            </a:r>
            <a:endParaRPr lang="en-US" i="1" dirty="0"/>
          </a:p>
        </p:txBody>
      </p:sp>
      <p:sp>
        <p:nvSpPr>
          <p:cNvPr id="80899" name="Rectangle 2"/>
          <p:cNvSpPr>
            <a:spLocks noGrp="1" noChangeArrowheads="1"/>
          </p:cNvSpPr>
          <p:nvPr>
            <p:ph idx="1"/>
          </p:nvPr>
        </p:nvSpPr>
        <p:spPr>
          <a:xfrm>
            <a:off x="457200" y="1700485"/>
            <a:ext cx="8229600" cy="4968875"/>
          </a:xfrm>
        </p:spPr>
        <p:txBody>
          <a:bodyPr/>
          <a:lstStyle/>
          <a:p>
            <a:pPr eaLnBrk="1" hangingPunct="1">
              <a:lnSpc>
                <a:spcPct val="90000"/>
              </a:lnSpc>
            </a:pPr>
            <a:r>
              <a:rPr lang="hr-HR" sz="2000" dirty="0" smtClean="0"/>
              <a:t>Usmjereni sprežnik se koristi za spajanje i razdvajanje optičkih signala</a:t>
            </a:r>
            <a:r>
              <a:rPr lang="en-US" sz="2000" dirty="0" smtClean="0"/>
              <a:t>.</a:t>
            </a:r>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eaLnBrk="1" hangingPunct="1">
              <a:lnSpc>
                <a:spcPct val="90000"/>
              </a:lnSpc>
            </a:pPr>
            <a:endParaRPr lang="en-US" sz="2000" dirty="0" smtClean="0"/>
          </a:p>
          <a:p>
            <a:pPr algn="ctr" eaLnBrk="1" hangingPunct="1">
              <a:lnSpc>
                <a:spcPct val="90000"/>
              </a:lnSpc>
              <a:buFont typeface="Wingdings" pitchFamily="2" charset="2"/>
              <a:buNone/>
            </a:pPr>
            <a:r>
              <a:rPr lang="en-US" sz="2000" i="1" dirty="0" smtClean="0"/>
              <a:t>C</a:t>
            </a:r>
            <a:r>
              <a:rPr lang="en-US" sz="2000" dirty="0" smtClean="0"/>
              <a:t> = </a:t>
            </a:r>
            <a:r>
              <a:rPr lang="en-US" sz="2000" i="1" dirty="0" err="1" smtClean="0"/>
              <a:t>αA</a:t>
            </a:r>
            <a:r>
              <a:rPr lang="en-US" sz="2000" i="1" dirty="0" smtClean="0"/>
              <a:t> </a:t>
            </a:r>
            <a:r>
              <a:rPr lang="en-US" sz="2000" dirty="0" smtClean="0"/>
              <a:t>+ (1 - </a:t>
            </a:r>
            <a:r>
              <a:rPr lang="en-US" sz="2000" i="1" dirty="0" smtClean="0"/>
              <a:t>α</a:t>
            </a:r>
            <a:r>
              <a:rPr lang="en-US" sz="2000" dirty="0" smtClean="0"/>
              <a:t>)</a:t>
            </a:r>
            <a:r>
              <a:rPr lang="en-US" sz="2000" i="1" dirty="0" smtClean="0"/>
              <a:t>B</a:t>
            </a:r>
            <a:r>
              <a:rPr lang="en-US" sz="2000" dirty="0" smtClean="0"/>
              <a:t> </a:t>
            </a:r>
          </a:p>
          <a:p>
            <a:pPr algn="ctr" eaLnBrk="1" hangingPunct="1">
              <a:lnSpc>
                <a:spcPct val="90000"/>
              </a:lnSpc>
              <a:buFont typeface="Wingdings" pitchFamily="2" charset="2"/>
              <a:buNone/>
            </a:pPr>
            <a:r>
              <a:rPr lang="en-US" sz="2000" i="1" dirty="0" smtClean="0"/>
              <a:t>D</a:t>
            </a:r>
            <a:r>
              <a:rPr lang="en-US" sz="2000" dirty="0" smtClean="0"/>
              <a:t> = </a:t>
            </a:r>
            <a:r>
              <a:rPr lang="en-US" sz="2000" i="1" dirty="0" err="1" smtClean="0"/>
              <a:t>αB</a:t>
            </a:r>
            <a:r>
              <a:rPr lang="en-US" sz="2000" i="1" dirty="0" smtClean="0"/>
              <a:t> </a:t>
            </a:r>
            <a:r>
              <a:rPr lang="en-US" sz="2000" dirty="0" smtClean="0"/>
              <a:t>+ (1 - </a:t>
            </a:r>
            <a:r>
              <a:rPr lang="en-US" sz="2000" i="1" dirty="0" smtClean="0"/>
              <a:t>α</a:t>
            </a:r>
            <a:r>
              <a:rPr lang="en-US" sz="2000" dirty="0" smtClean="0"/>
              <a:t>)</a:t>
            </a:r>
            <a:r>
              <a:rPr lang="en-US" sz="2000" i="1" dirty="0" smtClean="0"/>
              <a:t>A</a:t>
            </a:r>
          </a:p>
          <a:p>
            <a:pPr eaLnBrk="1" hangingPunct="1"/>
            <a:r>
              <a:rPr lang="en-US" sz="2000" i="1" dirty="0" smtClean="0"/>
              <a:t>α</a:t>
            </a:r>
            <a:r>
              <a:rPr lang="en-US" sz="2000" dirty="0" smtClean="0"/>
              <a:t> </a:t>
            </a:r>
            <a:r>
              <a:rPr lang="hr-HR" sz="2000" dirty="0" smtClean="0"/>
              <a:t>se naziva omjer sprezanja i može biti:</a:t>
            </a:r>
            <a:endParaRPr lang="en-US" sz="2000" dirty="0" smtClean="0"/>
          </a:p>
          <a:p>
            <a:pPr lvl="1" eaLnBrk="1" hangingPunct="1"/>
            <a:r>
              <a:rPr lang="hr-HR" sz="2000" dirty="0" smtClean="0"/>
              <a:t>Neovisno o valnoj duljini</a:t>
            </a:r>
            <a:endParaRPr lang="en-US" sz="2000" dirty="0" smtClean="0"/>
          </a:p>
          <a:p>
            <a:pPr lvl="1" eaLnBrk="1" hangingPunct="1"/>
            <a:r>
              <a:rPr lang="hr-HR" sz="2000" dirty="0" smtClean="0"/>
              <a:t>Odabrane valne duljine</a:t>
            </a:r>
            <a:r>
              <a:rPr lang="en-US" sz="2000" dirty="0" smtClean="0"/>
              <a:t>(</a:t>
            </a:r>
            <a:r>
              <a:rPr lang="en-US" sz="2000" i="1" dirty="0" smtClean="0"/>
              <a:t>α</a:t>
            </a:r>
            <a:r>
              <a:rPr lang="en-US" sz="2000" dirty="0" smtClean="0"/>
              <a:t> </a:t>
            </a:r>
            <a:r>
              <a:rPr lang="hr-HR" sz="2000" dirty="0" smtClean="0"/>
              <a:t>je ovisan o valnoj </a:t>
            </a:r>
            <a:r>
              <a:rPr lang="hr-HR" sz="2000" dirty="0" err="1" smtClean="0"/>
              <a:t>duljin</a:t>
            </a:r>
            <a:r>
              <a:rPr lang="en-US" sz="2000" dirty="0" smtClean="0"/>
              <a:t>)</a:t>
            </a:r>
            <a:endParaRPr lang="en-US" sz="1800" dirty="0" smtClean="0"/>
          </a:p>
        </p:txBody>
      </p:sp>
      <p:pic>
        <p:nvPicPr>
          <p:cNvPr id="41986" name="Picture 2"/>
          <p:cNvPicPr>
            <a:picLocks noChangeAspect="1" noChangeArrowheads="1"/>
          </p:cNvPicPr>
          <p:nvPr/>
        </p:nvPicPr>
        <p:blipFill>
          <a:blip r:embed="rId3" cstate="print"/>
          <a:srcRect/>
          <a:stretch>
            <a:fillRect/>
          </a:stretch>
        </p:blipFill>
        <p:spPr bwMode="auto">
          <a:xfrm>
            <a:off x="1007604" y="2240868"/>
            <a:ext cx="6984094" cy="16921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pPr eaLnBrk="1" fontAlgn="auto" hangingPunct="1">
              <a:spcAft>
                <a:spcPts val="0"/>
              </a:spcAft>
              <a:defRPr/>
            </a:pPr>
            <a:r>
              <a:rPr lang="hr-HR" dirty="0" smtClean="0"/>
              <a:t>Vrste sprežnika</a:t>
            </a:r>
            <a:endParaRPr lang="en-US" dirty="0"/>
          </a:p>
        </p:txBody>
      </p:sp>
      <p:sp>
        <p:nvSpPr>
          <p:cNvPr id="81923" name="Rectangle 2"/>
          <p:cNvSpPr>
            <a:spLocks noGrp="1" noChangeArrowheads="1"/>
          </p:cNvSpPr>
          <p:nvPr>
            <p:ph idx="1"/>
          </p:nvPr>
        </p:nvSpPr>
        <p:spPr>
          <a:xfrm>
            <a:off x="549275" y="1238250"/>
            <a:ext cx="8137525" cy="5099050"/>
          </a:xfrm>
        </p:spPr>
        <p:txBody>
          <a:bodyPr/>
          <a:lstStyle/>
          <a:p>
            <a:pPr eaLnBrk="1" hangingPunct="1">
              <a:lnSpc>
                <a:spcPct val="110000"/>
              </a:lnSpc>
            </a:pPr>
            <a:r>
              <a:rPr lang="hr-HR" b="1" dirty="0" smtClean="0"/>
              <a:t>Sprežnik neovisan o valnoj duljini</a:t>
            </a:r>
            <a:endParaRPr lang="en-US" b="1" dirty="0" smtClean="0"/>
          </a:p>
          <a:p>
            <a:pPr lvl="1" eaLnBrk="1" hangingPunct="1">
              <a:lnSpc>
                <a:spcPct val="110000"/>
              </a:lnSpc>
            </a:pPr>
            <a:r>
              <a:rPr lang="en-US" sz="2100" dirty="0" smtClean="0"/>
              <a:t>3dB </a:t>
            </a:r>
            <a:r>
              <a:rPr lang="hr-HR" sz="2100" dirty="0" smtClean="0"/>
              <a:t>sprežnik</a:t>
            </a:r>
            <a:r>
              <a:rPr lang="en-US" sz="2100" dirty="0" smtClean="0"/>
              <a:t> (</a:t>
            </a:r>
            <a:r>
              <a:rPr lang="en-US" sz="2100" i="1" dirty="0" smtClean="0"/>
              <a:t>α</a:t>
            </a:r>
            <a:r>
              <a:rPr lang="en-US" sz="2100" dirty="0" smtClean="0"/>
              <a:t> = 0.5)</a:t>
            </a:r>
            <a:r>
              <a:rPr lang="hr-HR" sz="2100" dirty="0" smtClean="0"/>
              <a:t> se može koristiti za izgradnju nxn sprežnika (zvjezdasti sprežnik)</a:t>
            </a:r>
            <a:endParaRPr lang="en-US" sz="2100" dirty="0" smtClean="0"/>
          </a:p>
          <a:p>
            <a:pPr lvl="1" eaLnBrk="1" hangingPunct="1">
              <a:lnSpc>
                <a:spcPct val="110000"/>
              </a:lnSpc>
            </a:pPr>
            <a:r>
              <a:rPr lang="hr-HR" sz="2100" dirty="0" smtClean="0"/>
              <a:t>Još se može koristiti za ispuštanje malog dijela svijetla </a:t>
            </a:r>
            <a:r>
              <a:rPr lang="en-US" sz="2100" dirty="0" smtClean="0"/>
              <a:t>(α=0.9 − 0.95)</a:t>
            </a:r>
            <a:r>
              <a:rPr lang="hr-HR" sz="2100" dirty="0" smtClean="0"/>
              <a:t>, za nadzorne namjene</a:t>
            </a:r>
            <a:endParaRPr lang="en-US" sz="2100" dirty="0" smtClean="0"/>
          </a:p>
          <a:p>
            <a:pPr eaLnBrk="1" hangingPunct="1">
              <a:lnSpc>
                <a:spcPct val="110000"/>
              </a:lnSpc>
            </a:pPr>
            <a:r>
              <a:rPr lang="hr-HR" b="1" dirty="0" smtClean="0"/>
              <a:t>Sprežnik ovisan o valnoj duljini</a:t>
            </a:r>
            <a:endParaRPr lang="en-US" b="1" dirty="0" smtClean="0"/>
          </a:p>
          <a:p>
            <a:pPr lvl="1" eaLnBrk="1" hangingPunct="1">
              <a:lnSpc>
                <a:spcPct val="110000"/>
              </a:lnSpc>
            </a:pPr>
            <a:r>
              <a:rPr lang="hr-HR" sz="2100" dirty="0" smtClean="0"/>
              <a:t>Koristi se za spajanje signala na 1310nm i 1550 nm (dva različita raspona)zajedno bez gubitaka(samo jedan izlaz)</a:t>
            </a:r>
            <a:endParaRPr lang="en-US" sz="2100" dirty="0" smtClean="0"/>
          </a:p>
          <a:p>
            <a:pPr lvl="1" eaLnBrk="1" hangingPunct="1">
              <a:lnSpc>
                <a:spcPct val="110000"/>
              </a:lnSpc>
            </a:pPr>
            <a:r>
              <a:rPr lang="hr-HR" sz="2100" dirty="0" smtClean="0"/>
              <a:t>Koristi se i za odvajanje optičkih signala različitih raspona</a:t>
            </a:r>
            <a:endParaRPr lang="en-US" sz="2100" dirty="0" smtClean="0"/>
          </a:p>
          <a:p>
            <a:pPr lvl="1" eaLnBrk="1" hangingPunct="1">
              <a:lnSpc>
                <a:spcPct val="110000"/>
              </a:lnSpc>
            </a:pPr>
            <a:r>
              <a:rPr lang="hr-HR" sz="2100" dirty="0" smtClean="0"/>
              <a:t>Također se koriti  i za miješanje i pumpanje signala za EDFA pojačalo</a:t>
            </a:r>
            <a:endParaRPr lang="en-US" sz="2100" dirty="0" smtClean="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fontAlgn="auto" hangingPunct="1">
              <a:spcAft>
                <a:spcPts val="0"/>
              </a:spcAft>
              <a:defRPr/>
            </a:pPr>
            <a:r>
              <a:rPr lang="en-US" dirty="0"/>
              <a:t>4x4 </a:t>
            </a:r>
            <a:r>
              <a:rPr lang="hr-HR" dirty="0" smtClean="0"/>
              <a:t>zvjezdasti sprežnik </a:t>
            </a:r>
            <a:br>
              <a:rPr lang="hr-HR" dirty="0" smtClean="0"/>
            </a:br>
            <a:r>
              <a:rPr lang="en-US" i="1" dirty="0" smtClean="0"/>
              <a:t>Star Coupler</a:t>
            </a:r>
            <a:endParaRPr lang="en-US" i="1" dirty="0"/>
          </a:p>
        </p:txBody>
      </p:sp>
      <p:sp>
        <p:nvSpPr>
          <p:cNvPr id="48131" name="Rectangle 3"/>
          <p:cNvSpPr>
            <a:spLocks noGrp="1" noChangeArrowheads="1"/>
          </p:cNvSpPr>
          <p:nvPr>
            <p:ph idx="1"/>
          </p:nvPr>
        </p:nvSpPr>
        <p:spPr/>
        <p:txBody>
          <a:bodyPr>
            <a:normAutofit lnSpcReduction="10000"/>
          </a:bodyPr>
          <a:lstStyle/>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endParaRPr lang="en-US" sz="2100" dirty="0"/>
          </a:p>
          <a:p>
            <a:pPr marL="411480" eaLnBrk="1" fontAlgn="auto" hangingPunct="1">
              <a:lnSpc>
                <a:spcPct val="120000"/>
              </a:lnSpc>
              <a:spcAft>
                <a:spcPts val="0"/>
              </a:spcAft>
              <a:buFont typeface="Wingdings"/>
              <a:buChar char=""/>
              <a:defRPr/>
            </a:pPr>
            <a:r>
              <a:rPr lang="hr-HR" dirty="0" smtClean="0"/>
              <a:t>snaga se ravnomjerno dijeli između izlaza</a:t>
            </a:r>
            <a:endParaRPr lang="en-US" dirty="0"/>
          </a:p>
        </p:txBody>
      </p:sp>
      <p:pic>
        <p:nvPicPr>
          <p:cNvPr id="82948" name="Picture 4"/>
          <p:cNvPicPr>
            <a:picLocks noChangeAspect="1" noChangeArrowheads="1"/>
          </p:cNvPicPr>
          <p:nvPr/>
        </p:nvPicPr>
        <p:blipFill>
          <a:blip r:embed="rId3" cstate="print"/>
          <a:srcRect t="1553"/>
          <a:stretch>
            <a:fillRect/>
          </a:stretch>
        </p:blipFill>
        <p:spPr bwMode="auto">
          <a:xfrm>
            <a:off x="1249363" y="1784372"/>
            <a:ext cx="6613525" cy="3287713"/>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p:txBody>
          <a:bodyPr/>
          <a:lstStyle/>
          <a:p>
            <a:pPr eaLnBrk="1" fontAlgn="auto" hangingPunct="1">
              <a:spcAft>
                <a:spcPts val="0"/>
              </a:spcAft>
              <a:defRPr/>
            </a:pPr>
            <a:r>
              <a:rPr lang="hr-HR" dirty="0" smtClean="0"/>
              <a:t>Izolatori i cirkulatori</a:t>
            </a:r>
            <a:endParaRPr lang="en-US" sz="2000" dirty="0"/>
          </a:p>
        </p:txBody>
      </p:sp>
      <p:sp>
        <p:nvSpPr>
          <p:cNvPr id="50178" name="Rectangle 2"/>
          <p:cNvSpPr>
            <a:spLocks noGrp="1" noChangeArrowheads="1"/>
          </p:cNvSpPr>
          <p:nvPr>
            <p:ph idx="1"/>
          </p:nvPr>
        </p:nvSpPr>
        <p:spPr/>
        <p:txBody>
          <a:bodyPr>
            <a:normAutofit fontScale="92500" lnSpcReduction="10000"/>
          </a:bodyPr>
          <a:lstStyle/>
          <a:p>
            <a:pPr marL="411480" eaLnBrk="1" fontAlgn="auto" hangingPunct="1">
              <a:spcAft>
                <a:spcPts val="0"/>
              </a:spcAft>
              <a:buFont typeface="Wingdings"/>
              <a:buChar char=""/>
              <a:defRPr/>
            </a:pPr>
            <a:r>
              <a:rPr lang="hr-HR" sz="2300" b="1" dirty="0" smtClean="0"/>
              <a:t>Izolatori</a:t>
            </a:r>
            <a:endParaRPr lang="en-US" sz="2300" b="1" dirty="0"/>
          </a:p>
          <a:p>
            <a:pPr marL="740664" lvl="1" eaLnBrk="1" fontAlgn="auto" hangingPunct="1">
              <a:spcAft>
                <a:spcPts val="0"/>
              </a:spcAft>
              <a:buFont typeface="Wingdings"/>
              <a:buChar char=""/>
              <a:defRPr/>
            </a:pPr>
            <a:r>
              <a:rPr lang="hr-HR" sz="2100" dirty="0" smtClean="0"/>
              <a:t>Dopuštaju prolaz svjetlosnog signala u samo u jednom smjeru</a:t>
            </a:r>
            <a:r>
              <a:rPr lang="en-US" sz="2100" dirty="0" smtClean="0"/>
              <a:t> </a:t>
            </a:r>
            <a:endParaRPr lang="hr-HR" sz="2100" dirty="0" smtClean="0"/>
          </a:p>
          <a:p>
            <a:pPr marL="740664" lvl="1" eaLnBrk="1" fontAlgn="auto" hangingPunct="1">
              <a:spcAft>
                <a:spcPts val="0"/>
              </a:spcAft>
              <a:buNone/>
              <a:defRPr/>
            </a:pPr>
            <a:r>
              <a:rPr lang="hr-HR" sz="2100" dirty="0" smtClean="0"/>
              <a:t>	</a:t>
            </a:r>
            <a:r>
              <a:rPr lang="en-US" sz="2100" dirty="0" smtClean="0"/>
              <a:t>(</a:t>
            </a:r>
            <a:r>
              <a:rPr lang="hr-HR" sz="2100" dirty="0" smtClean="0"/>
              <a:t>ne recipročni uređaji</a:t>
            </a:r>
            <a:r>
              <a:rPr lang="en-US" sz="2100" dirty="0" smtClean="0"/>
              <a:t>).</a:t>
            </a:r>
            <a:endParaRPr lang="en-US" sz="2100" dirty="0"/>
          </a:p>
          <a:p>
            <a:pPr marL="740664" lvl="1" eaLnBrk="1" fontAlgn="auto" hangingPunct="1">
              <a:spcAft>
                <a:spcPts val="0"/>
              </a:spcAft>
              <a:buFont typeface="Wingdings"/>
              <a:buChar char=""/>
              <a:defRPr/>
            </a:pPr>
            <a:r>
              <a:rPr lang="hr-HR" sz="2100" dirty="0" smtClean="0"/>
              <a:t>Koriste se za poboljšanje performansi postavljanjem iza EDFA pojačala i lasera.</a:t>
            </a:r>
            <a:endParaRPr lang="en-US" sz="2100" dirty="0"/>
          </a:p>
          <a:p>
            <a:pPr marL="740664" lvl="1" eaLnBrk="1" fontAlgn="auto" hangingPunct="1">
              <a:spcAft>
                <a:spcPts val="0"/>
              </a:spcAft>
              <a:buFont typeface="Wingdings"/>
              <a:buChar char=""/>
              <a:defRPr/>
            </a:pPr>
            <a:r>
              <a:rPr lang="hr-HR" sz="2100" dirty="0" smtClean="0"/>
              <a:t>Gubici umetanja: mali gubici u smjeru propuštanja</a:t>
            </a:r>
            <a:r>
              <a:rPr lang="en-US" sz="2100" dirty="0" smtClean="0"/>
              <a:t> </a:t>
            </a:r>
            <a:r>
              <a:rPr lang="en-US" sz="2100" dirty="0"/>
              <a:t>(~1dB)</a:t>
            </a:r>
          </a:p>
          <a:p>
            <a:pPr marL="740664" lvl="1" eaLnBrk="1" fontAlgn="auto" hangingPunct="1">
              <a:spcAft>
                <a:spcPts val="0"/>
              </a:spcAft>
              <a:buFont typeface="Wingdings"/>
              <a:buChar char=""/>
              <a:defRPr/>
            </a:pPr>
            <a:r>
              <a:rPr lang="hr-HR" sz="2100" dirty="0" smtClean="0"/>
              <a:t>Izolacija</a:t>
            </a:r>
            <a:r>
              <a:rPr lang="en-US" sz="2100" dirty="0" smtClean="0"/>
              <a:t>: </a:t>
            </a:r>
            <a:r>
              <a:rPr lang="hr-HR" sz="2100" dirty="0" smtClean="0"/>
              <a:t>veliki gubici u smjeru ne propuštanja</a:t>
            </a:r>
            <a:r>
              <a:rPr lang="en-US" sz="2100" dirty="0" smtClean="0"/>
              <a:t> </a:t>
            </a:r>
            <a:r>
              <a:rPr lang="en-US" sz="2100" dirty="0"/>
              <a:t>(~40-50dB)</a:t>
            </a:r>
          </a:p>
          <a:p>
            <a:pPr marL="411480" eaLnBrk="1" fontAlgn="auto" hangingPunct="1">
              <a:spcAft>
                <a:spcPts val="0"/>
              </a:spcAft>
              <a:buFont typeface="Wingdings"/>
              <a:buChar char=""/>
              <a:defRPr/>
            </a:pPr>
            <a:r>
              <a:rPr lang="hr-HR" sz="2300" b="1" dirty="0" smtClean="0"/>
              <a:t>Cirkulatori</a:t>
            </a:r>
            <a:endParaRPr lang="en-US" sz="2300" b="1" dirty="0"/>
          </a:p>
          <a:p>
            <a:pPr marL="740664" lvl="1" eaLnBrk="1" fontAlgn="auto" hangingPunct="1">
              <a:spcAft>
                <a:spcPts val="0"/>
              </a:spcAft>
              <a:buFont typeface="Wingdings"/>
              <a:buChar char=""/>
              <a:defRPr/>
            </a:pPr>
            <a:r>
              <a:rPr lang="hr-HR" sz="2100" dirty="0" smtClean="0"/>
              <a:t>Izolatori s više</a:t>
            </a:r>
            <a:r>
              <a:rPr lang="en-US" sz="2100" dirty="0" smtClean="0"/>
              <a:t> </a:t>
            </a:r>
            <a:r>
              <a:rPr lang="en-US" sz="2100" dirty="0"/>
              <a:t/>
            </a:r>
            <a:br>
              <a:rPr lang="en-US" sz="2100" dirty="0"/>
            </a:br>
            <a:r>
              <a:rPr lang="hr-HR" sz="2100" dirty="0" smtClean="0"/>
              <a:t>ulaza</a:t>
            </a:r>
            <a:r>
              <a:rPr lang="en-US" sz="2100" dirty="0" smtClean="0"/>
              <a:t> (e.g. 3, 4) </a:t>
            </a:r>
            <a:endParaRPr lang="hr-HR" sz="2100" dirty="0" smtClean="0"/>
          </a:p>
          <a:p>
            <a:pPr marL="740664" lvl="1" eaLnBrk="1" fontAlgn="auto" hangingPunct="1">
              <a:spcAft>
                <a:spcPts val="0"/>
              </a:spcAft>
              <a:buNone/>
              <a:defRPr/>
            </a:pPr>
            <a:endParaRPr lang="en-US" sz="2100" dirty="0"/>
          </a:p>
          <a:p>
            <a:pPr marL="740664" lvl="1" eaLnBrk="1" fontAlgn="auto" hangingPunct="1">
              <a:spcAft>
                <a:spcPts val="0"/>
              </a:spcAft>
              <a:buFont typeface="Wingdings"/>
              <a:buChar char=""/>
              <a:defRPr/>
            </a:pPr>
            <a:r>
              <a:rPr lang="hr-HR" sz="2100" dirty="0" smtClean="0"/>
              <a:t>Služe za konstrukciju </a:t>
            </a:r>
            <a:r>
              <a:rPr lang="en-US" sz="2100" dirty="0" smtClean="0"/>
              <a:t> </a:t>
            </a:r>
            <a:r>
              <a:rPr lang="en-US" sz="2100" dirty="0"/>
              <a:t/>
            </a:r>
            <a:br>
              <a:rPr lang="en-US" sz="2100" dirty="0"/>
            </a:br>
            <a:r>
              <a:rPr lang="hr-HR" sz="2100" dirty="0" smtClean="0"/>
              <a:t>optičkih add/drop</a:t>
            </a:r>
            <a:r>
              <a:rPr lang="en-US" sz="2100" dirty="0" smtClean="0"/>
              <a:t> </a:t>
            </a:r>
            <a:r>
              <a:rPr lang="en-US" sz="2100" dirty="0"/>
              <a:t/>
            </a:r>
            <a:br>
              <a:rPr lang="en-US" sz="2100" dirty="0"/>
            </a:br>
            <a:r>
              <a:rPr lang="hr-HR" sz="2100" dirty="0" smtClean="0"/>
              <a:t>elemenata</a:t>
            </a:r>
            <a:endParaRPr lang="en-US" sz="2100" dirty="0"/>
          </a:p>
        </p:txBody>
      </p:sp>
      <p:pic>
        <p:nvPicPr>
          <p:cNvPr id="83972" name="Picture 4"/>
          <p:cNvPicPr>
            <a:picLocks noChangeAspect="1" noChangeArrowheads="1"/>
          </p:cNvPicPr>
          <p:nvPr/>
        </p:nvPicPr>
        <p:blipFill>
          <a:blip r:embed="rId3" cstate="print"/>
          <a:srcRect l="2956" t="6888" r="5911"/>
          <a:stretch>
            <a:fillRect/>
          </a:stretch>
        </p:blipFill>
        <p:spPr bwMode="auto">
          <a:xfrm>
            <a:off x="3563888" y="4041068"/>
            <a:ext cx="4792663" cy="21018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4994" name="Rectangle 3"/>
          <p:cNvSpPr>
            <a:spLocks noChangeArrowheads="1"/>
          </p:cNvSpPr>
          <p:nvPr/>
        </p:nvSpPr>
        <p:spPr bwMode="auto">
          <a:xfrm>
            <a:off x="585788" y="4476750"/>
            <a:ext cx="8316912" cy="704850"/>
          </a:xfrm>
          <a:prstGeom prst="rect">
            <a:avLst/>
          </a:prstGeom>
          <a:noFill/>
          <a:ln w="9525">
            <a:noFill/>
            <a:miter lim="800000"/>
            <a:headEnd/>
            <a:tailEnd/>
          </a:ln>
        </p:spPr>
        <p:txBody>
          <a:bodyPr anchor="b"/>
          <a:lstStyle/>
          <a:p>
            <a:endParaRPr lang="hr-HR" sz="3200" b="1" i="1">
              <a:solidFill>
                <a:schemeClr val="tx2"/>
              </a:solidFill>
              <a:latin typeface="Corbel" pitchFamily="34" charset="0"/>
            </a:endParaRPr>
          </a:p>
        </p:txBody>
      </p:sp>
      <p:sp>
        <p:nvSpPr>
          <p:cNvPr id="4" name="Rectangle 1"/>
          <p:cNvSpPr txBox="1">
            <a:spLocks/>
          </p:cNvSpPr>
          <p:nvPr/>
        </p:nvSpPr>
        <p:spPr>
          <a:xfrm>
            <a:off x="914400" y="3867156"/>
            <a:ext cx="7772400" cy="1974850"/>
          </a:xfrm>
          <a:prstGeom prst="rect">
            <a:avLst/>
          </a:prstGeom>
        </p:spPr>
        <p:txBody>
          <a:bodyPr anchor="b"/>
          <a:lstStyle>
            <a:extLst/>
          </a:lstStyle>
          <a:p>
            <a:pPr fontAlgn="auto">
              <a:spcAft>
                <a:spcPts val="0"/>
              </a:spcAft>
              <a:defRPr/>
            </a:pPr>
            <a:endParaRPr lang="hr-HR" sz="2800" i="1" cap="all" dirty="0">
              <a:solidFill>
                <a:schemeClr val="bg1"/>
              </a:solidFill>
              <a:effectLst>
                <a:outerShdw blurRad="38100" dist="38100" dir="2700000" algn="tl">
                  <a:srgbClr val="000000">
                    <a:alpha val="43137"/>
                  </a:srgbClr>
                </a:outerShdw>
              </a:effectLst>
              <a:latin typeface="Corbel" pitchFamily="34" charset="0"/>
            </a:endParaRPr>
          </a:p>
        </p:txBody>
      </p:sp>
      <p:sp>
        <p:nvSpPr>
          <p:cNvPr id="2" name="Title 1"/>
          <p:cNvSpPr>
            <a:spLocks noGrp="1"/>
          </p:cNvSpPr>
          <p:nvPr>
            <p:ph type="ctrTitle"/>
          </p:nvPr>
        </p:nvSpPr>
        <p:spPr/>
        <p:txBody>
          <a:bodyPr/>
          <a:lstStyle/>
          <a:p>
            <a:pPr fontAlgn="auto">
              <a:spcAft>
                <a:spcPts val="0"/>
              </a:spcAft>
              <a:defRPr/>
            </a:pPr>
            <a:r>
              <a:rPr lang="en-US" cap="all" dirty="0" err="1">
                <a:effectLst>
                  <a:outerShdw blurRad="38100" dist="38100" dir="2700000" algn="tl">
                    <a:srgbClr val="000000">
                      <a:alpha val="43137"/>
                    </a:srgbClr>
                  </a:outerShdw>
                </a:effectLst>
                <a:latin typeface="Corbel" pitchFamily="34" charset="0"/>
              </a:rPr>
              <a:t>Optičke</a:t>
            </a:r>
            <a:r>
              <a:rPr lang="en-US" cap="all" dirty="0">
                <a:effectLst>
                  <a:outerShdw blurRad="38100" dist="38100" dir="2700000" algn="tl">
                    <a:srgbClr val="000000">
                      <a:alpha val="43137"/>
                    </a:srgbClr>
                  </a:outerShdw>
                </a:effectLst>
                <a:latin typeface="Corbel" pitchFamily="34" charset="0"/>
              </a:rPr>
              <a:t> </a:t>
            </a:r>
            <a:r>
              <a:rPr lang="en-US" cap="all" dirty="0" err="1">
                <a:effectLst>
                  <a:outerShdw blurRad="38100" dist="38100" dir="2700000" algn="tl">
                    <a:srgbClr val="000000">
                      <a:alpha val="43137"/>
                    </a:srgbClr>
                  </a:outerShdw>
                </a:effectLst>
                <a:latin typeface="Corbel" pitchFamily="34" charset="0"/>
              </a:rPr>
              <a:t>komponente</a:t>
            </a:r>
            <a:r>
              <a:rPr lang="hr-HR" cap="all" dirty="0">
                <a:effectLst>
                  <a:outerShdw blurRad="38100" dist="38100" dir="2700000" algn="tl">
                    <a:srgbClr val="000000">
                      <a:alpha val="43137"/>
                    </a:srgbClr>
                  </a:outerShdw>
                </a:effectLst>
                <a:latin typeface="Corbel" pitchFamily="34" charset="0"/>
              </a:rPr>
              <a:t/>
            </a:r>
            <a:br>
              <a:rPr lang="hr-HR" cap="all" dirty="0">
                <a:effectLst>
                  <a:outerShdw blurRad="38100" dist="38100" dir="2700000" algn="tl">
                    <a:srgbClr val="000000">
                      <a:alpha val="43137"/>
                    </a:srgbClr>
                  </a:outerShdw>
                </a:effectLst>
                <a:latin typeface="Corbel" pitchFamily="34" charset="0"/>
              </a:rPr>
            </a:br>
            <a:r>
              <a:rPr lang="hr-HR" i="1" cap="all" dirty="0">
                <a:effectLst>
                  <a:outerShdw blurRad="38100" dist="38100" dir="2700000" algn="tl">
                    <a:srgbClr val="000000">
                      <a:alpha val="43137"/>
                    </a:srgbClr>
                  </a:outerShdw>
                </a:effectLst>
                <a:latin typeface="Corbel" pitchFamily="34" charset="0"/>
              </a:rPr>
              <a:t>Optical </a:t>
            </a:r>
            <a:r>
              <a:rPr lang="hr-HR" i="1" cap="all" dirty="0" smtClean="0">
                <a:effectLst>
                  <a:outerShdw blurRad="38100" dist="38100" dir="2700000" algn="tl">
                    <a:srgbClr val="000000">
                      <a:alpha val="43137"/>
                    </a:srgbClr>
                  </a:outerShdw>
                </a:effectLst>
                <a:latin typeface="Corbel" pitchFamily="34" charset="0"/>
              </a:rPr>
              <a:t>components</a:t>
            </a:r>
            <a:endParaRPr lang="hr-HR" dirty="0"/>
          </a:p>
        </p:txBody>
      </p:sp>
      <p:sp>
        <p:nvSpPr>
          <p:cNvPr id="3" name="Subtitle 2"/>
          <p:cNvSpPr>
            <a:spLocks noGrp="1"/>
          </p:cNvSpPr>
          <p:nvPr>
            <p:ph type="subTitle" idx="1"/>
          </p:nvPr>
        </p:nvSpPr>
        <p:spPr/>
        <p:txBody>
          <a:bodyPr/>
          <a:lstStyle/>
          <a:p>
            <a:r>
              <a:rPr lang="hr-HR" cap="all" dirty="0">
                <a:effectLst>
                  <a:outerShdw blurRad="38100" dist="38100" dir="2700000" algn="tl">
                    <a:srgbClr val="000000">
                      <a:alpha val="43137"/>
                    </a:srgbClr>
                  </a:outerShdw>
                </a:effectLst>
              </a:rPr>
              <a:t>Filteri</a:t>
            </a:r>
            <a:endParaRPr lang="hr-HR"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p:txBody>
          <a:bodyPr/>
          <a:lstStyle/>
          <a:p>
            <a:pPr eaLnBrk="1" fontAlgn="auto" hangingPunct="1">
              <a:spcAft>
                <a:spcPts val="0"/>
              </a:spcAft>
              <a:defRPr/>
            </a:pPr>
            <a:r>
              <a:rPr lang="hr-HR" dirty="0" smtClean="0">
                <a:sym typeface="Symbol" pitchFamily="18" charset="2"/>
              </a:rPr>
              <a:t>Filteri</a:t>
            </a:r>
            <a:endParaRPr lang="en-US" dirty="0"/>
          </a:p>
        </p:txBody>
      </p:sp>
      <p:sp>
        <p:nvSpPr>
          <p:cNvPr id="86019" name="Rectangle 2"/>
          <p:cNvSpPr>
            <a:spLocks noGrp="1" noChangeArrowheads="1"/>
          </p:cNvSpPr>
          <p:nvPr>
            <p:ph idx="1"/>
          </p:nvPr>
        </p:nvSpPr>
        <p:spPr>
          <a:xfrm>
            <a:off x="685800" y="1246188"/>
            <a:ext cx="8069263" cy="5072062"/>
          </a:xfrm>
        </p:spPr>
        <p:txBody>
          <a:bodyPr/>
          <a:lstStyle/>
          <a:p>
            <a:pPr eaLnBrk="1" hangingPunct="1">
              <a:lnSpc>
                <a:spcPct val="120000"/>
              </a:lnSpc>
            </a:pPr>
            <a:r>
              <a:rPr lang="hr-HR" sz="2400" dirty="0" smtClean="0">
                <a:sym typeface="Symbol" pitchFamily="18" charset="2"/>
              </a:rPr>
              <a:t>Važni za odabir (ispuštanje) valnih duljina iz vlakna (demultipleksiranje)</a:t>
            </a:r>
            <a:endParaRPr lang="en-US" sz="2400" dirty="0" smtClean="0">
              <a:sym typeface="Symbol" pitchFamily="18" charset="2"/>
            </a:endParaRPr>
          </a:p>
          <a:p>
            <a:pPr eaLnBrk="1" hangingPunct="1">
              <a:lnSpc>
                <a:spcPct val="120000"/>
              </a:lnSpc>
            </a:pPr>
            <a:r>
              <a:rPr lang="en-US" sz="2400" dirty="0" smtClean="0">
                <a:sym typeface="Symbol" pitchFamily="18" charset="2"/>
              </a:rPr>
              <a:t>Filter</a:t>
            </a:r>
            <a:r>
              <a:rPr lang="hr-HR" sz="2400" dirty="0" smtClean="0">
                <a:sym typeface="Symbol" pitchFamily="18" charset="2"/>
              </a:rPr>
              <a:t>i mogu biti ugodivi (</a:t>
            </a:r>
            <a:r>
              <a:rPr lang="en-US" sz="2400" dirty="0" err="1" smtClean="0">
                <a:sym typeface="Symbol" pitchFamily="18" charset="2"/>
              </a:rPr>
              <a:t>tuneable</a:t>
            </a:r>
            <a:r>
              <a:rPr lang="hr-HR" sz="2400" dirty="0" smtClean="0">
                <a:sym typeface="Symbol" pitchFamily="18" charset="2"/>
              </a:rPr>
              <a:t>)</a:t>
            </a:r>
          </a:p>
          <a:p>
            <a:pPr eaLnBrk="1" hangingPunct="1">
              <a:lnSpc>
                <a:spcPct val="120000"/>
              </a:lnSpc>
            </a:pPr>
            <a:endParaRPr lang="hr-HR" sz="2400" dirty="0" smtClean="0">
              <a:sym typeface="Symbol" pitchFamily="18" charset="2"/>
            </a:endParaRPr>
          </a:p>
          <a:p>
            <a:pPr eaLnBrk="1" hangingPunct="1">
              <a:lnSpc>
                <a:spcPct val="120000"/>
              </a:lnSpc>
            </a:pPr>
            <a:endParaRPr lang="hr-HR" sz="2400" dirty="0" smtClean="0">
              <a:sym typeface="Symbol" pitchFamily="18" charset="2"/>
            </a:endParaRPr>
          </a:p>
          <a:p>
            <a:pPr eaLnBrk="1" hangingPunct="1">
              <a:lnSpc>
                <a:spcPct val="120000"/>
              </a:lnSpc>
            </a:pPr>
            <a:r>
              <a:rPr lang="en-US" sz="2400" dirty="0" err="1" smtClean="0">
                <a:sym typeface="Symbol" pitchFamily="18" charset="2"/>
              </a:rPr>
              <a:t>Fabry-Perotov</a:t>
            </a:r>
            <a:r>
              <a:rPr lang="en-US" sz="2400" dirty="0" smtClean="0">
                <a:sym typeface="Symbol" pitchFamily="18" charset="2"/>
              </a:rPr>
              <a:t> filter (</a:t>
            </a:r>
            <a:r>
              <a:rPr lang="en-US" sz="2400" dirty="0" err="1" smtClean="0">
                <a:sym typeface="Symbol" pitchFamily="18" charset="2"/>
              </a:rPr>
              <a:t>podesivi</a:t>
            </a:r>
            <a:r>
              <a:rPr lang="en-US" sz="2400" dirty="0" smtClean="0">
                <a:sym typeface="Symbol" pitchFamily="18" charset="2"/>
              </a:rPr>
              <a:t> filter)</a:t>
            </a:r>
            <a:r>
              <a:rPr lang="hr-HR" sz="2400" dirty="0" smtClean="0">
                <a:sym typeface="Symbol" pitchFamily="18" charset="2"/>
              </a:rPr>
              <a:t>:</a:t>
            </a:r>
            <a:endParaRPr lang="en-US" sz="2400" dirty="0" smtClean="0">
              <a:sym typeface="Symbol" pitchFamily="18" charset="2"/>
            </a:endParaRPr>
          </a:p>
          <a:p>
            <a:pPr eaLnBrk="1" hangingPunct="1">
              <a:lnSpc>
                <a:spcPct val="120000"/>
              </a:lnSpc>
            </a:pPr>
            <a:endParaRPr lang="en-US" sz="2100" dirty="0" smtClean="0">
              <a:sym typeface="Symbol" pitchFamily="18" charset="2"/>
            </a:endParaRPr>
          </a:p>
          <a:p>
            <a:pPr eaLnBrk="1" hangingPunct="1">
              <a:lnSpc>
                <a:spcPct val="120000"/>
              </a:lnSpc>
            </a:pPr>
            <a:endParaRPr lang="en-US" sz="2100" dirty="0" smtClean="0">
              <a:sym typeface="Symbol" pitchFamily="18" charset="2"/>
            </a:endParaRPr>
          </a:p>
          <a:p>
            <a:pPr eaLnBrk="1" hangingPunct="1">
              <a:lnSpc>
                <a:spcPct val="120000"/>
              </a:lnSpc>
            </a:pPr>
            <a:endParaRPr lang="en-US" sz="2100" dirty="0" smtClean="0">
              <a:sym typeface="Symbol" pitchFamily="18" charset="2"/>
            </a:endParaRPr>
          </a:p>
          <a:p>
            <a:pPr eaLnBrk="1" hangingPunct="1">
              <a:lnSpc>
                <a:spcPct val="120000"/>
              </a:lnSpc>
            </a:pPr>
            <a:endParaRPr lang="en-US" sz="2200" dirty="0" smtClean="0">
              <a:sym typeface="Symbol" pitchFamily="18" charset="2"/>
            </a:endParaRPr>
          </a:p>
        </p:txBody>
      </p:sp>
      <p:sp>
        <p:nvSpPr>
          <p:cNvPr id="5" name="Rectangle 3"/>
          <p:cNvSpPr>
            <a:spLocks noChangeArrowheads="1"/>
          </p:cNvSpPr>
          <p:nvPr/>
        </p:nvSpPr>
        <p:spPr bwMode="auto">
          <a:xfrm>
            <a:off x="3461986" y="4700679"/>
            <a:ext cx="2083494" cy="247520"/>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6" name="Rectangle 4"/>
          <p:cNvSpPr>
            <a:spLocks noChangeArrowheads="1"/>
          </p:cNvSpPr>
          <p:nvPr/>
        </p:nvSpPr>
        <p:spPr bwMode="auto">
          <a:xfrm>
            <a:off x="3435203" y="6101363"/>
            <a:ext cx="2083494" cy="248677"/>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7" name="Freeform 5"/>
          <p:cNvSpPr>
            <a:spLocks/>
          </p:cNvSpPr>
          <p:nvPr/>
        </p:nvSpPr>
        <p:spPr bwMode="auto">
          <a:xfrm>
            <a:off x="3194156" y="5357648"/>
            <a:ext cx="1042305" cy="1156"/>
          </a:xfrm>
          <a:custGeom>
            <a:avLst/>
            <a:gdLst>
              <a:gd name="T0" fmla="*/ 0 w 934"/>
              <a:gd name="T1" fmla="*/ 0 h 1587"/>
              <a:gd name="T2" fmla="*/ 57150 w 934"/>
              <a:gd name="T3" fmla="*/ 0 h 1587"/>
              <a:gd name="T4" fmla="*/ 1482725 w 934"/>
              <a:gd name="T5" fmla="*/ 0 h 1587"/>
              <a:gd name="T6" fmla="*/ 0 60000 65536"/>
              <a:gd name="T7" fmla="*/ 0 60000 65536"/>
              <a:gd name="T8" fmla="*/ 0 60000 65536"/>
              <a:gd name="T9" fmla="*/ 0 w 934"/>
              <a:gd name="T10" fmla="*/ 0 h 1587"/>
              <a:gd name="T11" fmla="*/ 934 w 934"/>
              <a:gd name="T12" fmla="*/ 1587 h 1587"/>
            </a:gdLst>
            <a:ahLst/>
            <a:cxnLst>
              <a:cxn ang="T6">
                <a:pos x="T0" y="T1"/>
              </a:cxn>
              <a:cxn ang="T7">
                <a:pos x="T2" y="T3"/>
              </a:cxn>
              <a:cxn ang="T8">
                <a:pos x="T4" y="T5"/>
              </a:cxn>
            </a:cxnLst>
            <a:rect l="T9" t="T10" r="T11" b="T12"/>
            <a:pathLst>
              <a:path w="934" h="1587">
                <a:moveTo>
                  <a:pt x="0" y="0"/>
                </a:moveTo>
                <a:lnTo>
                  <a:pt x="36" y="0"/>
                </a:lnTo>
                <a:lnTo>
                  <a:pt x="934" y="0"/>
                </a:lnTo>
              </a:path>
            </a:pathLst>
          </a:custGeom>
          <a:solidFill>
            <a:srgbClr val="FFFF66"/>
          </a:solidFill>
          <a:ln w="9525">
            <a:solidFill>
              <a:srgbClr val="000000"/>
            </a:solidFill>
            <a:round/>
            <a:headEnd/>
            <a:tailEnd/>
          </a:ln>
        </p:spPr>
        <p:txBody>
          <a:bodyPr/>
          <a:lstStyle/>
          <a:p>
            <a:endParaRPr lang="en-US" sz="1600">
              <a:latin typeface="Corbel" pitchFamily="34" charset="0"/>
            </a:endParaRPr>
          </a:p>
        </p:txBody>
      </p:sp>
      <p:sp>
        <p:nvSpPr>
          <p:cNvPr id="8" name="Line 6"/>
          <p:cNvSpPr>
            <a:spLocks noChangeShapeType="1"/>
          </p:cNvSpPr>
          <p:nvPr/>
        </p:nvSpPr>
        <p:spPr bwMode="auto">
          <a:xfrm>
            <a:off x="3194156" y="5688445"/>
            <a:ext cx="1042305" cy="1156"/>
          </a:xfrm>
          <a:prstGeom prst="line">
            <a:avLst/>
          </a:prstGeom>
          <a:noFill/>
          <a:ln w="9525">
            <a:solidFill>
              <a:srgbClr val="000000"/>
            </a:solidFill>
            <a:round/>
            <a:headEnd/>
            <a:tailEnd/>
          </a:ln>
        </p:spPr>
        <p:txBody>
          <a:bodyPr/>
          <a:lstStyle/>
          <a:p>
            <a:endParaRPr lang="en-US" sz="1600"/>
          </a:p>
        </p:txBody>
      </p:sp>
      <p:sp>
        <p:nvSpPr>
          <p:cNvPr id="9" name="Line 7"/>
          <p:cNvSpPr>
            <a:spLocks noChangeShapeType="1"/>
          </p:cNvSpPr>
          <p:nvPr/>
        </p:nvSpPr>
        <p:spPr bwMode="auto">
          <a:xfrm>
            <a:off x="4236461" y="5357648"/>
            <a:ext cx="80349" cy="1156"/>
          </a:xfrm>
          <a:prstGeom prst="line">
            <a:avLst/>
          </a:prstGeom>
          <a:noFill/>
          <a:ln w="9525">
            <a:solidFill>
              <a:srgbClr val="000000"/>
            </a:solidFill>
            <a:round/>
            <a:headEnd/>
            <a:tailEnd/>
          </a:ln>
        </p:spPr>
        <p:txBody>
          <a:bodyPr/>
          <a:lstStyle/>
          <a:p>
            <a:endParaRPr lang="en-US" sz="1600"/>
          </a:p>
        </p:txBody>
      </p:sp>
      <p:sp>
        <p:nvSpPr>
          <p:cNvPr id="10" name="Line 8"/>
          <p:cNvSpPr>
            <a:spLocks noChangeShapeType="1"/>
          </p:cNvSpPr>
          <p:nvPr/>
        </p:nvSpPr>
        <p:spPr bwMode="auto">
          <a:xfrm>
            <a:off x="4236461" y="5688445"/>
            <a:ext cx="80349" cy="1156"/>
          </a:xfrm>
          <a:prstGeom prst="line">
            <a:avLst/>
          </a:prstGeom>
          <a:noFill/>
          <a:ln w="9525">
            <a:solidFill>
              <a:srgbClr val="000000"/>
            </a:solidFill>
            <a:round/>
            <a:headEnd/>
            <a:tailEnd/>
          </a:ln>
        </p:spPr>
        <p:txBody>
          <a:bodyPr/>
          <a:lstStyle/>
          <a:p>
            <a:endParaRPr lang="en-US" sz="1600"/>
          </a:p>
        </p:txBody>
      </p:sp>
      <p:sp>
        <p:nvSpPr>
          <p:cNvPr id="11" name="Rectangle 9"/>
          <p:cNvSpPr>
            <a:spLocks noChangeArrowheads="1"/>
          </p:cNvSpPr>
          <p:nvPr/>
        </p:nvSpPr>
        <p:spPr bwMode="auto">
          <a:xfrm>
            <a:off x="3187460" y="5524203"/>
            <a:ext cx="1042305" cy="19662"/>
          </a:xfrm>
          <a:prstGeom prst="rect">
            <a:avLst/>
          </a:prstGeom>
          <a:solidFill>
            <a:srgbClr val="000000"/>
          </a:solidFill>
          <a:ln w="28575">
            <a:solidFill>
              <a:srgbClr val="000000"/>
            </a:solidFill>
            <a:miter lim="800000"/>
            <a:headEnd/>
            <a:tailEnd/>
          </a:ln>
        </p:spPr>
        <p:txBody>
          <a:bodyPr/>
          <a:lstStyle/>
          <a:p>
            <a:endParaRPr lang="en-US" sz="1600">
              <a:latin typeface="Corbel" pitchFamily="34" charset="0"/>
            </a:endParaRPr>
          </a:p>
        </p:txBody>
      </p:sp>
      <p:sp>
        <p:nvSpPr>
          <p:cNvPr id="12" name="Freeform 10"/>
          <p:cNvSpPr>
            <a:spLocks/>
          </p:cNvSpPr>
          <p:nvPr/>
        </p:nvSpPr>
        <p:spPr bwMode="auto">
          <a:xfrm>
            <a:off x="4717439" y="5357648"/>
            <a:ext cx="1041190" cy="1156"/>
          </a:xfrm>
          <a:custGeom>
            <a:avLst/>
            <a:gdLst>
              <a:gd name="T0" fmla="*/ 1481138 w 933"/>
              <a:gd name="T1" fmla="*/ 0 h 1587"/>
              <a:gd name="T2" fmla="*/ 1423988 w 933"/>
              <a:gd name="T3" fmla="*/ 0 h 1587"/>
              <a:gd name="T4" fmla="*/ 0 w 933"/>
              <a:gd name="T5" fmla="*/ 0 h 1587"/>
              <a:gd name="T6" fmla="*/ 0 60000 65536"/>
              <a:gd name="T7" fmla="*/ 0 60000 65536"/>
              <a:gd name="T8" fmla="*/ 0 60000 65536"/>
              <a:gd name="T9" fmla="*/ 0 w 933"/>
              <a:gd name="T10" fmla="*/ 0 h 1587"/>
              <a:gd name="T11" fmla="*/ 933 w 933"/>
              <a:gd name="T12" fmla="*/ 1587 h 1587"/>
            </a:gdLst>
            <a:ahLst/>
            <a:cxnLst>
              <a:cxn ang="T6">
                <a:pos x="T0" y="T1"/>
              </a:cxn>
              <a:cxn ang="T7">
                <a:pos x="T2" y="T3"/>
              </a:cxn>
              <a:cxn ang="T8">
                <a:pos x="T4" y="T5"/>
              </a:cxn>
            </a:cxnLst>
            <a:rect l="T9" t="T10" r="T11" b="T12"/>
            <a:pathLst>
              <a:path w="933" h="1587">
                <a:moveTo>
                  <a:pt x="933" y="0"/>
                </a:moveTo>
                <a:lnTo>
                  <a:pt x="897" y="0"/>
                </a:lnTo>
                <a:lnTo>
                  <a:pt x="0" y="0"/>
                </a:lnTo>
              </a:path>
            </a:pathLst>
          </a:custGeom>
          <a:noFill/>
          <a:ln w="9525">
            <a:solidFill>
              <a:srgbClr val="000000"/>
            </a:solidFill>
            <a:round/>
            <a:headEnd/>
            <a:tailEnd/>
          </a:ln>
        </p:spPr>
        <p:txBody>
          <a:bodyPr/>
          <a:lstStyle/>
          <a:p>
            <a:endParaRPr lang="en-US" sz="1600">
              <a:latin typeface="Corbel" pitchFamily="34" charset="0"/>
            </a:endParaRPr>
          </a:p>
        </p:txBody>
      </p:sp>
      <p:sp>
        <p:nvSpPr>
          <p:cNvPr id="13" name="Line 11"/>
          <p:cNvSpPr>
            <a:spLocks noChangeShapeType="1"/>
          </p:cNvSpPr>
          <p:nvPr/>
        </p:nvSpPr>
        <p:spPr bwMode="auto">
          <a:xfrm flipH="1">
            <a:off x="4717439" y="5688445"/>
            <a:ext cx="1041190" cy="1156"/>
          </a:xfrm>
          <a:prstGeom prst="line">
            <a:avLst/>
          </a:prstGeom>
          <a:noFill/>
          <a:ln w="9525">
            <a:solidFill>
              <a:srgbClr val="000000"/>
            </a:solidFill>
            <a:round/>
            <a:headEnd/>
            <a:tailEnd/>
          </a:ln>
        </p:spPr>
        <p:txBody>
          <a:bodyPr/>
          <a:lstStyle/>
          <a:p>
            <a:endParaRPr lang="en-US" sz="1600"/>
          </a:p>
        </p:txBody>
      </p:sp>
      <p:sp>
        <p:nvSpPr>
          <p:cNvPr id="14" name="Line 12"/>
          <p:cNvSpPr>
            <a:spLocks noChangeShapeType="1"/>
          </p:cNvSpPr>
          <p:nvPr/>
        </p:nvSpPr>
        <p:spPr bwMode="auto">
          <a:xfrm flipH="1">
            <a:off x="4637090" y="5357648"/>
            <a:ext cx="80349" cy="1156"/>
          </a:xfrm>
          <a:prstGeom prst="line">
            <a:avLst/>
          </a:prstGeom>
          <a:noFill/>
          <a:ln w="9525">
            <a:solidFill>
              <a:srgbClr val="000000"/>
            </a:solidFill>
            <a:round/>
            <a:headEnd/>
            <a:tailEnd/>
          </a:ln>
        </p:spPr>
        <p:txBody>
          <a:bodyPr/>
          <a:lstStyle/>
          <a:p>
            <a:endParaRPr lang="en-US" sz="1600"/>
          </a:p>
        </p:txBody>
      </p:sp>
      <p:sp>
        <p:nvSpPr>
          <p:cNvPr id="15" name="Line 13"/>
          <p:cNvSpPr>
            <a:spLocks noChangeShapeType="1"/>
          </p:cNvSpPr>
          <p:nvPr/>
        </p:nvSpPr>
        <p:spPr bwMode="auto">
          <a:xfrm flipH="1">
            <a:off x="4637090" y="5688445"/>
            <a:ext cx="80349" cy="1156"/>
          </a:xfrm>
          <a:prstGeom prst="line">
            <a:avLst/>
          </a:prstGeom>
          <a:noFill/>
          <a:ln w="9525">
            <a:solidFill>
              <a:srgbClr val="000000"/>
            </a:solidFill>
            <a:round/>
            <a:headEnd/>
            <a:tailEnd/>
          </a:ln>
        </p:spPr>
        <p:txBody>
          <a:bodyPr/>
          <a:lstStyle/>
          <a:p>
            <a:endParaRPr lang="en-US" sz="1600"/>
          </a:p>
        </p:txBody>
      </p:sp>
      <p:sp>
        <p:nvSpPr>
          <p:cNvPr id="16" name="Rectangle 14"/>
          <p:cNvSpPr>
            <a:spLocks noChangeArrowheads="1"/>
          </p:cNvSpPr>
          <p:nvPr/>
        </p:nvSpPr>
        <p:spPr bwMode="auto">
          <a:xfrm>
            <a:off x="4728599" y="5524203"/>
            <a:ext cx="1041190" cy="19662"/>
          </a:xfrm>
          <a:prstGeom prst="rect">
            <a:avLst/>
          </a:prstGeom>
          <a:solidFill>
            <a:srgbClr val="000000"/>
          </a:solidFill>
          <a:ln w="28575">
            <a:solidFill>
              <a:srgbClr val="000000"/>
            </a:solidFill>
            <a:miter lim="800000"/>
            <a:headEnd/>
            <a:tailEnd/>
          </a:ln>
        </p:spPr>
        <p:txBody>
          <a:bodyPr/>
          <a:lstStyle/>
          <a:p>
            <a:endParaRPr lang="en-US" sz="1600">
              <a:latin typeface="Corbel" pitchFamily="34" charset="0"/>
            </a:endParaRPr>
          </a:p>
        </p:txBody>
      </p:sp>
      <p:sp>
        <p:nvSpPr>
          <p:cNvPr id="17" name="Rectangle 15"/>
          <p:cNvSpPr>
            <a:spLocks noChangeArrowheads="1"/>
          </p:cNvSpPr>
          <p:nvPr/>
        </p:nvSpPr>
        <p:spPr bwMode="auto">
          <a:xfrm>
            <a:off x="3675134" y="4943572"/>
            <a:ext cx="241047" cy="414075"/>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18" name="Rectangle 16"/>
          <p:cNvSpPr>
            <a:spLocks noChangeArrowheads="1"/>
          </p:cNvSpPr>
          <p:nvPr/>
        </p:nvSpPr>
        <p:spPr bwMode="auto">
          <a:xfrm>
            <a:off x="3675134" y="5688445"/>
            <a:ext cx="241047" cy="412918"/>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19" name="Rectangle 17"/>
          <p:cNvSpPr>
            <a:spLocks noChangeArrowheads="1"/>
          </p:cNvSpPr>
          <p:nvPr/>
        </p:nvSpPr>
        <p:spPr bwMode="auto">
          <a:xfrm>
            <a:off x="5037720" y="4943572"/>
            <a:ext cx="241047" cy="414075"/>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20" name="Rectangle 18"/>
          <p:cNvSpPr>
            <a:spLocks noChangeArrowheads="1"/>
          </p:cNvSpPr>
          <p:nvPr/>
        </p:nvSpPr>
        <p:spPr bwMode="auto">
          <a:xfrm>
            <a:off x="5037720" y="5688445"/>
            <a:ext cx="241047" cy="412918"/>
          </a:xfrm>
          <a:prstGeom prst="rect">
            <a:avLst/>
          </a:prstGeom>
          <a:solidFill>
            <a:srgbClr val="FF9933"/>
          </a:solidFill>
          <a:ln w="3175">
            <a:solidFill>
              <a:srgbClr val="000000"/>
            </a:solidFill>
            <a:miter lim="800000"/>
            <a:headEnd/>
            <a:tailEnd/>
          </a:ln>
        </p:spPr>
        <p:txBody>
          <a:bodyPr/>
          <a:lstStyle/>
          <a:p>
            <a:endParaRPr lang="en-US" sz="1600">
              <a:latin typeface="Corbel" pitchFamily="34" charset="0"/>
            </a:endParaRPr>
          </a:p>
        </p:txBody>
      </p:sp>
      <p:sp>
        <p:nvSpPr>
          <p:cNvPr id="21" name="Rectangle 19"/>
          <p:cNvSpPr>
            <a:spLocks noChangeArrowheads="1"/>
          </p:cNvSpPr>
          <p:nvPr/>
        </p:nvSpPr>
        <p:spPr bwMode="auto">
          <a:xfrm>
            <a:off x="4248737" y="5848061"/>
            <a:ext cx="369609" cy="179394"/>
          </a:xfrm>
          <a:prstGeom prst="rect">
            <a:avLst/>
          </a:prstGeom>
          <a:noFill/>
          <a:ln w="9525">
            <a:noFill/>
            <a:miter lim="800000"/>
            <a:headEnd/>
            <a:tailEnd/>
          </a:ln>
        </p:spPr>
        <p:txBody>
          <a:bodyPr wrap="none" lIns="0" tIns="0" rIns="0" bIns="0">
            <a:spAutoFit/>
          </a:bodyPr>
          <a:lstStyle/>
          <a:p>
            <a:pPr eaLnBrk="0" hangingPunct="0">
              <a:spcBef>
                <a:spcPct val="20000"/>
              </a:spcBef>
            </a:pPr>
            <a:r>
              <a:rPr lang="en-US" sz="1600" i="1">
                <a:solidFill>
                  <a:srgbClr val="000000"/>
                </a:solidFill>
                <a:latin typeface="Corbel" pitchFamily="34" charset="0"/>
              </a:rPr>
              <a:t>Zrcala</a:t>
            </a:r>
            <a:endParaRPr lang="en-US" sz="1600" i="1">
              <a:latin typeface="Corbel" pitchFamily="34" charset="0"/>
            </a:endParaRPr>
          </a:p>
        </p:txBody>
      </p:sp>
      <p:sp>
        <p:nvSpPr>
          <p:cNvPr id="22" name="Freeform 20"/>
          <p:cNvSpPr>
            <a:spLocks/>
          </p:cNvSpPr>
          <p:nvPr/>
        </p:nvSpPr>
        <p:spPr bwMode="auto">
          <a:xfrm>
            <a:off x="4378188" y="5651433"/>
            <a:ext cx="195293" cy="202411"/>
          </a:xfrm>
          <a:custGeom>
            <a:avLst/>
            <a:gdLst>
              <a:gd name="T0" fmla="*/ 0 w 175"/>
              <a:gd name="T1" fmla="*/ 0 h 175"/>
              <a:gd name="T2" fmla="*/ 139700 w 175"/>
              <a:gd name="T3" fmla="*/ 277812 h 175"/>
              <a:gd name="T4" fmla="*/ 277813 w 175"/>
              <a:gd name="T5" fmla="*/ 0 h 175"/>
              <a:gd name="T6" fmla="*/ 0 60000 65536"/>
              <a:gd name="T7" fmla="*/ 0 60000 65536"/>
              <a:gd name="T8" fmla="*/ 0 60000 65536"/>
              <a:gd name="T9" fmla="*/ 0 w 175"/>
              <a:gd name="T10" fmla="*/ 0 h 175"/>
              <a:gd name="T11" fmla="*/ 175 w 175"/>
              <a:gd name="T12" fmla="*/ 175 h 175"/>
            </a:gdLst>
            <a:ahLst/>
            <a:cxnLst>
              <a:cxn ang="T6">
                <a:pos x="T0" y="T1"/>
              </a:cxn>
              <a:cxn ang="T7">
                <a:pos x="T2" y="T3"/>
              </a:cxn>
              <a:cxn ang="T8">
                <a:pos x="T4" y="T5"/>
              </a:cxn>
            </a:cxnLst>
            <a:rect l="T9" t="T10" r="T11" b="T12"/>
            <a:pathLst>
              <a:path w="175" h="175">
                <a:moveTo>
                  <a:pt x="0" y="0"/>
                </a:moveTo>
                <a:lnTo>
                  <a:pt x="88" y="175"/>
                </a:lnTo>
                <a:lnTo>
                  <a:pt x="175" y="0"/>
                </a:lnTo>
              </a:path>
            </a:pathLst>
          </a:custGeom>
          <a:noFill/>
          <a:ln w="9525">
            <a:solidFill>
              <a:srgbClr val="000000"/>
            </a:solidFill>
            <a:round/>
            <a:headEnd/>
            <a:tailEnd/>
          </a:ln>
        </p:spPr>
        <p:txBody>
          <a:bodyPr/>
          <a:lstStyle/>
          <a:p>
            <a:endParaRPr lang="en-US" sz="1600">
              <a:latin typeface="Corbel" pitchFamily="34" charset="0"/>
            </a:endParaRPr>
          </a:p>
        </p:txBody>
      </p:sp>
      <p:sp>
        <p:nvSpPr>
          <p:cNvPr id="23" name="Freeform 21"/>
          <p:cNvSpPr>
            <a:spLocks/>
          </p:cNvSpPr>
          <p:nvPr/>
        </p:nvSpPr>
        <p:spPr bwMode="auto">
          <a:xfrm>
            <a:off x="4355869" y="5605167"/>
            <a:ext cx="51334" cy="65928"/>
          </a:xfrm>
          <a:custGeom>
            <a:avLst/>
            <a:gdLst>
              <a:gd name="T0" fmla="*/ 0 w 46"/>
              <a:gd name="T1" fmla="*/ 90487 h 57"/>
              <a:gd name="T2" fmla="*/ 0 w 46"/>
              <a:gd name="T3" fmla="*/ 0 h 57"/>
              <a:gd name="T4" fmla="*/ 73025 w 46"/>
              <a:gd name="T5" fmla="*/ 55562 h 57"/>
              <a:gd name="T6" fmla="*/ 0 w 46"/>
              <a:gd name="T7" fmla="*/ 90487 h 57"/>
              <a:gd name="T8" fmla="*/ 0 60000 65536"/>
              <a:gd name="T9" fmla="*/ 0 60000 65536"/>
              <a:gd name="T10" fmla="*/ 0 60000 65536"/>
              <a:gd name="T11" fmla="*/ 0 60000 65536"/>
              <a:gd name="T12" fmla="*/ 0 w 46"/>
              <a:gd name="T13" fmla="*/ 0 h 57"/>
              <a:gd name="T14" fmla="*/ 46 w 46"/>
              <a:gd name="T15" fmla="*/ 57 h 57"/>
            </a:gdLst>
            <a:ahLst/>
            <a:cxnLst>
              <a:cxn ang="T8">
                <a:pos x="T0" y="T1"/>
              </a:cxn>
              <a:cxn ang="T9">
                <a:pos x="T2" y="T3"/>
              </a:cxn>
              <a:cxn ang="T10">
                <a:pos x="T4" y="T5"/>
              </a:cxn>
              <a:cxn ang="T11">
                <a:pos x="T6" y="T7"/>
              </a:cxn>
            </a:cxnLst>
            <a:rect l="T12" t="T13" r="T14" b="T15"/>
            <a:pathLst>
              <a:path w="46" h="57">
                <a:moveTo>
                  <a:pt x="0" y="57"/>
                </a:moveTo>
                <a:lnTo>
                  <a:pt x="0" y="0"/>
                </a:lnTo>
                <a:lnTo>
                  <a:pt x="46" y="35"/>
                </a:lnTo>
                <a:lnTo>
                  <a:pt x="0" y="57"/>
                </a:lnTo>
                <a:close/>
              </a:path>
            </a:pathLst>
          </a:custGeom>
          <a:solidFill>
            <a:srgbClr val="000000"/>
          </a:solidFill>
          <a:ln w="9525">
            <a:noFill/>
            <a:round/>
            <a:headEnd/>
            <a:tailEnd/>
          </a:ln>
        </p:spPr>
        <p:txBody>
          <a:bodyPr/>
          <a:lstStyle/>
          <a:p>
            <a:endParaRPr lang="en-US" sz="1600">
              <a:latin typeface="Corbel" pitchFamily="34" charset="0"/>
            </a:endParaRPr>
          </a:p>
        </p:txBody>
      </p:sp>
      <p:sp>
        <p:nvSpPr>
          <p:cNvPr id="24" name="Freeform 22"/>
          <p:cNvSpPr>
            <a:spLocks/>
          </p:cNvSpPr>
          <p:nvPr/>
        </p:nvSpPr>
        <p:spPr bwMode="auto">
          <a:xfrm>
            <a:off x="4545582" y="5605167"/>
            <a:ext cx="51334" cy="65928"/>
          </a:xfrm>
          <a:custGeom>
            <a:avLst/>
            <a:gdLst>
              <a:gd name="T0" fmla="*/ 0 w 46"/>
              <a:gd name="T1" fmla="*/ 55562 h 57"/>
              <a:gd name="T2" fmla="*/ 73025 w 46"/>
              <a:gd name="T3" fmla="*/ 0 h 57"/>
              <a:gd name="T4" fmla="*/ 73025 w 46"/>
              <a:gd name="T5" fmla="*/ 90487 h 57"/>
              <a:gd name="T6" fmla="*/ 0 w 46"/>
              <a:gd name="T7" fmla="*/ 55562 h 57"/>
              <a:gd name="T8" fmla="*/ 0 60000 65536"/>
              <a:gd name="T9" fmla="*/ 0 60000 65536"/>
              <a:gd name="T10" fmla="*/ 0 60000 65536"/>
              <a:gd name="T11" fmla="*/ 0 60000 65536"/>
              <a:gd name="T12" fmla="*/ 0 w 46"/>
              <a:gd name="T13" fmla="*/ 0 h 57"/>
              <a:gd name="T14" fmla="*/ 46 w 46"/>
              <a:gd name="T15" fmla="*/ 57 h 57"/>
            </a:gdLst>
            <a:ahLst/>
            <a:cxnLst>
              <a:cxn ang="T8">
                <a:pos x="T0" y="T1"/>
              </a:cxn>
              <a:cxn ang="T9">
                <a:pos x="T2" y="T3"/>
              </a:cxn>
              <a:cxn ang="T10">
                <a:pos x="T4" y="T5"/>
              </a:cxn>
              <a:cxn ang="T11">
                <a:pos x="T6" y="T7"/>
              </a:cxn>
            </a:cxnLst>
            <a:rect l="T12" t="T13" r="T14" b="T15"/>
            <a:pathLst>
              <a:path w="46" h="57">
                <a:moveTo>
                  <a:pt x="0" y="35"/>
                </a:moveTo>
                <a:lnTo>
                  <a:pt x="46" y="0"/>
                </a:lnTo>
                <a:lnTo>
                  <a:pt x="46" y="57"/>
                </a:lnTo>
                <a:lnTo>
                  <a:pt x="0" y="35"/>
                </a:lnTo>
                <a:close/>
              </a:path>
            </a:pathLst>
          </a:custGeom>
          <a:solidFill>
            <a:srgbClr val="000000"/>
          </a:solidFill>
          <a:ln w="9525">
            <a:noFill/>
            <a:round/>
            <a:headEnd/>
            <a:tailEnd/>
          </a:ln>
        </p:spPr>
        <p:txBody>
          <a:bodyPr/>
          <a:lstStyle/>
          <a:p>
            <a:endParaRPr lang="en-US" sz="1600">
              <a:latin typeface="Corbel" pitchFamily="34" charset="0"/>
            </a:endParaRPr>
          </a:p>
        </p:txBody>
      </p:sp>
      <p:sp>
        <p:nvSpPr>
          <p:cNvPr id="25" name="Rectangle 23"/>
          <p:cNvSpPr>
            <a:spLocks noChangeArrowheads="1"/>
          </p:cNvSpPr>
          <p:nvPr/>
        </p:nvSpPr>
        <p:spPr bwMode="auto">
          <a:xfrm>
            <a:off x="2016090" y="4417303"/>
            <a:ext cx="862902" cy="179394"/>
          </a:xfrm>
          <a:prstGeom prst="rect">
            <a:avLst/>
          </a:prstGeom>
          <a:noFill/>
          <a:ln w="9525">
            <a:noFill/>
            <a:miter lim="800000"/>
            <a:headEnd/>
            <a:tailEnd/>
          </a:ln>
        </p:spPr>
        <p:txBody>
          <a:bodyPr wrap="none" lIns="0" tIns="0" rIns="0" bIns="0">
            <a:spAutoFit/>
          </a:bodyPr>
          <a:lstStyle/>
          <a:p>
            <a:pPr eaLnBrk="0" hangingPunct="0">
              <a:spcBef>
                <a:spcPct val="20000"/>
              </a:spcBef>
            </a:pPr>
            <a:r>
              <a:rPr lang="en-US" sz="1600" i="1" dirty="0" err="1">
                <a:solidFill>
                  <a:srgbClr val="000000"/>
                </a:solidFill>
                <a:latin typeface="Corbel" pitchFamily="34" charset="0"/>
              </a:rPr>
              <a:t>Optičko</a:t>
            </a:r>
            <a:r>
              <a:rPr lang="en-US" sz="1600" i="1" dirty="0">
                <a:solidFill>
                  <a:srgbClr val="000000"/>
                </a:solidFill>
                <a:latin typeface="Corbel" pitchFamily="34" charset="0"/>
              </a:rPr>
              <a:t> </a:t>
            </a:r>
            <a:r>
              <a:rPr lang="en-US" sz="1600" i="1" dirty="0" err="1">
                <a:solidFill>
                  <a:srgbClr val="000000"/>
                </a:solidFill>
                <a:latin typeface="Corbel" pitchFamily="34" charset="0"/>
              </a:rPr>
              <a:t>vlakno</a:t>
            </a:r>
            <a:endParaRPr lang="en-US" sz="1600" i="1" dirty="0">
              <a:latin typeface="Corbel" pitchFamily="34" charset="0"/>
            </a:endParaRPr>
          </a:p>
        </p:txBody>
      </p:sp>
      <p:sp>
        <p:nvSpPr>
          <p:cNvPr id="26" name="Line 24"/>
          <p:cNvSpPr>
            <a:spLocks noChangeShapeType="1"/>
          </p:cNvSpPr>
          <p:nvPr/>
        </p:nvSpPr>
        <p:spPr bwMode="auto">
          <a:xfrm>
            <a:off x="3080328" y="4664823"/>
            <a:ext cx="331439" cy="645402"/>
          </a:xfrm>
          <a:prstGeom prst="line">
            <a:avLst/>
          </a:prstGeom>
          <a:noFill/>
          <a:ln w="9525">
            <a:solidFill>
              <a:srgbClr val="000000"/>
            </a:solidFill>
            <a:round/>
            <a:headEnd/>
            <a:tailEnd type="arrow" w="med" len="med"/>
          </a:ln>
        </p:spPr>
        <p:txBody>
          <a:bodyPr/>
          <a:lstStyle/>
          <a:p>
            <a:endParaRPr lang="en-US" sz="1600"/>
          </a:p>
        </p:txBody>
      </p:sp>
      <p:sp>
        <p:nvSpPr>
          <p:cNvPr id="27" name="Freeform 25"/>
          <p:cNvSpPr>
            <a:spLocks/>
          </p:cNvSpPr>
          <p:nvPr/>
        </p:nvSpPr>
        <p:spPr bwMode="auto">
          <a:xfrm>
            <a:off x="3382753" y="5290563"/>
            <a:ext cx="52450" cy="67085"/>
          </a:xfrm>
          <a:custGeom>
            <a:avLst/>
            <a:gdLst>
              <a:gd name="T0" fmla="*/ 74613 w 47"/>
              <a:gd name="T1" fmla="*/ 0 h 58"/>
              <a:gd name="T2" fmla="*/ 74613 w 47"/>
              <a:gd name="T3" fmla="*/ 92075 h 58"/>
              <a:gd name="T4" fmla="*/ 0 w 47"/>
              <a:gd name="T5" fmla="*/ 34925 h 58"/>
              <a:gd name="T6" fmla="*/ 74613 w 47"/>
              <a:gd name="T7" fmla="*/ 0 h 58"/>
              <a:gd name="T8" fmla="*/ 0 60000 65536"/>
              <a:gd name="T9" fmla="*/ 0 60000 65536"/>
              <a:gd name="T10" fmla="*/ 0 60000 65536"/>
              <a:gd name="T11" fmla="*/ 0 60000 65536"/>
              <a:gd name="T12" fmla="*/ 0 w 47"/>
              <a:gd name="T13" fmla="*/ 0 h 58"/>
              <a:gd name="T14" fmla="*/ 47 w 47"/>
              <a:gd name="T15" fmla="*/ 58 h 58"/>
            </a:gdLst>
            <a:ahLst/>
            <a:cxnLst>
              <a:cxn ang="T8">
                <a:pos x="T0" y="T1"/>
              </a:cxn>
              <a:cxn ang="T9">
                <a:pos x="T2" y="T3"/>
              </a:cxn>
              <a:cxn ang="T10">
                <a:pos x="T4" y="T5"/>
              </a:cxn>
              <a:cxn ang="T11">
                <a:pos x="T6" y="T7"/>
              </a:cxn>
            </a:cxnLst>
            <a:rect l="T12" t="T13" r="T14" b="T15"/>
            <a:pathLst>
              <a:path w="47" h="58">
                <a:moveTo>
                  <a:pt x="47" y="0"/>
                </a:moveTo>
                <a:lnTo>
                  <a:pt x="47" y="58"/>
                </a:lnTo>
                <a:lnTo>
                  <a:pt x="0" y="22"/>
                </a:lnTo>
                <a:lnTo>
                  <a:pt x="47" y="0"/>
                </a:lnTo>
                <a:close/>
              </a:path>
            </a:pathLst>
          </a:custGeom>
          <a:solidFill>
            <a:srgbClr val="000000"/>
          </a:solidFill>
          <a:ln w="9525">
            <a:noFill/>
            <a:round/>
            <a:headEnd/>
            <a:tailEnd/>
          </a:ln>
        </p:spPr>
        <p:txBody>
          <a:bodyPr/>
          <a:lstStyle/>
          <a:p>
            <a:endParaRPr lang="en-US" sz="1600">
              <a:latin typeface="Corbel" pitchFamily="34" charset="0"/>
            </a:endParaRPr>
          </a:p>
        </p:txBody>
      </p:sp>
      <p:sp>
        <p:nvSpPr>
          <p:cNvPr id="28" name="Rectangle 26"/>
          <p:cNvSpPr>
            <a:spLocks noChangeArrowheads="1"/>
          </p:cNvSpPr>
          <p:nvPr/>
        </p:nvSpPr>
        <p:spPr bwMode="auto">
          <a:xfrm>
            <a:off x="3521798" y="4414851"/>
            <a:ext cx="1415332" cy="179394"/>
          </a:xfrm>
          <a:prstGeom prst="rect">
            <a:avLst/>
          </a:prstGeom>
          <a:noFill/>
          <a:ln w="9525">
            <a:noFill/>
            <a:miter lim="800000"/>
            <a:headEnd/>
            <a:tailEnd/>
          </a:ln>
        </p:spPr>
        <p:txBody>
          <a:bodyPr wrap="none" lIns="0" tIns="0" rIns="0" bIns="0">
            <a:spAutoFit/>
          </a:bodyPr>
          <a:lstStyle/>
          <a:p>
            <a:pPr eaLnBrk="0" hangingPunct="0">
              <a:spcBef>
                <a:spcPct val="20000"/>
              </a:spcBef>
            </a:pPr>
            <a:r>
              <a:rPr lang="en-US" sz="1600" i="1" dirty="0" err="1">
                <a:solidFill>
                  <a:srgbClr val="000000"/>
                </a:solidFill>
                <a:latin typeface="Corbel" pitchFamily="34" charset="0"/>
              </a:rPr>
              <a:t>Piezoelektrični</a:t>
            </a:r>
            <a:r>
              <a:rPr lang="en-US" sz="1600" i="1" dirty="0">
                <a:solidFill>
                  <a:srgbClr val="000000"/>
                </a:solidFill>
                <a:latin typeface="Corbel" pitchFamily="34" charset="0"/>
              </a:rPr>
              <a:t> </a:t>
            </a:r>
            <a:r>
              <a:rPr lang="en-US" sz="1600" i="1" dirty="0" err="1">
                <a:solidFill>
                  <a:srgbClr val="000000"/>
                </a:solidFill>
                <a:latin typeface="Corbel" pitchFamily="34" charset="0"/>
              </a:rPr>
              <a:t>pretvarač</a:t>
            </a:r>
            <a:endParaRPr lang="en-US" sz="1600" i="1" dirty="0">
              <a:solidFill>
                <a:srgbClr val="000000"/>
              </a:solidFill>
              <a:latin typeface="Corbel" pitchFamily="34" charset="0"/>
            </a:endParaRPr>
          </a:p>
        </p:txBody>
      </p:sp>
      <p:sp>
        <p:nvSpPr>
          <p:cNvPr id="29" name="Rectangle 27"/>
          <p:cNvSpPr>
            <a:spLocks noChangeArrowheads="1"/>
          </p:cNvSpPr>
          <p:nvPr/>
        </p:nvSpPr>
        <p:spPr bwMode="auto">
          <a:xfrm>
            <a:off x="4243157" y="5359961"/>
            <a:ext cx="92624" cy="329640"/>
          </a:xfrm>
          <a:prstGeom prst="rect">
            <a:avLst/>
          </a:prstGeom>
          <a:solidFill>
            <a:srgbClr val="CCFFFF"/>
          </a:solidFill>
          <a:ln w="9525">
            <a:solidFill>
              <a:schemeClr val="tx1"/>
            </a:solidFill>
            <a:miter lim="800000"/>
            <a:headEnd/>
            <a:tailEnd/>
          </a:ln>
        </p:spPr>
        <p:txBody>
          <a:bodyPr wrap="none" anchor="ctr"/>
          <a:lstStyle/>
          <a:p>
            <a:endParaRPr lang="en-US" sz="1600">
              <a:latin typeface="Corbel" pitchFamily="34" charset="0"/>
            </a:endParaRPr>
          </a:p>
        </p:txBody>
      </p:sp>
      <p:sp>
        <p:nvSpPr>
          <p:cNvPr id="30" name="Rectangle 28"/>
          <p:cNvSpPr>
            <a:spLocks noChangeArrowheads="1"/>
          </p:cNvSpPr>
          <p:nvPr/>
        </p:nvSpPr>
        <p:spPr bwMode="auto">
          <a:xfrm>
            <a:off x="4629279" y="5359961"/>
            <a:ext cx="92624" cy="329640"/>
          </a:xfrm>
          <a:prstGeom prst="rect">
            <a:avLst/>
          </a:prstGeom>
          <a:solidFill>
            <a:srgbClr val="CCFFFF"/>
          </a:solidFill>
          <a:ln w="9525">
            <a:solidFill>
              <a:schemeClr val="tx1"/>
            </a:solidFill>
            <a:miter lim="800000"/>
            <a:headEnd/>
            <a:tailEnd/>
          </a:ln>
        </p:spPr>
        <p:txBody>
          <a:bodyPr wrap="none" anchor="ctr"/>
          <a:lstStyle/>
          <a:p>
            <a:endParaRPr lang="en-US" sz="1600">
              <a:latin typeface="Corbel" pitchFamily="34" charset="0"/>
            </a:endParaRPr>
          </a:p>
        </p:txBody>
      </p:sp>
      <p:grpSp>
        <p:nvGrpSpPr>
          <p:cNvPr id="31" name="Group 29"/>
          <p:cNvGrpSpPr>
            <a:grpSpLocks/>
          </p:cNvGrpSpPr>
          <p:nvPr/>
        </p:nvGrpSpPr>
        <p:grpSpPr bwMode="auto">
          <a:xfrm>
            <a:off x="1541421" y="4981742"/>
            <a:ext cx="1483109" cy="1005116"/>
            <a:chOff x="240" y="1888"/>
            <a:chExt cx="1440" cy="869"/>
          </a:xfrm>
        </p:grpSpPr>
        <p:sp>
          <p:nvSpPr>
            <p:cNvPr id="32" name="Freeform 30"/>
            <p:cNvSpPr>
              <a:spLocks/>
            </p:cNvSpPr>
            <p:nvPr/>
          </p:nvSpPr>
          <p:spPr bwMode="auto">
            <a:xfrm>
              <a:off x="336" y="1888"/>
              <a:ext cx="960" cy="608"/>
            </a:xfrm>
            <a:custGeom>
              <a:avLst/>
              <a:gdLst>
                <a:gd name="T0" fmla="*/ 0 w 960"/>
                <a:gd name="T1" fmla="*/ 608 h 896"/>
                <a:gd name="T2" fmla="*/ 192 w 960"/>
                <a:gd name="T3" fmla="*/ 87 h 896"/>
                <a:gd name="T4" fmla="*/ 768 w 960"/>
                <a:gd name="T5" fmla="*/ 87 h 896"/>
                <a:gd name="T6" fmla="*/ 960 w 960"/>
                <a:gd name="T7" fmla="*/ 608 h 896"/>
                <a:gd name="T8" fmla="*/ 0 60000 65536"/>
                <a:gd name="T9" fmla="*/ 0 60000 65536"/>
                <a:gd name="T10" fmla="*/ 0 60000 65536"/>
                <a:gd name="T11" fmla="*/ 0 60000 65536"/>
                <a:gd name="T12" fmla="*/ 0 w 960"/>
                <a:gd name="T13" fmla="*/ 0 h 896"/>
                <a:gd name="T14" fmla="*/ 960 w 960"/>
                <a:gd name="T15" fmla="*/ 896 h 896"/>
              </a:gdLst>
              <a:ahLst/>
              <a:cxnLst>
                <a:cxn ang="T8">
                  <a:pos x="T0" y="T1"/>
                </a:cxn>
                <a:cxn ang="T9">
                  <a:pos x="T2" y="T3"/>
                </a:cxn>
                <a:cxn ang="T10">
                  <a:pos x="T4" y="T5"/>
                </a:cxn>
                <a:cxn ang="T11">
                  <a:pos x="T6" y="T7"/>
                </a:cxn>
              </a:cxnLst>
              <a:rect l="T12" t="T13" r="T14" b="T15"/>
              <a:pathLst>
                <a:path w="960" h="896">
                  <a:moveTo>
                    <a:pt x="0" y="896"/>
                  </a:moveTo>
                  <a:cubicBezTo>
                    <a:pt x="32" y="576"/>
                    <a:pt x="64" y="256"/>
                    <a:pt x="192" y="128"/>
                  </a:cubicBezTo>
                  <a:cubicBezTo>
                    <a:pt x="320" y="0"/>
                    <a:pt x="640" y="0"/>
                    <a:pt x="768" y="128"/>
                  </a:cubicBezTo>
                  <a:cubicBezTo>
                    <a:pt x="896" y="256"/>
                    <a:pt x="928" y="768"/>
                    <a:pt x="960" y="896"/>
                  </a:cubicBezTo>
                </a:path>
              </a:pathLst>
            </a:custGeom>
            <a:noFill/>
            <a:ln w="38100">
              <a:solidFill>
                <a:srgbClr val="FF0000"/>
              </a:solidFill>
              <a:round/>
              <a:headEnd/>
              <a:tailEnd/>
            </a:ln>
          </p:spPr>
          <p:txBody>
            <a:bodyPr wrap="none" anchor="ctr"/>
            <a:lstStyle/>
            <a:p>
              <a:endParaRPr lang="en-US" sz="1600">
                <a:latin typeface="Corbel" pitchFamily="34" charset="0"/>
              </a:endParaRPr>
            </a:p>
          </p:txBody>
        </p:sp>
        <p:sp>
          <p:nvSpPr>
            <p:cNvPr id="33" name="Line 31"/>
            <p:cNvSpPr>
              <a:spLocks noChangeShapeType="1"/>
            </p:cNvSpPr>
            <p:nvPr/>
          </p:nvSpPr>
          <p:spPr bwMode="auto">
            <a:xfrm>
              <a:off x="240" y="2496"/>
              <a:ext cx="1296" cy="0"/>
            </a:xfrm>
            <a:prstGeom prst="line">
              <a:avLst/>
            </a:prstGeom>
            <a:noFill/>
            <a:ln w="12700">
              <a:solidFill>
                <a:srgbClr val="000000"/>
              </a:solidFill>
              <a:round/>
              <a:headEnd/>
              <a:tailEnd/>
            </a:ln>
          </p:spPr>
          <p:txBody>
            <a:bodyPr wrap="none" anchor="ctr"/>
            <a:lstStyle/>
            <a:p>
              <a:endParaRPr lang="en-US" sz="1600"/>
            </a:p>
          </p:txBody>
        </p:sp>
        <p:sp>
          <p:nvSpPr>
            <p:cNvPr id="34" name="Text Box 32"/>
            <p:cNvSpPr txBox="1">
              <a:spLocks noChangeArrowheads="1"/>
            </p:cNvSpPr>
            <p:nvPr/>
          </p:nvSpPr>
          <p:spPr bwMode="auto">
            <a:xfrm>
              <a:off x="1104" y="2544"/>
              <a:ext cx="576" cy="213"/>
            </a:xfrm>
            <a:prstGeom prst="rect">
              <a:avLst/>
            </a:prstGeom>
            <a:noFill/>
            <a:ln w="12700">
              <a:noFill/>
              <a:miter lim="800000"/>
              <a:headEnd/>
              <a:tailEnd/>
            </a:ln>
          </p:spPr>
          <p:txBody>
            <a:bodyPr>
              <a:spAutoFit/>
            </a:bodyPr>
            <a:lstStyle/>
            <a:p>
              <a:pPr algn="ctr" eaLnBrk="0" hangingPunct="0">
                <a:spcBef>
                  <a:spcPct val="50000"/>
                </a:spcBef>
              </a:pPr>
              <a:r>
                <a:rPr lang="en-US" sz="1600" i="1">
                  <a:latin typeface="Corbel" pitchFamily="34" charset="0"/>
                </a:rPr>
                <a:t>f</a:t>
              </a:r>
              <a:endParaRPr lang="en-US" sz="1600">
                <a:latin typeface="Symbol" pitchFamily="18" charset="2"/>
              </a:endParaRPr>
            </a:p>
          </p:txBody>
        </p:sp>
      </p:grpSp>
      <p:grpSp>
        <p:nvGrpSpPr>
          <p:cNvPr id="35" name="Group 33"/>
          <p:cNvGrpSpPr>
            <a:grpSpLocks/>
          </p:cNvGrpSpPr>
          <p:nvPr/>
        </p:nvGrpSpPr>
        <p:grpSpPr bwMode="auto">
          <a:xfrm>
            <a:off x="5941646" y="4988682"/>
            <a:ext cx="1186264" cy="1053694"/>
            <a:chOff x="4512" y="1894"/>
            <a:chExt cx="1152" cy="911"/>
          </a:xfrm>
        </p:grpSpPr>
        <p:sp>
          <p:nvSpPr>
            <p:cNvPr id="36" name="Freeform 34"/>
            <p:cNvSpPr>
              <a:spLocks/>
            </p:cNvSpPr>
            <p:nvPr/>
          </p:nvSpPr>
          <p:spPr bwMode="auto">
            <a:xfrm>
              <a:off x="4752" y="1894"/>
              <a:ext cx="240" cy="608"/>
            </a:xfrm>
            <a:custGeom>
              <a:avLst/>
              <a:gdLst>
                <a:gd name="T0" fmla="*/ 0 w 960"/>
                <a:gd name="T1" fmla="*/ 608 h 896"/>
                <a:gd name="T2" fmla="*/ 48 w 960"/>
                <a:gd name="T3" fmla="*/ 87 h 896"/>
                <a:gd name="T4" fmla="*/ 192 w 960"/>
                <a:gd name="T5" fmla="*/ 87 h 896"/>
                <a:gd name="T6" fmla="*/ 240 w 960"/>
                <a:gd name="T7" fmla="*/ 608 h 896"/>
                <a:gd name="T8" fmla="*/ 0 60000 65536"/>
                <a:gd name="T9" fmla="*/ 0 60000 65536"/>
                <a:gd name="T10" fmla="*/ 0 60000 65536"/>
                <a:gd name="T11" fmla="*/ 0 60000 65536"/>
                <a:gd name="T12" fmla="*/ 0 w 960"/>
                <a:gd name="T13" fmla="*/ 0 h 896"/>
                <a:gd name="T14" fmla="*/ 960 w 960"/>
                <a:gd name="T15" fmla="*/ 896 h 896"/>
              </a:gdLst>
              <a:ahLst/>
              <a:cxnLst>
                <a:cxn ang="T8">
                  <a:pos x="T0" y="T1"/>
                </a:cxn>
                <a:cxn ang="T9">
                  <a:pos x="T2" y="T3"/>
                </a:cxn>
                <a:cxn ang="T10">
                  <a:pos x="T4" y="T5"/>
                </a:cxn>
                <a:cxn ang="T11">
                  <a:pos x="T6" y="T7"/>
                </a:cxn>
              </a:cxnLst>
              <a:rect l="T12" t="T13" r="T14" b="T15"/>
              <a:pathLst>
                <a:path w="960" h="896">
                  <a:moveTo>
                    <a:pt x="0" y="896"/>
                  </a:moveTo>
                  <a:cubicBezTo>
                    <a:pt x="32" y="576"/>
                    <a:pt x="64" y="256"/>
                    <a:pt x="192" y="128"/>
                  </a:cubicBezTo>
                  <a:cubicBezTo>
                    <a:pt x="320" y="0"/>
                    <a:pt x="640" y="0"/>
                    <a:pt x="768" y="128"/>
                  </a:cubicBezTo>
                  <a:cubicBezTo>
                    <a:pt x="896" y="256"/>
                    <a:pt x="928" y="768"/>
                    <a:pt x="960" y="896"/>
                  </a:cubicBezTo>
                </a:path>
              </a:pathLst>
            </a:custGeom>
            <a:noFill/>
            <a:ln w="38100">
              <a:solidFill>
                <a:srgbClr val="FF0000"/>
              </a:solidFill>
              <a:round/>
              <a:headEnd/>
              <a:tailEnd/>
            </a:ln>
          </p:spPr>
          <p:txBody>
            <a:bodyPr wrap="none" anchor="ctr"/>
            <a:lstStyle/>
            <a:p>
              <a:endParaRPr lang="en-US" sz="1600">
                <a:latin typeface="Corbel" pitchFamily="34" charset="0"/>
              </a:endParaRPr>
            </a:p>
          </p:txBody>
        </p:sp>
        <p:sp>
          <p:nvSpPr>
            <p:cNvPr id="37" name="Line 35"/>
            <p:cNvSpPr>
              <a:spLocks noChangeShapeType="1"/>
            </p:cNvSpPr>
            <p:nvPr/>
          </p:nvSpPr>
          <p:spPr bwMode="auto">
            <a:xfrm>
              <a:off x="4512" y="2496"/>
              <a:ext cx="1008" cy="0"/>
            </a:xfrm>
            <a:prstGeom prst="line">
              <a:avLst/>
            </a:prstGeom>
            <a:noFill/>
            <a:ln w="12700">
              <a:solidFill>
                <a:srgbClr val="000000"/>
              </a:solidFill>
              <a:round/>
              <a:headEnd/>
              <a:tailEnd/>
            </a:ln>
          </p:spPr>
          <p:txBody>
            <a:bodyPr wrap="none" anchor="ctr"/>
            <a:lstStyle/>
            <a:p>
              <a:endParaRPr lang="en-US" sz="1600"/>
            </a:p>
          </p:txBody>
        </p:sp>
        <p:sp>
          <p:nvSpPr>
            <p:cNvPr id="38" name="Text Box 36"/>
            <p:cNvSpPr txBox="1">
              <a:spLocks noChangeArrowheads="1"/>
            </p:cNvSpPr>
            <p:nvPr/>
          </p:nvSpPr>
          <p:spPr bwMode="auto">
            <a:xfrm>
              <a:off x="5088" y="2592"/>
              <a:ext cx="576" cy="213"/>
            </a:xfrm>
            <a:prstGeom prst="rect">
              <a:avLst/>
            </a:prstGeom>
            <a:noFill/>
            <a:ln w="12700">
              <a:noFill/>
              <a:miter lim="800000"/>
              <a:headEnd/>
              <a:tailEnd/>
            </a:ln>
          </p:spPr>
          <p:txBody>
            <a:bodyPr>
              <a:spAutoFit/>
            </a:bodyPr>
            <a:lstStyle/>
            <a:p>
              <a:pPr algn="ctr" eaLnBrk="0" hangingPunct="0">
                <a:spcBef>
                  <a:spcPct val="50000"/>
                </a:spcBef>
              </a:pPr>
              <a:r>
                <a:rPr lang="en-US" sz="1600" i="1">
                  <a:latin typeface="Corbel" pitchFamily="34" charset="0"/>
                </a:rPr>
                <a:t>f</a:t>
              </a:r>
              <a:endParaRPr lang="en-US" sz="1600">
                <a:latin typeface="Symbol" pitchFamily="18" charset="2"/>
              </a:endParaRPr>
            </a:p>
          </p:txBody>
        </p:sp>
      </p:grpSp>
      <p:pic>
        <p:nvPicPr>
          <p:cNvPr id="41986" name="Picture 2"/>
          <p:cNvPicPr>
            <a:picLocks noChangeAspect="1" noChangeArrowheads="1"/>
          </p:cNvPicPr>
          <p:nvPr/>
        </p:nvPicPr>
        <p:blipFill>
          <a:blip r:embed="rId3" cstate="print"/>
          <a:srcRect/>
          <a:stretch>
            <a:fillRect/>
          </a:stretch>
        </p:blipFill>
        <p:spPr bwMode="auto">
          <a:xfrm>
            <a:off x="2087724" y="2780928"/>
            <a:ext cx="4314825" cy="838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fontAlgn="auto" hangingPunct="1">
              <a:spcAft>
                <a:spcPts val="0"/>
              </a:spcAft>
              <a:defRPr/>
            </a:pPr>
            <a:r>
              <a:rPr lang="en-US" sz="3200" dirty="0"/>
              <a:t>Filter s Mach-</a:t>
            </a:r>
            <a:r>
              <a:rPr lang="en-US" sz="3200" dirty="0" err="1"/>
              <a:t>Zehnderovim</a:t>
            </a:r>
            <a:r>
              <a:rPr lang="en-US" sz="3200" dirty="0"/>
              <a:t> </a:t>
            </a:r>
            <a:r>
              <a:rPr lang="en-US" sz="3200" dirty="0" err="1" smtClean="0"/>
              <a:t>interferometrom</a:t>
            </a:r>
            <a:r>
              <a:rPr lang="hr-HR" sz="3200" dirty="0" smtClean="0"/>
              <a:t/>
            </a:r>
            <a:br>
              <a:rPr lang="hr-HR" sz="3200" dirty="0" smtClean="0"/>
            </a:br>
            <a:r>
              <a:rPr lang="en-US" sz="3200" dirty="0" err="1" smtClean="0"/>
              <a:t>Michelsonov</a:t>
            </a:r>
            <a:r>
              <a:rPr lang="en-US" sz="3200" dirty="0" smtClean="0"/>
              <a:t> </a:t>
            </a:r>
            <a:r>
              <a:rPr lang="en-US" sz="3200" dirty="0"/>
              <a:t>filter s </a:t>
            </a:r>
            <a:r>
              <a:rPr lang="en-US" sz="3200" dirty="0" err="1"/>
              <a:t>rešetkom</a:t>
            </a:r>
            <a:endParaRPr lang="en-US" sz="3200" i="1" dirty="0"/>
          </a:p>
        </p:txBody>
      </p:sp>
      <p:sp>
        <p:nvSpPr>
          <p:cNvPr id="88067" name="Rectangle 3"/>
          <p:cNvSpPr>
            <a:spLocks noChangeArrowheads="1"/>
          </p:cNvSpPr>
          <p:nvPr/>
        </p:nvSpPr>
        <p:spPr bwMode="auto">
          <a:xfrm>
            <a:off x="2087563" y="5294313"/>
            <a:ext cx="344487" cy="471487"/>
          </a:xfrm>
          <a:prstGeom prst="rect">
            <a:avLst/>
          </a:prstGeom>
          <a:solidFill>
            <a:srgbClr val="CCFFFF"/>
          </a:solidFill>
          <a:ln w="3175">
            <a:solidFill>
              <a:srgbClr val="000000"/>
            </a:solidFill>
            <a:miter lim="800000"/>
            <a:headEnd/>
            <a:tailEnd/>
          </a:ln>
        </p:spPr>
        <p:txBody>
          <a:bodyPr/>
          <a:lstStyle/>
          <a:p>
            <a:pPr>
              <a:defRPr/>
            </a:pPr>
            <a:endParaRPr lang="en-US" dirty="0">
              <a:latin typeface="+mj-lt"/>
            </a:endParaRPr>
          </a:p>
        </p:txBody>
      </p:sp>
      <p:sp>
        <p:nvSpPr>
          <p:cNvPr id="88068" name="Freeform 4"/>
          <p:cNvSpPr>
            <a:spLocks/>
          </p:cNvSpPr>
          <p:nvPr/>
        </p:nvSpPr>
        <p:spPr bwMode="auto">
          <a:xfrm>
            <a:off x="2605088" y="4979988"/>
            <a:ext cx="949325" cy="158750"/>
          </a:xfrm>
          <a:custGeom>
            <a:avLst/>
            <a:gdLst>
              <a:gd name="T0" fmla="*/ 0 w 635"/>
              <a:gd name="T1" fmla="*/ 116 h 116"/>
              <a:gd name="T2" fmla="*/ 15 w 635"/>
              <a:gd name="T3" fmla="*/ 101 h 116"/>
              <a:gd name="T4" fmla="*/ 29 w 635"/>
              <a:gd name="T5" fmla="*/ 88 h 116"/>
              <a:gd name="T6" fmla="*/ 43 w 635"/>
              <a:gd name="T7" fmla="*/ 76 h 116"/>
              <a:gd name="T8" fmla="*/ 58 w 635"/>
              <a:gd name="T9" fmla="*/ 65 h 116"/>
              <a:gd name="T10" fmla="*/ 73 w 635"/>
              <a:gd name="T11" fmla="*/ 54 h 116"/>
              <a:gd name="T12" fmla="*/ 87 w 635"/>
              <a:gd name="T13" fmla="*/ 45 h 116"/>
              <a:gd name="T14" fmla="*/ 101 w 635"/>
              <a:gd name="T15" fmla="*/ 36 h 116"/>
              <a:gd name="T16" fmla="*/ 116 w 635"/>
              <a:gd name="T17" fmla="*/ 29 h 116"/>
              <a:gd name="T18" fmla="*/ 130 w 635"/>
              <a:gd name="T19" fmla="*/ 22 h 116"/>
              <a:gd name="T20" fmla="*/ 145 w 635"/>
              <a:gd name="T21" fmla="*/ 16 h 116"/>
              <a:gd name="T22" fmla="*/ 159 w 635"/>
              <a:gd name="T23" fmla="*/ 11 h 116"/>
              <a:gd name="T24" fmla="*/ 173 w 635"/>
              <a:gd name="T25" fmla="*/ 7 h 116"/>
              <a:gd name="T26" fmla="*/ 188 w 635"/>
              <a:gd name="T27" fmla="*/ 4 h 116"/>
              <a:gd name="T28" fmla="*/ 202 w 635"/>
              <a:gd name="T29" fmla="*/ 2 h 116"/>
              <a:gd name="T30" fmla="*/ 216 w 635"/>
              <a:gd name="T31" fmla="*/ 0 h 116"/>
              <a:gd name="T32" fmla="*/ 231 w 635"/>
              <a:gd name="T33" fmla="*/ 0 h 116"/>
              <a:gd name="T34" fmla="*/ 256 w 635"/>
              <a:gd name="T35" fmla="*/ 0 h 116"/>
              <a:gd name="T36" fmla="*/ 284 w 635"/>
              <a:gd name="T37" fmla="*/ 0 h 116"/>
              <a:gd name="T38" fmla="*/ 315 w 635"/>
              <a:gd name="T39" fmla="*/ 0 h 116"/>
              <a:gd name="T40" fmla="*/ 351 w 635"/>
              <a:gd name="T41" fmla="*/ 0 h 116"/>
              <a:gd name="T42" fmla="*/ 389 w 635"/>
              <a:gd name="T43" fmla="*/ 0 h 116"/>
              <a:gd name="T44" fmla="*/ 432 w 635"/>
              <a:gd name="T45" fmla="*/ 0 h 116"/>
              <a:gd name="T46" fmla="*/ 477 w 635"/>
              <a:gd name="T47" fmla="*/ 0 h 116"/>
              <a:gd name="T48" fmla="*/ 526 w 635"/>
              <a:gd name="T49" fmla="*/ 0 h 116"/>
              <a:gd name="T50" fmla="*/ 578 w 635"/>
              <a:gd name="T51" fmla="*/ 0 h 116"/>
              <a:gd name="T52" fmla="*/ 635 w 635"/>
              <a:gd name="T53" fmla="*/ 0 h 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5"/>
              <a:gd name="T82" fmla="*/ 0 h 116"/>
              <a:gd name="T83" fmla="*/ 635 w 635"/>
              <a:gd name="T84" fmla="*/ 116 h 1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5" h="116">
                <a:moveTo>
                  <a:pt x="0" y="116"/>
                </a:moveTo>
                <a:lnTo>
                  <a:pt x="15" y="101"/>
                </a:lnTo>
                <a:lnTo>
                  <a:pt x="29" y="88"/>
                </a:lnTo>
                <a:lnTo>
                  <a:pt x="43" y="76"/>
                </a:lnTo>
                <a:lnTo>
                  <a:pt x="58" y="65"/>
                </a:lnTo>
                <a:lnTo>
                  <a:pt x="73" y="54"/>
                </a:lnTo>
                <a:lnTo>
                  <a:pt x="87" y="45"/>
                </a:lnTo>
                <a:lnTo>
                  <a:pt x="101" y="36"/>
                </a:lnTo>
                <a:lnTo>
                  <a:pt x="116" y="29"/>
                </a:lnTo>
                <a:lnTo>
                  <a:pt x="130" y="22"/>
                </a:lnTo>
                <a:lnTo>
                  <a:pt x="145" y="16"/>
                </a:lnTo>
                <a:lnTo>
                  <a:pt x="159" y="11"/>
                </a:lnTo>
                <a:lnTo>
                  <a:pt x="173" y="7"/>
                </a:lnTo>
                <a:lnTo>
                  <a:pt x="188" y="4"/>
                </a:lnTo>
                <a:lnTo>
                  <a:pt x="202" y="2"/>
                </a:lnTo>
                <a:lnTo>
                  <a:pt x="216" y="0"/>
                </a:lnTo>
                <a:lnTo>
                  <a:pt x="231" y="0"/>
                </a:lnTo>
                <a:lnTo>
                  <a:pt x="256" y="0"/>
                </a:lnTo>
                <a:lnTo>
                  <a:pt x="284" y="0"/>
                </a:lnTo>
                <a:lnTo>
                  <a:pt x="315" y="0"/>
                </a:lnTo>
                <a:lnTo>
                  <a:pt x="351" y="0"/>
                </a:lnTo>
                <a:lnTo>
                  <a:pt x="389" y="0"/>
                </a:lnTo>
                <a:lnTo>
                  <a:pt x="432" y="0"/>
                </a:lnTo>
                <a:lnTo>
                  <a:pt x="477" y="0"/>
                </a:lnTo>
                <a:lnTo>
                  <a:pt x="526" y="0"/>
                </a:lnTo>
                <a:lnTo>
                  <a:pt x="578" y="0"/>
                </a:lnTo>
                <a:lnTo>
                  <a:pt x="635" y="0"/>
                </a:lnTo>
              </a:path>
            </a:pathLst>
          </a:custGeom>
          <a:noFill/>
          <a:ln w="22225">
            <a:solidFill>
              <a:srgbClr val="000000"/>
            </a:solidFill>
            <a:round/>
            <a:headEnd/>
            <a:tailEnd/>
          </a:ln>
        </p:spPr>
        <p:txBody>
          <a:bodyPr/>
          <a:lstStyle/>
          <a:p>
            <a:pPr>
              <a:defRPr/>
            </a:pPr>
            <a:endParaRPr lang="en-US" dirty="0">
              <a:latin typeface="+mj-lt"/>
            </a:endParaRPr>
          </a:p>
        </p:txBody>
      </p:sp>
      <p:sp>
        <p:nvSpPr>
          <p:cNvPr id="88069" name="Freeform 5"/>
          <p:cNvSpPr>
            <a:spLocks/>
          </p:cNvSpPr>
          <p:nvPr/>
        </p:nvSpPr>
        <p:spPr bwMode="auto">
          <a:xfrm>
            <a:off x="968375" y="4979988"/>
            <a:ext cx="890588" cy="109537"/>
          </a:xfrm>
          <a:custGeom>
            <a:avLst/>
            <a:gdLst>
              <a:gd name="T0" fmla="*/ 596 w 596"/>
              <a:gd name="T1" fmla="*/ 80 h 80"/>
              <a:gd name="T2" fmla="*/ 583 w 596"/>
              <a:gd name="T3" fmla="*/ 70 h 80"/>
              <a:gd name="T4" fmla="*/ 572 w 596"/>
              <a:gd name="T5" fmla="*/ 61 h 80"/>
              <a:gd name="T6" fmla="*/ 559 w 596"/>
              <a:gd name="T7" fmla="*/ 53 h 80"/>
              <a:gd name="T8" fmla="*/ 547 w 596"/>
              <a:gd name="T9" fmla="*/ 45 h 80"/>
              <a:gd name="T10" fmla="*/ 536 w 596"/>
              <a:gd name="T11" fmla="*/ 38 h 80"/>
              <a:gd name="T12" fmla="*/ 523 w 596"/>
              <a:gd name="T13" fmla="*/ 31 h 80"/>
              <a:gd name="T14" fmla="*/ 512 w 596"/>
              <a:gd name="T15" fmla="*/ 25 h 80"/>
              <a:gd name="T16" fmla="*/ 499 w 596"/>
              <a:gd name="T17" fmla="*/ 20 h 80"/>
              <a:gd name="T18" fmla="*/ 487 w 596"/>
              <a:gd name="T19" fmla="*/ 15 h 80"/>
              <a:gd name="T20" fmla="*/ 476 w 596"/>
              <a:gd name="T21" fmla="*/ 11 h 80"/>
              <a:gd name="T22" fmla="*/ 463 w 596"/>
              <a:gd name="T23" fmla="*/ 8 h 80"/>
              <a:gd name="T24" fmla="*/ 452 w 596"/>
              <a:gd name="T25" fmla="*/ 5 h 80"/>
              <a:gd name="T26" fmla="*/ 439 w 596"/>
              <a:gd name="T27" fmla="*/ 3 h 80"/>
              <a:gd name="T28" fmla="*/ 427 w 596"/>
              <a:gd name="T29" fmla="*/ 1 h 80"/>
              <a:gd name="T30" fmla="*/ 416 w 596"/>
              <a:gd name="T31" fmla="*/ 0 h 80"/>
              <a:gd name="T32" fmla="*/ 403 w 596"/>
              <a:gd name="T33" fmla="*/ 0 h 80"/>
              <a:gd name="T34" fmla="*/ 379 w 596"/>
              <a:gd name="T35" fmla="*/ 0 h 80"/>
              <a:gd name="T36" fmla="*/ 350 w 596"/>
              <a:gd name="T37" fmla="*/ 0 h 80"/>
              <a:gd name="T38" fmla="*/ 319 w 596"/>
              <a:gd name="T39" fmla="*/ 0 h 80"/>
              <a:gd name="T40" fmla="*/ 283 w 596"/>
              <a:gd name="T41" fmla="*/ 0 h 80"/>
              <a:gd name="T42" fmla="*/ 245 w 596"/>
              <a:gd name="T43" fmla="*/ 0 h 80"/>
              <a:gd name="T44" fmla="*/ 203 w 596"/>
              <a:gd name="T45" fmla="*/ 0 h 80"/>
              <a:gd name="T46" fmla="*/ 157 w 596"/>
              <a:gd name="T47" fmla="*/ 0 h 80"/>
              <a:gd name="T48" fmla="*/ 108 w 596"/>
              <a:gd name="T49" fmla="*/ 0 h 80"/>
              <a:gd name="T50" fmla="*/ 56 w 596"/>
              <a:gd name="T51" fmla="*/ 0 h 80"/>
              <a:gd name="T52" fmla="*/ 0 w 596"/>
              <a:gd name="T53" fmla="*/ 0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96"/>
              <a:gd name="T82" fmla="*/ 0 h 80"/>
              <a:gd name="T83" fmla="*/ 596 w 596"/>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96" h="80">
                <a:moveTo>
                  <a:pt x="596" y="80"/>
                </a:moveTo>
                <a:lnTo>
                  <a:pt x="583" y="70"/>
                </a:lnTo>
                <a:lnTo>
                  <a:pt x="572" y="61"/>
                </a:lnTo>
                <a:lnTo>
                  <a:pt x="559" y="53"/>
                </a:lnTo>
                <a:lnTo>
                  <a:pt x="547" y="45"/>
                </a:lnTo>
                <a:lnTo>
                  <a:pt x="536" y="38"/>
                </a:lnTo>
                <a:lnTo>
                  <a:pt x="523" y="31"/>
                </a:lnTo>
                <a:lnTo>
                  <a:pt x="512" y="25"/>
                </a:lnTo>
                <a:lnTo>
                  <a:pt x="499" y="20"/>
                </a:lnTo>
                <a:lnTo>
                  <a:pt x="487" y="15"/>
                </a:lnTo>
                <a:lnTo>
                  <a:pt x="476" y="11"/>
                </a:lnTo>
                <a:lnTo>
                  <a:pt x="463" y="8"/>
                </a:lnTo>
                <a:lnTo>
                  <a:pt x="452" y="5"/>
                </a:lnTo>
                <a:lnTo>
                  <a:pt x="439" y="3"/>
                </a:lnTo>
                <a:lnTo>
                  <a:pt x="427" y="1"/>
                </a:lnTo>
                <a:lnTo>
                  <a:pt x="416" y="0"/>
                </a:lnTo>
                <a:lnTo>
                  <a:pt x="403" y="0"/>
                </a:lnTo>
                <a:lnTo>
                  <a:pt x="379" y="0"/>
                </a:lnTo>
                <a:lnTo>
                  <a:pt x="350" y="0"/>
                </a:lnTo>
                <a:lnTo>
                  <a:pt x="319" y="0"/>
                </a:lnTo>
                <a:lnTo>
                  <a:pt x="283" y="0"/>
                </a:lnTo>
                <a:lnTo>
                  <a:pt x="245" y="0"/>
                </a:lnTo>
                <a:lnTo>
                  <a:pt x="203" y="0"/>
                </a:lnTo>
                <a:lnTo>
                  <a:pt x="157" y="0"/>
                </a:lnTo>
                <a:lnTo>
                  <a:pt x="108" y="0"/>
                </a:lnTo>
                <a:lnTo>
                  <a:pt x="56" y="0"/>
                </a:lnTo>
                <a:lnTo>
                  <a:pt x="0" y="0"/>
                </a:lnTo>
              </a:path>
            </a:pathLst>
          </a:custGeom>
          <a:noFill/>
          <a:ln w="22225">
            <a:solidFill>
              <a:srgbClr val="000000"/>
            </a:solidFill>
            <a:round/>
            <a:headEnd/>
            <a:tailEnd/>
          </a:ln>
        </p:spPr>
        <p:txBody>
          <a:bodyPr/>
          <a:lstStyle/>
          <a:p>
            <a:pPr>
              <a:defRPr/>
            </a:pPr>
            <a:endParaRPr lang="en-US" dirty="0">
              <a:latin typeface="+mj-lt"/>
            </a:endParaRPr>
          </a:p>
        </p:txBody>
      </p:sp>
      <p:sp>
        <p:nvSpPr>
          <p:cNvPr id="88070" name="Freeform 6"/>
          <p:cNvSpPr>
            <a:spLocks/>
          </p:cNvSpPr>
          <p:nvPr/>
        </p:nvSpPr>
        <p:spPr bwMode="auto">
          <a:xfrm>
            <a:off x="1819275" y="5053013"/>
            <a:ext cx="95250" cy="85725"/>
          </a:xfrm>
          <a:custGeom>
            <a:avLst/>
            <a:gdLst>
              <a:gd name="T0" fmla="*/ 41 w 65"/>
              <a:gd name="T1" fmla="*/ 0 h 63"/>
              <a:gd name="T2" fmla="*/ 65 w 65"/>
              <a:gd name="T3" fmla="*/ 63 h 63"/>
              <a:gd name="T4" fmla="*/ 0 w 65"/>
              <a:gd name="T5" fmla="*/ 44 h 63"/>
              <a:gd name="T6" fmla="*/ 41 w 65"/>
              <a:gd name="T7" fmla="*/ 0 h 63"/>
              <a:gd name="T8" fmla="*/ 0 60000 65536"/>
              <a:gd name="T9" fmla="*/ 0 60000 65536"/>
              <a:gd name="T10" fmla="*/ 0 60000 65536"/>
              <a:gd name="T11" fmla="*/ 0 60000 65536"/>
              <a:gd name="T12" fmla="*/ 0 w 65"/>
              <a:gd name="T13" fmla="*/ 0 h 63"/>
              <a:gd name="T14" fmla="*/ 65 w 65"/>
              <a:gd name="T15" fmla="*/ 63 h 63"/>
            </a:gdLst>
            <a:ahLst/>
            <a:cxnLst>
              <a:cxn ang="T8">
                <a:pos x="T0" y="T1"/>
              </a:cxn>
              <a:cxn ang="T9">
                <a:pos x="T2" y="T3"/>
              </a:cxn>
              <a:cxn ang="T10">
                <a:pos x="T4" y="T5"/>
              </a:cxn>
              <a:cxn ang="T11">
                <a:pos x="T6" y="T7"/>
              </a:cxn>
            </a:cxnLst>
            <a:rect l="T12" t="T13" r="T14" b="T15"/>
            <a:pathLst>
              <a:path w="65" h="63">
                <a:moveTo>
                  <a:pt x="41" y="0"/>
                </a:moveTo>
                <a:lnTo>
                  <a:pt x="65" y="63"/>
                </a:lnTo>
                <a:lnTo>
                  <a:pt x="0" y="44"/>
                </a:lnTo>
                <a:lnTo>
                  <a:pt x="41" y="0"/>
                </a:lnTo>
                <a:close/>
              </a:path>
            </a:pathLst>
          </a:custGeom>
          <a:solidFill>
            <a:srgbClr val="000000"/>
          </a:solidFill>
          <a:ln w="9525">
            <a:noFill/>
            <a:round/>
            <a:headEnd/>
            <a:tailEnd/>
          </a:ln>
        </p:spPr>
        <p:txBody>
          <a:bodyPr/>
          <a:lstStyle/>
          <a:p>
            <a:pPr>
              <a:defRPr/>
            </a:pPr>
            <a:endParaRPr lang="en-US" dirty="0">
              <a:latin typeface="+mj-lt"/>
            </a:endParaRPr>
          </a:p>
        </p:txBody>
      </p:sp>
      <p:sp>
        <p:nvSpPr>
          <p:cNvPr id="88071" name="Freeform 7"/>
          <p:cNvSpPr>
            <a:spLocks/>
          </p:cNvSpPr>
          <p:nvPr/>
        </p:nvSpPr>
        <p:spPr bwMode="auto">
          <a:xfrm>
            <a:off x="2605088" y="5921375"/>
            <a:ext cx="1033462" cy="157163"/>
          </a:xfrm>
          <a:custGeom>
            <a:avLst/>
            <a:gdLst>
              <a:gd name="T0" fmla="*/ 0 w 692"/>
              <a:gd name="T1" fmla="*/ 0 h 115"/>
              <a:gd name="T2" fmla="*/ 16 w 692"/>
              <a:gd name="T3" fmla="*/ 14 h 115"/>
              <a:gd name="T4" fmla="*/ 33 w 692"/>
              <a:gd name="T5" fmla="*/ 27 h 115"/>
              <a:gd name="T6" fmla="*/ 49 w 692"/>
              <a:gd name="T7" fmla="*/ 39 h 115"/>
              <a:gd name="T8" fmla="*/ 64 w 692"/>
              <a:gd name="T9" fmla="*/ 50 h 115"/>
              <a:gd name="T10" fmla="*/ 80 w 692"/>
              <a:gd name="T11" fmla="*/ 61 h 115"/>
              <a:gd name="T12" fmla="*/ 96 w 692"/>
              <a:gd name="T13" fmla="*/ 70 h 115"/>
              <a:gd name="T14" fmla="*/ 113 w 692"/>
              <a:gd name="T15" fmla="*/ 79 h 115"/>
              <a:gd name="T16" fmla="*/ 128 w 692"/>
              <a:gd name="T17" fmla="*/ 86 h 115"/>
              <a:gd name="T18" fmla="*/ 144 w 692"/>
              <a:gd name="T19" fmla="*/ 93 h 115"/>
              <a:gd name="T20" fmla="*/ 160 w 692"/>
              <a:gd name="T21" fmla="*/ 99 h 115"/>
              <a:gd name="T22" fmla="*/ 176 w 692"/>
              <a:gd name="T23" fmla="*/ 104 h 115"/>
              <a:gd name="T24" fmla="*/ 192 w 692"/>
              <a:gd name="T25" fmla="*/ 108 h 115"/>
              <a:gd name="T26" fmla="*/ 207 w 692"/>
              <a:gd name="T27" fmla="*/ 111 h 115"/>
              <a:gd name="T28" fmla="*/ 222 w 692"/>
              <a:gd name="T29" fmla="*/ 113 h 115"/>
              <a:gd name="T30" fmla="*/ 239 w 692"/>
              <a:gd name="T31" fmla="*/ 115 h 115"/>
              <a:gd name="T32" fmla="*/ 254 w 692"/>
              <a:gd name="T33" fmla="*/ 115 h 115"/>
              <a:gd name="T34" fmla="*/ 279 w 692"/>
              <a:gd name="T35" fmla="*/ 115 h 115"/>
              <a:gd name="T36" fmla="*/ 306 w 692"/>
              <a:gd name="T37" fmla="*/ 115 h 115"/>
              <a:gd name="T38" fmla="*/ 336 w 692"/>
              <a:gd name="T39" fmla="*/ 115 h 115"/>
              <a:gd name="T40" fmla="*/ 370 w 692"/>
              <a:gd name="T41" fmla="*/ 115 h 115"/>
              <a:gd name="T42" fmla="*/ 407 w 692"/>
              <a:gd name="T43" fmla="*/ 115 h 115"/>
              <a:gd name="T44" fmla="*/ 447 w 692"/>
              <a:gd name="T45" fmla="*/ 115 h 115"/>
              <a:gd name="T46" fmla="*/ 489 w 692"/>
              <a:gd name="T47" fmla="*/ 115 h 115"/>
              <a:gd name="T48" fmla="*/ 535 w 692"/>
              <a:gd name="T49" fmla="*/ 115 h 115"/>
              <a:gd name="T50" fmla="*/ 585 w 692"/>
              <a:gd name="T51" fmla="*/ 115 h 115"/>
              <a:gd name="T52" fmla="*/ 637 w 692"/>
              <a:gd name="T53" fmla="*/ 115 h 115"/>
              <a:gd name="T54" fmla="*/ 692 w 692"/>
              <a:gd name="T55" fmla="*/ 115 h 11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92"/>
              <a:gd name="T85" fmla="*/ 0 h 115"/>
              <a:gd name="T86" fmla="*/ 692 w 692"/>
              <a:gd name="T87" fmla="*/ 115 h 11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92" h="115">
                <a:moveTo>
                  <a:pt x="0" y="0"/>
                </a:moveTo>
                <a:lnTo>
                  <a:pt x="16" y="14"/>
                </a:lnTo>
                <a:lnTo>
                  <a:pt x="33" y="27"/>
                </a:lnTo>
                <a:lnTo>
                  <a:pt x="49" y="39"/>
                </a:lnTo>
                <a:lnTo>
                  <a:pt x="64" y="50"/>
                </a:lnTo>
                <a:lnTo>
                  <a:pt x="80" y="61"/>
                </a:lnTo>
                <a:lnTo>
                  <a:pt x="96" y="70"/>
                </a:lnTo>
                <a:lnTo>
                  <a:pt x="113" y="79"/>
                </a:lnTo>
                <a:lnTo>
                  <a:pt x="128" y="86"/>
                </a:lnTo>
                <a:lnTo>
                  <a:pt x="144" y="93"/>
                </a:lnTo>
                <a:lnTo>
                  <a:pt x="160" y="99"/>
                </a:lnTo>
                <a:lnTo>
                  <a:pt x="176" y="104"/>
                </a:lnTo>
                <a:lnTo>
                  <a:pt x="192" y="108"/>
                </a:lnTo>
                <a:lnTo>
                  <a:pt x="207" y="111"/>
                </a:lnTo>
                <a:lnTo>
                  <a:pt x="222" y="113"/>
                </a:lnTo>
                <a:lnTo>
                  <a:pt x="239" y="115"/>
                </a:lnTo>
                <a:lnTo>
                  <a:pt x="254" y="115"/>
                </a:lnTo>
                <a:lnTo>
                  <a:pt x="279" y="115"/>
                </a:lnTo>
                <a:lnTo>
                  <a:pt x="306" y="115"/>
                </a:lnTo>
                <a:lnTo>
                  <a:pt x="336" y="115"/>
                </a:lnTo>
                <a:lnTo>
                  <a:pt x="370" y="115"/>
                </a:lnTo>
                <a:lnTo>
                  <a:pt x="407" y="115"/>
                </a:lnTo>
                <a:lnTo>
                  <a:pt x="447" y="115"/>
                </a:lnTo>
                <a:lnTo>
                  <a:pt x="489" y="115"/>
                </a:lnTo>
                <a:lnTo>
                  <a:pt x="535" y="115"/>
                </a:lnTo>
                <a:lnTo>
                  <a:pt x="585" y="115"/>
                </a:lnTo>
                <a:lnTo>
                  <a:pt x="637" y="115"/>
                </a:lnTo>
                <a:lnTo>
                  <a:pt x="692" y="115"/>
                </a:lnTo>
              </a:path>
            </a:pathLst>
          </a:custGeom>
          <a:noFill/>
          <a:ln w="22225">
            <a:solidFill>
              <a:srgbClr val="000000"/>
            </a:solidFill>
            <a:round/>
            <a:headEnd/>
            <a:tailEnd/>
          </a:ln>
        </p:spPr>
        <p:txBody>
          <a:bodyPr/>
          <a:lstStyle/>
          <a:p>
            <a:pPr>
              <a:defRPr/>
            </a:pPr>
            <a:endParaRPr lang="en-US" dirty="0">
              <a:latin typeface="+mj-lt"/>
            </a:endParaRPr>
          </a:p>
        </p:txBody>
      </p:sp>
      <p:sp>
        <p:nvSpPr>
          <p:cNvPr id="88072" name="Freeform 8"/>
          <p:cNvSpPr>
            <a:spLocks/>
          </p:cNvSpPr>
          <p:nvPr/>
        </p:nvSpPr>
        <p:spPr bwMode="auto">
          <a:xfrm>
            <a:off x="1046163" y="5921375"/>
            <a:ext cx="868362" cy="157163"/>
          </a:xfrm>
          <a:custGeom>
            <a:avLst/>
            <a:gdLst>
              <a:gd name="T0" fmla="*/ 582 w 582"/>
              <a:gd name="T1" fmla="*/ 0 h 115"/>
              <a:gd name="T2" fmla="*/ 567 w 582"/>
              <a:gd name="T3" fmla="*/ 14 h 115"/>
              <a:gd name="T4" fmla="*/ 554 w 582"/>
              <a:gd name="T5" fmla="*/ 27 h 115"/>
              <a:gd name="T6" fmla="*/ 539 w 582"/>
              <a:gd name="T7" fmla="*/ 39 h 115"/>
              <a:gd name="T8" fmla="*/ 524 w 582"/>
              <a:gd name="T9" fmla="*/ 50 h 115"/>
              <a:gd name="T10" fmla="*/ 510 w 582"/>
              <a:gd name="T11" fmla="*/ 61 h 115"/>
              <a:gd name="T12" fmla="*/ 496 w 582"/>
              <a:gd name="T13" fmla="*/ 70 h 115"/>
              <a:gd name="T14" fmla="*/ 481 w 582"/>
              <a:gd name="T15" fmla="*/ 79 h 115"/>
              <a:gd name="T16" fmla="*/ 467 w 582"/>
              <a:gd name="T17" fmla="*/ 86 h 115"/>
              <a:gd name="T18" fmla="*/ 452 w 582"/>
              <a:gd name="T19" fmla="*/ 93 h 115"/>
              <a:gd name="T20" fmla="*/ 438 w 582"/>
              <a:gd name="T21" fmla="*/ 98 h 115"/>
              <a:gd name="T22" fmla="*/ 424 w 582"/>
              <a:gd name="T23" fmla="*/ 104 h 115"/>
              <a:gd name="T24" fmla="*/ 409 w 582"/>
              <a:gd name="T25" fmla="*/ 108 h 115"/>
              <a:gd name="T26" fmla="*/ 394 w 582"/>
              <a:gd name="T27" fmla="*/ 111 h 115"/>
              <a:gd name="T28" fmla="*/ 381 w 582"/>
              <a:gd name="T29" fmla="*/ 113 h 115"/>
              <a:gd name="T30" fmla="*/ 366 w 582"/>
              <a:gd name="T31" fmla="*/ 115 h 115"/>
              <a:gd name="T32" fmla="*/ 351 w 582"/>
              <a:gd name="T33" fmla="*/ 115 h 115"/>
              <a:gd name="T34" fmla="*/ 329 w 582"/>
              <a:gd name="T35" fmla="*/ 115 h 115"/>
              <a:gd name="T36" fmla="*/ 304 w 582"/>
              <a:gd name="T37" fmla="*/ 115 h 115"/>
              <a:gd name="T38" fmla="*/ 276 w 582"/>
              <a:gd name="T39" fmla="*/ 115 h 115"/>
              <a:gd name="T40" fmla="*/ 245 w 582"/>
              <a:gd name="T41" fmla="*/ 115 h 115"/>
              <a:gd name="T42" fmla="*/ 211 w 582"/>
              <a:gd name="T43" fmla="*/ 115 h 115"/>
              <a:gd name="T44" fmla="*/ 175 w 582"/>
              <a:gd name="T45" fmla="*/ 115 h 115"/>
              <a:gd name="T46" fmla="*/ 135 w 582"/>
              <a:gd name="T47" fmla="*/ 115 h 115"/>
              <a:gd name="T48" fmla="*/ 93 w 582"/>
              <a:gd name="T49" fmla="*/ 115 h 115"/>
              <a:gd name="T50" fmla="*/ 48 w 582"/>
              <a:gd name="T51" fmla="*/ 115 h 115"/>
              <a:gd name="T52" fmla="*/ 0 w 582"/>
              <a:gd name="T53" fmla="*/ 115 h 1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2"/>
              <a:gd name="T82" fmla="*/ 0 h 115"/>
              <a:gd name="T83" fmla="*/ 582 w 582"/>
              <a:gd name="T84" fmla="*/ 115 h 1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2" h="115">
                <a:moveTo>
                  <a:pt x="582" y="0"/>
                </a:moveTo>
                <a:lnTo>
                  <a:pt x="567" y="14"/>
                </a:lnTo>
                <a:lnTo>
                  <a:pt x="554" y="27"/>
                </a:lnTo>
                <a:lnTo>
                  <a:pt x="539" y="39"/>
                </a:lnTo>
                <a:lnTo>
                  <a:pt x="524" y="50"/>
                </a:lnTo>
                <a:lnTo>
                  <a:pt x="510" y="61"/>
                </a:lnTo>
                <a:lnTo>
                  <a:pt x="496" y="70"/>
                </a:lnTo>
                <a:lnTo>
                  <a:pt x="481" y="79"/>
                </a:lnTo>
                <a:lnTo>
                  <a:pt x="467" y="86"/>
                </a:lnTo>
                <a:lnTo>
                  <a:pt x="452" y="93"/>
                </a:lnTo>
                <a:lnTo>
                  <a:pt x="438" y="98"/>
                </a:lnTo>
                <a:lnTo>
                  <a:pt x="424" y="104"/>
                </a:lnTo>
                <a:lnTo>
                  <a:pt x="409" y="108"/>
                </a:lnTo>
                <a:lnTo>
                  <a:pt x="394" y="111"/>
                </a:lnTo>
                <a:lnTo>
                  <a:pt x="381" y="113"/>
                </a:lnTo>
                <a:lnTo>
                  <a:pt x="366" y="115"/>
                </a:lnTo>
                <a:lnTo>
                  <a:pt x="351" y="115"/>
                </a:lnTo>
                <a:lnTo>
                  <a:pt x="329" y="115"/>
                </a:lnTo>
                <a:lnTo>
                  <a:pt x="304" y="115"/>
                </a:lnTo>
                <a:lnTo>
                  <a:pt x="276" y="115"/>
                </a:lnTo>
                <a:lnTo>
                  <a:pt x="245" y="115"/>
                </a:lnTo>
                <a:lnTo>
                  <a:pt x="211" y="115"/>
                </a:lnTo>
                <a:lnTo>
                  <a:pt x="175" y="115"/>
                </a:lnTo>
                <a:lnTo>
                  <a:pt x="135" y="115"/>
                </a:lnTo>
                <a:lnTo>
                  <a:pt x="93" y="115"/>
                </a:lnTo>
                <a:lnTo>
                  <a:pt x="48" y="115"/>
                </a:lnTo>
                <a:lnTo>
                  <a:pt x="0" y="115"/>
                </a:lnTo>
              </a:path>
            </a:pathLst>
          </a:custGeom>
          <a:noFill/>
          <a:ln w="22225">
            <a:solidFill>
              <a:srgbClr val="000000"/>
            </a:solidFill>
            <a:round/>
            <a:headEnd/>
            <a:tailEnd/>
          </a:ln>
        </p:spPr>
        <p:txBody>
          <a:bodyPr/>
          <a:lstStyle/>
          <a:p>
            <a:pPr>
              <a:defRPr/>
            </a:pPr>
            <a:endParaRPr lang="en-US" dirty="0">
              <a:latin typeface="+mj-lt"/>
            </a:endParaRPr>
          </a:p>
        </p:txBody>
      </p:sp>
      <p:sp>
        <p:nvSpPr>
          <p:cNvPr id="88073" name="Freeform 9"/>
          <p:cNvSpPr>
            <a:spLocks/>
          </p:cNvSpPr>
          <p:nvPr/>
        </p:nvSpPr>
        <p:spPr bwMode="auto">
          <a:xfrm>
            <a:off x="968375" y="6037263"/>
            <a:ext cx="88900" cy="80962"/>
          </a:xfrm>
          <a:custGeom>
            <a:avLst/>
            <a:gdLst>
              <a:gd name="T0" fmla="*/ 60 w 60"/>
              <a:gd name="T1" fmla="*/ 0 h 60"/>
              <a:gd name="T2" fmla="*/ 0 w 60"/>
              <a:gd name="T3" fmla="*/ 30 h 60"/>
              <a:gd name="T4" fmla="*/ 60 w 60"/>
              <a:gd name="T5" fmla="*/ 60 h 60"/>
              <a:gd name="T6" fmla="*/ 6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60" y="0"/>
                </a:moveTo>
                <a:lnTo>
                  <a:pt x="0" y="30"/>
                </a:lnTo>
                <a:lnTo>
                  <a:pt x="60" y="60"/>
                </a:lnTo>
                <a:lnTo>
                  <a:pt x="60" y="0"/>
                </a:lnTo>
                <a:close/>
              </a:path>
            </a:pathLst>
          </a:custGeom>
          <a:solidFill>
            <a:srgbClr val="000000"/>
          </a:solidFill>
          <a:ln w="9525">
            <a:noFill/>
            <a:round/>
            <a:headEnd/>
            <a:tailEnd/>
          </a:ln>
        </p:spPr>
        <p:txBody>
          <a:bodyPr/>
          <a:lstStyle/>
          <a:p>
            <a:pPr>
              <a:defRPr/>
            </a:pPr>
            <a:endParaRPr lang="en-US" dirty="0">
              <a:latin typeface="+mj-lt"/>
            </a:endParaRPr>
          </a:p>
        </p:txBody>
      </p:sp>
      <p:sp>
        <p:nvSpPr>
          <p:cNvPr id="88074" name="Freeform 10"/>
          <p:cNvSpPr>
            <a:spLocks/>
          </p:cNvSpPr>
          <p:nvPr/>
        </p:nvSpPr>
        <p:spPr bwMode="auto">
          <a:xfrm>
            <a:off x="1914525" y="5138738"/>
            <a:ext cx="690563" cy="312737"/>
          </a:xfrm>
          <a:custGeom>
            <a:avLst/>
            <a:gdLst>
              <a:gd name="T0" fmla="*/ 461 w 461"/>
              <a:gd name="T1" fmla="*/ 0 h 230"/>
              <a:gd name="T2" fmla="*/ 450 w 461"/>
              <a:gd name="T3" fmla="*/ 22 h 230"/>
              <a:gd name="T4" fmla="*/ 438 w 461"/>
              <a:gd name="T5" fmla="*/ 43 h 230"/>
              <a:gd name="T6" fmla="*/ 427 w 461"/>
              <a:gd name="T7" fmla="*/ 63 h 230"/>
              <a:gd name="T8" fmla="*/ 415 w 461"/>
              <a:gd name="T9" fmla="*/ 83 h 230"/>
              <a:gd name="T10" fmla="*/ 404 w 461"/>
              <a:gd name="T11" fmla="*/ 100 h 230"/>
              <a:gd name="T12" fmla="*/ 392 w 461"/>
              <a:gd name="T13" fmla="*/ 117 h 230"/>
              <a:gd name="T14" fmla="*/ 381 w 461"/>
              <a:gd name="T15" fmla="*/ 133 h 230"/>
              <a:gd name="T16" fmla="*/ 369 w 461"/>
              <a:gd name="T17" fmla="*/ 147 h 230"/>
              <a:gd name="T18" fmla="*/ 357 w 461"/>
              <a:gd name="T19" fmla="*/ 160 h 230"/>
              <a:gd name="T20" fmla="*/ 346 w 461"/>
              <a:gd name="T21" fmla="*/ 173 h 230"/>
              <a:gd name="T22" fmla="*/ 334 w 461"/>
              <a:gd name="T23" fmla="*/ 183 h 230"/>
              <a:gd name="T24" fmla="*/ 323 w 461"/>
              <a:gd name="T25" fmla="*/ 193 h 230"/>
              <a:gd name="T26" fmla="*/ 311 w 461"/>
              <a:gd name="T27" fmla="*/ 202 h 230"/>
              <a:gd name="T28" fmla="*/ 300 w 461"/>
              <a:gd name="T29" fmla="*/ 209 h 230"/>
              <a:gd name="T30" fmla="*/ 288 w 461"/>
              <a:gd name="T31" fmla="*/ 216 h 230"/>
              <a:gd name="T32" fmla="*/ 277 w 461"/>
              <a:gd name="T33" fmla="*/ 221 h 230"/>
              <a:gd name="T34" fmla="*/ 265 w 461"/>
              <a:gd name="T35" fmla="*/ 225 h 230"/>
              <a:gd name="T36" fmla="*/ 254 w 461"/>
              <a:gd name="T37" fmla="*/ 228 h 230"/>
              <a:gd name="T38" fmla="*/ 242 w 461"/>
              <a:gd name="T39" fmla="*/ 229 h 230"/>
              <a:gd name="T40" fmla="*/ 231 w 461"/>
              <a:gd name="T41" fmla="*/ 230 h 230"/>
              <a:gd name="T42" fmla="*/ 219 w 461"/>
              <a:gd name="T43" fmla="*/ 229 h 230"/>
              <a:gd name="T44" fmla="*/ 208 w 461"/>
              <a:gd name="T45" fmla="*/ 228 h 230"/>
              <a:gd name="T46" fmla="*/ 196 w 461"/>
              <a:gd name="T47" fmla="*/ 225 h 230"/>
              <a:gd name="T48" fmla="*/ 185 w 461"/>
              <a:gd name="T49" fmla="*/ 221 h 230"/>
              <a:gd name="T50" fmla="*/ 173 w 461"/>
              <a:gd name="T51" fmla="*/ 216 h 230"/>
              <a:gd name="T52" fmla="*/ 161 w 461"/>
              <a:gd name="T53" fmla="*/ 209 h 230"/>
              <a:gd name="T54" fmla="*/ 150 w 461"/>
              <a:gd name="T55" fmla="*/ 202 h 230"/>
              <a:gd name="T56" fmla="*/ 138 w 461"/>
              <a:gd name="T57" fmla="*/ 193 h 230"/>
              <a:gd name="T58" fmla="*/ 127 w 461"/>
              <a:gd name="T59" fmla="*/ 183 h 230"/>
              <a:gd name="T60" fmla="*/ 115 w 461"/>
              <a:gd name="T61" fmla="*/ 173 h 230"/>
              <a:gd name="T62" fmla="*/ 104 w 461"/>
              <a:gd name="T63" fmla="*/ 160 h 230"/>
              <a:gd name="T64" fmla="*/ 92 w 461"/>
              <a:gd name="T65" fmla="*/ 147 h 230"/>
              <a:gd name="T66" fmla="*/ 81 w 461"/>
              <a:gd name="T67" fmla="*/ 133 h 230"/>
              <a:gd name="T68" fmla="*/ 69 w 461"/>
              <a:gd name="T69" fmla="*/ 117 h 230"/>
              <a:gd name="T70" fmla="*/ 58 w 461"/>
              <a:gd name="T71" fmla="*/ 100 h 230"/>
              <a:gd name="T72" fmla="*/ 46 w 461"/>
              <a:gd name="T73" fmla="*/ 83 h 230"/>
              <a:gd name="T74" fmla="*/ 35 w 461"/>
              <a:gd name="T75" fmla="*/ 63 h 230"/>
              <a:gd name="T76" fmla="*/ 23 w 461"/>
              <a:gd name="T77" fmla="*/ 43 h 230"/>
              <a:gd name="T78" fmla="*/ 12 w 461"/>
              <a:gd name="T79" fmla="*/ 22 h 230"/>
              <a:gd name="T80" fmla="*/ 0 w 461"/>
              <a:gd name="T81" fmla="*/ 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0"/>
              <a:gd name="T125" fmla="*/ 461 w 461"/>
              <a:gd name="T126" fmla="*/ 230 h 2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0">
                <a:moveTo>
                  <a:pt x="461" y="0"/>
                </a:moveTo>
                <a:lnTo>
                  <a:pt x="450" y="22"/>
                </a:lnTo>
                <a:lnTo>
                  <a:pt x="438" y="43"/>
                </a:lnTo>
                <a:lnTo>
                  <a:pt x="427" y="63"/>
                </a:lnTo>
                <a:lnTo>
                  <a:pt x="415" y="83"/>
                </a:lnTo>
                <a:lnTo>
                  <a:pt x="404" y="100"/>
                </a:lnTo>
                <a:lnTo>
                  <a:pt x="392" y="117"/>
                </a:lnTo>
                <a:lnTo>
                  <a:pt x="381" y="133"/>
                </a:lnTo>
                <a:lnTo>
                  <a:pt x="369" y="147"/>
                </a:lnTo>
                <a:lnTo>
                  <a:pt x="357" y="160"/>
                </a:lnTo>
                <a:lnTo>
                  <a:pt x="346" y="173"/>
                </a:lnTo>
                <a:lnTo>
                  <a:pt x="334" y="183"/>
                </a:lnTo>
                <a:lnTo>
                  <a:pt x="323" y="193"/>
                </a:lnTo>
                <a:lnTo>
                  <a:pt x="311" y="202"/>
                </a:lnTo>
                <a:lnTo>
                  <a:pt x="300" y="209"/>
                </a:lnTo>
                <a:lnTo>
                  <a:pt x="288" y="216"/>
                </a:lnTo>
                <a:lnTo>
                  <a:pt x="277" y="221"/>
                </a:lnTo>
                <a:lnTo>
                  <a:pt x="265" y="225"/>
                </a:lnTo>
                <a:lnTo>
                  <a:pt x="254" y="228"/>
                </a:lnTo>
                <a:lnTo>
                  <a:pt x="242" y="229"/>
                </a:lnTo>
                <a:lnTo>
                  <a:pt x="231" y="230"/>
                </a:lnTo>
                <a:lnTo>
                  <a:pt x="219" y="229"/>
                </a:lnTo>
                <a:lnTo>
                  <a:pt x="208" y="228"/>
                </a:lnTo>
                <a:lnTo>
                  <a:pt x="196" y="225"/>
                </a:lnTo>
                <a:lnTo>
                  <a:pt x="185" y="221"/>
                </a:lnTo>
                <a:lnTo>
                  <a:pt x="173" y="216"/>
                </a:lnTo>
                <a:lnTo>
                  <a:pt x="161" y="209"/>
                </a:lnTo>
                <a:lnTo>
                  <a:pt x="150" y="202"/>
                </a:lnTo>
                <a:lnTo>
                  <a:pt x="138" y="193"/>
                </a:lnTo>
                <a:lnTo>
                  <a:pt x="127" y="183"/>
                </a:lnTo>
                <a:lnTo>
                  <a:pt x="115" y="173"/>
                </a:lnTo>
                <a:lnTo>
                  <a:pt x="104" y="160"/>
                </a:lnTo>
                <a:lnTo>
                  <a:pt x="92" y="147"/>
                </a:lnTo>
                <a:lnTo>
                  <a:pt x="81" y="133"/>
                </a:lnTo>
                <a:lnTo>
                  <a:pt x="69" y="117"/>
                </a:lnTo>
                <a:lnTo>
                  <a:pt x="58" y="100"/>
                </a:lnTo>
                <a:lnTo>
                  <a:pt x="46" y="83"/>
                </a:lnTo>
                <a:lnTo>
                  <a:pt x="35" y="63"/>
                </a:lnTo>
                <a:lnTo>
                  <a:pt x="23" y="43"/>
                </a:lnTo>
                <a:lnTo>
                  <a:pt x="12" y="22"/>
                </a:lnTo>
                <a:lnTo>
                  <a:pt x="0" y="0"/>
                </a:lnTo>
              </a:path>
            </a:pathLst>
          </a:custGeom>
          <a:noFill/>
          <a:ln w="22225">
            <a:solidFill>
              <a:srgbClr val="000000"/>
            </a:solidFill>
            <a:round/>
            <a:headEnd/>
            <a:tailEnd/>
          </a:ln>
        </p:spPr>
        <p:txBody>
          <a:bodyPr/>
          <a:lstStyle/>
          <a:p>
            <a:pPr>
              <a:defRPr/>
            </a:pPr>
            <a:endParaRPr lang="en-US" dirty="0">
              <a:latin typeface="+mj-lt"/>
            </a:endParaRPr>
          </a:p>
        </p:txBody>
      </p:sp>
      <p:sp>
        <p:nvSpPr>
          <p:cNvPr id="88075" name="Freeform 11"/>
          <p:cNvSpPr>
            <a:spLocks/>
          </p:cNvSpPr>
          <p:nvPr/>
        </p:nvSpPr>
        <p:spPr bwMode="auto">
          <a:xfrm>
            <a:off x="1914525" y="5608638"/>
            <a:ext cx="690563" cy="312737"/>
          </a:xfrm>
          <a:custGeom>
            <a:avLst/>
            <a:gdLst>
              <a:gd name="T0" fmla="*/ 461 w 461"/>
              <a:gd name="T1" fmla="*/ 230 h 230"/>
              <a:gd name="T2" fmla="*/ 450 w 461"/>
              <a:gd name="T3" fmla="*/ 207 h 230"/>
              <a:gd name="T4" fmla="*/ 438 w 461"/>
              <a:gd name="T5" fmla="*/ 186 h 230"/>
              <a:gd name="T6" fmla="*/ 427 w 461"/>
              <a:gd name="T7" fmla="*/ 166 h 230"/>
              <a:gd name="T8" fmla="*/ 415 w 461"/>
              <a:gd name="T9" fmla="*/ 147 h 230"/>
              <a:gd name="T10" fmla="*/ 404 w 461"/>
              <a:gd name="T11" fmla="*/ 129 h 230"/>
              <a:gd name="T12" fmla="*/ 392 w 461"/>
              <a:gd name="T13" fmla="*/ 113 h 230"/>
              <a:gd name="T14" fmla="*/ 381 w 461"/>
              <a:gd name="T15" fmla="*/ 96 h 230"/>
              <a:gd name="T16" fmla="*/ 369 w 461"/>
              <a:gd name="T17" fmla="*/ 83 h 230"/>
              <a:gd name="T18" fmla="*/ 357 w 461"/>
              <a:gd name="T19" fmla="*/ 69 h 230"/>
              <a:gd name="T20" fmla="*/ 346 w 461"/>
              <a:gd name="T21" fmla="*/ 57 h 230"/>
              <a:gd name="T22" fmla="*/ 334 w 461"/>
              <a:gd name="T23" fmla="*/ 46 h 230"/>
              <a:gd name="T24" fmla="*/ 323 w 461"/>
              <a:gd name="T25" fmla="*/ 36 h 230"/>
              <a:gd name="T26" fmla="*/ 311 w 461"/>
              <a:gd name="T27" fmla="*/ 27 h 230"/>
              <a:gd name="T28" fmla="*/ 300 w 461"/>
              <a:gd name="T29" fmla="*/ 20 h 230"/>
              <a:gd name="T30" fmla="*/ 288 w 461"/>
              <a:gd name="T31" fmla="*/ 13 h 230"/>
              <a:gd name="T32" fmla="*/ 277 w 461"/>
              <a:gd name="T33" fmla="*/ 9 h 230"/>
              <a:gd name="T34" fmla="*/ 265 w 461"/>
              <a:gd name="T35" fmla="*/ 4 h 230"/>
              <a:gd name="T36" fmla="*/ 254 w 461"/>
              <a:gd name="T37" fmla="*/ 2 h 230"/>
              <a:gd name="T38" fmla="*/ 242 w 461"/>
              <a:gd name="T39" fmla="*/ 0 h 230"/>
              <a:gd name="T40" fmla="*/ 231 w 461"/>
              <a:gd name="T41" fmla="*/ 0 h 230"/>
              <a:gd name="T42" fmla="*/ 219 w 461"/>
              <a:gd name="T43" fmla="*/ 0 h 230"/>
              <a:gd name="T44" fmla="*/ 208 w 461"/>
              <a:gd name="T45" fmla="*/ 2 h 230"/>
              <a:gd name="T46" fmla="*/ 196 w 461"/>
              <a:gd name="T47" fmla="*/ 4 h 230"/>
              <a:gd name="T48" fmla="*/ 185 w 461"/>
              <a:gd name="T49" fmla="*/ 9 h 230"/>
              <a:gd name="T50" fmla="*/ 173 w 461"/>
              <a:gd name="T51" fmla="*/ 13 h 230"/>
              <a:gd name="T52" fmla="*/ 161 w 461"/>
              <a:gd name="T53" fmla="*/ 20 h 230"/>
              <a:gd name="T54" fmla="*/ 150 w 461"/>
              <a:gd name="T55" fmla="*/ 27 h 230"/>
              <a:gd name="T56" fmla="*/ 138 w 461"/>
              <a:gd name="T57" fmla="*/ 36 h 230"/>
              <a:gd name="T58" fmla="*/ 127 w 461"/>
              <a:gd name="T59" fmla="*/ 46 h 230"/>
              <a:gd name="T60" fmla="*/ 115 w 461"/>
              <a:gd name="T61" fmla="*/ 57 h 230"/>
              <a:gd name="T62" fmla="*/ 104 w 461"/>
              <a:gd name="T63" fmla="*/ 69 h 230"/>
              <a:gd name="T64" fmla="*/ 92 w 461"/>
              <a:gd name="T65" fmla="*/ 83 h 230"/>
              <a:gd name="T66" fmla="*/ 81 w 461"/>
              <a:gd name="T67" fmla="*/ 96 h 230"/>
              <a:gd name="T68" fmla="*/ 69 w 461"/>
              <a:gd name="T69" fmla="*/ 113 h 230"/>
              <a:gd name="T70" fmla="*/ 58 w 461"/>
              <a:gd name="T71" fmla="*/ 129 h 230"/>
              <a:gd name="T72" fmla="*/ 46 w 461"/>
              <a:gd name="T73" fmla="*/ 147 h 230"/>
              <a:gd name="T74" fmla="*/ 35 w 461"/>
              <a:gd name="T75" fmla="*/ 166 h 230"/>
              <a:gd name="T76" fmla="*/ 23 w 461"/>
              <a:gd name="T77" fmla="*/ 186 h 230"/>
              <a:gd name="T78" fmla="*/ 12 w 461"/>
              <a:gd name="T79" fmla="*/ 207 h 230"/>
              <a:gd name="T80" fmla="*/ 0 w 461"/>
              <a:gd name="T81" fmla="*/ 23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0"/>
              <a:gd name="T125" fmla="*/ 461 w 461"/>
              <a:gd name="T126" fmla="*/ 230 h 2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0">
                <a:moveTo>
                  <a:pt x="461" y="230"/>
                </a:moveTo>
                <a:lnTo>
                  <a:pt x="450" y="207"/>
                </a:lnTo>
                <a:lnTo>
                  <a:pt x="438" y="186"/>
                </a:lnTo>
                <a:lnTo>
                  <a:pt x="427" y="166"/>
                </a:lnTo>
                <a:lnTo>
                  <a:pt x="415" y="147"/>
                </a:lnTo>
                <a:lnTo>
                  <a:pt x="404" y="129"/>
                </a:lnTo>
                <a:lnTo>
                  <a:pt x="392" y="113"/>
                </a:lnTo>
                <a:lnTo>
                  <a:pt x="381" y="96"/>
                </a:lnTo>
                <a:lnTo>
                  <a:pt x="369" y="83"/>
                </a:lnTo>
                <a:lnTo>
                  <a:pt x="357" y="69"/>
                </a:lnTo>
                <a:lnTo>
                  <a:pt x="346" y="57"/>
                </a:lnTo>
                <a:lnTo>
                  <a:pt x="334" y="46"/>
                </a:lnTo>
                <a:lnTo>
                  <a:pt x="323" y="36"/>
                </a:lnTo>
                <a:lnTo>
                  <a:pt x="311" y="27"/>
                </a:lnTo>
                <a:lnTo>
                  <a:pt x="300" y="20"/>
                </a:lnTo>
                <a:lnTo>
                  <a:pt x="288" y="13"/>
                </a:lnTo>
                <a:lnTo>
                  <a:pt x="277" y="9"/>
                </a:lnTo>
                <a:lnTo>
                  <a:pt x="265" y="4"/>
                </a:lnTo>
                <a:lnTo>
                  <a:pt x="254" y="2"/>
                </a:lnTo>
                <a:lnTo>
                  <a:pt x="242" y="0"/>
                </a:lnTo>
                <a:lnTo>
                  <a:pt x="231" y="0"/>
                </a:lnTo>
                <a:lnTo>
                  <a:pt x="219" y="0"/>
                </a:lnTo>
                <a:lnTo>
                  <a:pt x="208" y="2"/>
                </a:lnTo>
                <a:lnTo>
                  <a:pt x="196" y="4"/>
                </a:lnTo>
                <a:lnTo>
                  <a:pt x="185" y="9"/>
                </a:lnTo>
                <a:lnTo>
                  <a:pt x="173" y="13"/>
                </a:lnTo>
                <a:lnTo>
                  <a:pt x="161" y="20"/>
                </a:lnTo>
                <a:lnTo>
                  <a:pt x="150" y="27"/>
                </a:lnTo>
                <a:lnTo>
                  <a:pt x="138" y="36"/>
                </a:lnTo>
                <a:lnTo>
                  <a:pt x="127" y="46"/>
                </a:lnTo>
                <a:lnTo>
                  <a:pt x="115" y="57"/>
                </a:lnTo>
                <a:lnTo>
                  <a:pt x="104" y="69"/>
                </a:lnTo>
                <a:lnTo>
                  <a:pt x="92" y="83"/>
                </a:lnTo>
                <a:lnTo>
                  <a:pt x="81" y="96"/>
                </a:lnTo>
                <a:lnTo>
                  <a:pt x="69" y="113"/>
                </a:lnTo>
                <a:lnTo>
                  <a:pt x="58" y="129"/>
                </a:lnTo>
                <a:lnTo>
                  <a:pt x="46" y="147"/>
                </a:lnTo>
                <a:lnTo>
                  <a:pt x="35" y="166"/>
                </a:lnTo>
                <a:lnTo>
                  <a:pt x="23" y="186"/>
                </a:lnTo>
                <a:lnTo>
                  <a:pt x="12" y="207"/>
                </a:lnTo>
                <a:lnTo>
                  <a:pt x="0" y="230"/>
                </a:lnTo>
              </a:path>
            </a:pathLst>
          </a:custGeom>
          <a:noFill/>
          <a:ln w="22225">
            <a:solidFill>
              <a:srgbClr val="000000"/>
            </a:solidFill>
            <a:round/>
            <a:headEnd/>
            <a:tailEnd/>
          </a:ln>
        </p:spPr>
        <p:txBody>
          <a:bodyPr/>
          <a:lstStyle/>
          <a:p>
            <a:pPr>
              <a:defRPr/>
            </a:pPr>
            <a:endParaRPr lang="en-US" dirty="0">
              <a:latin typeface="+mj-lt"/>
            </a:endParaRPr>
          </a:p>
        </p:txBody>
      </p:sp>
      <p:sp>
        <p:nvSpPr>
          <p:cNvPr id="88076" name="Line 12"/>
          <p:cNvSpPr>
            <a:spLocks noChangeShapeType="1"/>
          </p:cNvSpPr>
          <p:nvPr/>
        </p:nvSpPr>
        <p:spPr bwMode="auto">
          <a:xfrm>
            <a:off x="3984625" y="4979988"/>
            <a:ext cx="1981200" cy="1587"/>
          </a:xfrm>
          <a:prstGeom prst="line">
            <a:avLst/>
          </a:prstGeom>
          <a:noFill/>
          <a:ln w="22225">
            <a:solidFill>
              <a:srgbClr val="000000"/>
            </a:solidFill>
            <a:round/>
            <a:headEnd/>
            <a:tailEnd/>
          </a:ln>
        </p:spPr>
        <p:txBody>
          <a:bodyPr/>
          <a:lstStyle/>
          <a:p>
            <a:pPr>
              <a:defRPr/>
            </a:pPr>
            <a:endParaRPr lang="en-US" dirty="0">
              <a:latin typeface="+mj-lt"/>
            </a:endParaRPr>
          </a:p>
        </p:txBody>
      </p:sp>
      <p:sp>
        <p:nvSpPr>
          <p:cNvPr id="88077" name="Line 13"/>
          <p:cNvSpPr>
            <a:spLocks noChangeShapeType="1"/>
          </p:cNvSpPr>
          <p:nvPr/>
        </p:nvSpPr>
        <p:spPr bwMode="auto">
          <a:xfrm>
            <a:off x="3638550" y="6078538"/>
            <a:ext cx="2327275" cy="1587"/>
          </a:xfrm>
          <a:prstGeom prst="line">
            <a:avLst/>
          </a:prstGeom>
          <a:noFill/>
          <a:ln w="22225">
            <a:solidFill>
              <a:srgbClr val="000000"/>
            </a:solidFill>
            <a:round/>
            <a:headEnd/>
            <a:tailEnd/>
          </a:ln>
        </p:spPr>
        <p:txBody>
          <a:bodyPr/>
          <a:lstStyle/>
          <a:p>
            <a:pPr>
              <a:defRPr/>
            </a:pPr>
            <a:endParaRPr lang="en-US" dirty="0">
              <a:latin typeface="+mj-lt"/>
            </a:endParaRPr>
          </a:p>
        </p:txBody>
      </p:sp>
      <p:sp>
        <p:nvSpPr>
          <p:cNvPr id="88078" name="Freeform 14"/>
          <p:cNvSpPr>
            <a:spLocks noEditPoints="1"/>
          </p:cNvSpPr>
          <p:nvPr/>
        </p:nvSpPr>
        <p:spPr bwMode="auto">
          <a:xfrm>
            <a:off x="4889500" y="4764088"/>
            <a:ext cx="989013" cy="431800"/>
          </a:xfrm>
          <a:custGeom>
            <a:avLst/>
            <a:gdLst>
              <a:gd name="T0" fmla="*/ 662 w 662"/>
              <a:gd name="T1" fmla="*/ 0 h 318"/>
              <a:gd name="T2" fmla="*/ 662 w 662"/>
              <a:gd name="T3" fmla="*/ 318 h 318"/>
              <a:gd name="T4" fmla="*/ 596 w 662"/>
              <a:gd name="T5" fmla="*/ 0 h 318"/>
              <a:gd name="T6" fmla="*/ 596 w 662"/>
              <a:gd name="T7" fmla="*/ 318 h 318"/>
              <a:gd name="T8" fmla="*/ 530 w 662"/>
              <a:gd name="T9" fmla="*/ 0 h 318"/>
              <a:gd name="T10" fmla="*/ 530 w 662"/>
              <a:gd name="T11" fmla="*/ 318 h 318"/>
              <a:gd name="T12" fmla="*/ 463 w 662"/>
              <a:gd name="T13" fmla="*/ 0 h 318"/>
              <a:gd name="T14" fmla="*/ 463 w 662"/>
              <a:gd name="T15" fmla="*/ 318 h 318"/>
              <a:gd name="T16" fmla="*/ 397 w 662"/>
              <a:gd name="T17" fmla="*/ 0 h 318"/>
              <a:gd name="T18" fmla="*/ 397 w 662"/>
              <a:gd name="T19" fmla="*/ 318 h 318"/>
              <a:gd name="T20" fmla="*/ 331 w 662"/>
              <a:gd name="T21" fmla="*/ 0 h 318"/>
              <a:gd name="T22" fmla="*/ 331 w 662"/>
              <a:gd name="T23" fmla="*/ 318 h 318"/>
              <a:gd name="T24" fmla="*/ 265 w 662"/>
              <a:gd name="T25" fmla="*/ 0 h 318"/>
              <a:gd name="T26" fmla="*/ 265 w 662"/>
              <a:gd name="T27" fmla="*/ 318 h 318"/>
              <a:gd name="T28" fmla="*/ 198 w 662"/>
              <a:gd name="T29" fmla="*/ 0 h 318"/>
              <a:gd name="T30" fmla="*/ 198 w 662"/>
              <a:gd name="T31" fmla="*/ 318 h 318"/>
              <a:gd name="T32" fmla="*/ 132 w 662"/>
              <a:gd name="T33" fmla="*/ 0 h 318"/>
              <a:gd name="T34" fmla="*/ 132 w 662"/>
              <a:gd name="T35" fmla="*/ 318 h 318"/>
              <a:gd name="T36" fmla="*/ 66 w 662"/>
              <a:gd name="T37" fmla="*/ 0 h 318"/>
              <a:gd name="T38" fmla="*/ 66 w 662"/>
              <a:gd name="T39" fmla="*/ 318 h 318"/>
              <a:gd name="T40" fmla="*/ 0 w 662"/>
              <a:gd name="T41" fmla="*/ 0 h 318"/>
              <a:gd name="T42" fmla="*/ 0 w 662"/>
              <a:gd name="T43" fmla="*/ 318 h 3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2"/>
              <a:gd name="T67" fmla="*/ 0 h 318"/>
              <a:gd name="T68" fmla="*/ 662 w 662"/>
              <a:gd name="T69" fmla="*/ 318 h 3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2" h="318">
                <a:moveTo>
                  <a:pt x="662" y="0"/>
                </a:moveTo>
                <a:lnTo>
                  <a:pt x="662" y="318"/>
                </a:lnTo>
                <a:moveTo>
                  <a:pt x="596" y="0"/>
                </a:moveTo>
                <a:lnTo>
                  <a:pt x="596" y="318"/>
                </a:lnTo>
                <a:moveTo>
                  <a:pt x="530" y="0"/>
                </a:moveTo>
                <a:lnTo>
                  <a:pt x="530" y="318"/>
                </a:lnTo>
                <a:moveTo>
                  <a:pt x="463" y="0"/>
                </a:moveTo>
                <a:lnTo>
                  <a:pt x="463" y="318"/>
                </a:lnTo>
                <a:moveTo>
                  <a:pt x="397" y="0"/>
                </a:moveTo>
                <a:lnTo>
                  <a:pt x="397" y="318"/>
                </a:lnTo>
                <a:moveTo>
                  <a:pt x="331" y="0"/>
                </a:moveTo>
                <a:lnTo>
                  <a:pt x="331" y="318"/>
                </a:lnTo>
                <a:moveTo>
                  <a:pt x="265" y="0"/>
                </a:moveTo>
                <a:lnTo>
                  <a:pt x="265" y="318"/>
                </a:lnTo>
                <a:moveTo>
                  <a:pt x="198" y="0"/>
                </a:moveTo>
                <a:lnTo>
                  <a:pt x="198" y="318"/>
                </a:lnTo>
                <a:moveTo>
                  <a:pt x="132" y="0"/>
                </a:moveTo>
                <a:lnTo>
                  <a:pt x="132" y="318"/>
                </a:lnTo>
                <a:moveTo>
                  <a:pt x="66" y="0"/>
                </a:moveTo>
                <a:lnTo>
                  <a:pt x="66" y="318"/>
                </a:lnTo>
                <a:moveTo>
                  <a:pt x="0" y="0"/>
                </a:moveTo>
                <a:lnTo>
                  <a:pt x="0" y="318"/>
                </a:lnTo>
              </a:path>
            </a:pathLst>
          </a:custGeom>
          <a:noFill/>
          <a:ln w="3175">
            <a:solidFill>
              <a:srgbClr val="000000"/>
            </a:solidFill>
            <a:round/>
            <a:headEnd/>
            <a:tailEnd/>
          </a:ln>
        </p:spPr>
        <p:txBody>
          <a:bodyPr/>
          <a:lstStyle/>
          <a:p>
            <a:pPr>
              <a:defRPr/>
            </a:pPr>
            <a:endParaRPr lang="en-US" dirty="0">
              <a:latin typeface="+mj-lt"/>
            </a:endParaRPr>
          </a:p>
        </p:txBody>
      </p:sp>
      <p:sp>
        <p:nvSpPr>
          <p:cNvPr id="88079" name="Freeform 15"/>
          <p:cNvSpPr>
            <a:spLocks noEditPoints="1"/>
          </p:cNvSpPr>
          <p:nvPr/>
        </p:nvSpPr>
        <p:spPr bwMode="auto">
          <a:xfrm>
            <a:off x="4889500" y="5861050"/>
            <a:ext cx="989013" cy="433388"/>
          </a:xfrm>
          <a:custGeom>
            <a:avLst/>
            <a:gdLst>
              <a:gd name="T0" fmla="*/ 662 w 662"/>
              <a:gd name="T1" fmla="*/ 0 h 318"/>
              <a:gd name="T2" fmla="*/ 662 w 662"/>
              <a:gd name="T3" fmla="*/ 318 h 318"/>
              <a:gd name="T4" fmla="*/ 596 w 662"/>
              <a:gd name="T5" fmla="*/ 0 h 318"/>
              <a:gd name="T6" fmla="*/ 596 w 662"/>
              <a:gd name="T7" fmla="*/ 318 h 318"/>
              <a:gd name="T8" fmla="*/ 530 w 662"/>
              <a:gd name="T9" fmla="*/ 0 h 318"/>
              <a:gd name="T10" fmla="*/ 530 w 662"/>
              <a:gd name="T11" fmla="*/ 318 h 318"/>
              <a:gd name="T12" fmla="*/ 463 w 662"/>
              <a:gd name="T13" fmla="*/ 0 h 318"/>
              <a:gd name="T14" fmla="*/ 463 w 662"/>
              <a:gd name="T15" fmla="*/ 318 h 318"/>
              <a:gd name="T16" fmla="*/ 397 w 662"/>
              <a:gd name="T17" fmla="*/ 0 h 318"/>
              <a:gd name="T18" fmla="*/ 397 w 662"/>
              <a:gd name="T19" fmla="*/ 318 h 318"/>
              <a:gd name="T20" fmla="*/ 331 w 662"/>
              <a:gd name="T21" fmla="*/ 0 h 318"/>
              <a:gd name="T22" fmla="*/ 331 w 662"/>
              <a:gd name="T23" fmla="*/ 318 h 318"/>
              <a:gd name="T24" fmla="*/ 265 w 662"/>
              <a:gd name="T25" fmla="*/ 0 h 318"/>
              <a:gd name="T26" fmla="*/ 265 w 662"/>
              <a:gd name="T27" fmla="*/ 318 h 318"/>
              <a:gd name="T28" fmla="*/ 198 w 662"/>
              <a:gd name="T29" fmla="*/ 0 h 318"/>
              <a:gd name="T30" fmla="*/ 198 w 662"/>
              <a:gd name="T31" fmla="*/ 318 h 318"/>
              <a:gd name="T32" fmla="*/ 132 w 662"/>
              <a:gd name="T33" fmla="*/ 0 h 318"/>
              <a:gd name="T34" fmla="*/ 132 w 662"/>
              <a:gd name="T35" fmla="*/ 318 h 318"/>
              <a:gd name="T36" fmla="*/ 66 w 662"/>
              <a:gd name="T37" fmla="*/ 0 h 318"/>
              <a:gd name="T38" fmla="*/ 66 w 662"/>
              <a:gd name="T39" fmla="*/ 318 h 318"/>
              <a:gd name="T40" fmla="*/ 0 w 662"/>
              <a:gd name="T41" fmla="*/ 0 h 318"/>
              <a:gd name="T42" fmla="*/ 0 w 662"/>
              <a:gd name="T43" fmla="*/ 318 h 3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62"/>
              <a:gd name="T67" fmla="*/ 0 h 318"/>
              <a:gd name="T68" fmla="*/ 662 w 662"/>
              <a:gd name="T69" fmla="*/ 318 h 3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62" h="318">
                <a:moveTo>
                  <a:pt x="662" y="0"/>
                </a:moveTo>
                <a:lnTo>
                  <a:pt x="662" y="318"/>
                </a:lnTo>
                <a:moveTo>
                  <a:pt x="596" y="0"/>
                </a:moveTo>
                <a:lnTo>
                  <a:pt x="596" y="318"/>
                </a:lnTo>
                <a:moveTo>
                  <a:pt x="530" y="0"/>
                </a:moveTo>
                <a:lnTo>
                  <a:pt x="530" y="318"/>
                </a:lnTo>
                <a:moveTo>
                  <a:pt x="463" y="0"/>
                </a:moveTo>
                <a:lnTo>
                  <a:pt x="463" y="318"/>
                </a:lnTo>
                <a:moveTo>
                  <a:pt x="397" y="0"/>
                </a:moveTo>
                <a:lnTo>
                  <a:pt x="397" y="318"/>
                </a:lnTo>
                <a:moveTo>
                  <a:pt x="331" y="0"/>
                </a:moveTo>
                <a:lnTo>
                  <a:pt x="331" y="318"/>
                </a:lnTo>
                <a:moveTo>
                  <a:pt x="265" y="0"/>
                </a:moveTo>
                <a:lnTo>
                  <a:pt x="265" y="318"/>
                </a:lnTo>
                <a:moveTo>
                  <a:pt x="198" y="0"/>
                </a:moveTo>
                <a:lnTo>
                  <a:pt x="198" y="318"/>
                </a:lnTo>
                <a:moveTo>
                  <a:pt x="132" y="0"/>
                </a:moveTo>
                <a:lnTo>
                  <a:pt x="132" y="318"/>
                </a:lnTo>
                <a:moveTo>
                  <a:pt x="66" y="0"/>
                </a:moveTo>
                <a:lnTo>
                  <a:pt x="66" y="318"/>
                </a:lnTo>
                <a:moveTo>
                  <a:pt x="0" y="0"/>
                </a:moveTo>
                <a:lnTo>
                  <a:pt x="0" y="318"/>
                </a:lnTo>
              </a:path>
            </a:pathLst>
          </a:custGeom>
          <a:noFill/>
          <a:ln w="3175">
            <a:solidFill>
              <a:srgbClr val="000000"/>
            </a:solidFill>
            <a:round/>
            <a:headEnd/>
            <a:tailEnd/>
          </a:ln>
        </p:spPr>
        <p:txBody>
          <a:bodyPr/>
          <a:lstStyle/>
          <a:p>
            <a:pPr>
              <a:defRPr/>
            </a:pPr>
            <a:endParaRPr lang="en-US" dirty="0">
              <a:latin typeface="+mj-lt"/>
            </a:endParaRPr>
          </a:p>
        </p:txBody>
      </p:sp>
      <p:sp>
        <p:nvSpPr>
          <p:cNvPr id="88080" name="Line 16"/>
          <p:cNvSpPr>
            <a:spLocks noChangeShapeType="1"/>
          </p:cNvSpPr>
          <p:nvPr/>
        </p:nvSpPr>
        <p:spPr bwMode="auto">
          <a:xfrm flipV="1">
            <a:off x="4414838" y="5172075"/>
            <a:ext cx="306387" cy="279400"/>
          </a:xfrm>
          <a:prstGeom prst="line">
            <a:avLst/>
          </a:prstGeom>
          <a:noFill/>
          <a:ln w="7938">
            <a:solidFill>
              <a:srgbClr val="000000"/>
            </a:solidFill>
            <a:round/>
            <a:headEnd/>
            <a:tailEnd/>
          </a:ln>
        </p:spPr>
        <p:txBody>
          <a:bodyPr/>
          <a:lstStyle/>
          <a:p>
            <a:pPr>
              <a:defRPr/>
            </a:pPr>
            <a:endParaRPr lang="en-US" dirty="0">
              <a:latin typeface="+mj-lt"/>
            </a:endParaRPr>
          </a:p>
        </p:txBody>
      </p:sp>
      <p:sp>
        <p:nvSpPr>
          <p:cNvPr id="88081" name="Freeform 17"/>
          <p:cNvSpPr>
            <a:spLocks/>
          </p:cNvSpPr>
          <p:nvPr/>
        </p:nvSpPr>
        <p:spPr bwMode="auto">
          <a:xfrm>
            <a:off x="4694238" y="5138738"/>
            <a:ext cx="65087" cy="57150"/>
          </a:xfrm>
          <a:custGeom>
            <a:avLst/>
            <a:gdLst>
              <a:gd name="T0" fmla="*/ 0 w 44"/>
              <a:gd name="T1" fmla="*/ 14 h 43"/>
              <a:gd name="T2" fmla="*/ 44 w 44"/>
              <a:gd name="T3" fmla="*/ 0 h 43"/>
              <a:gd name="T4" fmla="*/ 29 w 44"/>
              <a:gd name="T5" fmla="*/ 43 h 43"/>
              <a:gd name="T6" fmla="*/ 0 w 44"/>
              <a:gd name="T7" fmla="*/ 14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0" y="14"/>
                </a:moveTo>
                <a:lnTo>
                  <a:pt x="44" y="0"/>
                </a:lnTo>
                <a:lnTo>
                  <a:pt x="29" y="43"/>
                </a:lnTo>
                <a:lnTo>
                  <a:pt x="0" y="14"/>
                </a:lnTo>
                <a:close/>
              </a:path>
            </a:pathLst>
          </a:custGeom>
          <a:solidFill>
            <a:srgbClr val="000000"/>
          </a:solidFill>
          <a:ln w="9525">
            <a:noFill/>
            <a:round/>
            <a:headEnd/>
            <a:tailEnd/>
          </a:ln>
        </p:spPr>
        <p:txBody>
          <a:bodyPr/>
          <a:lstStyle/>
          <a:p>
            <a:pPr>
              <a:defRPr/>
            </a:pPr>
            <a:endParaRPr lang="en-US" dirty="0">
              <a:latin typeface="+mj-lt"/>
            </a:endParaRPr>
          </a:p>
        </p:txBody>
      </p:sp>
      <p:sp>
        <p:nvSpPr>
          <p:cNvPr id="88082" name="Line 18"/>
          <p:cNvSpPr>
            <a:spLocks noChangeShapeType="1"/>
          </p:cNvSpPr>
          <p:nvPr/>
        </p:nvSpPr>
        <p:spPr bwMode="auto">
          <a:xfrm>
            <a:off x="4414838" y="5686425"/>
            <a:ext cx="385762" cy="227013"/>
          </a:xfrm>
          <a:prstGeom prst="line">
            <a:avLst/>
          </a:prstGeom>
          <a:noFill/>
          <a:ln w="7938">
            <a:solidFill>
              <a:srgbClr val="000000"/>
            </a:solidFill>
            <a:round/>
            <a:headEnd/>
            <a:tailEnd/>
          </a:ln>
        </p:spPr>
        <p:txBody>
          <a:bodyPr/>
          <a:lstStyle/>
          <a:p>
            <a:pPr>
              <a:defRPr/>
            </a:pPr>
            <a:endParaRPr lang="en-US" dirty="0">
              <a:latin typeface="+mj-lt"/>
            </a:endParaRPr>
          </a:p>
        </p:txBody>
      </p:sp>
      <p:sp>
        <p:nvSpPr>
          <p:cNvPr id="88083" name="Freeform 19"/>
          <p:cNvSpPr>
            <a:spLocks/>
          </p:cNvSpPr>
          <p:nvPr/>
        </p:nvSpPr>
        <p:spPr bwMode="auto">
          <a:xfrm>
            <a:off x="4776788" y="5886450"/>
            <a:ext cx="69850" cy="53975"/>
          </a:xfrm>
          <a:custGeom>
            <a:avLst/>
            <a:gdLst>
              <a:gd name="T0" fmla="*/ 23 w 46"/>
              <a:gd name="T1" fmla="*/ 0 h 40"/>
              <a:gd name="T2" fmla="*/ 46 w 46"/>
              <a:gd name="T3" fmla="*/ 40 h 40"/>
              <a:gd name="T4" fmla="*/ 0 w 46"/>
              <a:gd name="T5" fmla="*/ 35 h 40"/>
              <a:gd name="T6" fmla="*/ 23 w 46"/>
              <a:gd name="T7" fmla="*/ 0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23" y="0"/>
                </a:moveTo>
                <a:lnTo>
                  <a:pt x="46" y="40"/>
                </a:lnTo>
                <a:lnTo>
                  <a:pt x="0" y="35"/>
                </a:lnTo>
                <a:lnTo>
                  <a:pt x="23" y="0"/>
                </a:lnTo>
                <a:close/>
              </a:path>
            </a:pathLst>
          </a:custGeom>
          <a:solidFill>
            <a:srgbClr val="000000"/>
          </a:solidFill>
          <a:ln w="9525">
            <a:noFill/>
            <a:round/>
            <a:headEnd/>
            <a:tailEnd/>
          </a:ln>
        </p:spPr>
        <p:txBody>
          <a:bodyPr/>
          <a:lstStyle/>
          <a:p>
            <a:pPr>
              <a:defRPr/>
            </a:pPr>
            <a:endParaRPr lang="en-US" dirty="0">
              <a:latin typeface="+mj-lt"/>
            </a:endParaRPr>
          </a:p>
        </p:txBody>
      </p:sp>
      <p:sp>
        <p:nvSpPr>
          <p:cNvPr id="88084" name="Rectangle 20"/>
          <p:cNvSpPr>
            <a:spLocks noChangeArrowheads="1"/>
          </p:cNvSpPr>
          <p:nvPr/>
        </p:nvSpPr>
        <p:spPr bwMode="auto">
          <a:xfrm>
            <a:off x="3160713" y="4008438"/>
            <a:ext cx="1139825" cy="615950"/>
          </a:xfrm>
          <a:prstGeom prst="rect">
            <a:avLst/>
          </a:prstGeom>
          <a:noFill/>
          <a:ln w="9525">
            <a:noFill/>
            <a:miter lim="800000"/>
            <a:headEnd/>
            <a:tailEnd/>
          </a:ln>
        </p:spPr>
        <p:txBody>
          <a:bodyPr wrap="none" lIns="0" tIns="0" rIns="0" bIns="0">
            <a:spAutoFit/>
          </a:bodyPr>
          <a:lstStyle/>
          <a:p>
            <a:pPr eaLnBrk="0" hangingPunct="0">
              <a:spcBef>
                <a:spcPct val="20000"/>
              </a:spcBef>
              <a:defRPr/>
            </a:pPr>
            <a:r>
              <a:rPr lang="en-US" sz="2000" i="1" dirty="0" err="1">
                <a:solidFill>
                  <a:srgbClr val="000000"/>
                </a:solidFill>
                <a:latin typeface="+mj-lt"/>
              </a:rPr>
              <a:t>Vremensko</a:t>
            </a:r>
            <a:endParaRPr lang="en-US" sz="2000" i="1" dirty="0">
              <a:solidFill>
                <a:srgbClr val="000000"/>
              </a:solidFill>
              <a:latin typeface="+mj-lt"/>
            </a:endParaRPr>
          </a:p>
          <a:p>
            <a:pPr eaLnBrk="0" hangingPunct="0">
              <a:defRPr/>
            </a:pPr>
            <a:r>
              <a:rPr lang="en-US" sz="2000" i="1" dirty="0" err="1">
                <a:solidFill>
                  <a:srgbClr val="000000"/>
                </a:solidFill>
                <a:latin typeface="+mj-lt"/>
              </a:rPr>
              <a:t>kašnjenje</a:t>
            </a:r>
            <a:endParaRPr lang="en-US" sz="1400" dirty="0">
              <a:latin typeface="+mj-lt"/>
            </a:endParaRPr>
          </a:p>
        </p:txBody>
      </p:sp>
      <p:sp>
        <p:nvSpPr>
          <p:cNvPr id="88085" name="Rectangle 21"/>
          <p:cNvSpPr>
            <a:spLocks noChangeArrowheads="1"/>
          </p:cNvSpPr>
          <p:nvPr/>
        </p:nvSpPr>
        <p:spPr bwMode="auto">
          <a:xfrm>
            <a:off x="771525" y="4587875"/>
            <a:ext cx="465138" cy="307975"/>
          </a:xfrm>
          <a:prstGeom prst="rect">
            <a:avLst/>
          </a:prstGeom>
          <a:noFill/>
          <a:ln w="9525">
            <a:noFill/>
            <a:miter lim="800000"/>
            <a:headEnd/>
            <a:tailEnd/>
          </a:ln>
        </p:spPr>
        <p:txBody>
          <a:bodyPr wrap="none" lIns="0" tIns="0" rIns="0" bIns="0">
            <a:spAutoFit/>
          </a:bodyPr>
          <a:lstStyle/>
          <a:p>
            <a:pPr eaLnBrk="0" hangingPunct="0">
              <a:spcBef>
                <a:spcPct val="20000"/>
              </a:spcBef>
              <a:defRPr/>
            </a:pPr>
            <a:r>
              <a:rPr lang="en-US" sz="2000" i="1" dirty="0" err="1">
                <a:solidFill>
                  <a:srgbClr val="000000"/>
                </a:solidFill>
                <a:latin typeface="+mj-lt"/>
              </a:rPr>
              <a:t>Ulaz</a:t>
            </a:r>
            <a:endParaRPr lang="en-US" sz="2000" i="1" dirty="0">
              <a:latin typeface="+mj-lt"/>
            </a:endParaRPr>
          </a:p>
        </p:txBody>
      </p:sp>
      <p:grpSp>
        <p:nvGrpSpPr>
          <p:cNvPr id="88086" name="Group 22"/>
          <p:cNvGrpSpPr>
            <a:grpSpLocks/>
          </p:cNvGrpSpPr>
          <p:nvPr/>
        </p:nvGrpSpPr>
        <p:grpSpPr bwMode="auto">
          <a:xfrm>
            <a:off x="1781175" y="4200525"/>
            <a:ext cx="842963" cy="1023938"/>
            <a:chOff x="1506" y="1407"/>
            <a:chExt cx="565" cy="753"/>
          </a:xfrm>
        </p:grpSpPr>
        <p:sp>
          <p:nvSpPr>
            <p:cNvPr id="88123" name="Rectangle 23"/>
            <p:cNvSpPr>
              <a:spLocks noChangeArrowheads="1"/>
            </p:cNvSpPr>
            <p:nvPr/>
          </p:nvSpPr>
          <p:spPr bwMode="auto">
            <a:xfrm>
              <a:off x="1506" y="1407"/>
              <a:ext cx="565" cy="453"/>
            </a:xfrm>
            <a:prstGeom prst="rect">
              <a:avLst/>
            </a:prstGeom>
            <a:noFill/>
            <a:ln w="9525">
              <a:noFill/>
              <a:miter lim="800000"/>
              <a:headEnd/>
              <a:tailEnd/>
            </a:ln>
          </p:spPr>
          <p:txBody>
            <a:bodyPr wrap="none" lIns="0" tIns="0" rIns="0" bIns="0">
              <a:spAutoFit/>
            </a:bodyPr>
            <a:lstStyle/>
            <a:p>
              <a:pPr algn="ctr" eaLnBrk="0" hangingPunct="0">
                <a:defRPr/>
              </a:pPr>
              <a:r>
                <a:rPr lang="en-US" sz="2000" dirty="0">
                  <a:solidFill>
                    <a:srgbClr val="000000"/>
                  </a:solidFill>
                  <a:latin typeface="+mj-lt"/>
                </a:rPr>
                <a:t>3</a:t>
              </a:r>
              <a:r>
                <a:rPr lang="en-US" sz="2000" i="1" dirty="0">
                  <a:solidFill>
                    <a:srgbClr val="000000"/>
                  </a:solidFill>
                  <a:latin typeface="+mj-lt"/>
                </a:rPr>
                <a:t> dB </a:t>
              </a:r>
            </a:p>
            <a:p>
              <a:pPr algn="ctr" eaLnBrk="0" hangingPunct="0">
                <a:defRPr/>
              </a:pPr>
              <a:r>
                <a:rPr lang="en-US" sz="2000" i="1" dirty="0" err="1">
                  <a:solidFill>
                    <a:srgbClr val="000000"/>
                  </a:solidFill>
                  <a:latin typeface="+mj-lt"/>
                </a:rPr>
                <a:t>sprežnik</a:t>
              </a:r>
              <a:endParaRPr lang="en-US" i="1" dirty="0">
                <a:solidFill>
                  <a:srgbClr val="000000"/>
                </a:solidFill>
                <a:latin typeface="+mj-lt"/>
              </a:endParaRPr>
            </a:p>
          </p:txBody>
        </p:sp>
        <p:sp>
          <p:nvSpPr>
            <p:cNvPr id="88124" name="AutoShape 24"/>
            <p:cNvSpPr>
              <a:spLocks noChangeArrowheads="1"/>
            </p:cNvSpPr>
            <p:nvPr/>
          </p:nvSpPr>
          <p:spPr bwMode="auto">
            <a:xfrm>
              <a:off x="1737" y="1910"/>
              <a:ext cx="163" cy="250"/>
            </a:xfrm>
            <a:prstGeom prst="downArrow">
              <a:avLst>
                <a:gd name="adj1" fmla="val 50000"/>
                <a:gd name="adj2" fmla="val 38344"/>
              </a:avLst>
            </a:prstGeom>
            <a:solidFill>
              <a:srgbClr val="FFFFFF"/>
            </a:solidFill>
            <a:ln w="9525">
              <a:solidFill>
                <a:schemeClr val="tx1"/>
              </a:solidFill>
              <a:miter lim="800000"/>
              <a:headEnd/>
              <a:tailEnd/>
            </a:ln>
          </p:spPr>
          <p:txBody>
            <a:bodyPr wrap="none" anchor="ctr"/>
            <a:lstStyle/>
            <a:p>
              <a:pPr>
                <a:defRPr/>
              </a:pPr>
              <a:endParaRPr lang="en-US" dirty="0">
                <a:latin typeface="+mj-lt"/>
              </a:endParaRPr>
            </a:p>
          </p:txBody>
        </p:sp>
      </p:grpSp>
      <p:grpSp>
        <p:nvGrpSpPr>
          <p:cNvPr id="88087" name="Group 25"/>
          <p:cNvGrpSpPr>
            <a:grpSpLocks/>
          </p:cNvGrpSpPr>
          <p:nvPr/>
        </p:nvGrpSpPr>
        <p:grpSpPr bwMode="auto">
          <a:xfrm>
            <a:off x="3473450" y="4767263"/>
            <a:ext cx="603250" cy="466725"/>
            <a:chOff x="2648" y="1992"/>
            <a:chExt cx="404" cy="344"/>
          </a:xfrm>
        </p:grpSpPr>
        <p:sp>
          <p:nvSpPr>
            <p:cNvPr id="88121" name="Rectangle 26"/>
            <p:cNvSpPr>
              <a:spLocks noChangeArrowheads="1"/>
            </p:cNvSpPr>
            <p:nvPr/>
          </p:nvSpPr>
          <p:spPr bwMode="auto">
            <a:xfrm>
              <a:off x="2707" y="1992"/>
              <a:ext cx="288" cy="288"/>
            </a:xfrm>
            <a:prstGeom prst="rect">
              <a:avLst/>
            </a:prstGeom>
            <a:solidFill>
              <a:srgbClr val="FFFFFF"/>
            </a:solidFill>
            <a:ln w="12700">
              <a:solidFill>
                <a:srgbClr val="000000"/>
              </a:solidFill>
              <a:miter lim="800000"/>
              <a:headEnd/>
              <a:tailEnd/>
            </a:ln>
          </p:spPr>
          <p:txBody>
            <a:bodyPr/>
            <a:lstStyle/>
            <a:p>
              <a:endParaRPr lang="en-US">
                <a:latin typeface="Corbel" pitchFamily="34" charset="0"/>
              </a:endParaRPr>
            </a:p>
          </p:txBody>
        </p:sp>
        <p:sp>
          <p:nvSpPr>
            <p:cNvPr id="88122" name="Text Box 27"/>
            <p:cNvSpPr txBox="1">
              <a:spLocks noChangeArrowheads="1"/>
            </p:cNvSpPr>
            <p:nvPr/>
          </p:nvSpPr>
          <p:spPr bwMode="auto">
            <a:xfrm>
              <a:off x="2648" y="1996"/>
              <a:ext cx="404" cy="340"/>
            </a:xfrm>
            <a:prstGeom prst="rect">
              <a:avLst/>
            </a:prstGeom>
            <a:noFill/>
            <a:ln w="9525">
              <a:noFill/>
              <a:miter lim="800000"/>
              <a:headEnd/>
              <a:tailEnd/>
            </a:ln>
          </p:spPr>
          <p:txBody>
            <a:bodyPr>
              <a:spAutoFit/>
            </a:bodyPr>
            <a:lstStyle/>
            <a:p>
              <a:pPr algn="ctr" eaLnBrk="0" hangingPunct="0">
                <a:spcBef>
                  <a:spcPct val="50000"/>
                </a:spcBef>
              </a:pPr>
              <a:r>
                <a:rPr lang="en-US" sz="2400" b="1">
                  <a:solidFill>
                    <a:srgbClr val="000000"/>
                  </a:solidFill>
                  <a:latin typeface="Symbol" pitchFamily="18" charset="2"/>
                </a:rPr>
                <a:t>t</a:t>
              </a:r>
              <a:endParaRPr lang="en-US" sz="2400" b="1" i="1">
                <a:solidFill>
                  <a:srgbClr val="000000"/>
                </a:solidFill>
                <a:latin typeface="Symbol" pitchFamily="18" charset="2"/>
              </a:endParaRPr>
            </a:p>
          </p:txBody>
        </p:sp>
      </p:grpSp>
      <p:sp>
        <p:nvSpPr>
          <p:cNvPr id="88088" name="Rectangle 28"/>
          <p:cNvSpPr>
            <a:spLocks noChangeArrowheads="1"/>
          </p:cNvSpPr>
          <p:nvPr/>
        </p:nvSpPr>
        <p:spPr bwMode="auto">
          <a:xfrm>
            <a:off x="3557588" y="5383213"/>
            <a:ext cx="804862" cy="307975"/>
          </a:xfrm>
          <a:prstGeom prst="rect">
            <a:avLst/>
          </a:prstGeom>
          <a:noFill/>
          <a:ln w="9525">
            <a:noFill/>
            <a:miter lim="800000"/>
            <a:headEnd/>
            <a:tailEnd/>
          </a:ln>
        </p:spPr>
        <p:txBody>
          <a:bodyPr wrap="none" lIns="0" tIns="0" rIns="0" bIns="0">
            <a:spAutoFit/>
          </a:bodyPr>
          <a:lstStyle/>
          <a:p>
            <a:pPr eaLnBrk="0" hangingPunct="0">
              <a:spcBef>
                <a:spcPct val="20000"/>
              </a:spcBef>
              <a:defRPr/>
            </a:pPr>
            <a:r>
              <a:rPr lang="en-US" sz="2000" i="1" dirty="0" err="1">
                <a:solidFill>
                  <a:srgbClr val="000000"/>
                </a:solidFill>
                <a:latin typeface="+mj-lt"/>
              </a:rPr>
              <a:t>Rešetke</a:t>
            </a:r>
            <a:endParaRPr lang="en-US" sz="2000" i="1" dirty="0">
              <a:latin typeface="+mj-lt"/>
            </a:endParaRPr>
          </a:p>
        </p:txBody>
      </p:sp>
      <p:sp>
        <p:nvSpPr>
          <p:cNvPr id="88089" name="Rectangle 29"/>
          <p:cNvSpPr>
            <a:spLocks noChangeArrowheads="1"/>
          </p:cNvSpPr>
          <p:nvPr/>
        </p:nvSpPr>
        <p:spPr bwMode="auto">
          <a:xfrm>
            <a:off x="1838325" y="2781300"/>
            <a:ext cx="309563" cy="471488"/>
          </a:xfrm>
          <a:prstGeom prst="rect">
            <a:avLst/>
          </a:prstGeom>
          <a:solidFill>
            <a:srgbClr val="CCFFFF"/>
          </a:solidFill>
          <a:ln w="3175">
            <a:solidFill>
              <a:srgbClr val="000000"/>
            </a:solidFill>
            <a:miter lim="800000"/>
            <a:headEnd/>
            <a:tailEnd/>
          </a:ln>
        </p:spPr>
        <p:txBody>
          <a:bodyPr/>
          <a:lstStyle/>
          <a:p>
            <a:pPr>
              <a:defRPr/>
            </a:pPr>
            <a:endParaRPr lang="en-US" dirty="0">
              <a:latin typeface="+mj-lt"/>
            </a:endParaRPr>
          </a:p>
        </p:txBody>
      </p:sp>
      <p:sp>
        <p:nvSpPr>
          <p:cNvPr id="88090" name="Rectangle 30"/>
          <p:cNvSpPr>
            <a:spLocks noChangeArrowheads="1"/>
          </p:cNvSpPr>
          <p:nvPr/>
        </p:nvSpPr>
        <p:spPr bwMode="auto">
          <a:xfrm>
            <a:off x="4619625" y="2781300"/>
            <a:ext cx="307975" cy="550863"/>
          </a:xfrm>
          <a:prstGeom prst="rect">
            <a:avLst/>
          </a:prstGeom>
          <a:solidFill>
            <a:srgbClr val="CCFFFF"/>
          </a:solidFill>
          <a:ln w="3175">
            <a:solidFill>
              <a:srgbClr val="000000"/>
            </a:solidFill>
            <a:miter lim="800000"/>
            <a:headEnd/>
            <a:tailEnd/>
          </a:ln>
        </p:spPr>
        <p:txBody>
          <a:bodyPr/>
          <a:lstStyle/>
          <a:p>
            <a:pPr>
              <a:defRPr/>
            </a:pPr>
            <a:endParaRPr lang="en-US" dirty="0">
              <a:latin typeface="+mj-lt"/>
            </a:endParaRPr>
          </a:p>
        </p:txBody>
      </p:sp>
      <p:sp>
        <p:nvSpPr>
          <p:cNvPr id="88091" name="Rectangle 31"/>
          <p:cNvSpPr>
            <a:spLocks noChangeArrowheads="1"/>
          </p:cNvSpPr>
          <p:nvPr/>
        </p:nvSpPr>
        <p:spPr bwMode="auto">
          <a:xfrm>
            <a:off x="2724150" y="1438275"/>
            <a:ext cx="1139825" cy="615950"/>
          </a:xfrm>
          <a:prstGeom prst="rect">
            <a:avLst/>
          </a:prstGeom>
          <a:noFill/>
          <a:ln w="9525">
            <a:noFill/>
            <a:miter lim="800000"/>
            <a:headEnd/>
            <a:tailEnd/>
          </a:ln>
        </p:spPr>
        <p:txBody>
          <a:bodyPr wrap="none" lIns="0" tIns="0" rIns="0" bIns="0">
            <a:spAutoFit/>
          </a:bodyPr>
          <a:lstStyle/>
          <a:p>
            <a:pPr algn="ctr" eaLnBrk="0" hangingPunct="0">
              <a:spcBef>
                <a:spcPct val="20000"/>
              </a:spcBef>
              <a:defRPr/>
            </a:pPr>
            <a:r>
              <a:rPr lang="en-US" sz="2000" i="1" dirty="0" err="1">
                <a:solidFill>
                  <a:srgbClr val="000000"/>
                </a:solidFill>
                <a:latin typeface="+mj-lt"/>
              </a:rPr>
              <a:t>Vremensko</a:t>
            </a:r>
            <a:endParaRPr lang="en-US" sz="2000" i="1" dirty="0">
              <a:solidFill>
                <a:srgbClr val="000000"/>
              </a:solidFill>
              <a:latin typeface="+mj-lt"/>
            </a:endParaRPr>
          </a:p>
          <a:p>
            <a:pPr algn="ctr" eaLnBrk="0" hangingPunct="0">
              <a:defRPr/>
            </a:pPr>
            <a:r>
              <a:rPr lang="en-US" sz="2000" i="1" dirty="0" err="1">
                <a:solidFill>
                  <a:srgbClr val="000000"/>
                </a:solidFill>
                <a:latin typeface="+mj-lt"/>
              </a:rPr>
              <a:t>kašnjenje</a:t>
            </a:r>
            <a:endParaRPr lang="en-US" sz="1400" dirty="0">
              <a:latin typeface="+mj-lt"/>
            </a:endParaRPr>
          </a:p>
        </p:txBody>
      </p:sp>
      <p:grpSp>
        <p:nvGrpSpPr>
          <p:cNvPr id="88092" name="Group 32"/>
          <p:cNvGrpSpPr>
            <a:grpSpLocks/>
          </p:cNvGrpSpPr>
          <p:nvPr/>
        </p:nvGrpSpPr>
        <p:grpSpPr bwMode="auto">
          <a:xfrm>
            <a:off x="836613" y="2425700"/>
            <a:ext cx="5095875" cy="514350"/>
            <a:chOff x="1007" y="2117"/>
            <a:chExt cx="3803" cy="376"/>
          </a:xfrm>
        </p:grpSpPr>
        <p:sp>
          <p:nvSpPr>
            <p:cNvPr id="88113" name="Freeform 33"/>
            <p:cNvSpPr>
              <a:spLocks/>
            </p:cNvSpPr>
            <p:nvPr/>
          </p:nvSpPr>
          <p:spPr bwMode="auto">
            <a:xfrm>
              <a:off x="2101" y="2147"/>
              <a:ext cx="635" cy="115"/>
            </a:xfrm>
            <a:custGeom>
              <a:avLst/>
              <a:gdLst>
                <a:gd name="T0" fmla="*/ 0 w 634"/>
                <a:gd name="T1" fmla="*/ 115 h 115"/>
                <a:gd name="T2" fmla="*/ 15 w 634"/>
                <a:gd name="T3" fmla="*/ 101 h 115"/>
                <a:gd name="T4" fmla="*/ 30 w 634"/>
                <a:gd name="T5" fmla="*/ 88 h 115"/>
                <a:gd name="T6" fmla="*/ 43 w 634"/>
                <a:gd name="T7" fmla="*/ 76 h 115"/>
                <a:gd name="T8" fmla="*/ 58 w 634"/>
                <a:gd name="T9" fmla="*/ 65 h 115"/>
                <a:gd name="T10" fmla="*/ 73 w 634"/>
                <a:gd name="T11" fmla="*/ 54 h 115"/>
                <a:gd name="T12" fmla="*/ 87 w 634"/>
                <a:gd name="T13" fmla="*/ 45 h 115"/>
                <a:gd name="T14" fmla="*/ 101 w 634"/>
                <a:gd name="T15" fmla="*/ 36 h 115"/>
                <a:gd name="T16" fmla="*/ 116 w 634"/>
                <a:gd name="T17" fmla="*/ 28 h 115"/>
                <a:gd name="T18" fmla="*/ 130 w 634"/>
                <a:gd name="T19" fmla="*/ 22 h 115"/>
                <a:gd name="T20" fmla="*/ 145 w 634"/>
                <a:gd name="T21" fmla="*/ 16 h 115"/>
                <a:gd name="T22" fmla="*/ 159 w 634"/>
                <a:gd name="T23" fmla="*/ 11 h 115"/>
                <a:gd name="T24" fmla="*/ 173 w 634"/>
                <a:gd name="T25" fmla="*/ 7 h 115"/>
                <a:gd name="T26" fmla="*/ 188 w 634"/>
                <a:gd name="T27" fmla="*/ 4 h 115"/>
                <a:gd name="T28" fmla="*/ 203 w 634"/>
                <a:gd name="T29" fmla="*/ 2 h 115"/>
                <a:gd name="T30" fmla="*/ 216 w 634"/>
                <a:gd name="T31" fmla="*/ 0 h 115"/>
                <a:gd name="T32" fmla="*/ 231 w 634"/>
                <a:gd name="T33" fmla="*/ 0 h 115"/>
                <a:gd name="T34" fmla="*/ 256 w 634"/>
                <a:gd name="T35" fmla="*/ 0 h 115"/>
                <a:gd name="T36" fmla="*/ 284 w 634"/>
                <a:gd name="T37" fmla="*/ 0 h 115"/>
                <a:gd name="T38" fmla="*/ 315 w 634"/>
                <a:gd name="T39" fmla="*/ 0 h 115"/>
                <a:gd name="T40" fmla="*/ 351 w 634"/>
                <a:gd name="T41" fmla="*/ 0 h 115"/>
                <a:gd name="T42" fmla="*/ 389 w 634"/>
                <a:gd name="T43" fmla="*/ 0 h 115"/>
                <a:gd name="T44" fmla="*/ 431 w 634"/>
                <a:gd name="T45" fmla="*/ 0 h 115"/>
                <a:gd name="T46" fmla="*/ 477 w 634"/>
                <a:gd name="T47" fmla="*/ 0 h 115"/>
                <a:gd name="T48" fmla="*/ 526 w 634"/>
                <a:gd name="T49" fmla="*/ 0 h 115"/>
                <a:gd name="T50" fmla="*/ 578 w 634"/>
                <a:gd name="T51" fmla="*/ 0 h 115"/>
                <a:gd name="T52" fmla="*/ 634 w 634"/>
                <a:gd name="T53" fmla="*/ 0 h 1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4"/>
                <a:gd name="T82" fmla="*/ 0 h 115"/>
                <a:gd name="T83" fmla="*/ 634 w 634"/>
                <a:gd name="T84" fmla="*/ 115 h 1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4" h="115">
                  <a:moveTo>
                    <a:pt x="0" y="115"/>
                  </a:moveTo>
                  <a:lnTo>
                    <a:pt x="15" y="101"/>
                  </a:lnTo>
                  <a:lnTo>
                    <a:pt x="30" y="88"/>
                  </a:lnTo>
                  <a:lnTo>
                    <a:pt x="43" y="76"/>
                  </a:lnTo>
                  <a:lnTo>
                    <a:pt x="58" y="65"/>
                  </a:lnTo>
                  <a:lnTo>
                    <a:pt x="73" y="54"/>
                  </a:lnTo>
                  <a:lnTo>
                    <a:pt x="87" y="45"/>
                  </a:lnTo>
                  <a:lnTo>
                    <a:pt x="101" y="36"/>
                  </a:lnTo>
                  <a:lnTo>
                    <a:pt x="116" y="28"/>
                  </a:lnTo>
                  <a:lnTo>
                    <a:pt x="130" y="22"/>
                  </a:lnTo>
                  <a:lnTo>
                    <a:pt x="145" y="16"/>
                  </a:lnTo>
                  <a:lnTo>
                    <a:pt x="159" y="11"/>
                  </a:lnTo>
                  <a:lnTo>
                    <a:pt x="173" y="7"/>
                  </a:lnTo>
                  <a:lnTo>
                    <a:pt x="188" y="4"/>
                  </a:lnTo>
                  <a:lnTo>
                    <a:pt x="203" y="2"/>
                  </a:lnTo>
                  <a:lnTo>
                    <a:pt x="216" y="0"/>
                  </a:lnTo>
                  <a:lnTo>
                    <a:pt x="231" y="0"/>
                  </a:lnTo>
                  <a:lnTo>
                    <a:pt x="256" y="0"/>
                  </a:lnTo>
                  <a:lnTo>
                    <a:pt x="284" y="0"/>
                  </a:lnTo>
                  <a:lnTo>
                    <a:pt x="315" y="0"/>
                  </a:lnTo>
                  <a:lnTo>
                    <a:pt x="351" y="0"/>
                  </a:lnTo>
                  <a:lnTo>
                    <a:pt x="389" y="0"/>
                  </a:lnTo>
                  <a:lnTo>
                    <a:pt x="431" y="0"/>
                  </a:lnTo>
                  <a:lnTo>
                    <a:pt x="477" y="0"/>
                  </a:lnTo>
                  <a:lnTo>
                    <a:pt x="526" y="0"/>
                  </a:lnTo>
                  <a:lnTo>
                    <a:pt x="578" y="0"/>
                  </a:lnTo>
                  <a:lnTo>
                    <a:pt x="634" y="0"/>
                  </a:lnTo>
                </a:path>
              </a:pathLst>
            </a:custGeom>
            <a:noFill/>
            <a:ln w="12700">
              <a:solidFill>
                <a:srgbClr val="000000"/>
              </a:solidFill>
              <a:round/>
              <a:headEnd/>
              <a:tailEnd/>
            </a:ln>
          </p:spPr>
          <p:txBody>
            <a:bodyPr/>
            <a:lstStyle/>
            <a:p>
              <a:pPr>
                <a:defRPr/>
              </a:pPr>
              <a:endParaRPr lang="en-US" dirty="0">
                <a:latin typeface="+mj-lt"/>
              </a:endParaRPr>
            </a:p>
          </p:txBody>
        </p:sp>
        <p:sp>
          <p:nvSpPr>
            <p:cNvPr id="88114" name="Freeform 34"/>
            <p:cNvSpPr>
              <a:spLocks/>
            </p:cNvSpPr>
            <p:nvPr/>
          </p:nvSpPr>
          <p:spPr bwMode="auto">
            <a:xfrm>
              <a:off x="3023" y="2146"/>
              <a:ext cx="692" cy="116"/>
            </a:xfrm>
            <a:custGeom>
              <a:avLst/>
              <a:gdLst>
                <a:gd name="T0" fmla="*/ 692 w 692"/>
                <a:gd name="T1" fmla="*/ 116 h 116"/>
                <a:gd name="T2" fmla="*/ 676 w 692"/>
                <a:gd name="T3" fmla="*/ 102 h 116"/>
                <a:gd name="T4" fmla="*/ 660 w 692"/>
                <a:gd name="T5" fmla="*/ 89 h 116"/>
                <a:gd name="T6" fmla="*/ 644 w 692"/>
                <a:gd name="T7" fmla="*/ 76 h 116"/>
                <a:gd name="T8" fmla="*/ 628 w 692"/>
                <a:gd name="T9" fmla="*/ 66 h 116"/>
                <a:gd name="T10" fmla="*/ 612 w 692"/>
                <a:gd name="T11" fmla="*/ 55 h 116"/>
                <a:gd name="T12" fmla="*/ 596 w 692"/>
                <a:gd name="T13" fmla="*/ 46 h 116"/>
                <a:gd name="T14" fmla="*/ 580 w 692"/>
                <a:gd name="T15" fmla="*/ 37 h 116"/>
                <a:gd name="T16" fmla="*/ 564 w 692"/>
                <a:gd name="T17" fmla="*/ 29 h 116"/>
                <a:gd name="T18" fmla="*/ 548 w 692"/>
                <a:gd name="T19" fmla="*/ 23 h 116"/>
                <a:gd name="T20" fmla="*/ 533 w 692"/>
                <a:gd name="T21" fmla="*/ 16 h 116"/>
                <a:gd name="T22" fmla="*/ 517 w 692"/>
                <a:gd name="T23" fmla="*/ 12 h 116"/>
                <a:gd name="T24" fmla="*/ 501 w 692"/>
                <a:gd name="T25" fmla="*/ 8 h 116"/>
                <a:gd name="T26" fmla="*/ 485 w 692"/>
                <a:gd name="T27" fmla="*/ 5 h 116"/>
                <a:gd name="T28" fmla="*/ 470 w 692"/>
                <a:gd name="T29" fmla="*/ 3 h 116"/>
                <a:gd name="T30" fmla="*/ 454 w 692"/>
                <a:gd name="T31" fmla="*/ 1 h 116"/>
                <a:gd name="T32" fmla="*/ 438 w 692"/>
                <a:gd name="T33" fmla="*/ 0 h 116"/>
                <a:gd name="T34" fmla="*/ 414 w 692"/>
                <a:gd name="T35" fmla="*/ 0 h 116"/>
                <a:gd name="T36" fmla="*/ 387 w 692"/>
                <a:gd name="T37" fmla="*/ 0 h 116"/>
                <a:gd name="T38" fmla="*/ 356 w 692"/>
                <a:gd name="T39" fmla="*/ 0 h 116"/>
                <a:gd name="T40" fmla="*/ 322 w 692"/>
                <a:gd name="T41" fmla="*/ 0 h 116"/>
                <a:gd name="T42" fmla="*/ 285 w 692"/>
                <a:gd name="T43" fmla="*/ 0 h 116"/>
                <a:gd name="T44" fmla="*/ 246 w 692"/>
                <a:gd name="T45" fmla="*/ 0 h 116"/>
                <a:gd name="T46" fmla="*/ 203 w 692"/>
                <a:gd name="T47" fmla="*/ 0 h 116"/>
                <a:gd name="T48" fmla="*/ 157 w 692"/>
                <a:gd name="T49" fmla="*/ 0 h 116"/>
                <a:gd name="T50" fmla="*/ 108 w 692"/>
                <a:gd name="T51" fmla="*/ 0 h 116"/>
                <a:gd name="T52" fmla="*/ 56 w 692"/>
                <a:gd name="T53" fmla="*/ 0 h 116"/>
                <a:gd name="T54" fmla="*/ 0 w 692"/>
                <a:gd name="T55" fmla="*/ 1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92"/>
                <a:gd name="T85" fmla="*/ 0 h 116"/>
                <a:gd name="T86" fmla="*/ 692 w 692"/>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92" h="116">
                  <a:moveTo>
                    <a:pt x="692" y="116"/>
                  </a:moveTo>
                  <a:lnTo>
                    <a:pt x="676" y="102"/>
                  </a:lnTo>
                  <a:lnTo>
                    <a:pt x="660" y="89"/>
                  </a:lnTo>
                  <a:lnTo>
                    <a:pt x="644" y="76"/>
                  </a:lnTo>
                  <a:lnTo>
                    <a:pt x="628" y="66"/>
                  </a:lnTo>
                  <a:lnTo>
                    <a:pt x="612" y="55"/>
                  </a:lnTo>
                  <a:lnTo>
                    <a:pt x="596" y="46"/>
                  </a:lnTo>
                  <a:lnTo>
                    <a:pt x="580" y="37"/>
                  </a:lnTo>
                  <a:lnTo>
                    <a:pt x="564" y="29"/>
                  </a:lnTo>
                  <a:lnTo>
                    <a:pt x="548" y="23"/>
                  </a:lnTo>
                  <a:lnTo>
                    <a:pt x="533" y="16"/>
                  </a:lnTo>
                  <a:lnTo>
                    <a:pt x="517" y="12"/>
                  </a:lnTo>
                  <a:lnTo>
                    <a:pt x="501" y="8"/>
                  </a:lnTo>
                  <a:lnTo>
                    <a:pt x="485" y="5"/>
                  </a:lnTo>
                  <a:lnTo>
                    <a:pt x="470" y="3"/>
                  </a:lnTo>
                  <a:lnTo>
                    <a:pt x="454" y="1"/>
                  </a:lnTo>
                  <a:lnTo>
                    <a:pt x="438" y="0"/>
                  </a:lnTo>
                  <a:lnTo>
                    <a:pt x="414" y="0"/>
                  </a:lnTo>
                  <a:lnTo>
                    <a:pt x="387" y="0"/>
                  </a:lnTo>
                  <a:lnTo>
                    <a:pt x="356" y="0"/>
                  </a:lnTo>
                  <a:lnTo>
                    <a:pt x="322" y="0"/>
                  </a:lnTo>
                  <a:lnTo>
                    <a:pt x="285" y="0"/>
                  </a:lnTo>
                  <a:lnTo>
                    <a:pt x="246" y="0"/>
                  </a:lnTo>
                  <a:lnTo>
                    <a:pt x="203" y="0"/>
                  </a:lnTo>
                  <a:lnTo>
                    <a:pt x="157" y="0"/>
                  </a:lnTo>
                  <a:lnTo>
                    <a:pt x="108" y="0"/>
                  </a:lnTo>
                  <a:lnTo>
                    <a:pt x="56" y="0"/>
                  </a:lnTo>
                  <a:lnTo>
                    <a:pt x="0" y="1"/>
                  </a:lnTo>
                </a:path>
              </a:pathLst>
            </a:custGeom>
            <a:noFill/>
            <a:ln w="12700">
              <a:solidFill>
                <a:srgbClr val="000000"/>
              </a:solidFill>
              <a:round/>
              <a:headEnd/>
              <a:tailEnd/>
            </a:ln>
          </p:spPr>
          <p:txBody>
            <a:bodyPr/>
            <a:lstStyle/>
            <a:p>
              <a:pPr>
                <a:defRPr/>
              </a:pPr>
              <a:endParaRPr lang="en-US" dirty="0">
                <a:latin typeface="+mj-lt"/>
              </a:endParaRPr>
            </a:p>
          </p:txBody>
        </p:sp>
        <p:sp>
          <p:nvSpPr>
            <p:cNvPr id="88115" name="Freeform 35"/>
            <p:cNvSpPr>
              <a:spLocks/>
            </p:cNvSpPr>
            <p:nvPr/>
          </p:nvSpPr>
          <p:spPr bwMode="auto">
            <a:xfrm>
              <a:off x="4176" y="2147"/>
              <a:ext cx="581" cy="115"/>
            </a:xfrm>
            <a:custGeom>
              <a:avLst/>
              <a:gdLst>
                <a:gd name="T0" fmla="*/ 0 w 581"/>
                <a:gd name="T1" fmla="*/ 115 h 115"/>
                <a:gd name="T2" fmla="*/ 14 w 581"/>
                <a:gd name="T3" fmla="*/ 101 h 115"/>
                <a:gd name="T4" fmla="*/ 29 w 581"/>
                <a:gd name="T5" fmla="*/ 88 h 115"/>
                <a:gd name="T6" fmla="*/ 43 w 581"/>
                <a:gd name="T7" fmla="*/ 76 h 115"/>
                <a:gd name="T8" fmla="*/ 57 w 581"/>
                <a:gd name="T9" fmla="*/ 65 h 115"/>
                <a:gd name="T10" fmla="*/ 72 w 581"/>
                <a:gd name="T11" fmla="*/ 54 h 115"/>
                <a:gd name="T12" fmla="*/ 87 w 581"/>
                <a:gd name="T13" fmla="*/ 45 h 115"/>
                <a:gd name="T14" fmla="*/ 100 w 581"/>
                <a:gd name="T15" fmla="*/ 36 h 115"/>
                <a:gd name="T16" fmla="*/ 115 w 581"/>
                <a:gd name="T17" fmla="*/ 28 h 115"/>
                <a:gd name="T18" fmla="*/ 130 w 581"/>
                <a:gd name="T19" fmla="*/ 22 h 115"/>
                <a:gd name="T20" fmla="*/ 144 w 581"/>
                <a:gd name="T21" fmla="*/ 16 h 115"/>
                <a:gd name="T22" fmla="*/ 158 w 581"/>
                <a:gd name="T23" fmla="*/ 11 h 115"/>
                <a:gd name="T24" fmla="*/ 173 w 581"/>
                <a:gd name="T25" fmla="*/ 7 h 115"/>
                <a:gd name="T26" fmla="*/ 187 w 581"/>
                <a:gd name="T27" fmla="*/ 4 h 115"/>
                <a:gd name="T28" fmla="*/ 202 w 581"/>
                <a:gd name="T29" fmla="*/ 2 h 115"/>
                <a:gd name="T30" fmla="*/ 216 w 581"/>
                <a:gd name="T31" fmla="*/ 0 h 115"/>
                <a:gd name="T32" fmla="*/ 230 w 581"/>
                <a:gd name="T33" fmla="*/ 0 h 115"/>
                <a:gd name="T34" fmla="*/ 253 w 581"/>
                <a:gd name="T35" fmla="*/ 0 h 115"/>
                <a:gd name="T36" fmla="*/ 278 w 581"/>
                <a:gd name="T37" fmla="*/ 0 h 115"/>
                <a:gd name="T38" fmla="*/ 306 w 581"/>
                <a:gd name="T39" fmla="*/ 0 h 115"/>
                <a:gd name="T40" fmla="*/ 336 w 581"/>
                <a:gd name="T41" fmla="*/ 0 h 115"/>
                <a:gd name="T42" fmla="*/ 370 w 581"/>
                <a:gd name="T43" fmla="*/ 0 h 115"/>
                <a:gd name="T44" fmla="*/ 407 w 581"/>
                <a:gd name="T45" fmla="*/ 0 h 115"/>
                <a:gd name="T46" fmla="*/ 446 w 581"/>
                <a:gd name="T47" fmla="*/ 0 h 115"/>
                <a:gd name="T48" fmla="*/ 488 w 581"/>
                <a:gd name="T49" fmla="*/ 0 h 115"/>
                <a:gd name="T50" fmla="*/ 534 w 581"/>
                <a:gd name="T51" fmla="*/ 0 h 115"/>
                <a:gd name="T52" fmla="*/ 581 w 581"/>
                <a:gd name="T53" fmla="*/ 0 h 1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1"/>
                <a:gd name="T82" fmla="*/ 0 h 115"/>
                <a:gd name="T83" fmla="*/ 581 w 581"/>
                <a:gd name="T84" fmla="*/ 115 h 1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1" h="115">
                  <a:moveTo>
                    <a:pt x="0" y="115"/>
                  </a:moveTo>
                  <a:lnTo>
                    <a:pt x="14" y="101"/>
                  </a:lnTo>
                  <a:lnTo>
                    <a:pt x="29" y="88"/>
                  </a:lnTo>
                  <a:lnTo>
                    <a:pt x="43" y="76"/>
                  </a:lnTo>
                  <a:lnTo>
                    <a:pt x="57" y="65"/>
                  </a:lnTo>
                  <a:lnTo>
                    <a:pt x="72" y="54"/>
                  </a:lnTo>
                  <a:lnTo>
                    <a:pt x="87" y="45"/>
                  </a:lnTo>
                  <a:lnTo>
                    <a:pt x="100" y="36"/>
                  </a:lnTo>
                  <a:lnTo>
                    <a:pt x="115" y="28"/>
                  </a:lnTo>
                  <a:lnTo>
                    <a:pt x="130" y="22"/>
                  </a:lnTo>
                  <a:lnTo>
                    <a:pt x="144" y="16"/>
                  </a:lnTo>
                  <a:lnTo>
                    <a:pt x="158" y="11"/>
                  </a:lnTo>
                  <a:lnTo>
                    <a:pt x="173" y="7"/>
                  </a:lnTo>
                  <a:lnTo>
                    <a:pt x="187" y="4"/>
                  </a:lnTo>
                  <a:lnTo>
                    <a:pt x="202" y="2"/>
                  </a:lnTo>
                  <a:lnTo>
                    <a:pt x="216" y="0"/>
                  </a:lnTo>
                  <a:lnTo>
                    <a:pt x="230" y="0"/>
                  </a:lnTo>
                  <a:lnTo>
                    <a:pt x="253" y="0"/>
                  </a:lnTo>
                  <a:lnTo>
                    <a:pt x="278" y="0"/>
                  </a:lnTo>
                  <a:lnTo>
                    <a:pt x="306" y="0"/>
                  </a:lnTo>
                  <a:lnTo>
                    <a:pt x="336" y="0"/>
                  </a:lnTo>
                  <a:lnTo>
                    <a:pt x="370" y="0"/>
                  </a:lnTo>
                  <a:lnTo>
                    <a:pt x="407" y="0"/>
                  </a:lnTo>
                  <a:lnTo>
                    <a:pt x="446" y="0"/>
                  </a:lnTo>
                  <a:lnTo>
                    <a:pt x="488" y="0"/>
                  </a:lnTo>
                  <a:lnTo>
                    <a:pt x="534" y="0"/>
                  </a:lnTo>
                  <a:lnTo>
                    <a:pt x="581" y="0"/>
                  </a:lnTo>
                </a:path>
              </a:pathLst>
            </a:custGeom>
            <a:noFill/>
            <a:ln w="12700">
              <a:solidFill>
                <a:srgbClr val="000000"/>
              </a:solidFill>
              <a:round/>
              <a:headEnd/>
              <a:tailEnd/>
            </a:ln>
          </p:spPr>
          <p:txBody>
            <a:bodyPr/>
            <a:lstStyle/>
            <a:p>
              <a:pPr>
                <a:defRPr/>
              </a:pPr>
              <a:endParaRPr lang="en-US" dirty="0">
                <a:latin typeface="+mj-lt"/>
              </a:endParaRPr>
            </a:p>
          </p:txBody>
        </p:sp>
        <p:sp>
          <p:nvSpPr>
            <p:cNvPr id="88116" name="Freeform 36"/>
            <p:cNvSpPr>
              <a:spLocks/>
            </p:cNvSpPr>
            <p:nvPr/>
          </p:nvSpPr>
          <p:spPr bwMode="auto">
            <a:xfrm>
              <a:off x="4750" y="2117"/>
              <a:ext cx="60" cy="60"/>
            </a:xfrm>
            <a:custGeom>
              <a:avLst/>
              <a:gdLst>
                <a:gd name="T0" fmla="*/ 0 w 60"/>
                <a:gd name="T1" fmla="*/ 60 h 60"/>
                <a:gd name="T2" fmla="*/ 60 w 60"/>
                <a:gd name="T3" fmla="*/ 30 h 60"/>
                <a:gd name="T4" fmla="*/ 0 w 60"/>
                <a:gd name="T5" fmla="*/ 0 h 60"/>
                <a:gd name="T6" fmla="*/ 0 w 60"/>
                <a:gd name="T7" fmla="*/ 6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0" y="60"/>
                  </a:moveTo>
                  <a:lnTo>
                    <a:pt x="60" y="30"/>
                  </a:lnTo>
                  <a:lnTo>
                    <a:pt x="0" y="0"/>
                  </a:lnTo>
                  <a:lnTo>
                    <a:pt x="0" y="60"/>
                  </a:lnTo>
                  <a:close/>
                </a:path>
              </a:pathLst>
            </a:custGeom>
            <a:solidFill>
              <a:srgbClr val="000000"/>
            </a:solidFill>
            <a:ln w="12700">
              <a:solidFill>
                <a:srgbClr val="000000"/>
              </a:solidFill>
              <a:round/>
              <a:headEnd/>
              <a:tailEnd/>
            </a:ln>
          </p:spPr>
          <p:txBody>
            <a:bodyPr/>
            <a:lstStyle/>
            <a:p>
              <a:pPr>
                <a:defRPr/>
              </a:pPr>
              <a:endParaRPr lang="en-US" dirty="0">
                <a:latin typeface="+mj-lt"/>
              </a:endParaRPr>
            </a:p>
          </p:txBody>
        </p:sp>
        <p:sp>
          <p:nvSpPr>
            <p:cNvPr id="88117" name="Freeform 37"/>
            <p:cNvSpPr>
              <a:spLocks/>
            </p:cNvSpPr>
            <p:nvPr/>
          </p:nvSpPr>
          <p:spPr bwMode="auto">
            <a:xfrm>
              <a:off x="1007" y="2147"/>
              <a:ext cx="595" cy="79"/>
            </a:xfrm>
            <a:custGeom>
              <a:avLst/>
              <a:gdLst>
                <a:gd name="T0" fmla="*/ 595 w 595"/>
                <a:gd name="T1" fmla="*/ 79 h 79"/>
                <a:gd name="T2" fmla="*/ 583 w 595"/>
                <a:gd name="T3" fmla="*/ 70 h 79"/>
                <a:gd name="T4" fmla="*/ 571 w 595"/>
                <a:gd name="T5" fmla="*/ 61 h 79"/>
                <a:gd name="T6" fmla="*/ 559 w 595"/>
                <a:gd name="T7" fmla="*/ 52 h 79"/>
                <a:gd name="T8" fmla="*/ 547 w 595"/>
                <a:gd name="T9" fmla="*/ 45 h 79"/>
                <a:gd name="T10" fmla="*/ 535 w 595"/>
                <a:gd name="T11" fmla="*/ 38 h 79"/>
                <a:gd name="T12" fmla="*/ 523 w 595"/>
                <a:gd name="T13" fmla="*/ 31 h 79"/>
                <a:gd name="T14" fmla="*/ 511 w 595"/>
                <a:gd name="T15" fmla="*/ 25 h 79"/>
                <a:gd name="T16" fmla="*/ 499 w 595"/>
                <a:gd name="T17" fmla="*/ 19 h 79"/>
                <a:gd name="T18" fmla="*/ 487 w 595"/>
                <a:gd name="T19" fmla="*/ 15 h 79"/>
                <a:gd name="T20" fmla="*/ 475 w 595"/>
                <a:gd name="T21" fmla="*/ 11 h 79"/>
                <a:gd name="T22" fmla="*/ 463 w 595"/>
                <a:gd name="T23" fmla="*/ 8 h 79"/>
                <a:gd name="T24" fmla="*/ 451 w 595"/>
                <a:gd name="T25" fmla="*/ 5 h 79"/>
                <a:gd name="T26" fmla="*/ 439 w 595"/>
                <a:gd name="T27" fmla="*/ 2 h 79"/>
                <a:gd name="T28" fmla="*/ 427 w 595"/>
                <a:gd name="T29" fmla="*/ 1 h 79"/>
                <a:gd name="T30" fmla="*/ 415 w 595"/>
                <a:gd name="T31" fmla="*/ 0 h 79"/>
                <a:gd name="T32" fmla="*/ 403 w 595"/>
                <a:gd name="T33" fmla="*/ 0 h 79"/>
                <a:gd name="T34" fmla="*/ 378 w 595"/>
                <a:gd name="T35" fmla="*/ 0 h 79"/>
                <a:gd name="T36" fmla="*/ 350 w 595"/>
                <a:gd name="T37" fmla="*/ 0 h 79"/>
                <a:gd name="T38" fmla="*/ 319 w 595"/>
                <a:gd name="T39" fmla="*/ 0 h 79"/>
                <a:gd name="T40" fmla="*/ 283 w 595"/>
                <a:gd name="T41" fmla="*/ 0 h 79"/>
                <a:gd name="T42" fmla="*/ 245 w 595"/>
                <a:gd name="T43" fmla="*/ 0 h 79"/>
                <a:gd name="T44" fmla="*/ 203 w 595"/>
                <a:gd name="T45" fmla="*/ 0 h 79"/>
                <a:gd name="T46" fmla="*/ 157 w 595"/>
                <a:gd name="T47" fmla="*/ 0 h 79"/>
                <a:gd name="T48" fmla="*/ 108 w 595"/>
                <a:gd name="T49" fmla="*/ 0 h 79"/>
                <a:gd name="T50" fmla="*/ 56 w 595"/>
                <a:gd name="T51" fmla="*/ 0 h 79"/>
                <a:gd name="T52" fmla="*/ 0 w 595"/>
                <a:gd name="T53" fmla="*/ 0 h 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95"/>
                <a:gd name="T82" fmla="*/ 0 h 79"/>
                <a:gd name="T83" fmla="*/ 595 w 595"/>
                <a:gd name="T84" fmla="*/ 79 h 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95" h="79">
                  <a:moveTo>
                    <a:pt x="595" y="79"/>
                  </a:moveTo>
                  <a:lnTo>
                    <a:pt x="583" y="70"/>
                  </a:lnTo>
                  <a:lnTo>
                    <a:pt x="571" y="61"/>
                  </a:lnTo>
                  <a:lnTo>
                    <a:pt x="559" y="52"/>
                  </a:lnTo>
                  <a:lnTo>
                    <a:pt x="547" y="45"/>
                  </a:lnTo>
                  <a:lnTo>
                    <a:pt x="535" y="38"/>
                  </a:lnTo>
                  <a:lnTo>
                    <a:pt x="523" y="31"/>
                  </a:lnTo>
                  <a:lnTo>
                    <a:pt x="511" y="25"/>
                  </a:lnTo>
                  <a:lnTo>
                    <a:pt x="499" y="19"/>
                  </a:lnTo>
                  <a:lnTo>
                    <a:pt x="487" y="15"/>
                  </a:lnTo>
                  <a:lnTo>
                    <a:pt x="475" y="11"/>
                  </a:lnTo>
                  <a:lnTo>
                    <a:pt x="463" y="8"/>
                  </a:lnTo>
                  <a:lnTo>
                    <a:pt x="451" y="5"/>
                  </a:lnTo>
                  <a:lnTo>
                    <a:pt x="439" y="2"/>
                  </a:lnTo>
                  <a:lnTo>
                    <a:pt x="427" y="1"/>
                  </a:lnTo>
                  <a:lnTo>
                    <a:pt x="415" y="0"/>
                  </a:lnTo>
                  <a:lnTo>
                    <a:pt x="403" y="0"/>
                  </a:lnTo>
                  <a:lnTo>
                    <a:pt x="378" y="0"/>
                  </a:lnTo>
                  <a:lnTo>
                    <a:pt x="350" y="0"/>
                  </a:lnTo>
                  <a:lnTo>
                    <a:pt x="319" y="0"/>
                  </a:lnTo>
                  <a:lnTo>
                    <a:pt x="283" y="0"/>
                  </a:lnTo>
                  <a:lnTo>
                    <a:pt x="245" y="0"/>
                  </a:lnTo>
                  <a:lnTo>
                    <a:pt x="203" y="0"/>
                  </a:lnTo>
                  <a:lnTo>
                    <a:pt x="157" y="0"/>
                  </a:lnTo>
                  <a:lnTo>
                    <a:pt x="108" y="0"/>
                  </a:lnTo>
                  <a:lnTo>
                    <a:pt x="56" y="0"/>
                  </a:lnTo>
                  <a:lnTo>
                    <a:pt x="0" y="0"/>
                  </a:lnTo>
                </a:path>
              </a:pathLst>
            </a:custGeom>
            <a:noFill/>
            <a:ln w="12700">
              <a:solidFill>
                <a:srgbClr val="000000"/>
              </a:solidFill>
              <a:round/>
              <a:headEnd/>
              <a:tailEnd/>
            </a:ln>
          </p:spPr>
          <p:txBody>
            <a:bodyPr/>
            <a:lstStyle/>
            <a:p>
              <a:pPr>
                <a:defRPr/>
              </a:pPr>
              <a:endParaRPr lang="en-US" dirty="0">
                <a:latin typeface="+mj-lt"/>
              </a:endParaRPr>
            </a:p>
          </p:txBody>
        </p:sp>
        <p:sp>
          <p:nvSpPr>
            <p:cNvPr id="88118" name="Freeform 38"/>
            <p:cNvSpPr>
              <a:spLocks/>
            </p:cNvSpPr>
            <p:nvPr/>
          </p:nvSpPr>
          <p:spPr bwMode="auto">
            <a:xfrm>
              <a:off x="1576" y="2199"/>
              <a:ext cx="65" cy="63"/>
            </a:xfrm>
            <a:custGeom>
              <a:avLst/>
              <a:gdLst>
                <a:gd name="T0" fmla="*/ 41 w 65"/>
                <a:gd name="T1" fmla="*/ 0 h 63"/>
                <a:gd name="T2" fmla="*/ 65 w 65"/>
                <a:gd name="T3" fmla="*/ 63 h 63"/>
                <a:gd name="T4" fmla="*/ 0 w 65"/>
                <a:gd name="T5" fmla="*/ 45 h 63"/>
                <a:gd name="T6" fmla="*/ 41 w 65"/>
                <a:gd name="T7" fmla="*/ 0 h 63"/>
                <a:gd name="T8" fmla="*/ 0 60000 65536"/>
                <a:gd name="T9" fmla="*/ 0 60000 65536"/>
                <a:gd name="T10" fmla="*/ 0 60000 65536"/>
                <a:gd name="T11" fmla="*/ 0 60000 65536"/>
                <a:gd name="T12" fmla="*/ 0 w 65"/>
                <a:gd name="T13" fmla="*/ 0 h 63"/>
                <a:gd name="T14" fmla="*/ 65 w 65"/>
                <a:gd name="T15" fmla="*/ 63 h 63"/>
              </a:gdLst>
              <a:ahLst/>
              <a:cxnLst>
                <a:cxn ang="T8">
                  <a:pos x="T0" y="T1"/>
                </a:cxn>
                <a:cxn ang="T9">
                  <a:pos x="T2" y="T3"/>
                </a:cxn>
                <a:cxn ang="T10">
                  <a:pos x="T4" y="T5"/>
                </a:cxn>
                <a:cxn ang="T11">
                  <a:pos x="T6" y="T7"/>
                </a:cxn>
              </a:cxnLst>
              <a:rect l="T12" t="T13" r="T14" b="T15"/>
              <a:pathLst>
                <a:path w="65" h="63">
                  <a:moveTo>
                    <a:pt x="41" y="0"/>
                  </a:moveTo>
                  <a:lnTo>
                    <a:pt x="65" y="63"/>
                  </a:lnTo>
                  <a:lnTo>
                    <a:pt x="0" y="45"/>
                  </a:lnTo>
                  <a:lnTo>
                    <a:pt x="41" y="0"/>
                  </a:lnTo>
                  <a:close/>
                </a:path>
              </a:pathLst>
            </a:custGeom>
            <a:solidFill>
              <a:srgbClr val="000000"/>
            </a:solidFill>
            <a:ln w="12700">
              <a:solidFill>
                <a:srgbClr val="000000"/>
              </a:solidFill>
              <a:round/>
              <a:headEnd/>
              <a:tailEnd/>
            </a:ln>
          </p:spPr>
          <p:txBody>
            <a:bodyPr/>
            <a:lstStyle/>
            <a:p>
              <a:pPr>
                <a:defRPr/>
              </a:pPr>
              <a:endParaRPr lang="en-US" dirty="0">
                <a:latin typeface="+mj-lt"/>
              </a:endParaRPr>
            </a:p>
          </p:txBody>
        </p:sp>
        <p:sp>
          <p:nvSpPr>
            <p:cNvPr id="88119" name="Freeform 39"/>
            <p:cNvSpPr>
              <a:spLocks/>
            </p:cNvSpPr>
            <p:nvPr/>
          </p:nvSpPr>
          <p:spPr bwMode="auto">
            <a:xfrm>
              <a:off x="1641" y="2262"/>
              <a:ext cx="460" cy="231"/>
            </a:xfrm>
            <a:custGeom>
              <a:avLst/>
              <a:gdLst>
                <a:gd name="T0" fmla="*/ 460 w 460"/>
                <a:gd name="T1" fmla="*/ 0 h 231"/>
                <a:gd name="T2" fmla="*/ 449 w 460"/>
                <a:gd name="T3" fmla="*/ 23 h 231"/>
                <a:gd name="T4" fmla="*/ 437 w 460"/>
                <a:gd name="T5" fmla="*/ 44 h 231"/>
                <a:gd name="T6" fmla="*/ 426 w 460"/>
                <a:gd name="T7" fmla="*/ 64 h 231"/>
                <a:gd name="T8" fmla="*/ 414 w 460"/>
                <a:gd name="T9" fmla="*/ 83 h 231"/>
                <a:gd name="T10" fmla="*/ 403 w 460"/>
                <a:gd name="T11" fmla="*/ 101 h 231"/>
                <a:gd name="T12" fmla="*/ 391 w 460"/>
                <a:gd name="T13" fmla="*/ 118 h 231"/>
                <a:gd name="T14" fmla="*/ 380 w 460"/>
                <a:gd name="T15" fmla="*/ 133 h 231"/>
                <a:gd name="T16" fmla="*/ 368 w 460"/>
                <a:gd name="T17" fmla="*/ 148 h 231"/>
                <a:gd name="T18" fmla="*/ 357 w 460"/>
                <a:gd name="T19" fmla="*/ 161 h 231"/>
                <a:gd name="T20" fmla="*/ 345 w 460"/>
                <a:gd name="T21" fmla="*/ 173 h 231"/>
                <a:gd name="T22" fmla="*/ 334 w 460"/>
                <a:gd name="T23" fmla="*/ 184 h 231"/>
                <a:gd name="T24" fmla="*/ 322 w 460"/>
                <a:gd name="T25" fmla="*/ 194 h 231"/>
                <a:gd name="T26" fmla="*/ 311 w 460"/>
                <a:gd name="T27" fmla="*/ 202 h 231"/>
                <a:gd name="T28" fmla="*/ 299 w 460"/>
                <a:gd name="T29" fmla="*/ 210 h 231"/>
                <a:gd name="T30" fmla="*/ 288 w 460"/>
                <a:gd name="T31" fmla="*/ 216 h 231"/>
                <a:gd name="T32" fmla="*/ 276 w 460"/>
                <a:gd name="T33" fmla="*/ 221 h 231"/>
                <a:gd name="T34" fmla="*/ 265 w 460"/>
                <a:gd name="T35" fmla="*/ 225 h 231"/>
                <a:gd name="T36" fmla="*/ 253 w 460"/>
                <a:gd name="T37" fmla="*/ 228 h 231"/>
                <a:gd name="T38" fmla="*/ 242 w 460"/>
                <a:gd name="T39" fmla="*/ 230 h 231"/>
                <a:gd name="T40" fmla="*/ 230 w 460"/>
                <a:gd name="T41" fmla="*/ 231 h 231"/>
                <a:gd name="T42" fmla="*/ 218 w 460"/>
                <a:gd name="T43" fmla="*/ 230 h 231"/>
                <a:gd name="T44" fmla="*/ 207 w 460"/>
                <a:gd name="T45" fmla="*/ 228 h 231"/>
                <a:gd name="T46" fmla="*/ 195 w 460"/>
                <a:gd name="T47" fmla="*/ 225 h 231"/>
                <a:gd name="T48" fmla="*/ 184 w 460"/>
                <a:gd name="T49" fmla="*/ 221 h 231"/>
                <a:gd name="T50" fmla="*/ 172 w 460"/>
                <a:gd name="T51" fmla="*/ 216 h 231"/>
                <a:gd name="T52" fmla="*/ 161 w 460"/>
                <a:gd name="T53" fmla="*/ 210 h 231"/>
                <a:gd name="T54" fmla="*/ 149 w 460"/>
                <a:gd name="T55" fmla="*/ 202 h 231"/>
                <a:gd name="T56" fmla="*/ 138 w 460"/>
                <a:gd name="T57" fmla="*/ 194 h 231"/>
                <a:gd name="T58" fmla="*/ 126 w 460"/>
                <a:gd name="T59" fmla="*/ 184 h 231"/>
                <a:gd name="T60" fmla="*/ 115 w 460"/>
                <a:gd name="T61" fmla="*/ 173 h 231"/>
                <a:gd name="T62" fmla="*/ 103 w 460"/>
                <a:gd name="T63" fmla="*/ 161 h 231"/>
                <a:gd name="T64" fmla="*/ 92 w 460"/>
                <a:gd name="T65" fmla="*/ 148 h 231"/>
                <a:gd name="T66" fmla="*/ 80 w 460"/>
                <a:gd name="T67" fmla="*/ 133 h 231"/>
                <a:gd name="T68" fmla="*/ 69 w 460"/>
                <a:gd name="T69" fmla="*/ 118 h 231"/>
                <a:gd name="T70" fmla="*/ 57 w 460"/>
                <a:gd name="T71" fmla="*/ 101 h 231"/>
                <a:gd name="T72" fmla="*/ 46 w 460"/>
                <a:gd name="T73" fmla="*/ 83 h 231"/>
                <a:gd name="T74" fmla="*/ 34 w 460"/>
                <a:gd name="T75" fmla="*/ 64 h 231"/>
                <a:gd name="T76" fmla="*/ 23 w 460"/>
                <a:gd name="T77" fmla="*/ 44 h 231"/>
                <a:gd name="T78" fmla="*/ 11 w 460"/>
                <a:gd name="T79" fmla="*/ 23 h 231"/>
                <a:gd name="T80" fmla="*/ 0 w 460"/>
                <a:gd name="T81" fmla="*/ 0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0"/>
                <a:gd name="T124" fmla="*/ 0 h 231"/>
                <a:gd name="T125" fmla="*/ 460 w 460"/>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0" h="231">
                  <a:moveTo>
                    <a:pt x="460" y="0"/>
                  </a:moveTo>
                  <a:lnTo>
                    <a:pt x="449" y="23"/>
                  </a:lnTo>
                  <a:lnTo>
                    <a:pt x="437" y="44"/>
                  </a:lnTo>
                  <a:lnTo>
                    <a:pt x="426" y="64"/>
                  </a:lnTo>
                  <a:lnTo>
                    <a:pt x="414" y="83"/>
                  </a:lnTo>
                  <a:lnTo>
                    <a:pt x="403" y="101"/>
                  </a:lnTo>
                  <a:lnTo>
                    <a:pt x="391" y="118"/>
                  </a:lnTo>
                  <a:lnTo>
                    <a:pt x="380" y="133"/>
                  </a:lnTo>
                  <a:lnTo>
                    <a:pt x="368" y="148"/>
                  </a:lnTo>
                  <a:lnTo>
                    <a:pt x="357" y="161"/>
                  </a:lnTo>
                  <a:lnTo>
                    <a:pt x="345" y="173"/>
                  </a:lnTo>
                  <a:lnTo>
                    <a:pt x="334" y="184"/>
                  </a:lnTo>
                  <a:lnTo>
                    <a:pt x="322" y="194"/>
                  </a:lnTo>
                  <a:lnTo>
                    <a:pt x="311" y="202"/>
                  </a:lnTo>
                  <a:lnTo>
                    <a:pt x="299" y="210"/>
                  </a:lnTo>
                  <a:lnTo>
                    <a:pt x="288" y="216"/>
                  </a:lnTo>
                  <a:lnTo>
                    <a:pt x="276" y="221"/>
                  </a:lnTo>
                  <a:lnTo>
                    <a:pt x="265" y="225"/>
                  </a:lnTo>
                  <a:lnTo>
                    <a:pt x="253" y="228"/>
                  </a:lnTo>
                  <a:lnTo>
                    <a:pt x="242" y="230"/>
                  </a:lnTo>
                  <a:lnTo>
                    <a:pt x="230" y="231"/>
                  </a:lnTo>
                  <a:lnTo>
                    <a:pt x="218" y="230"/>
                  </a:lnTo>
                  <a:lnTo>
                    <a:pt x="207" y="228"/>
                  </a:lnTo>
                  <a:lnTo>
                    <a:pt x="195" y="225"/>
                  </a:lnTo>
                  <a:lnTo>
                    <a:pt x="184" y="221"/>
                  </a:lnTo>
                  <a:lnTo>
                    <a:pt x="172" y="216"/>
                  </a:lnTo>
                  <a:lnTo>
                    <a:pt x="161" y="210"/>
                  </a:lnTo>
                  <a:lnTo>
                    <a:pt x="149" y="202"/>
                  </a:lnTo>
                  <a:lnTo>
                    <a:pt x="138" y="194"/>
                  </a:lnTo>
                  <a:lnTo>
                    <a:pt x="126" y="184"/>
                  </a:lnTo>
                  <a:lnTo>
                    <a:pt x="115" y="173"/>
                  </a:lnTo>
                  <a:lnTo>
                    <a:pt x="103" y="161"/>
                  </a:lnTo>
                  <a:lnTo>
                    <a:pt x="92" y="148"/>
                  </a:lnTo>
                  <a:lnTo>
                    <a:pt x="80" y="133"/>
                  </a:lnTo>
                  <a:lnTo>
                    <a:pt x="69" y="118"/>
                  </a:lnTo>
                  <a:lnTo>
                    <a:pt x="57" y="101"/>
                  </a:lnTo>
                  <a:lnTo>
                    <a:pt x="46" y="83"/>
                  </a:lnTo>
                  <a:lnTo>
                    <a:pt x="34" y="64"/>
                  </a:lnTo>
                  <a:lnTo>
                    <a:pt x="23" y="44"/>
                  </a:lnTo>
                  <a:lnTo>
                    <a:pt x="11" y="23"/>
                  </a:lnTo>
                  <a:lnTo>
                    <a:pt x="0" y="0"/>
                  </a:lnTo>
                </a:path>
              </a:pathLst>
            </a:custGeom>
            <a:noFill/>
            <a:ln w="12700">
              <a:solidFill>
                <a:srgbClr val="000000"/>
              </a:solidFill>
              <a:round/>
              <a:headEnd/>
              <a:tailEnd/>
            </a:ln>
          </p:spPr>
          <p:txBody>
            <a:bodyPr/>
            <a:lstStyle/>
            <a:p>
              <a:pPr>
                <a:defRPr/>
              </a:pPr>
              <a:endParaRPr lang="en-US" dirty="0">
                <a:latin typeface="+mj-lt"/>
              </a:endParaRPr>
            </a:p>
          </p:txBody>
        </p:sp>
        <p:sp>
          <p:nvSpPr>
            <p:cNvPr id="88120" name="Freeform 40"/>
            <p:cNvSpPr>
              <a:spLocks/>
            </p:cNvSpPr>
            <p:nvPr/>
          </p:nvSpPr>
          <p:spPr bwMode="auto">
            <a:xfrm>
              <a:off x="3715" y="2262"/>
              <a:ext cx="461" cy="231"/>
            </a:xfrm>
            <a:custGeom>
              <a:avLst/>
              <a:gdLst>
                <a:gd name="T0" fmla="*/ 461 w 461"/>
                <a:gd name="T1" fmla="*/ 0 h 231"/>
                <a:gd name="T2" fmla="*/ 449 w 461"/>
                <a:gd name="T3" fmla="*/ 23 h 231"/>
                <a:gd name="T4" fmla="*/ 438 w 461"/>
                <a:gd name="T5" fmla="*/ 44 h 231"/>
                <a:gd name="T6" fmla="*/ 426 w 461"/>
                <a:gd name="T7" fmla="*/ 64 h 231"/>
                <a:gd name="T8" fmla="*/ 415 w 461"/>
                <a:gd name="T9" fmla="*/ 83 h 231"/>
                <a:gd name="T10" fmla="*/ 403 w 461"/>
                <a:gd name="T11" fmla="*/ 101 h 231"/>
                <a:gd name="T12" fmla="*/ 392 w 461"/>
                <a:gd name="T13" fmla="*/ 118 h 231"/>
                <a:gd name="T14" fmla="*/ 380 w 461"/>
                <a:gd name="T15" fmla="*/ 133 h 231"/>
                <a:gd name="T16" fmla="*/ 369 w 461"/>
                <a:gd name="T17" fmla="*/ 148 h 231"/>
                <a:gd name="T18" fmla="*/ 357 w 461"/>
                <a:gd name="T19" fmla="*/ 161 h 231"/>
                <a:gd name="T20" fmla="*/ 346 w 461"/>
                <a:gd name="T21" fmla="*/ 173 h 231"/>
                <a:gd name="T22" fmla="*/ 334 w 461"/>
                <a:gd name="T23" fmla="*/ 184 h 231"/>
                <a:gd name="T24" fmla="*/ 322 w 461"/>
                <a:gd name="T25" fmla="*/ 194 h 231"/>
                <a:gd name="T26" fmla="*/ 311 w 461"/>
                <a:gd name="T27" fmla="*/ 202 h 231"/>
                <a:gd name="T28" fmla="*/ 299 w 461"/>
                <a:gd name="T29" fmla="*/ 210 h 231"/>
                <a:gd name="T30" fmla="*/ 288 w 461"/>
                <a:gd name="T31" fmla="*/ 216 h 231"/>
                <a:gd name="T32" fmla="*/ 276 w 461"/>
                <a:gd name="T33" fmla="*/ 221 h 231"/>
                <a:gd name="T34" fmla="*/ 265 w 461"/>
                <a:gd name="T35" fmla="*/ 225 h 231"/>
                <a:gd name="T36" fmla="*/ 253 w 461"/>
                <a:gd name="T37" fmla="*/ 228 h 231"/>
                <a:gd name="T38" fmla="*/ 242 w 461"/>
                <a:gd name="T39" fmla="*/ 230 h 231"/>
                <a:gd name="T40" fmla="*/ 230 w 461"/>
                <a:gd name="T41" fmla="*/ 231 h 231"/>
                <a:gd name="T42" fmla="*/ 219 w 461"/>
                <a:gd name="T43" fmla="*/ 230 h 231"/>
                <a:gd name="T44" fmla="*/ 207 w 461"/>
                <a:gd name="T45" fmla="*/ 228 h 231"/>
                <a:gd name="T46" fmla="*/ 196 w 461"/>
                <a:gd name="T47" fmla="*/ 225 h 231"/>
                <a:gd name="T48" fmla="*/ 184 w 461"/>
                <a:gd name="T49" fmla="*/ 221 h 231"/>
                <a:gd name="T50" fmla="*/ 173 w 461"/>
                <a:gd name="T51" fmla="*/ 216 h 231"/>
                <a:gd name="T52" fmla="*/ 161 w 461"/>
                <a:gd name="T53" fmla="*/ 210 h 231"/>
                <a:gd name="T54" fmla="*/ 150 w 461"/>
                <a:gd name="T55" fmla="*/ 202 h 231"/>
                <a:gd name="T56" fmla="*/ 138 w 461"/>
                <a:gd name="T57" fmla="*/ 194 h 231"/>
                <a:gd name="T58" fmla="*/ 127 w 461"/>
                <a:gd name="T59" fmla="*/ 184 h 231"/>
                <a:gd name="T60" fmla="*/ 115 w 461"/>
                <a:gd name="T61" fmla="*/ 173 h 231"/>
                <a:gd name="T62" fmla="*/ 104 w 461"/>
                <a:gd name="T63" fmla="*/ 161 h 231"/>
                <a:gd name="T64" fmla="*/ 92 w 461"/>
                <a:gd name="T65" fmla="*/ 148 h 231"/>
                <a:gd name="T66" fmla="*/ 80 w 461"/>
                <a:gd name="T67" fmla="*/ 133 h 231"/>
                <a:gd name="T68" fmla="*/ 69 w 461"/>
                <a:gd name="T69" fmla="*/ 118 h 231"/>
                <a:gd name="T70" fmla="*/ 57 w 461"/>
                <a:gd name="T71" fmla="*/ 101 h 231"/>
                <a:gd name="T72" fmla="*/ 46 w 461"/>
                <a:gd name="T73" fmla="*/ 83 h 231"/>
                <a:gd name="T74" fmla="*/ 34 w 461"/>
                <a:gd name="T75" fmla="*/ 64 h 231"/>
                <a:gd name="T76" fmla="*/ 23 w 461"/>
                <a:gd name="T77" fmla="*/ 44 h 231"/>
                <a:gd name="T78" fmla="*/ 11 w 461"/>
                <a:gd name="T79" fmla="*/ 23 h 231"/>
                <a:gd name="T80" fmla="*/ 0 w 461"/>
                <a:gd name="T81" fmla="*/ 0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1"/>
                <a:gd name="T125" fmla="*/ 461 w 461"/>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1">
                  <a:moveTo>
                    <a:pt x="461" y="0"/>
                  </a:moveTo>
                  <a:lnTo>
                    <a:pt x="449" y="23"/>
                  </a:lnTo>
                  <a:lnTo>
                    <a:pt x="438" y="44"/>
                  </a:lnTo>
                  <a:lnTo>
                    <a:pt x="426" y="64"/>
                  </a:lnTo>
                  <a:lnTo>
                    <a:pt x="415" y="83"/>
                  </a:lnTo>
                  <a:lnTo>
                    <a:pt x="403" y="101"/>
                  </a:lnTo>
                  <a:lnTo>
                    <a:pt x="392" y="118"/>
                  </a:lnTo>
                  <a:lnTo>
                    <a:pt x="380" y="133"/>
                  </a:lnTo>
                  <a:lnTo>
                    <a:pt x="369" y="148"/>
                  </a:lnTo>
                  <a:lnTo>
                    <a:pt x="357" y="161"/>
                  </a:lnTo>
                  <a:lnTo>
                    <a:pt x="346" y="173"/>
                  </a:lnTo>
                  <a:lnTo>
                    <a:pt x="334" y="184"/>
                  </a:lnTo>
                  <a:lnTo>
                    <a:pt x="322" y="194"/>
                  </a:lnTo>
                  <a:lnTo>
                    <a:pt x="311" y="202"/>
                  </a:lnTo>
                  <a:lnTo>
                    <a:pt x="299" y="210"/>
                  </a:lnTo>
                  <a:lnTo>
                    <a:pt x="288" y="216"/>
                  </a:lnTo>
                  <a:lnTo>
                    <a:pt x="276" y="221"/>
                  </a:lnTo>
                  <a:lnTo>
                    <a:pt x="265" y="225"/>
                  </a:lnTo>
                  <a:lnTo>
                    <a:pt x="253" y="228"/>
                  </a:lnTo>
                  <a:lnTo>
                    <a:pt x="242" y="230"/>
                  </a:lnTo>
                  <a:lnTo>
                    <a:pt x="230" y="231"/>
                  </a:lnTo>
                  <a:lnTo>
                    <a:pt x="219" y="230"/>
                  </a:lnTo>
                  <a:lnTo>
                    <a:pt x="207" y="228"/>
                  </a:lnTo>
                  <a:lnTo>
                    <a:pt x="196" y="225"/>
                  </a:lnTo>
                  <a:lnTo>
                    <a:pt x="184" y="221"/>
                  </a:lnTo>
                  <a:lnTo>
                    <a:pt x="173" y="216"/>
                  </a:lnTo>
                  <a:lnTo>
                    <a:pt x="161" y="210"/>
                  </a:lnTo>
                  <a:lnTo>
                    <a:pt x="150" y="202"/>
                  </a:lnTo>
                  <a:lnTo>
                    <a:pt x="138" y="194"/>
                  </a:lnTo>
                  <a:lnTo>
                    <a:pt x="127" y="184"/>
                  </a:lnTo>
                  <a:lnTo>
                    <a:pt x="115" y="173"/>
                  </a:lnTo>
                  <a:lnTo>
                    <a:pt x="104" y="161"/>
                  </a:lnTo>
                  <a:lnTo>
                    <a:pt x="92" y="148"/>
                  </a:lnTo>
                  <a:lnTo>
                    <a:pt x="80" y="133"/>
                  </a:lnTo>
                  <a:lnTo>
                    <a:pt x="69" y="118"/>
                  </a:lnTo>
                  <a:lnTo>
                    <a:pt x="57" y="101"/>
                  </a:lnTo>
                  <a:lnTo>
                    <a:pt x="46" y="83"/>
                  </a:lnTo>
                  <a:lnTo>
                    <a:pt x="34" y="64"/>
                  </a:lnTo>
                  <a:lnTo>
                    <a:pt x="23" y="44"/>
                  </a:lnTo>
                  <a:lnTo>
                    <a:pt x="11" y="23"/>
                  </a:lnTo>
                  <a:lnTo>
                    <a:pt x="0" y="0"/>
                  </a:lnTo>
                </a:path>
              </a:pathLst>
            </a:custGeom>
            <a:noFill/>
            <a:ln w="12700">
              <a:solidFill>
                <a:srgbClr val="000000"/>
              </a:solidFill>
              <a:round/>
              <a:headEnd/>
              <a:tailEnd/>
            </a:ln>
          </p:spPr>
          <p:txBody>
            <a:bodyPr/>
            <a:lstStyle/>
            <a:p>
              <a:pPr>
                <a:defRPr/>
              </a:pPr>
              <a:endParaRPr lang="en-US" dirty="0">
                <a:latin typeface="+mj-lt"/>
              </a:endParaRPr>
            </a:p>
          </p:txBody>
        </p:sp>
      </p:grpSp>
      <p:grpSp>
        <p:nvGrpSpPr>
          <p:cNvPr id="88093" name="Group 41"/>
          <p:cNvGrpSpPr>
            <a:grpSpLocks/>
          </p:cNvGrpSpPr>
          <p:nvPr/>
        </p:nvGrpSpPr>
        <p:grpSpPr bwMode="auto">
          <a:xfrm>
            <a:off x="836613" y="3095625"/>
            <a:ext cx="5095875" cy="512763"/>
            <a:chOff x="1007" y="2608"/>
            <a:chExt cx="3803" cy="375"/>
          </a:xfrm>
        </p:grpSpPr>
        <p:sp>
          <p:nvSpPr>
            <p:cNvPr id="88106" name="Freeform 42"/>
            <p:cNvSpPr>
              <a:spLocks/>
            </p:cNvSpPr>
            <p:nvPr/>
          </p:nvSpPr>
          <p:spPr bwMode="auto">
            <a:xfrm>
              <a:off x="2101" y="2838"/>
              <a:ext cx="693" cy="116"/>
            </a:xfrm>
            <a:custGeom>
              <a:avLst/>
              <a:gdLst>
                <a:gd name="T0" fmla="*/ 0 w 692"/>
                <a:gd name="T1" fmla="*/ 0 h 116"/>
                <a:gd name="T2" fmla="*/ 17 w 692"/>
                <a:gd name="T3" fmla="*/ 14 h 116"/>
                <a:gd name="T4" fmla="*/ 33 w 692"/>
                <a:gd name="T5" fmla="*/ 27 h 116"/>
                <a:gd name="T6" fmla="*/ 49 w 692"/>
                <a:gd name="T7" fmla="*/ 40 h 116"/>
                <a:gd name="T8" fmla="*/ 64 w 692"/>
                <a:gd name="T9" fmla="*/ 50 h 116"/>
                <a:gd name="T10" fmla="*/ 80 w 692"/>
                <a:gd name="T11" fmla="*/ 61 h 116"/>
                <a:gd name="T12" fmla="*/ 96 w 692"/>
                <a:gd name="T13" fmla="*/ 70 h 116"/>
                <a:gd name="T14" fmla="*/ 113 w 692"/>
                <a:gd name="T15" fmla="*/ 79 h 116"/>
                <a:gd name="T16" fmla="*/ 128 w 692"/>
                <a:gd name="T17" fmla="*/ 86 h 116"/>
                <a:gd name="T18" fmla="*/ 144 w 692"/>
                <a:gd name="T19" fmla="*/ 93 h 116"/>
                <a:gd name="T20" fmla="*/ 160 w 692"/>
                <a:gd name="T21" fmla="*/ 99 h 116"/>
                <a:gd name="T22" fmla="*/ 176 w 692"/>
                <a:gd name="T23" fmla="*/ 104 h 116"/>
                <a:gd name="T24" fmla="*/ 192 w 692"/>
                <a:gd name="T25" fmla="*/ 108 h 116"/>
                <a:gd name="T26" fmla="*/ 207 w 692"/>
                <a:gd name="T27" fmla="*/ 111 h 116"/>
                <a:gd name="T28" fmla="*/ 222 w 692"/>
                <a:gd name="T29" fmla="*/ 113 h 116"/>
                <a:gd name="T30" fmla="*/ 239 w 692"/>
                <a:gd name="T31" fmla="*/ 115 h 116"/>
                <a:gd name="T32" fmla="*/ 254 w 692"/>
                <a:gd name="T33" fmla="*/ 116 h 116"/>
                <a:gd name="T34" fmla="*/ 279 w 692"/>
                <a:gd name="T35" fmla="*/ 116 h 116"/>
                <a:gd name="T36" fmla="*/ 306 w 692"/>
                <a:gd name="T37" fmla="*/ 116 h 116"/>
                <a:gd name="T38" fmla="*/ 336 w 692"/>
                <a:gd name="T39" fmla="*/ 116 h 116"/>
                <a:gd name="T40" fmla="*/ 370 w 692"/>
                <a:gd name="T41" fmla="*/ 116 h 116"/>
                <a:gd name="T42" fmla="*/ 407 w 692"/>
                <a:gd name="T43" fmla="*/ 116 h 116"/>
                <a:gd name="T44" fmla="*/ 447 w 692"/>
                <a:gd name="T45" fmla="*/ 116 h 116"/>
                <a:gd name="T46" fmla="*/ 489 w 692"/>
                <a:gd name="T47" fmla="*/ 116 h 116"/>
                <a:gd name="T48" fmla="*/ 535 w 692"/>
                <a:gd name="T49" fmla="*/ 116 h 116"/>
                <a:gd name="T50" fmla="*/ 584 w 692"/>
                <a:gd name="T51" fmla="*/ 116 h 116"/>
                <a:gd name="T52" fmla="*/ 637 w 692"/>
                <a:gd name="T53" fmla="*/ 116 h 116"/>
                <a:gd name="T54" fmla="*/ 692 w 692"/>
                <a:gd name="T55" fmla="*/ 116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92"/>
                <a:gd name="T85" fmla="*/ 0 h 116"/>
                <a:gd name="T86" fmla="*/ 692 w 692"/>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92" h="116">
                  <a:moveTo>
                    <a:pt x="0" y="0"/>
                  </a:moveTo>
                  <a:lnTo>
                    <a:pt x="17" y="14"/>
                  </a:lnTo>
                  <a:lnTo>
                    <a:pt x="33" y="27"/>
                  </a:lnTo>
                  <a:lnTo>
                    <a:pt x="49" y="40"/>
                  </a:lnTo>
                  <a:lnTo>
                    <a:pt x="64" y="50"/>
                  </a:lnTo>
                  <a:lnTo>
                    <a:pt x="80" y="61"/>
                  </a:lnTo>
                  <a:lnTo>
                    <a:pt x="96" y="70"/>
                  </a:lnTo>
                  <a:lnTo>
                    <a:pt x="113" y="79"/>
                  </a:lnTo>
                  <a:lnTo>
                    <a:pt x="128" y="86"/>
                  </a:lnTo>
                  <a:lnTo>
                    <a:pt x="144" y="93"/>
                  </a:lnTo>
                  <a:lnTo>
                    <a:pt x="160" y="99"/>
                  </a:lnTo>
                  <a:lnTo>
                    <a:pt x="176" y="104"/>
                  </a:lnTo>
                  <a:lnTo>
                    <a:pt x="192" y="108"/>
                  </a:lnTo>
                  <a:lnTo>
                    <a:pt x="207" y="111"/>
                  </a:lnTo>
                  <a:lnTo>
                    <a:pt x="222" y="113"/>
                  </a:lnTo>
                  <a:lnTo>
                    <a:pt x="239" y="115"/>
                  </a:lnTo>
                  <a:lnTo>
                    <a:pt x="254" y="116"/>
                  </a:lnTo>
                  <a:lnTo>
                    <a:pt x="279" y="116"/>
                  </a:lnTo>
                  <a:lnTo>
                    <a:pt x="306" y="116"/>
                  </a:lnTo>
                  <a:lnTo>
                    <a:pt x="336" y="116"/>
                  </a:lnTo>
                  <a:lnTo>
                    <a:pt x="370" y="116"/>
                  </a:lnTo>
                  <a:lnTo>
                    <a:pt x="407" y="116"/>
                  </a:lnTo>
                  <a:lnTo>
                    <a:pt x="447" y="116"/>
                  </a:lnTo>
                  <a:lnTo>
                    <a:pt x="489" y="116"/>
                  </a:lnTo>
                  <a:lnTo>
                    <a:pt x="535" y="116"/>
                  </a:lnTo>
                  <a:lnTo>
                    <a:pt x="584" y="116"/>
                  </a:lnTo>
                  <a:lnTo>
                    <a:pt x="637" y="116"/>
                  </a:lnTo>
                  <a:lnTo>
                    <a:pt x="692" y="116"/>
                  </a:lnTo>
                </a:path>
              </a:pathLst>
            </a:custGeom>
            <a:noFill/>
            <a:ln w="12700">
              <a:solidFill>
                <a:srgbClr val="000000"/>
              </a:solidFill>
              <a:round/>
              <a:headEnd/>
              <a:tailEnd/>
            </a:ln>
          </p:spPr>
          <p:txBody>
            <a:bodyPr/>
            <a:lstStyle/>
            <a:p>
              <a:pPr>
                <a:defRPr/>
              </a:pPr>
              <a:endParaRPr lang="en-US" dirty="0">
                <a:latin typeface="+mj-lt"/>
              </a:endParaRPr>
            </a:p>
          </p:txBody>
        </p:sp>
        <p:sp>
          <p:nvSpPr>
            <p:cNvPr id="88107" name="Freeform 43"/>
            <p:cNvSpPr>
              <a:spLocks/>
            </p:cNvSpPr>
            <p:nvPr/>
          </p:nvSpPr>
          <p:spPr bwMode="auto">
            <a:xfrm>
              <a:off x="4176" y="2838"/>
              <a:ext cx="581" cy="116"/>
            </a:xfrm>
            <a:custGeom>
              <a:avLst/>
              <a:gdLst>
                <a:gd name="T0" fmla="*/ 0 w 581"/>
                <a:gd name="T1" fmla="*/ 0 h 116"/>
                <a:gd name="T2" fmla="*/ 14 w 581"/>
                <a:gd name="T3" fmla="*/ 14 h 116"/>
                <a:gd name="T4" fmla="*/ 29 w 581"/>
                <a:gd name="T5" fmla="*/ 27 h 116"/>
                <a:gd name="T6" fmla="*/ 43 w 581"/>
                <a:gd name="T7" fmla="*/ 39 h 116"/>
                <a:gd name="T8" fmla="*/ 57 w 581"/>
                <a:gd name="T9" fmla="*/ 50 h 116"/>
                <a:gd name="T10" fmla="*/ 72 w 581"/>
                <a:gd name="T11" fmla="*/ 61 h 116"/>
                <a:gd name="T12" fmla="*/ 87 w 581"/>
                <a:gd name="T13" fmla="*/ 70 h 116"/>
                <a:gd name="T14" fmla="*/ 100 w 581"/>
                <a:gd name="T15" fmla="*/ 79 h 116"/>
                <a:gd name="T16" fmla="*/ 115 w 581"/>
                <a:gd name="T17" fmla="*/ 86 h 116"/>
                <a:gd name="T18" fmla="*/ 130 w 581"/>
                <a:gd name="T19" fmla="*/ 93 h 116"/>
                <a:gd name="T20" fmla="*/ 144 w 581"/>
                <a:gd name="T21" fmla="*/ 99 h 116"/>
                <a:gd name="T22" fmla="*/ 158 w 581"/>
                <a:gd name="T23" fmla="*/ 104 h 116"/>
                <a:gd name="T24" fmla="*/ 173 w 581"/>
                <a:gd name="T25" fmla="*/ 108 h 116"/>
                <a:gd name="T26" fmla="*/ 187 w 581"/>
                <a:gd name="T27" fmla="*/ 111 h 116"/>
                <a:gd name="T28" fmla="*/ 202 w 581"/>
                <a:gd name="T29" fmla="*/ 113 h 116"/>
                <a:gd name="T30" fmla="*/ 216 w 581"/>
                <a:gd name="T31" fmla="*/ 115 h 116"/>
                <a:gd name="T32" fmla="*/ 230 w 581"/>
                <a:gd name="T33" fmla="*/ 116 h 116"/>
                <a:gd name="T34" fmla="*/ 253 w 581"/>
                <a:gd name="T35" fmla="*/ 116 h 116"/>
                <a:gd name="T36" fmla="*/ 278 w 581"/>
                <a:gd name="T37" fmla="*/ 116 h 116"/>
                <a:gd name="T38" fmla="*/ 306 w 581"/>
                <a:gd name="T39" fmla="*/ 116 h 116"/>
                <a:gd name="T40" fmla="*/ 336 w 581"/>
                <a:gd name="T41" fmla="*/ 116 h 116"/>
                <a:gd name="T42" fmla="*/ 370 w 581"/>
                <a:gd name="T43" fmla="*/ 116 h 116"/>
                <a:gd name="T44" fmla="*/ 407 w 581"/>
                <a:gd name="T45" fmla="*/ 116 h 116"/>
                <a:gd name="T46" fmla="*/ 446 w 581"/>
                <a:gd name="T47" fmla="*/ 116 h 116"/>
                <a:gd name="T48" fmla="*/ 488 w 581"/>
                <a:gd name="T49" fmla="*/ 116 h 116"/>
                <a:gd name="T50" fmla="*/ 534 w 581"/>
                <a:gd name="T51" fmla="*/ 116 h 116"/>
                <a:gd name="T52" fmla="*/ 581 w 581"/>
                <a:gd name="T53" fmla="*/ 116 h 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1"/>
                <a:gd name="T82" fmla="*/ 0 h 116"/>
                <a:gd name="T83" fmla="*/ 581 w 581"/>
                <a:gd name="T84" fmla="*/ 116 h 1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1" h="116">
                  <a:moveTo>
                    <a:pt x="0" y="0"/>
                  </a:moveTo>
                  <a:lnTo>
                    <a:pt x="14" y="14"/>
                  </a:lnTo>
                  <a:lnTo>
                    <a:pt x="29" y="27"/>
                  </a:lnTo>
                  <a:lnTo>
                    <a:pt x="43" y="39"/>
                  </a:lnTo>
                  <a:lnTo>
                    <a:pt x="57" y="50"/>
                  </a:lnTo>
                  <a:lnTo>
                    <a:pt x="72" y="61"/>
                  </a:lnTo>
                  <a:lnTo>
                    <a:pt x="87" y="70"/>
                  </a:lnTo>
                  <a:lnTo>
                    <a:pt x="100" y="79"/>
                  </a:lnTo>
                  <a:lnTo>
                    <a:pt x="115" y="86"/>
                  </a:lnTo>
                  <a:lnTo>
                    <a:pt x="130" y="93"/>
                  </a:lnTo>
                  <a:lnTo>
                    <a:pt x="144" y="99"/>
                  </a:lnTo>
                  <a:lnTo>
                    <a:pt x="158" y="104"/>
                  </a:lnTo>
                  <a:lnTo>
                    <a:pt x="173" y="108"/>
                  </a:lnTo>
                  <a:lnTo>
                    <a:pt x="187" y="111"/>
                  </a:lnTo>
                  <a:lnTo>
                    <a:pt x="202" y="113"/>
                  </a:lnTo>
                  <a:lnTo>
                    <a:pt x="216" y="115"/>
                  </a:lnTo>
                  <a:lnTo>
                    <a:pt x="230" y="116"/>
                  </a:lnTo>
                  <a:lnTo>
                    <a:pt x="253" y="116"/>
                  </a:lnTo>
                  <a:lnTo>
                    <a:pt x="278" y="116"/>
                  </a:lnTo>
                  <a:lnTo>
                    <a:pt x="306" y="116"/>
                  </a:lnTo>
                  <a:lnTo>
                    <a:pt x="336" y="116"/>
                  </a:lnTo>
                  <a:lnTo>
                    <a:pt x="370" y="116"/>
                  </a:lnTo>
                  <a:lnTo>
                    <a:pt x="407" y="116"/>
                  </a:lnTo>
                  <a:lnTo>
                    <a:pt x="446" y="116"/>
                  </a:lnTo>
                  <a:lnTo>
                    <a:pt x="488" y="116"/>
                  </a:lnTo>
                  <a:lnTo>
                    <a:pt x="534" y="116"/>
                  </a:lnTo>
                  <a:lnTo>
                    <a:pt x="581" y="116"/>
                  </a:lnTo>
                </a:path>
              </a:pathLst>
            </a:custGeom>
            <a:noFill/>
            <a:ln w="12700">
              <a:solidFill>
                <a:srgbClr val="000000"/>
              </a:solidFill>
              <a:round/>
              <a:headEnd/>
              <a:tailEnd/>
            </a:ln>
          </p:spPr>
          <p:txBody>
            <a:bodyPr/>
            <a:lstStyle/>
            <a:p>
              <a:pPr>
                <a:defRPr/>
              </a:pPr>
              <a:endParaRPr lang="en-US" dirty="0">
                <a:latin typeface="+mj-lt"/>
              </a:endParaRPr>
            </a:p>
          </p:txBody>
        </p:sp>
        <p:sp>
          <p:nvSpPr>
            <p:cNvPr id="88108" name="Freeform 44"/>
            <p:cNvSpPr>
              <a:spLocks/>
            </p:cNvSpPr>
            <p:nvPr/>
          </p:nvSpPr>
          <p:spPr bwMode="auto">
            <a:xfrm>
              <a:off x="4750" y="2924"/>
              <a:ext cx="60" cy="59"/>
            </a:xfrm>
            <a:custGeom>
              <a:avLst/>
              <a:gdLst>
                <a:gd name="T0" fmla="*/ 0 w 60"/>
                <a:gd name="T1" fmla="*/ 0 h 59"/>
                <a:gd name="T2" fmla="*/ 60 w 60"/>
                <a:gd name="T3" fmla="*/ 30 h 59"/>
                <a:gd name="T4" fmla="*/ 0 w 60"/>
                <a:gd name="T5" fmla="*/ 59 h 59"/>
                <a:gd name="T6" fmla="*/ 0 w 60"/>
                <a:gd name="T7" fmla="*/ 0 h 59"/>
                <a:gd name="T8" fmla="*/ 0 60000 65536"/>
                <a:gd name="T9" fmla="*/ 0 60000 65536"/>
                <a:gd name="T10" fmla="*/ 0 60000 65536"/>
                <a:gd name="T11" fmla="*/ 0 60000 65536"/>
                <a:gd name="T12" fmla="*/ 0 w 60"/>
                <a:gd name="T13" fmla="*/ 0 h 59"/>
                <a:gd name="T14" fmla="*/ 60 w 60"/>
                <a:gd name="T15" fmla="*/ 59 h 59"/>
              </a:gdLst>
              <a:ahLst/>
              <a:cxnLst>
                <a:cxn ang="T8">
                  <a:pos x="T0" y="T1"/>
                </a:cxn>
                <a:cxn ang="T9">
                  <a:pos x="T2" y="T3"/>
                </a:cxn>
                <a:cxn ang="T10">
                  <a:pos x="T4" y="T5"/>
                </a:cxn>
                <a:cxn ang="T11">
                  <a:pos x="T6" y="T7"/>
                </a:cxn>
              </a:cxnLst>
              <a:rect l="T12" t="T13" r="T14" b="T15"/>
              <a:pathLst>
                <a:path w="60" h="59">
                  <a:moveTo>
                    <a:pt x="0" y="0"/>
                  </a:moveTo>
                  <a:lnTo>
                    <a:pt x="60" y="30"/>
                  </a:lnTo>
                  <a:lnTo>
                    <a:pt x="0" y="59"/>
                  </a:lnTo>
                  <a:lnTo>
                    <a:pt x="0" y="0"/>
                  </a:lnTo>
                  <a:close/>
                </a:path>
              </a:pathLst>
            </a:custGeom>
            <a:solidFill>
              <a:srgbClr val="000000"/>
            </a:solidFill>
            <a:ln w="12700">
              <a:solidFill>
                <a:srgbClr val="000000"/>
              </a:solidFill>
              <a:round/>
              <a:headEnd/>
              <a:tailEnd/>
            </a:ln>
          </p:spPr>
          <p:txBody>
            <a:bodyPr/>
            <a:lstStyle/>
            <a:p>
              <a:pPr>
                <a:defRPr/>
              </a:pPr>
              <a:endParaRPr lang="en-US" dirty="0">
                <a:latin typeface="+mj-lt"/>
              </a:endParaRPr>
            </a:p>
          </p:txBody>
        </p:sp>
        <p:sp>
          <p:nvSpPr>
            <p:cNvPr id="88109" name="Freeform 45"/>
            <p:cNvSpPr>
              <a:spLocks/>
            </p:cNvSpPr>
            <p:nvPr/>
          </p:nvSpPr>
          <p:spPr bwMode="auto">
            <a:xfrm>
              <a:off x="2794" y="2838"/>
              <a:ext cx="922" cy="116"/>
            </a:xfrm>
            <a:custGeom>
              <a:avLst/>
              <a:gdLst>
                <a:gd name="T0" fmla="*/ 922 w 922"/>
                <a:gd name="T1" fmla="*/ 0 h 116"/>
                <a:gd name="T2" fmla="*/ 901 w 922"/>
                <a:gd name="T3" fmla="*/ 13 h 116"/>
                <a:gd name="T4" fmla="*/ 880 w 922"/>
                <a:gd name="T5" fmla="*/ 26 h 116"/>
                <a:gd name="T6" fmla="*/ 859 w 922"/>
                <a:gd name="T7" fmla="*/ 37 h 116"/>
                <a:gd name="T8" fmla="*/ 838 w 922"/>
                <a:gd name="T9" fmla="*/ 48 h 116"/>
                <a:gd name="T10" fmla="*/ 817 w 922"/>
                <a:gd name="T11" fmla="*/ 58 h 116"/>
                <a:gd name="T12" fmla="*/ 797 w 922"/>
                <a:gd name="T13" fmla="*/ 67 h 116"/>
                <a:gd name="T14" fmla="*/ 776 w 922"/>
                <a:gd name="T15" fmla="*/ 76 h 116"/>
                <a:gd name="T16" fmla="*/ 756 w 922"/>
                <a:gd name="T17" fmla="*/ 83 h 116"/>
                <a:gd name="T18" fmla="*/ 735 w 922"/>
                <a:gd name="T19" fmla="*/ 90 h 116"/>
                <a:gd name="T20" fmla="*/ 715 w 922"/>
                <a:gd name="T21" fmla="*/ 96 h 116"/>
                <a:gd name="T22" fmla="*/ 695 w 922"/>
                <a:gd name="T23" fmla="*/ 102 h 116"/>
                <a:gd name="T24" fmla="*/ 675 w 922"/>
                <a:gd name="T25" fmla="*/ 106 h 116"/>
                <a:gd name="T26" fmla="*/ 655 w 922"/>
                <a:gd name="T27" fmla="*/ 109 h 116"/>
                <a:gd name="T28" fmla="*/ 635 w 922"/>
                <a:gd name="T29" fmla="*/ 112 h 116"/>
                <a:gd name="T30" fmla="*/ 616 w 922"/>
                <a:gd name="T31" fmla="*/ 114 h 116"/>
                <a:gd name="T32" fmla="*/ 596 w 922"/>
                <a:gd name="T33" fmla="*/ 116 h 116"/>
                <a:gd name="T34" fmla="*/ 577 w 922"/>
                <a:gd name="T35" fmla="*/ 116 h 116"/>
                <a:gd name="T36" fmla="*/ 548 w 922"/>
                <a:gd name="T37" fmla="*/ 116 h 116"/>
                <a:gd name="T38" fmla="*/ 515 w 922"/>
                <a:gd name="T39" fmla="*/ 116 h 116"/>
                <a:gd name="T40" fmla="*/ 479 w 922"/>
                <a:gd name="T41" fmla="*/ 116 h 116"/>
                <a:gd name="T42" fmla="*/ 439 w 922"/>
                <a:gd name="T43" fmla="*/ 116 h 116"/>
                <a:gd name="T44" fmla="*/ 396 w 922"/>
                <a:gd name="T45" fmla="*/ 116 h 116"/>
                <a:gd name="T46" fmla="*/ 350 w 922"/>
                <a:gd name="T47" fmla="*/ 116 h 116"/>
                <a:gd name="T48" fmla="*/ 300 w 922"/>
                <a:gd name="T49" fmla="*/ 116 h 116"/>
                <a:gd name="T50" fmla="*/ 247 w 922"/>
                <a:gd name="T51" fmla="*/ 116 h 116"/>
                <a:gd name="T52" fmla="*/ 190 w 922"/>
                <a:gd name="T53" fmla="*/ 116 h 116"/>
                <a:gd name="T54" fmla="*/ 131 w 922"/>
                <a:gd name="T55" fmla="*/ 116 h 116"/>
                <a:gd name="T56" fmla="*/ 67 w 922"/>
                <a:gd name="T57" fmla="*/ 116 h 116"/>
                <a:gd name="T58" fmla="*/ 0 w 922"/>
                <a:gd name="T59" fmla="*/ 116 h 1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22"/>
                <a:gd name="T91" fmla="*/ 0 h 116"/>
                <a:gd name="T92" fmla="*/ 922 w 922"/>
                <a:gd name="T93" fmla="*/ 116 h 1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22" h="116">
                  <a:moveTo>
                    <a:pt x="922" y="0"/>
                  </a:moveTo>
                  <a:lnTo>
                    <a:pt x="901" y="13"/>
                  </a:lnTo>
                  <a:lnTo>
                    <a:pt x="880" y="26"/>
                  </a:lnTo>
                  <a:lnTo>
                    <a:pt x="859" y="37"/>
                  </a:lnTo>
                  <a:lnTo>
                    <a:pt x="838" y="48"/>
                  </a:lnTo>
                  <a:lnTo>
                    <a:pt x="817" y="58"/>
                  </a:lnTo>
                  <a:lnTo>
                    <a:pt x="797" y="67"/>
                  </a:lnTo>
                  <a:lnTo>
                    <a:pt x="776" y="76"/>
                  </a:lnTo>
                  <a:lnTo>
                    <a:pt x="756" y="83"/>
                  </a:lnTo>
                  <a:lnTo>
                    <a:pt x="735" y="90"/>
                  </a:lnTo>
                  <a:lnTo>
                    <a:pt x="715" y="96"/>
                  </a:lnTo>
                  <a:lnTo>
                    <a:pt x="695" y="102"/>
                  </a:lnTo>
                  <a:lnTo>
                    <a:pt x="675" y="106"/>
                  </a:lnTo>
                  <a:lnTo>
                    <a:pt x="655" y="109"/>
                  </a:lnTo>
                  <a:lnTo>
                    <a:pt x="635" y="112"/>
                  </a:lnTo>
                  <a:lnTo>
                    <a:pt x="616" y="114"/>
                  </a:lnTo>
                  <a:lnTo>
                    <a:pt x="596" y="116"/>
                  </a:lnTo>
                  <a:lnTo>
                    <a:pt x="577" y="116"/>
                  </a:lnTo>
                  <a:lnTo>
                    <a:pt x="548" y="116"/>
                  </a:lnTo>
                  <a:lnTo>
                    <a:pt x="515" y="116"/>
                  </a:lnTo>
                  <a:lnTo>
                    <a:pt x="479" y="116"/>
                  </a:lnTo>
                  <a:lnTo>
                    <a:pt x="439" y="116"/>
                  </a:lnTo>
                  <a:lnTo>
                    <a:pt x="396" y="116"/>
                  </a:lnTo>
                  <a:lnTo>
                    <a:pt x="350" y="116"/>
                  </a:lnTo>
                  <a:lnTo>
                    <a:pt x="300" y="116"/>
                  </a:lnTo>
                  <a:lnTo>
                    <a:pt x="247" y="116"/>
                  </a:lnTo>
                  <a:lnTo>
                    <a:pt x="190" y="116"/>
                  </a:lnTo>
                  <a:lnTo>
                    <a:pt x="131" y="116"/>
                  </a:lnTo>
                  <a:lnTo>
                    <a:pt x="67" y="116"/>
                  </a:lnTo>
                  <a:lnTo>
                    <a:pt x="0" y="116"/>
                  </a:lnTo>
                </a:path>
              </a:pathLst>
            </a:custGeom>
            <a:noFill/>
            <a:ln w="12700">
              <a:solidFill>
                <a:srgbClr val="000000"/>
              </a:solidFill>
              <a:round/>
              <a:headEnd/>
              <a:tailEnd/>
            </a:ln>
          </p:spPr>
          <p:txBody>
            <a:bodyPr/>
            <a:lstStyle/>
            <a:p>
              <a:pPr>
                <a:defRPr/>
              </a:pPr>
              <a:endParaRPr lang="en-US" dirty="0">
                <a:latin typeface="+mj-lt"/>
              </a:endParaRPr>
            </a:p>
          </p:txBody>
        </p:sp>
        <p:sp>
          <p:nvSpPr>
            <p:cNvPr id="88110" name="Freeform 46"/>
            <p:cNvSpPr>
              <a:spLocks/>
            </p:cNvSpPr>
            <p:nvPr/>
          </p:nvSpPr>
          <p:spPr bwMode="auto">
            <a:xfrm>
              <a:off x="1007" y="2838"/>
              <a:ext cx="634" cy="116"/>
            </a:xfrm>
            <a:custGeom>
              <a:avLst/>
              <a:gdLst>
                <a:gd name="T0" fmla="*/ 634 w 634"/>
                <a:gd name="T1" fmla="*/ 0 h 116"/>
                <a:gd name="T2" fmla="*/ 619 w 634"/>
                <a:gd name="T3" fmla="*/ 14 h 116"/>
                <a:gd name="T4" fmla="*/ 605 w 634"/>
                <a:gd name="T5" fmla="*/ 27 h 116"/>
                <a:gd name="T6" fmla="*/ 590 w 634"/>
                <a:gd name="T7" fmla="*/ 39 h 116"/>
                <a:gd name="T8" fmla="*/ 576 w 634"/>
                <a:gd name="T9" fmla="*/ 50 h 116"/>
                <a:gd name="T10" fmla="*/ 561 w 634"/>
                <a:gd name="T11" fmla="*/ 61 h 116"/>
                <a:gd name="T12" fmla="*/ 547 w 634"/>
                <a:gd name="T13" fmla="*/ 70 h 116"/>
                <a:gd name="T14" fmla="*/ 533 w 634"/>
                <a:gd name="T15" fmla="*/ 79 h 116"/>
                <a:gd name="T16" fmla="*/ 518 w 634"/>
                <a:gd name="T17" fmla="*/ 86 h 116"/>
                <a:gd name="T18" fmla="*/ 504 w 634"/>
                <a:gd name="T19" fmla="*/ 93 h 116"/>
                <a:gd name="T20" fmla="*/ 490 w 634"/>
                <a:gd name="T21" fmla="*/ 99 h 116"/>
                <a:gd name="T22" fmla="*/ 475 w 634"/>
                <a:gd name="T23" fmla="*/ 104 h 116"/>
                <a:gd name="T24" fmla="*/ 461 w 634"/>
                <a:gd name="T25" fmla="*/ 108 h 116"/>
                <a:gd name="T26" fmla="*/ 446 w 634"/>
                <a:gd name="T27" fmla="*/ 111 h 116"/>
                <a:gd name="T28" fmla="*/ 432 w 634"/>
                <a:gd name="T29" fmla="*/ 113 h 116"/>
                <a:gd name="T30" fmla="*/ 418 w 634"/>
                <a:gd name="T31" fmla="*/ 115 h 116"/>
                <a:gd name="T32" fmla="*/ 403 w 634"/>
                <a:gd name="T33" fmla="*/ 116 h 116"/>
                <a:gd name="T34" fmla="*/ 378 w 634"/>
                <a:gd name="T35" fmla="*/ 116 h 116"/>
                <a:gd name="T36" fmla="*/ 350 w 634"/>
                <a:gd name="T37" fmla="*/ 116 h 116"/>
                <a:gd name="T38" fmla="*/ 319 w 634"/>
                <a:gd name="T39" fmla="*/ 116 h 116"/>
                <a:gd name="T40" fmla="*/ 283 w 634"/>
                <a:gd name="T41" fmla="*/ 116 h 116"/>
                <a:gd name="T42" fmla="*/ 245 w 634"/>
                <a:gd name="T43" fmla="*/ 116 h 116"/>
                <a:gd name="T44" fmla="*/ 203 w 634"/>
                <a:gd name="T45" fmla="*/ 116 h 116"/>
                <a:gd name="T46" fmla="*/ 157 w 634"/>
                <a:gd name="T47" fmla="*/ 116 h 116"/>
                <a:gd name="T48" fmla="*/ 108 w 634"/>
                <a:gd name="T49" fmla="*/ 116 h 116"/>
                <a:gd name="T50" fmla="*/ 56 w 634"/>
                <a:gd name="T51" fmla="*/ 116 h 116"/>
                <a:gd name="T52" fmla="*/ 0 w 634"/>
                <a:gd name="T53" fmla="*/ 116 h 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4"/>
                <a:gd name="T82" fmla="*/ 0 h 116"/>
                <a:gd name="T83" fmla="*/ 634 w 634"/>
                <a:gd name="T84" fmla="*/ 116 h 1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4" h="116">
                  <a:moveTo>
                    <a:pt x="634" y="0"/>
                  </a:moveTo>
                  <a:lnTo>
                    <a:pt x="619" y="14"/>
                  </a:lnTo>
                  <a:lnTo>
                    <a:pt x="605" y="27"/>
                  </a:lnTo>
                  <a:lnTo>
                    <a:pt x="590" y="39"/>
                  </a:lnTo>
                  <a:lnTo>
                    <a:pt x="576" y="50"/>
                  </a:lnTo>
                  <a:lnTo>
                    <a:pt x="561" y="61"/>
                  </a:lnTo>
                  <a:lnTo>
                    <a:pt x="547" y="70"/>
                  </a:lnTo>
                  <a:lnTo>
                    <a:pt x="533" y="79"/>
                  </a:lnTo>
                  <a:lnTo>
                    <a:pt x="518" y="86"/>
                  </a:lnTo>
                  <a:lnTo>
                    <a:pt x="504" y="93"/>
                  </a:lnTo>
                  <a:lnTo>
                    <a:pt x="490" y="99"/>
                  </a:lnTo>
                  <a:lnTo>
                    <a:pt x="475" y="104"/>
                  </a:lnTo>
                  <a:lnTo>
                    <a:pt x="461" y="108"/>
                  </a:lnTo>
                  <a:lnTo>
                    <a:pt x="446" y="111"/>
                  </a:lnTo>
                  <a:lnTo>
                    <a:pt x="432" y="113"/>
                  </a:lnTo>
                  <a:lnTo>
                    <a:pt x="418" y="115"/>
                  </a:lnTo>
                  <a:lnTo>
                    <a:pt x="403" y="116"/>
                  </a:lnTo>
                  <a:lnTo>
                    <a:pt x="378" y="116"/>
                  </a:lnTo>
                  <a:lnTo>
                    <a:pt x="350" y="116"/>
                  </a:lnTo>
                  <a:lnTo>
                    <a:pt x="319" y="116"/>
                  </a:lnTo>
                  <a:lnTo>
                    <a:pt x="283" y="116"/>
                  </a:lnTo>
                  <a:lnTo>
                    <a:pt x="245" y="116"/>
                  </a:lnTo>
                  <a:lnTo>
                    <a:pt x="203" y="116"/>
                  </a:lnTo>
                  <a:lnTo>
                    <a:pt x="157" y="116"/>
                  </a:lnTo>
                  <a:lnTo>
                    <a:pt x="108" y="116"/>
                  </a:lnTo>
                  <a:lnTo>
                    <a:pt x="56" y="116"/>
                  </a:lnTo>
                  <a:lnTo>
                    <a:pt x="0" y="116"/>
                  </a:lnTo>
                </a:path>
              </a:pathLst>
            </a:custGeom>
            <a:noFill/>
            <a:ln w="12700">
              <a:solidFill>
                <a:srgbClr val="000000"/>
              </a:solidFill>
              <a:round/>
              <a:headEnd/>
              <a:tailEnd/>
            </a:ln>
          </p:spPr>
          <p:txBody>
            <a:bodyPr/>
            <a:lstStyle/>
            <a:p>
              <a:pPr>
                <a:defRPr/>
              </a:pPr>
              <a:endParaRPr lang="en-US" dirty="0">
                <a:latin typeface="+mj-lt"/>
              </a:endParaRPr>
            </a:p>
          </p:txBody>
        </p:sp>
        <p:sp>
          <p:nvSpPr>
            <p:cNvPr id="88111" name="Freeform 47"/>
            <p:cNvSpPr>
              <a:spLocks/>
            </p:cNvSpPr>
            <p:nvPr/>
          </p:nvSpPr>
          <p:spPr bwMode="auto">
            <a:xfrm>
              <a:off x="1641" y="2608"/>
              <a:ext cx="460" cy="230"/>
            </a:xfrm>
            <a:custGeom>
              <a:avLst/>
              <a:gdLst>
                <a:gd name="T0" fmla="*/ 460 w 460"/>
                <a:gd name="T1" fmla="*/ 230 h 230"/>
                <a:gd name="T2" fmla="*/ 449 w 460"/>
                <a:gd name="T3" fmla="*/ 207 h 230"/>
                <a:gd name="T4" fmla="*/ 437 w 460"/>
                <a:gd name="T5" fmla="*/ 187 h 230"/>
                <a:gd name="T6" fmla="*/ 426 w 460"/>
                <a:gd name="T7" fmla="*/ 166 h 230"/>
                <a:gd name="T8" fmla="*/ 414 w 460"/>
                <a:gd name="T9" fmla="*/ 147 h 230"/>
                <a:gd name="T10" fmla="*/ 403 w 460"/>
                <a:gd name="T11" fmla="*/ 129 h 230"/>
                <a:gd name="T12" fmla="*/ 391 w 460"/>
                <a:gd name="T13" fmla="*/ 113 h 230"/>
                <a:gd name="T14" fmla="*/ 380 w 460"/>
                <a:gd name="T15" fmla="*/ 97 h 230"/>
                <a:gd name="T16" fmla="*/ 368 w 460"/>
                <a:gd name="T17" fmla="*/ 83 h 230"/>
                <a:gd name="T18" fmla="*/ 357 w 460"/>
                <a:gd name="T19" fmla="*/ 69 h 230"/>
                <a:gd name="T20" fmla="*/ 345 w 460"/>
                <a:gd name="T21" fmla="*/ 58 h 230"/>
                <a:gd name="T22" fmla="*/ 334 w 460"/>
                <a:gd name="T23" fmla="*/ 46 h 230"/>
                <a:gd name="T24" fmla="*/ 322 w 460"/>
                <a:gd name="T25" fmla="*/ 37 h 230"/>
                <a:gd name="T26" fmla="*/ 311 w 460"/>
                <a:gd name="T27" fmla="*/ 28 h 230"/>
                <a:gd name="T28" fmla="*/ 299 w 460"/>
                <a:gd name="T29" fmla="*/ 21 h 230"/>
                <a:gd name="T30" fmla="*/ 288 w 460"/>
                <a:gd name="T31" fmla="*/ 14 h 230"/>
                <a:gd name="T32" fmla="*/ 276 w 460"/>
                <a:gd name="T33" fmla="*/ 9 h 230"/>
                <a:gd name="T34" fmla="*/ 265 w 460"/>
                <a:gd name="T35" fmla="*/ 5 h 230"/>
                <a:gd name="T36" fmla="*/ 253 w 460"/>
                <a:gd name="T37" fmla="*/ 2 h 230"/>
                <a:gd name="T38" fmla="*/ 242 w 460"/>
                <a:gd name="T39" fmla="*/ 0 h 230"/>
                <a:gd name="T40" fmla="*/ 230 w 460"/>
                <a:gd name="T41" fmla="*/ 0 h 230"/>
                <a:gd name="T42" fmla="*/ 218 w 460"/>
                <a:gd name="T43" fmla="*/ 0 h 230"/>
                <a:gd name="T44" fmla="*/ 207 w 460"/>
                <a:gd name="T45" fmla="*/ 2 h 230"/>
                <a:gd name="T46" fmla="*/ 195 w 460"/>
                <a:gd name="T47" fmla="*/ 5 h 230"/>
                <a:gd name="T48" fmla="*/ 184 w 460"/>
                <a:gd name="T49" fmla="*/ 9 h 230"/>
                <a:gd name="T50" fmla="*/ 172 w 460"/>
                <a:gd name="T51" fmla="*/ 14 h 230"/>
                <a:gd name="T52" fmla="*/ 161 w 460"/>
                <a:gd name="T53" fmla="*/ 21 h 230"/>
                <a:gd name="T54" fmla="*/ 149 w 460"/>
                <a:gd name="T55" fmla="*/ 28 h 230"/>
                <a:gd name="T56" fmla="*/ 138 w 460"/>
                <a:gd name="T57" fmla="*/ 37 h 230"/>
                <a:gd name="T58" fmla="*/ 126 w 460"/>
                <a:gd name="T59" fmla="*/ 46 h 230"/>
                <a:gd name="T60" fmla="*/ 115 w 460"/>
                <a:gd name="T61" fmla="*/ 58 h 230"/>
                <a:gd name="T62" fmla="*/ 103 w 460"/>
                <a:gd name="T63" fmla="*/ 69 h 230"/>
                <a:gd name="T64" fmla="*/ 92 w 460"/>
                <a:gd name="T65" fmla="*/ 83 h 230"/>
                <a:gd name="T66" fmla="*/ 80 w 460"/>
                <a:gd name="T67" fmla="*/ 97 h 230"/>
                <a:gd name="T68" fmla="*/ 69 w 460"/>
                <a:gd name="T69" fmla="*/ 113 h 230"/>
                <a:gd name="T70" fmla="*/ 57 w 460"/>
                <a:gd name="T71" fmla="*/ 129 h 230"/>
                <a:gd name="T72" fmla="*/ 46 w 460"/>
                <a:gd name="T73" fmla="*/ 147 h 230"/>
                <a:gd name="T74" fmla="*/ 34 w 460"/>
                <a:gd name="T75" fmla="*/ 166 h 230"/>
                <a:gd name="T76" fmla="*/ 23 w 460"/>
                <a:gd name="T77" fmla="*/ 187 h 230"/>
                <a:gd name="T78" fmla="*/ 11 w 460"/>
                <a:gd name="T79" fmla="*/ 207 h 230"/>
                <a:gd name="T80" fmla="*/ 0 w 460"/>
                <a:gd name="T81" fmla="*/ 23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0"/>
                <a:gd name="T124" fmla="*/ 0 h 230"/>
                <a:gd name="T125" fmla="*/ 460 w 460"/>
                <a:gd name="T126" fmla="*/ 230 h 2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0" h="230">
                  <a:moveTo>
                    <a:pt x="460" y="230"/>
                  </a:moveTo>
                  <a:lnTo>
                    <a:pt x="449" y="207"/>
                  </a:lnTo>
                  <a:lnTo>
                    <a:pt x="437" y="187"/>
                  </a:lnTo>
                  <a:lnTo>
                    <a:pt x="426" y="166"/>
                  </a:lnTo>
                  <a:lnTo>
                    <a:pt x="414" y="147"/>
                  </a:lnTo>
                  <a:lnTo>
                    <a:pt x="403" y="129"/>
                  </a:lnTo>
                  <a:lnTo>
                    <a:pt x="391" y="113"/>
                  </a:lnTo>
                  <a:lnTo>
                    <a:pt x="380" y="97"/>
                  </a:lnTo>
                  <a:lnTo>
                    <a:pt x="368" y="83"/>
                  </a:lnTo>
                  <a:lnTo>
                    <a:pt x="357" y="69"/>
                  </a:lnTo>
                  <a:lnTo>
                    <a:pt x="345" y="58"/>
                  </a:lnTo>
                  <a:lnTo>
                    <a:pt x="334" y="46"/>
                  </a:lnTo>
                  <a:lnTo>
                    <a:pt x="322" y="37"/>
                  </a:lnTo>
                  <a:lnTo>
                    <a:pt x="311" y="28"/>
                  </a:lnTo>
                  <a:lnTo>
                    <a:pt x="299" y="21"/>
                  </a:lnTo>
                  <a:lnTo>
                    <a:pt x="288" y="14"/>
                  </a:lnTo>
                  <a:lnTo>
                    <a:pt x="276" y="9"/>
                  </a:lnTo>
                  <a:lnTo>
                    <a:pt x="265" y="5"/>
                  </a:lnTo>
                  <a:lnTo>
                    <a:pt x="253" y="2"/>
                  </a:lnTo>
                  <a:lnTo>
                    <a:pt x="242" y="0"/>
                  </a:lnTo>
                  <a:lnTo>
                    <a:pt x="230" y="0"/>
                  </a:lnTo>
                  <a:lnTo>
                    <a:pt x="218" y="0"/>
                  </a:lnTo>
                  <a:lnTo>
                    <a:pt x="207" y="2"/>
                  </a:lnTo>
                  <a:lnTo>
                    <a:pt x="195" y="5"/>
                  </a:lnTo>
                  <a:lnTo>
                    <a:pt x="184" y="9"/>
                  </a:lnTo>
                  <a:lnTo>
                    <a:pt x="172" y="14"/>
                  </a:lnTo>
                  <a:lnTo>
                    <a:pt x="161" y="21"/>
                  </a:lnTo>
                  <a:lnTo>
                    <a:pt x="149" y="28"/>
                  </a:lnTo>
                  <a:lnTo>
                    <a:pt x="138" y="37"/>
                  </a:lnTo>
                  <a:lnTo>
                    <a:pt x="126" y="46"/>
                  </a:lnTo>
                  <a:lnTo>
                    <a:pt x="115" y="58"/>
                  </a:lnTo>
                  <a:lnTo>
                    <a:pt x="103" y="69"/>
                  </a:lnTo>
                  <a:lnTo>
                    <a:pt x="92" y="83"/>
                  </a:lnTo>
                  <a:lnTo>
                    <a:pt x="80" y="97"/>
                  </a:lnTo>
                  <a:lnTo>
                    <a:pt x="69" y="113"/>
                  </a:lnTo>
                  <a:lnTo>
                    <a:pt x="57" y="129"/>
                  </a:lnTo>
                  <a:lnTo>
                    <a:pt x="46" y="147"/>
                  </a:lnTo>
                  <a:lnTo>
                    <a:pt x="34" y="166"/>
                  </a:lnTo>
                  <a:lnTo>
                    <a:pt x="23" y="187"/>
                  </a:lnTo>
                  <a:lnTo>
                    <a:pt x="11" y="207"/>
                  </a:lnTo>
                  <a:lnTo>
                    <a:pt x="0" y="230"/>
                  </a:lnTo>
                </a:path>
              </a:pathLst>
            </a:custGeom>
            <a:noFill/>
            <a:ln w="12700">
              <a:solidFill>
                <a:srgbClr val="000000"/>
              </a:solidFill>
              <a:round/>
              <a:headEnd/>
              <a:tailEnd/>
            </a:ln>
          </p:spPr>
          <p:txBody>
            <a:bodyPr/>
            <a:lstStyle/>
            <a:p>
              <a:pPr>
                <a:defRPr/>
              </a:pPr>
              <a:endParaRPr lang="en-US" dirty="0">
                <a:latin typeface="+mj-lt"/>
              </a:endParaRPr>
            </a:p>
          </p:txBody>
        </p:sp>
        <p:sp>
          <p:nvSpPr>
            <p:cNvPr id="88112" name="Freeform 48"/>
            <p:cNvSpPr>
              <a:spLocks/>
            </p:cNvSpPr>
            <p:nvPr/>
          </p:nvSpPr>
          <p:spPr bwMode="auto">
            <a:xfrm>
              <a:off x="3715" y="2608"/>
              <a:ext cx="461" cy="230"/>
            </a:xfrm>
            <a:custGeom>
              <a:avLst/>
              <a:gdLst>
                <a:gd name="T0" fmla="*/ 461 w 461"/>
                <a:gd name="T1" fmla="*/ 230 h 230"/>
                <a:gd name="T2" fmla="*/ 449 w 461"/>
                <a:gd name="T3" fmla="*/ 207 h 230"/>
                <a:gd name="T4" fmla="*/ 438 w 461"/>
                <a:gd name="T5" fmla="*/ 187 h 230"/>
                <a:gd name="T6" fmla="*/ 426 w 461"/>
                <a:gd name="T7" fmla="*/ 166 h 230"/>
                <a:gd name="T8" fmla="*/ 415 w 461"/>
                <a:gd name="T9" fmla="*/ 147 h 230"/>
                <a:gd name="T10" fmla="*/ 403 w 461"/>
                <a:gd name="T11" fmla="*/ 129 h 230"/>
                <a:gd name="T12" fmla="*/ 392 w 461"/>
                <a:gd name="T13" fmla="*/ 113 h 230"/>
                <a:gd name="T14" fmla="*/ 380 w 461"/>
                <a:gd name="T15" fmla="*/ 97 h 230"/>
                <a:gd name="T16" fmla="*/ 369 w 461"/>
                <a:gd name="T17" fmla="*/ 83 h 230"/>
                <a:gd name="T18" fmla="*/ 357 w 461"/>
                <a:gd name="T19" fmla="*/ 69 h 230"/>
                <a:gd name="T20" fmla="*/ 346 w 461"/>
                <a:gd name="T21" fmla="*/ 58 h 230"/>
                <a:gd name="T22" fmla="*/ 334 w 461"/>
                <a:gd name="T23" fmla="*/ 46 h 230"/>
                <a:gd name="T24" fmla="*/ 322 w 461"/>
                <a:gd name="T25" fmla="*/ 37 h 230"/>
                <a:gd name="T26" fmla="*/ 311 w 461"/>
                <a:gd name="T27" fmla="*/ 28 h 230"/>
                <a:gd name="T28" fmla="*/ 299 w 461"/>
                <a:gd name="T29" fmla="*/ 21 h 230"/>
                <a:gd name="T30" fmla="*/ 288 w 461"/>
                <a:gd name="T31" fmla="*/ 14 h 230"/>
                <a:gd name="T32" fmla="*/ 276 w 461"/>
                <a:gd name="T33" fmla="*/ 9 h 230"/>
                <a:gd name="T34" fmla="*/ 265 w 461"/>
                <a:gd name="T35" fmla="*/ 5 h 230"/>
                <a:gd name="T36" fmla="*/ 253 w 461"/>
                <a:gd name="T37" fmla="*/ 2 h 230"/>
                <a:gd name="T38" fmla="*/ 242 w 461"/>
                <a:gd name="T39" fmla="*/ 0 h 230"/>
                <a:gd name="T40" fmla="*/ 230 w 461"/>
                <a:gd name="T41" fmla="*/ 0 h 230"/>
                <a:gd name="T42" fmla="*/ 219 w 461"/>
                <a:gd name="T43" fmla="*/ 0 h 230"/>
                <a:gd name="T44" fmla="*/ 207 w 461"/>
                <a:gd name="T45" fmla="*/ 2 h 230"/>
                <a:gd name="T46" fmla="*/ 196 w 461"/>
                <a:gd name="T47" fmla="*/ 5 h 230"/>
                <a:gd name="T48" fmla="*/ 184 w 461"/>
                <a:gd name="T49" fmla="*/ 9 h 230"/>
                <a:gd name="T50" fmla="*/ 173 w 461"/>
                <a:gd name="T51" fmla="*/ 14 h 230"/>
                <a:gd name="T52" fmla="*/ 161 w 461"/>
                <a:gd name="T53" fmla="*/ 21 h 230"/>
                <a:gd name="T54" fmla="*/ 150 w 461"/>
                <a:gd name="T55" fmla="*/ 28 h 230"/>
                <a:gd name="T56" fmla="*/ 138 w 461"/>
                <a:gd name="T57" fmla="*/ 37 h 230"/>
                <a:gd name="T58" fmla="*/ 127 w 461"/>
                <a:gd name="T59" fmla="*/ 46 h 230"/>
                <a:gd name="T60" fmla="*/ 115 w 461"/>
                <a:gd name="T61" fmla="*/ 58 h 230"/>
                <a:gd name="T62" fmla="*/ 104 w 461"/>
                <a:gd name="T63" fmla="*/ 69 h 230"/>
                <a:gd name="T64" fmla="*/ 92 w 461"/>
                <a:gd name="T65" fmla="*/ 83 h 230"/>
                <a:gd name="T66" fmla="*/ 80 w 461"/>
                <a:gd name="T67" fmla="*/ 97 h 230"/>
                <a:gd name="T68" fmla="*/ 69 w 461"/>
                <a:gd name="T69" fmla="*/ 113 h 230"/>
                <a:gd name="T70" fmla="*/ 57 w 461"/>
                <a:gd name="T71" fmla="*/ 129 h 230"/>
                <a:gd name="T72" fmla="*/ 46 w 461"/>
                <a:gd name="T73" fmla="*/ 147 h 230"/>
                <a:gd name="T74" fmla="*/ 34 w 461"/>
                <a:gd name="T75" fmla="*/ 166 h 230"/>
                <a:gd name="T76" fmla="*/ 23 w 461"/>
                <a:gd name="T77" fmla="*/ 187 h 230"/>
                <a:gd name="T78" fmla="*/ 11 w 461"/>
                <a:gd name="T79" fmla="*/ 207 h 230"/>
                <a:gd name="T80" fmla="*/ 0 w 461"/>
                <a:gd name="T81" fmla="*/ 230 h 2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0"/>
                <a:gd name="T125" fmla="*/ 461 w 461"/>
                <a:gd name="T126" fmla="*/ 230 h 23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0">
                  <a:moveTo>
                    <a:pt x="461" y="230"/>
                  </a:moveTo>
                  <a:lnTo>
                    <a:pt x="449" y="207"/>
                  </a:lnTo>
                  <a:lnTo>
                    <a:pt x="438" y="187"/>
                  </a:lnTo>
                  <a:lnTo>
                    <a:pt x="426" y="166"/>
                  </a:lnTo>
                  <a:lnTo>
                    <a:pt x="415" y="147"/>
                  </a:lnTo>
                  <a:lnTo>
                    <a:pt x="403" y="129"/>
                  </a:lnTo>
                  <a:lnTo>
                    <a:pt x="392" y="113"/>
                  </a:lnTo>
                  <a:lnTo>
                    <a:pt x="380" y="97"/>
                  </a:lnTo>
                  <a:lnTo>
                    <a:pt x="369" y="83"/>
                  </a:lnTo>
                  <a:lnTo>
                    <a:pt x="357" y="69"/>
                  </a:lnTo>
                  <a:lnTo>
                    <a:pt x="346" y="58"/>
                  </a:lnTo>
                  <a:lnTo>
                    <a:pt x="334" y="46"/>
                  </a:lnTo>
                  <a:lnTo>
                    <a:pt x="322" y="37"/>
                  </a:lnTo>
                  <a:lnTo>
                    <a:pt x="311" y="28"/>
                  </a:lnTo>
                  <a:lnTo>
                    <a:pt x="299" y="21"/>
                  </a:lnTo>
                  <a:lnTo>
                    <a:pt x="288" y="14"/>
                  </a:lnTo>
                  <a:lnTo>
                    <a:pt x="276" y="9"/>
                  </a:lnTo>
                  <a:lnTo>
                    <a:pt x="265" y="5"/>
                  </a:lnTo>
                  <a:lnTo>
                    <a:pt x="253" y="2"/>
                  </a:lnTo>
                  <a:lnTo>
                    <a:pt x="242" y="0"/>
                  </a:lnTo>
                  <a:lnTo>
                    <a:pt x="230" y="0"/>
                  </a:lnTo>
                  <a:lnTo>
                    <a:pt x="219" y="0"/>
                  </a:lnTo>
                  <a:lnTo>
                    <a:pt x="207" y="2"/>
                  </a:lnTo>
                  <a:lnTo>
                    <a:pt x="196" y="5"/>
                  </a:lnTo>
                  <a:lnTo>
                    <a:pt x="184" y="9"/>
                  </a:lnTo>
                  <a:lnTo>
                    <a:pt x="173" y="14"/>
                  </a:lnTo>
                  <a:lnTo>
                    <a:pt x="161" y="21"/>
                  </a:lnTo>
                  <a:lnTo>
                    <a:pt x="150" y="28"/>
                  </a:lnTo>
                  <a:lnTo>
                    <a:pt x="138" y="37"/>
                  </a:lnTo>
                  <a:lnTo>
                    <a:pt x="127" y="46"/>
                  </a:lnTo>
                  <a:lnTo>
                    <a:pt x="115" y="58"/>
                  </a:lnTo>
                  <a:lnTo>
                    <a:pt x="104" y="69"/>
                  </a:lnTo>
                  <a:lnTo>
                    <a:pt x="92" y="83"/>
                  </a:lnTo>
                  <a:lnTo>
                    <a:pt x="80" y="97"/>
                  </a:lnTo>
                  <a:lnTo>
                    <a:pt x="69" y="113"/>
                  </a:lnTo>
                  <a:lnTo>
                    <a:pt x="57" y="129"/>
                  </a:lnTo>
                  <a:lnTo>
                    <a:pt x="46" y="147"/>
                  </a:lnTo>
                  <a:lnTo>
                    <a:pt x="34" y="166"/>
                  </a:lnTo>
                  <a:lnTo>
                    <a:pt x="23" y="187"/>
                  </a:lnTo>
                  <a:lnTo>
                    <a:pt x="11" y="207"/>
                  </a:lnTo>
                  <a:lnTo>
                    <a:pt x="0" y="230"/>
                  </a:lnTo>
                </a:path>
              </a:pathLst>
            </a:custGeom>
            <a:noFill/>
            <a:ln w="12700">
              <a:solidFill>
                <a:srgbClr val="000000"/>
              </a:solidFill>
              <a:round/>
              <a:headEnd/>
              <a:tailEnd/>
            </a:ln>
          </p:spPr>
          <p:txBody>
            <a:bodyPr/>
            <a:lstStyle/>
            <a:p>
              <a:pPr>
                <a:defRPr/>
              </a:pPr>
              <a:endParaRPr lang="en-US" dirty="0">
                <a:latin typeface="+mj-lt"/>
              </a:endParaRPr>
            </a:p>
          </p:txBody>
        </p:sp>
      </p:grpSp>
      <p:sp>
        <p:nvSpPr>
          <p:cNvPr id="88094" name="Rectangle 49"/>
          <p:cNvSpPr>
            <a:spLocks noChangeArrowheads="1"/>
          </p:cNvSpPr>
          <p:nvPr/>
        </p:nvSpPr>
        <p:spPr bwMode="auto">
          <a:xfrm>
            <a:off x="676275" y="2105025"/>
            <a:ext cx="465138" cy="307975"/>
          </a:xfrm>
          <a:prstGeom prst="rect">
            <a:avLst/>
          </a:prstGeom>
          <a:noFill/>
          <a:ln w="9525">
            <a:noFill/>
            <a:miter lim="800000"/>
            <a:headEnd/>
            <a:tailEnd/>
          </a:ln>
        </p:spPr>
        <p:txBody>
          <a:bodyPr wrap="none" lIns="0" tIns="0" rIns="0" bIns="0">
            <a:spAutoFit/>
          </a:bodyPr>
          <a:lstStyle/>
          <a:p>
            <a:pPr eaLnBrk="0" hangingPunct="0">
              <a:spcBef>
                <a:spcPct val="20000"/>
              </a:spcBef>
              <a:defRPr/>
            </a:pPr>
            <a:r>
              <a:rPr lang="en-US" sz="2000" i="1" dirty="0" err="1">
                <a:solidFill>
                  <a:srgbClr val="000000"/>
                </a:solidFill>
                <a:latin typeface="+mj-lt"/>
              </a:rPr>
              <a:t>Ulaz</a:t>
            </a:r>
            <a:endParaRPr lang="en-US" i="1" dirty="0">
              <a:latin typeface="+mj-lt"/>
            </a:endParaRPr>
          </a:p>
        </p:txBody>
      </p:sp>
      <p:grpSp>
        <p:nvGrpSpPr>
          <p:cNvPr id="88095" name="Group 50"/>
          <p:cNvGrpSpPr>
            <a:grpSpLocks/>
          </p:cNvGrpSpPr>
          <p:nvPr/>
        </p:nvGrpSpPr>
        <p:grpSpPr bwMode="auto">
          <a:xfrm>
            <a:off x="1536700" y="1643063"/>
            <a:ext cx="842963" cy="1028700"/>
            <a:chOff x="1469" y="1407"/>
            <a:chExt cx="630" cy="753"/>
          </a:xfrm>
        </p:grpSpPr>
        <p:sp>
          <p:nvSpPr>
            <p:cNvPr id="88104" name="Rectangle 51"/>
            <p:cNvSpPr>
              <a:spLocks noChangeArrowheads="1"/>
            </p:cNvSpPr>
            <p:nvPr/>
          </p:nvSpPr>
          <p:spPr bwMode="auto">
            <a:xfrm>
              <a:off x="1469" y="1407"/>
              <a:ext cx="630" cy="451"/>
            </a:xfrm>
            <a:prstGeom prst="rect">
              <a:avLst/>
            </a:prstGeom>
            <a:noFill/>
            <a:ln w="9525">
              <a:noFill/>
              <a:miter lim="800000"/>
              <a:headEnd/>
              <a:tailEnd/>
            </a:ln>
          </p:spPr>
          <p:txBody>
            <a:bodyPr wrap="none" lIns="0" tIns="0" rIns="0" bIns="0">
              <a:spAutoFit/>
            </a:bodyPr>
            <a:lstStyle/>
            <a:p>
              <a:pPr algn="ctr" eaLnBrk="0" hangingPunct="0">
                <a:defRPr/>
              </a:pPr>
              <a:r>
                <a:rPr lang="en-US" sz="2000" dirty="0">
                  <a:solidFill>
                    <a:srgbClr val="000000"/>
                  </a:solidFill>
                  <a:latin typeface="+mj-lt"/>
                </a:rPr>
                <a:t>3</a:t>
              </a:r>
              <a:r>
                <a:rPr lang="en-US" sz="2000" i="1" dirty="0">
                  <a:solidFill>
                    <a:srgbClr val="000000"/>
                  </a:solidFill>
                  <a:latin typeface="+mj-lt"/>
                </a:rPr>
                <a:t> dB </a:t>
              </a:r>
            </a:p>
            <a:p>
              <a:pPr algn="ctr" eaLnBrk="0" hangingPunct="0">
                <a:defRPr/>
              </a:pPr>
              <a:r>
                <a:rPr lang="en-US" sz="2000" i="1" dirty="0" err="1">
                  <a:solidFill>
                    <a:srgbClr val="000000"/>
                  </a:solidFill>
                  <a:latin typeface="+mj-lt"/>
                </a:rPr>
                <a:t>sprežnik</a:t>
              </a:r>
              <a:endParaRPr lang="en-US" i="1" dirty="0">
                <a:solidFill>
                  <a:srgbClr val="000000"/>
                </a:solidFill>
                <a:latin typeface="+mj-lt"/>
              </a:endParaRPr>
            </a:p>
          </p:txBody>
        </p:sp>
        <p:sp>
          <p:nvSpPr>
            <p:cNvPr id="88105" name="AutoShape 52"/>
            <p:cNvSpPr>
              <a:spLocks noChangeArrowheads="1"/>
            </p:cNvSpPr>
            <p:nvPr/>
          </p:nvSpPr>
          <p:spPr bwMode="auto">
            <a:xfrm>
              <a:off x="1737" y="1910"/>
              <a:ext cx="163" cy="250"/>
            </a:xfrm>
            <a:prstGeom prst="downArrow">
              <a:avLst>
                <a:gd name="adj1" fmla="val 50000"/>
                <a:gd name="adj2" fmla="val 38344"/>
              </a:avLst>
            </a:prstGeom>
            <a:solidFill>
              <a:srgbClr val="FFFFFF"/>
            </a:solidFill>
            <a:ln w="9525">
              <a:solidFill>
                <a:schemeClr val="tx1"/>
              </a:solidFill>
              <a:miter lim="800000"/>
              <a:headEnd/>
              <a:tailEnd/>
            </a:ln>
          </p:spPr>
          <p:txBody>
            <a:bodyPr wrap="none" anchor="ctr"/>
            <a:lstStyle/>
            <a:p>
              <a:pPr>
                <a:defRPr/>
              </a:pPr>
              <a:endParaRPr lang="en-US" dirty="0">
                <a:latin typeface="+mj-lt"/>
              </a:endParaRPr>
            </a:p>
          </p:txBody>
        </p:sp>
      </p:grpSp>
      <p:grpSp>
        <p:nvGrpSpPr>
          <p:cNvPr id="88096" name="Group 53"/>
          <p:cNvGrpSpPr>
            <a:grpSpLocks/>
          </p:cNvGrpSpPr>
          <p:nvPr/>
        </p:nvGrpSpPr>
        <p:grpSpPr bwMode="auto">
          <a:xfrm>
            <a:off x="4314825" y="1639888"/>
            <a:ext cx="842963" cy="1027112"/>
            <a:chOff x="1470" y="1407"/>
            <a:chExt cx="629" cy="753"/>
          </a:xfrm>
        </p:grpSpPr>
        <p:sp>
          <p:nvSpPr>
            <p:cNvPr id="88102" name="Rectangle 54"/>
            <p:cNvSpPr>
              <a:spLocks noChangeArrowheads="1"/>
            </p:cNvSpPr>
            <p:nvPr/>
          </p:nvSpPr>
          <p:spPr bwMode="auto">
            <a:xfrm>
              <a:off x="1470" y="1407"/>
              <a:ext cx="629" cy="452"/>
            </a:xfrm>
            <a:prstGeom prst="rect">
              <a:avLst/>
            </a:prstGeom>
            <a:noFill/>
            <a:ln w="9525">
              <a:noFill/>
              <a:miter lim="800000"/>
              <a:headEnd/>
              <a:tailEnd/>
            </a:ln>
          </p:spPr>
          <p:txBody>
            <a:bodyPr wrap="none" lIns="0" tIns="0" rIns="0" bIns="0">
              <a:spAutoFit/>
            </a:bodyPr>
            <a:lstStyle/>
            <a:p>
              <a:pPr algn="ctr" eaLnBrk="0" hangingPunct="0">
                <a:defRPr/>
              </a:pPr>
              <a:r>
                <a:rPr lang="en-US" sz="2000" dirty="0">
                  <a:solidFill>
                    <a:srgbClr val="000000"/>
                  </a:solidFill>
                  <a:latin typeface="+mj-lt"/>
                </a:rPr>
                <a:t>3</a:t>
              </a:r>
              <a:r>
                <a:rPr lang="en-US" sz="2000" i="1" dirty="0">
                  <a:solidFill>
                    <a:srgbClr val="000000"/>
                  </a:solidFill>
                  <a:latin typeface="+mj-lt"/>
                </a:rPr>
                <a:t> dB </a:t>
              </a:r>
            </a:p>
            <a:p>
              <a:pPr algn="ctr" eaLnBrk="0" hangingPunct="0">
                <a:defRPr/>
              </a:pPr>
              <a:r>
                <a:rPr lang="en-US" sz="2000" i="1" dirty="0" err="1">
                  <a:solidFill>
                    <a:srgbClr val="000000"/>
                  </a:solidFill>
                  <a:latin typeface="+mj-lt"/>
                </a:rPr>
                <a:t>sprežnik</a:t>
              </a:r>
              <a:endParaRPr lang="en-US" i="1" dirty="0">
                <a:solidFill>
                  <a:srgbClr val="000000"/>
                </a:solidFill>
                <a:latin typeface="+mj-lt"/>
              </a:endParaRPr>
            </a:p>
          </p:txBody>
        </p:sp>
        <p:sp>
          <p:nvSpPr>
            <p:cNvPr id="88103" name="AutoShape 55"/>
            <p:cNvSpPr>
              <a:spLocks noChangeArrowheads="1"/>
            </p:cNvSpPr>
            <p:nvPr/>
          </p:nvSpPr>
          <p:spPr bwMode="auto">
            <a:xfrm>
              <a:off x="1737" y="1910"/>
              <a:ext cx="163" cy="250"/>
            </a:xfrm>
            <a:prstGeom prst="downArrow">
              <a:avLst>
                <a:gd name="adj1" fmla="val 50000"/>
                <a:gd name="adj2" fmla="val 38344"/>
              </a:avLst>
            </a:prstGeom>
            <a:solidFill>
              <a:srgbClr val="FFFFFF"/>
            </a:solidFill>
            <a:ln w="9525">
              <a:solidFill>
                <a:schemeClr val="tx1"/>
              </a:solidFill>
              <a:miter lim="800000"/>
              <a:headEnd/>
              <a:tailEnd/>
            </a:ln>
          </p:spPr>
          <p:txBody>
            <a:bodyPr wrap="none" anchor="ctr"/>
            <a:lstStyle/>
            <a:p>
              <a:pPr>
                <a:defRPr/>
              </a:pPr>
              <a:endParaRPr lang="en-US" dirty="0">
                <a:latin typeface="+mj-lt"/>
              </a:endParaRPr>
            </a:p>
          </p:txBody>
        </p:sp>
      </p:grpSp>
      <p:grpSp>
        <p:nvGrpSpPr>
          <p:cNvPr id="88097" name="Group 56"/>
          <p:cNvGrpSpPr>
            <a:grpSpLocks/>
          </p:cNvGrpSpPr>
          <p:nvPr/>
        </p:nvGrpSpPr>
        <p:grpSpPr bwMode="auto">
          <a:xfrm>
            <a:off x="3074988" y="2255838"/>
            <a:ext cx="541337" cy="466725"/>
            <a:chOff x="2647" y="1992"/>
            <a:chExt cx="405" cy="343"/>
          </a:xfrm>
        </p:grpSpPr>
        <p:sp>
          <p:nvSpPr>
            <p:cNvPr id="88100" name="Rectangle 57"/>
            <p:cNvSpPr>
              <a:spLocks noChangeArrowheads="1"/>
            </p:cNvSpPr>
            <p:nvPr/>
          </p:nvSpPr>
          <p:spPr bwMode="auto">
            <a:xfrm>
              <a:off x="2707" y="1992"/>
              <a:ext cx="288" cy="288"/>
            </a:xfrm>
            <a:prstGeom prst="rect">
              <a:avLst/>
            </a:prstGeom>
            <a:solidFill>
              <a:srgbClr val="FFFFFF"/>
            </a:solidFill>
            <a:ln w="12700">
              <a:solidFill>
                <a:srgbClr val="000000"/>
              </a:solidFill>
              <a:miter lim="800000"/>
              <a:headEnd/>
              <a:tailEnd/>
            </a:ln>
          </p:spPr>
          <p:txBody>
            <a:bodyPr/>
            <a:lstStyle/>
            <a:p>
              <a:endParaRPr lang="en-US">
                <a:latin typeface="Corbel" pitchFamily="34" charset="0"/>
              </a:endParaRPr>
            </a:p>
          </p:txBody>
        </p:sp>
        <p:sp>
          <p:nvSpPr>
            <p:cNvPr id="88101" name="Text Box 58"/>
            <p:cNvSpPr txBox="1">
              <a:spLocks noChangeArrowheads="1"/>
            </p:cNvSpPr>
            <p:nvPr/>
          </p:nvSpPr>
          <p:spPr bwMode="auto">
            <a:xfrm>
              <a:off x="2647" y="1996"/>
              <a:ext cx="405" cy="339"/>
            </a:xfrm>
            <a:prstGeom prst="rect">
              <a:avLst/>
            </a:prstGeom>
            <a:noFill/>
            <a:ln w="9525">
              <a:noFill/>
              <a:miter lim="800000"/>
              <a:headEnd/>
              <a:tailEnd/>
            </a:ln>
          </p:spPr>
          <p:txBody>
            <a:bodyPr>
              <a:spAutoFit/>
            </a:bodyPr>
            <a:lstStyle/>
            <a:p>
              <a:pPr algn="ctr" eaLnBrk="0" hangingPunct="0">
                <a:spcBef>
                  <a:spcPct val="50000"/>
                </a:spcBef>
              </a:pPr>
              <a:r>
                <a:rPr lang="en-US" sz="2400" b="1">
                  <a:solidFill>
                    <a:srgbClr val="000000"/>
                  </a:solidFill>
                  <a:latin typeface="Symbol" pitchFamily="18" charset="2"/>
                </a:rPr>
                <a:t>t</a:t>
              </a:r>
              <a:endParaRPr lang="en-US" sz="2400" b="1" i="1">
                <a:solidFill>
                  <a:srgbClr val="000000"/>
                </a:solidFill>
                <a:latin typeface="Symbol" pitchFamily="18" charset="2"/>
              </a:endParaRPr>
            </a:p>
          </p:txBody>
        </p:sp>
      </p:grpSp>
      <p:sp>
        <p:nvSpPr>
          <p:cNvPr id="58427" name="Text Box 59"/>
          <p:cNvSpPr txBox="1">
            <a:spLocks noChangeArrowheads="1"/>
          </p:cNvSpPr>
          <p:nvPr/>
        </p:nvSpPr>
        <p:spPr bwMode="auto">
          <a:xfrm>
            <a:off x="6034088" y="2457450"/>
            <a:ext cx="2757487" cy="1343025"/>
          </a:xfrm>
          <a:prstGeom prst="rect">
            <a:avLst/>
          </a:prstGeom>
          <a:noFill/>
          <a:ln w="9525">
            <a:noFill/>
            <a:miter lim="800000"/>
            <a:headEnd/>
            <a:tailEnd/>
          </a:ln>
          <a:effectLst/>
        </p:spPr>
        <p:txBody>
          <a:bodyPr>
            <a:spAutoFit/>
          </a:bodyPr>
          <a:lstStyle/>
          <a:p>
            <a:pPr algn="ctr" eaLnBrk="0" hangingPunct="0">
              <a:lnSpc>
                <a:spcPct val="90000"/>
              </a:lnSpc>
              <a:spcBef>
                <a:spcPct val="50000"/>
              </a:spcBef>
              <a:defRPr/>
            </a:pPr>
            <a:r>
              <a:rPr lang="en-US" sz="2000" dirty="0">
                <a:solidFill>
                  <a:schemeClr val="bg1"/>
                </a:solidFill>
                <a:latin typeface="+mj-lt"/>
                <a:cs typeface="Arial" charset="0"/>
              </a:rPr>
              <a:t>Filter s Mach - </a:t>
            </a:r>
            <a:r>
              <a:rPr lang="en-US" sz="2000" dirty="0" err="1">
                <a:solidFill>
                  <a:schemeClr val="bg1"/>
                </a:solidFill>
                <a:latin typeface="+mj-lt"/>
                <a:cs typeface="Arial" charset="0"/>
              </a:rPr>
              <a:t>Zehnderovim</a:t>
            </a:r>
            <a:r>
              <a:rPr lang="en-US" sz="2000" dirty="0">
                <a:solidFill>
                  <a:schemeClr val="bg1"/>
                </a:solidFill>
                <a:latin typeface="+mj-lt"/>
                <a:cs typeface="Arial" charset="0"/>
              </a:rPr>
              <a:t> </a:t>
            </a:r>
            <a:br>
              <a:rPr lang="en-US" sz="2000" dirty="0">
                <a:solidFill>
                  <a:schemeClr val="bg1"/>
                </a:solidFill>
                <a:latin typeface="+mj-lt"/>
                <a:cs typeface="Arial" charset="0"/>
              </a:rPr>
            </a:br>
            <a:r>
              <a:rPr lang="en-US" sz="2000" dirty="0" err="1">
                <a:solidFill>
                  <a:schemeClr val="bg1"/>
                </a:solidFill>
                <a:latin typeface="+mj-lt"/>
                <a:cs typeface="Arial" charset="0"/>
              </a:rPr>
              <a:t>interferometrom</a:t>
            </a:r>
            <a:endParaRPr lang="hr-HR" sz="2000" dirty="0">
              <a:solidFill>
                <a:schemeClr val="bg1"/>
              </a:solidFill>
              <a:latin typeface="+mj-lt"/>
              <a:cs typeface="Arial" charset="0"/>
            </a:endParaRPr>
          </a:p>
          <a:p>
            <a:pPr algn="ctr" eaLnBrk="0" hangingPunct="0">
              <a:lnSpc>
                <a:spcPct val="90000"/>
              </a:lnSpc>
              <a:spcBef>
                <a:spcPct val="50000"/>
              </a:spcBef>
              <a:defRPr/>
            </a:pPr>
            <a:r>
              <a:rPr lang="hr-HR" sz="2000" dirty="0">
                <a:solidFill>
                  <a:schemeClr val="bg1"/>
                </a:solidFill>
                <a:latin typeface="+mj-lt"/>
                <a:cs typeface="Arial" charset="0"/>
              </a:rPr>
              <a:t>(MZI)</a:t>
            </a:r>
            <a:endParaRPr lang="en-US" sz="2000" dirty="0">
              <a:solidFill>
                <a:schemeClr val="bg1"/>
              </a:solidFill>
              <a:latin typeface="+mj-lt"/>
              <a:cs typeface="Arial" charset="0"/>
            </a:endParaRPr>
          </a:p>
        </p:txBody>
      </p:sp>
      <p:sp>
        <p:nvSpPr>
          <p:cNvPr id="58428" name="Text Box 60"/>
          <p:cNvSpPr txBox="1">
            <a:spLocks noChangeArrowheads="1"/>
          </p:cNvSpPr>
          <p:nvPr/>
        </p:nvSpPr>
        <p:spPr bwMode="auto">
          <a:xfrm>
            <a:off x="6310313" y="5140325"/>
            <a:ext cx="2208212" cy="641350"/>
          </a:xfrm>
          <a:prstGeom prst="rect">
            <a:avLst/>
          </a:prstGeom>
          <a:noFill/>
          <a:ln w="9525">
            <a:noFill/>
            <a:miter lim="800000"/>
            <a:headEnd/>
            <a:tailEnd/>
          </a:ln>
          <a:effectLst/>
        </p:spPr>
        <p:txBody>
          <a:bodyPr>
            <a:spAutoFit/>
          </a:bodyPr>
          <a:lstStyle/>
          <a:p>
            <a:pPr algn="ctr" eaLnBrk="0" hangingPunct="0">
              <a:lnSpc>
                <a:spcPct val="90000"/>
              </a:lnSpc>
              <a:spcBef>
                <a:spcPct val="50000"/>
              </a:spcBef>
              <a:defRPr/>
            </a:pPr>
            <a:r>
              <a:rPr lang="en-US" sz="2000" dirty="0" err="1">
                <a:solidFill>
                  <a:schemeClr val="bg1"/>
                </a:solidFill>
                <a:latin typeface="+mj-lt"/>
                <a:cs typeface="Arial" charset="0"/>
              </a:rPr>
              <a:t>Michelsonov</a:t>
            </a:r>
            <a:r>
              <a:rPr lang="en-US" sz="2000" dirty="0">
                <a:solidFill>
                  <a:schemeClr val="bg1"/>
                </a:solidFill>
                <a:latin typeface="+mj-lt"/>
                <a:cs typeface="Arial" charset="0"/>
              </a:rPr>
              <a:t> filter s </a:t>
            </a:r>
            <a:r>
              <a:rPr lang="en-US" sz="2000" dirty="0" err="1">
                <a:solidFill>
                  <a:schemeClr val="bg1"/>
                </a:solidFill>
                <a:latin typeface="+mj-lt"/>
                <a:cs typeface="Arial" charset="0"/>
              </a:rPr>
              <a:t>rešetkom</a:t>
            </a:r>
            <a:endParaRPr lang="en-US" sz="2000" dirty="0">
              <a:solidFill>
                <a:schemeClr val="bg1"/>
              </a:solidFill>
              <a:latin typeface="+mj-lt"/>
              <a:cs typeface="Arial" charset="0"/>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dirty="0" err="1"/>
              <a:t>Akustičko/optički</a:t>
            </a:r>
            <a:r>
              <a:rPr lang="en-US" dirty="0"/>
              <a:t> filter</a:t>
            </a:r>
          </a:p>
        </p:txBody>
      </p:sp>
      <p:sp>
        <p:nvSpPr>
          <p:cNvPr id="60419" name="Line 3"/>
          <p:cNvSpPr>
            <a:spLocks noChangeShapeType="1"/>
          </p:cNvSpPr>
          <p:nvPr/>
        </p:nvSpPr>
        <p:spPr bwMode="auto">
          <a:xfrm>
            <a:off x="3684588" y="2935288"/>
            <a:ext cx="1647825" cy="1587"/>
          </a:xfrm>
          <a:prstGeom prst="line">
            <a:avLst/>
          </a:prstGeom>
          <a:noFill/>
          <a:ln w="22225">
            <a:solidFill>
              <a:srgbClr val="000000"/>
            </a:solidFill>
            <a:round/>
            <a:headEnd/>
            <a:tailEnd/>
          </a:ln>
        </p:spPr>
        <p:txBody>
          <a:bodyPr/>
          <a:lstStyle/>
          <a:p>
            <a:pPr>
              <a:defRPr/>
            </a:pPr>
            <a:endParaRPr lang="en-US" dirty="0">
              <a:solidFill>
                <a:schemeClr val="bg1"/>
              </a:solidFill>
              <a:latin typeface="+mj-lt"/>
              <a:cs typeface="Arial" charset="0"/>
            </a:endParaRPr>
          </a:p>
        </p:txBody>
      </p:sp>
      <p:sp>
        <p:nvSpPr>
          <p:cNvPr id="60420" name="Line 4"/>
          <p:cNvSpPr>
            <a:spLocks noChangeShapeType="1"/>
          </p:cNvSpPr>
          <p:nvPr/>
        </p:nvSpPr>
        <p:spPr bwMode="auto">
          <a:xfrm>
            <a:off x="3684588" y="4214813"/>
            <a:ext cx="1647825" cy="1587"/>
          </a:xfrm>
          <a:prstGeom prst="line">
            <a:avLst/>
          </a:prstGeom>
          <a:noFill/>
          <a:ln w="22225">
            <a:solidFill>
              <a:srgbClr val="000000"/>
            </a:solidFill>
            <a:round/>
            <a:headEnd/>
            <a:tailEnd/>
          </a:ln>
        </p:spPr>
        <p:txBody>
          <a:bodyPr/>
          <a:lstStyle/>
          <a:p>
            <a:pPr>
              <a:defRPr/>
            </a:pPr>
            <a:endParaRPr lang="en-US" dirty="0">
              <a:solidFill>
                <a:schemeClr val="bg1"/>
              </a:solidFill>
              <a:latin typeface="+mj-lt"/>
              <a:cs typeface="Arial" charset="0"/>
            </a:endParaRPr>
          </a:p>
        </p:txBody>
      </p:sp>
      <p:sp>
        <p:nvSpPr>
          <p:cNvPr id="60421" name="Freeform 5"/>
          <p:cNvSpPr>
            <a:spLocks/>
          </p:cNvSpPr>
          <p:nvPr/>
        </p:nvSpPr>
        <p:spPr bwMode="auto">
          <a:xfrm>
            <a:off x="3135313" y="2935288"/>
            <a:ext cx="549275" cy="182562"/>
          </a:xfrm>
          <a:custGeom>
            <a:avLst/>
            <a:gdLst/>
            <a:ahLst/>
            <a:cxnLst>
              <a:cxn ang="0">
                <a:pos x="0" y="115"/>
              </a:cxn>
              <a:cxn ang="0">
                <a:pos x="6" y="101"/>
              </a:cxn>
              <a:cxn ang="0">
                <a:pos x="11" y="87"/>
              </a:cxn>
              <a:cxn ang="0">
                <a:pos x="18" y="74"/>
              </a:cxn>
              <a:cxn ang="0">
                <a:pos x="24" y="64"/>
              </a:cxn>
              <a:cxn ang="0">
                <a:pos x="31" y="53"/>
              </a:cxn>
              <a:cxn ang="0">
                <a:pos x="38" y="44"/>
              </a:cxn>
              <a:cxn ang="0">
                <a:pos x="45" y="35"/>
              </a:cxn>
              <a:cxn ang="0">
                <a:pos x="52" y="28"/>
              </a:cxn>
              <a:cxn ang="0">
                <a:pos x="60" y="21"/>
              </a:cxn>
              <a:cxn ang="0">
                <a:pos x="68" y="15"/>
              </a:cxn>
              <a:cxn ang="0">
                <a:pos x="76" y="11"/>
              </a:cxn>
              <a:cxn ang="0">
                <a:pos x="84" y="7"/>
              </a:cxn>
              <a:cxn ang="0">
                <a:pos x="92" y="5"/>
              </a:cxn>
              <a:cxn ang="0">
                <a:pos x="101" y="3"/>
              </a:cxn>
              <a:cxn ang="0">
                <a:pos x="110" y="2"/>
              </a:cxn>
              <a:cxn ang="0">
                <a:pos x="128" y="2"/>
              </a:cxn>
              <a:cxn ang="0">
                <a:pos x="150" y="2"/>
              </a:cxn>
              <a:cxn ang="0">
                <a:pos x="174" y="1"/>
              </a:cxn>
              <a:cxn ang="0">
                <a:pos x="203" y="1"/>
              </a:cxn>
              <a:cxn ang="0">
                <a:pos x="234" y="1"/>
              </a:cxn>
              <a:cxn ang="0">
                <a:pos x="268" y="1"/>
              </a:cxn>
              <a:cxn ang="0">
                <a:pos x="305" y="1"/>
              </a:cxn>
              <a:cxn ang="0">
                <a:pos x="346" y="0"/>
              </a:cxn>
            </a:cxnLst>
            <a:rect l="0" t="0" r="r" b="b"/>
            <a:pathLst>
              <a:path w="346" h="115">
                <a:moveTo>
                  <a:pt x="0" y="115"/>
                </a:moveTo>
                <a:lnTo>
                  <a:pt x="6" y="101"/>
                </a:lnTo>
                <a:lnTo>
                  <a:pt x="11" y="87"/>
                </a:lnTo>
                <a:lnTo>
                  <a:pt x="18" y="74"/>
                </a:lnTo>
                <a:lnTo>
                  <a:pt x="24" y="64"/>
                </a:lnTo>
                <a:lnTo>
                  <a:pt x="31" y="53"/>
                </a:lnTo>
                <a:lnTo>
                  <a:pt x="38" y="44"/>
                </a:lnTo>
                <a:lnTo>
                  <a:pt x="45" y="35"/>
                </a:lnTo>
                <a:lnTo>
                  <a:pt x="52" y="28"/>
                </a:lnTo>
                <a:lnTo>
                  <a:pt x="60" y="21"/>
                </a:lnTo>
                <a:lnTo>
                  <a:pt x="68" y="15"/>
                </a:lnTo>
                <a:lnTo>
                  <a:pt x="76" y="11"/>
                </a:lnTo>
                <a:lnTo>
                  <a:pt x="84" y="7"/>
                </a:lnTo>
                <a:lnTo>
                  <a:pt x="92" y="5"/>
                </a:lnTo>
                <a:lnTo>
                  <a:pt x="101" y="3"/>
                </a:lnTo>
                <a:lnTo>
                  <a:pt x="110" y="2"/>
                </a:lnTo>
                <a:lnTo>
                  <a:pt x="128" y="2"/>
                </a:lnTo>
                <a:lnTo>
                  <a:pt x="150" y="2"/>
                </a:lnTo>
                <a:lnTo>
                  <a:pt x="174" y="1"/>
                </a:lnTo>
                <a:lnTo>
                  <a:pt x="203" y="1"/>
                </a:lnTo>
                <a:lnTo>
                  <a:pt x="234" y="1"/>
                </a:lnTo>
                <a:lnTo>
                  <a:pt x="268" y="1"/>
                </a:lnTo>
                <a:lnTo>
                  <a:pt x="305" y="1"/>
                </a:lnTo>
                <a:lnTo>
                  <a:pt x="346"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2" name="Freeform 6"/>
          <p:cNvSpPr>
            <a:spLocks/>
          </p:cNvSpPr>
          <p:nvPr/>
        </p:nvSpPr>
        <p:spPr bwMode="auto">
          <a:xfrm>
            <a:off x="1854200" y="2935288"/>
            <a:ext cx="549275" cy="182562"/>
          </a:xfrm>
          <a:custGeom>
            <a:avLst/>
            <a:gdLst/>
            <a:ahLst/>
            <a:cxnLst>
              <a:cxn ang="0">
                <a:pos x="346" y="115"/>
              </a:cxn>
              <a:cxn ang="0">
                <a:pos x="339" y="101"/>
              </a:cxn>
              <a:cxn ang="0">
                <a:pos x="334" y="87"/>
              </a:cxn>
              <a:cxn ang="0">
                <a:pos x="328" y="74"/>
              </a:cxn>
              <a:cxn ang="0">
                <a:pos x="321" y="64"/>
              </a:cxn>
              <a:cxn ang="0">
                <a:pos x="314" y="53"/>
              </a:cxn>
              <a:cxn ang="0">
                <a:pos x="308" y="44"/>
              </a:cxn>
              <a:cxn ang="0">
                <a:pos x="300" y="35"/>
              </a:cxn>
              <a:cxn ang="0">
                <a:pos x="293" y="28"/>
              </a:cxn>
              <a:cxn ang="0">
                <a:pos x="286" y="21"/>
              </a:cxn>
              <a:cxn ang="0">
                <a:pos x="278" y="15"/>
              </a:cxn>
              <a:cxn ang="0">
                <a:pos x="270" y="11"/>
              </a:cxn>
              <a:cxn ang="0">
                <a:pos x="262" y="7"/>
              </a:cxn>
              <a:cxn ang="0">
                <a:pos x="253" y="5"/>
              </a:cxn>
              <a:cxn ang="0">
                <a:pos x="244" y="3"/>
              </a:cxn>
              <a:cxn ang="0">
                <a:pos x="236" y="2"/>
              </a:cxn>
              <a:cxn ang="0">
                <a:pos x="217" y="2"/>
              </a:cxn>
              <a:cxn ang="0">
                <a:pos x="196" y="2"/>
              </a:cxn>
              <a:cxn ang="0">
                <a:pos x="171" y="1"/>
              </a:cxn>
              <a:cxn ang="0">
                <a:pos x="143" y="1"/>
              </a:cxn>
              <a:cxn ang="0">
                <a:pos x="112" y="1"/>
              </a:cxn>
              <a:cxn ang="0">
                <a:pos x="77" y="1"/>
              </a:cxn>
              <a:cxn ang="0">
                <a:pos x="40" y="1"/>
              </a:cxn>
              <a:cxn ang="0">
                <a:pos x="0" y="0"/>
              </a:cxn>
            </a:cxnLst>
            <a:rect l="0" t="0" r="r" b="b"/>
            <a:pathLst>
              <a:path w="346" h="115">
                <a:moveTo>
                  <a:pt x="346" y="115"/>
                </a:moveTo>
                <a:lnTo>
                  <a:pt x="339" y="101"/>
                </a:lnTo>
                <a:lnTo>
                  <a:pt x="334" y="87"/>
                </a:lnTo>
                <a:lnTo>
                  <a:pt x="328" y="74"/>
                </a:lnTo>
                <a:lnTo>
                  <a:pt x="321" y="64"/>
                </a:lnTo>
                <a:lnTo>
                  <a:pt x="314" y="53"/>
                </a:lnTo>
                <a:lnTo>
                  <a:pt x="308" y="44"/>
                </a:lnTo>
                <a:lnTo>
                  <a:pt x="300" y="35"/>
                </a:lnTo>
                <a:lnTo>
                  <a:pt x="293" y="28"/>
                </a:lnTo>
                <a:lnTo>
                  <a:pt x="286" y="21"/>
                </a:lnTo>
                <a:lnTo>
                  <a:pt x="278" y="15"/>
                </a:lnTo>
                <a:lnTo>
                  <a:pt x="270" y="11"/>
                </a:lnTo>
                <a:lnTo>
                  <a:pt x="262" y="7"/>
                </a:lnTo>
                <a:lnTo>
                  <a:pt x="253" y="5"/>
                </a:lnTo>
                <a:lnTo>
                  <a:pt x="244" y="3"/>
                </a:lnTo>
                <a:lnTo>
                  <a:pt x="236" y="2"/>
                </a:lnTo>
                <a:lnTo>
                  <a:pt x="217" y="2"/>
                </a:lnTo>
                <a:lnTo>
                  <a:pt x="196" y="2"/>
                </a:lnTo>
                <a:lnTo>
                  <a:pt x="171" y="1"/>
                </a:lnTo>
                <a:lnTo>
                  <a:pt x="143" y="1"/>
                </a:lnTo>
                <a:lnTo>
                  <a:pt x="112" y="1"/>
                </a:lnTo>
                <a:lnTo>
                  <a:pt x="77" y="1"/>
                </a:lnTo>
                <a:lnTo>
                  <a:pt x="40" y="1"/>
                </a:lnTo>
                <a:lnTo>
                  <a:pt x="0"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3" name="Freeform 7"/>
          <p:cNvSpPr>
            <a:spLocks/>
          </p:cNvSpPr>
          <p:nvPr/>
        </p:nvSpPr>
        <p:spPr bwMode="auto">
          <a:xfrm>
            <a:off x="3135313" y="4032250"/>
            <a:ext cx="549275" cy="182563"/>
          </a:xfrm>
          <a:custGeom>
            <a:avLst/>
            <a:gdLst/>
            <a:ahLst/>
            <a:cxnLst>
              <a:cxn ang="0">
                <a:pos x="0" y="0"/>
              </a:cxn>
              <a:cxn ang="0">
                <a:pos x="6" y="15"/>
              </a:cxn>
              <a:cxn ang="0">
                <a:pos x="11" y="28"/>
              </a:cxn>
              <a:cxn ang="0">
                <a:pos x="18" y="41"/>
              </a:cxn>
              <a:cxn ang="0">
                <a:pos x="24" y="52"/>
              </a:cxn>
              <a:cxn ang="0">
                <a:pos x="31" y="62"/>
              </a:cxn>
              <a:cxn ang="0">
                <a:pos x="38" y="71"/>
              </a:cxn>
              <a:cxn ang="0">
                <a:pos x="45" y="80"/>
              </a:cxn>
              <a:cxn ang="0">
                <a:pos x="52" y="88"/>
              </a:cxn>
              <a:cxn ang="0">
                <a:pos x="60" y="95"/>
              </a:cxn>
              <a:cxn ang="0">
                <a:pos x="68" y="100"/>
              </a:cxn>
              <a:cxn ang="0">
                <a:pos x="76" y="105"/>
              </a:cxn>
              <a:cxn ang="0">
                <a:pos x="84" y="108"/>
              </a:cxn>
              <a:cxn ang="0">
                <a:pos x="92" y="111"/>
              </a:cxn>
              <a:cxn ang="0">
                <a:pos x="101" y="112"/>
              </a:cxn>
              <a:cxn ang="0">
                <a:pos x="110" y="113"/>
              </a:cxn>
              <a:cxn ang="0">
                <a:pos x="128" y="113"/>
              </a:cxn>
              <a:cxn ang="0">
                <a:pos x="150" y="113"/>
              </a:cxn>
              <a:cxn ang="0">
                <a:pos x="174" y="114"/>
              </a:cxn>
              <a:cxn ang="0">
                <a:pos x="203" y="114"/>
              </a:cxn>
              <a:cxn ang="0">
                <a:pos x="234" y="114"/>
              </a:cxn>
              <a:cxn ang="0">
                <a:pos x="268" y="114"/>
              </a:cxn>
              <a:cxn ang="0">
                <a:pos x="305" y="114"/>
              </a:cxn>
              <a:cxn ang="0">
                <a:pos x="346" y="115"/>
              </a:cxn>
            </a:cxnLst>
            <a:rect l="0" t="0" r="r" b="b"/>
            <a:pathLst>
              <a:path w="346" h="115">
                <a:moveTo>
                  <a:pt x="0" y="0"/>
                </a:moveTo>
                <a:lnTo>
                  <a:pt x="6" y="15"/>
                </a:lnTo>
                <a:lnTo>
                  <a:pt x="11" y="28"/>
                </a:lnTo>
                <a:lnTo>
                  <a:pt x="18" y="41"/>
                </a:lnTo>
                <a:lnTo>
                  <a:pt x="24" y="52"/>
                </a:lnTo>
                <a:lnTo>
                  <a:pt x="31" y="62"/>
                </a:lnTo>
                <a:lnTo>
                  <a:pt x="38" y="71"/>
                </a:lnTo>
                <a:lnTo>
                  <a:pt x="45" y="80"/>
                </a:lnTo>
                <a:lnTo>
                  <a:pt x="52" y="88"/>
                </a:lnTo>
                <a:lnTo>
                  <a:pt x="60" y="95"/>
                </a:lnTo>
                <a:lnTo>
                  <a:pt x="68" y="100"/>
                </a:lnTo>
                <a:lnTo>
                  <a:pt x="76" y="105"/>
                </a:lnTo>
                <a:lnTo>
                  <a:pt x="84" y="108"/>
                </a:lnTo>
                <a:lnTo>
                  <a:pt x="92" y="111"/>
                </a:lnTo>
                <a:lnTo>
                  <a:pt x="101" y="112"/>
                </a:lnTo>
                <a:lnTo>
                  <a:pt x="110" y="113"/>
                </a:lnTo>
                <a:lnTo>
                  <a:pt x="128" y="113"/>
                </a:lnTo>
                <a:lnTo>
                  <a:pt x="150" y="113"/>
                </a:lnTo>
                <a:lnTo>
                  <a:pt x="174" y="114"/>
                </a:lnTo>
                <a:lnTo>
                  <a:pt x="203" y="114"/>
                </a:lnTo>
                <a:lnTo>
                  <a:pt x="234" y="114"/>
                </a:lnTo>
                <a:lnTo>
                  <a:pt x="268" y="114"/>
                </a:lnTo>
                <a:lnTo>
                  <a:pt x="305" y="114"/>
                </a:lnTo>
                <a:lnTo>
                  <a:pt x="346" y="115"/>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4" name="Freeform 8"/>
          <p:cNvSpPr>
            <a:spLocks/>
          </p:cNvSpPr>
          <p:nvPr/>
        </p:nvSpPr>
        <p:spPr bwMode="auto">
          <a:xfrm>
            <a:off x="1854200" y="4032250"/>
            <a:ext cx="549275" cy="182563"/>
          </a:xfrm>
          <a:custGeom>
            <a:avLst/>
            <a:gdLst/>
            <a:ahLst/>
            <a:cxnLst>
              <a:cxn ang="0">
                <a:pos x="346" y="0"/>
              </a:cxn>
              <a:cxn ang="0">
                <a:pos x="339" y="15"/>
              </a:cxn>
              <a:cxn ang="0">
                <a:pos x="334" y="28"/>
              </a:cxn>
              <a:cxn ang="0">
                <a:pos x="328" y="41"/>
              </a:cxn>
              <a:cxn ang="0">
                <a:pos x="321" y="52"/>
              </a:cxn>
              <a:cxn ang="0">
                <a:pos x="314" y="62"/>
              </a:cxn>
              <a:cxn ang="0">
                <a:pos x="308" y="71"/>
              </a:cxn>
              <a:cxn ang="0">
                <a:pos x="300" y="80"/>
              </a:cxn>
              <a:cxn ang="0">
                <a:pos x="293" y="88"/>
              </a:cxn>
              <a:cxn ang="0">
                <a:pos x="286" y="95"/>
              </a:cxn>
              <a:cxn ang="0">
                <a:pos x="278" y="100"/>
              </a:cxn>
              <a:cxn ang="0">
                <a:pos x="270" y="105"/>
              </a:cxn>
              <a:cxn ang="0">
                <a:pos x="262" y="108"/>
              </a:cxn>
              <a:cxn ang="0">
                <a:pos x="253" y="111"/>
              </a:cxn>
              <a:cxn ang="0">
                <a:pos x="244" y="112"/>
              </a:cxn>
              <a:cxn ang="0">
                <a:pos x="236" y="113"/>
              </a:cxn>
              <a:cxn ang="0">
                <a:pos x="217" y="113"/>
              </a:cxn>
              <a:cxn ang="0">
                <a:pos x="196" y="113"/>
              </a:cxn>
              <a:cxn ang="0">
                <a:pos x="171" y="114"/>
              </a:cxn>
              <a:cxn ang="0">
                <a:pos x="143" y="114"/>
              </a:cxn>
              <a:cxn ang="0">
                <a:pos x="112" y="114"/>
              </a:cxn>
              <a:cxn ang="0">
                <a:pos x="77" y="114"/>
              </a:cxn>
              <a:cxn ang="0">
                <a:pos x="40" y="114"/>
              </a:cxn>
              <a:cxn ang="0">
                <a:pos x="0" y="115"/>
              </a:cxn>
            </a:cxnLst>
            <a:rect l="0" t="0" r="r" b="b"/>
            <a:pathLst>
              <a:path w="346" h="115">
                <a:moveTo>
                  <a:pt x="346" y="0"/>
                </a:moveTo>
                <a:lnTo>
                  <a:pt x="339" y="15"/>
                </a:lnTo>
                <a:lnTo>
                  <a:pt x="334" y="28"/>
                </a:lnTo>
                <a:lnTo>
                  <a:pt x="328" y="41"/>
                </a:lnTo>
                <a:lnTo>
                  <a:pt x="321" y="52"/>
                </a:lnTo>
                <a:lnTo>
                  <a:pt x="314" y="62"/>
                </a:lnTo>
                <a:lnTo>
                  <a:pt x="308" y="71"/>
                </a:lnTo>
                <a:lnTo>
                  <a:pt x="300" y="80"/>
                </a:lnTo>
                <a:lnTo>
                  <a:pt x="293" y="88"/>
                </a:lnTo>
                <a:lnTo>
                  <a:pt x="286" y="95"/>
                </a:lnTo>
                <a:lnTo>
                  <a:pt x="278" y="100"/>
                </a:lnTo>
                <a:lnTo>
                  <a:pt x="270" y="105"/>
                </a:lnTo>
                <a:lnTo>
                  <a:pt x="262" y="108"/>
                </a:lnTo>
                <a:lnTo>
                  <a:pt x="253" y="111"/>
                </a:lnTo>
                <a:lnTo>
                  <a:pt x="244" y="112"/>
                </a:lnTo>
                <a:lnTo>
                  <a:pt x="236" y="113"/>
                </a:lnTo>
                <a:lnTo>
                  <a:pt x="217" y="113"/>
                </a:lnTo>
                <a:lnTo>
                  <a:pt x="196" y="113"/>
                </a:lnTo>
                <a:lnTo>
                  <a:pt x="171" y="114"/>
                </a:lnTo>
                <a:lnTo>
                  <a:pt x="143" y="114"/>
                </a:lnTo>
                <a:lnTo>
                  <a:pt x="112" y="114"/>
                </a:lnTo>
                <a:lnTo>
                  <a:pt x="77" y="114"/>
                </a:lnTo>
                <a:lnTo>
                  <a:pt x="40" y="114"/>
                </a:lnTo>
                <a:lnTo>
                  <a:pt x="0" y="115"/>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5" name="Freeform 9"/>
          <p:cNvSpPr>
            <a:spLocks/>
          </p:cNvSpPr>
          <p:nvPr/>
        </p:nvSpPr>
        <p:spPr bwMode="auto">
          <a:xfrm>
            <a:off x="2403475" y="3117850"/>
            <a:ext cx="731838" cy="366713"/>
          </a:xfrm>
          <a:custGeom>
            <a:avLst/>
            <a:gdLst/>
            <a:ahLst/>
            <a:cxnLst>
              <a:cxn ang="0">
                <a:pos x="461" y="0"/>
              </a:cxn>
              <a:cxn ang="0">
                <a:pos x="449" y="22"/>
              </a:cxn>
              <a:cxn ang="0">
                <a:pos x="438" y="44"/>
              </a:cxn>
              <a:cxn ang="0">
                <a:pos x="426" y="64"/>
              </a:cxn>
              <a:cxn ang="0">
                <a:pos x="415" y="83"/>
              </a:cxn>
              <a:cxn ang="0">
                <a:pos x="403" y="101"/>
              </a:cxn>
              <a:cxn ang="0">
                <a:pos x="392" y="118"/>
              </a:cxn>
              <a:cxn ang="0">
                <a:pos x="380" y="133"/>
              </a:cxn>
              <a:cxn ang="0">
                <a:pos x="369" y="148"/>
              </a:cxn>
              <a:cxn ang="0">
                <a:pos x="357" y="161"/>
              </a:cxn>
              <a:cxn ang="0">
                <a:pos x="346" y="173"/>
              </a:cxn>
              <a:cxn ang="0">
                <a:pos x="334" y="184"/>
              </a:cxn>
              <a:cxn ang="0">
                <a:pos x="323" y="194"/>
              </a:cxn>
              <a:cxn ang="0">
                <a:pos x="311" y="202"/>
              </a:cxn>
              <a:cxn ang="0">
                <a:pos x="299" y="210"/>
              </a:cxn>
              <a:cxn ang="0">
                <a:pos x="288" y="216"/>
              </a:cxn>
              <a:cxn ang="0">
                <a:pos x="276" y="221"/>
              </a:cxn>
              <a:cxn ang="0">
                <a:pos x="265" y="225"/>
              </a:cxn>
              <a:cxn ang="0">
                <a:pos x="253" y="228"/>
              </a:cxn>
              <a:cxn ang="0">
                <a:pos x="242" y="230"/>
              </a:cxn>
              <a:cxn ang="0">
                <a:pos x="230" y="231"/>
              </a:cxn>
              <a:cxn ang="0">
                <a:pos x="219" y="230"/>
              </a:cxn>
              <a:cxn ang="0">
                <a:pos x="207" y="228"/>
              </a:cxn>
              <a:cxn ang="0">
                <a:pos x="196" y="225"/>
              </a:cxn>
              <a:cxn ang="0">
                <a:pos x="184" y="221"/>
              </a:cxn>
              <a:cxn ang="0">
                <a:pos x="173" y="216"/>
              </a:cxn>
              <a:cxn ang="0">
                <a:pos x="161" y="210"/>
              </a:cxn>
              <a:cxn ang="0">
                <a:pos x="150" y="202"/>
              </a:cxn>
              <a:cxn ang="0">
                <a:pos x="138" y="194"/>
              </a:cxn>
              <a:cxn ang="0">
                <a:pos x="126" y="184"/>
              </a:cxn>
              <a:cxn ang="0">
                <a:pos x="115" y="173"/>
              </a:cxn>
              <a:cxn ang="0">
                <a:pos x="103" y="161"/>
              </a:cxn>
              <a:cxn ang="0">
                <a:pos x="92" y="148"/>
              </a:cxn>
              <a:cxn ang="0">
                <a:pos x="80" y="133"/>
              </a:cxn>
              <a:cxn ang="0">
                <a:pos x="69" y="118"/>
              </a:cxn>
              <a:cxn ang="0">
                <a:pos x="57" y="101"/>
              </a:cxn>
              <a:cxn ang="0">
                <a:pos x="46" y="83"/>
              </a:cxn>
              <a:cxn ang="0">
                <a:pos x="34" y="64"/>
              </a:cxn>
              <a:cxn ang="0">
                <a:pos x="23" y="44"/>
              </a:cxn>
              <a:cxn ang="0">
                <a:pos x="11" y="22"/>
              </a:cxn>
              <a:cxn ang="0">
                <a:pos x="0" y="0"/>
              </a:cxn>
            </a:cxnLst>
            <a:rect l="0" t="0" r="r" b="b"/>
            <a:pathLst>
              <a:path w="461" h="231">
                <a:moveTo>
                  <a:pt x="461" y="0"/>
                </a:moveTo>
                <a:lnTo>
                  <a:pt x="449" y="22"/>
                </a:lnTo>
                <a:lnTo>
                  <a:pt x="438" y="44"/>
                </a:lnTo>
                <a:lnTo>
                  <a:pt x="426" y="64"/>
                </a:lnTo>
                <a:lnTo>
                  <a:pt x="415" y="83"/>
                </a:lnTo>
                <a:lnTo>
                  <a:pt x="403" y="101"/>
                </a:lnTo>
                <a:lnTo>
                  <a:pt x="392" y="118"/>
                </a:lnTo>
                <a:lnTo>
                  <a:pt x="380" y="133"/>
                </a:lnTo>
                <a:lnTo>
                  <a:pt x="369" y="148"/>
                </a:lnTo>
                <a:lnTo>
                  <a:pt x="357" y="161"/>
                </a:lnTo>
                <a:lnTo>
                  <a:pt x="346" y="173"/>
                </a:lnTo>
                <a:lnTo>
                  <a:pt x="334" y="184"/>
                </a:lnTo>
                <a:lnTo>
                  <a:pt x="323" y="194"/>
                </a:lnTo>
                <a:lnTo>
                  <a:pt x="311" y="202"/>
                </a:lnTo>
                <a:lnTo>
                  <a:pt x="299" y="210"/>
                </a:lnTo>
                <a:lnTo>
                  <a:pt x="288" y="216"/>
                </a:lnTo>
                <a:lnTo>
                  <a:pt x="276" y="221"/>
                </a:lnTo>
                <a:lnTo>
                  <a:pt x="265" y="225"/>
                </a:lnTo>
                <a:lnTo>
                  <a:pt x="253" y="228"/>
                </a:lnTo>
                <a:lnTo>
                  <a:pt x="242" y="230"/>
                </a:lnTo>
                <a:lnTo>
                  <a:pt x="230" y="231"/>
                </a:lnTo>
                <a:lnTo>
                  <a:pt x="219" y="230"/>
                </a:lnTo>
                <a:lnTo>
                  <a:pt x="207" y="228"/>
                </a:lnTo>
                <a:lnTo>
                  <a:pt x="196" y="225"/>
                </a:lnTo>
                <a:lnTo>
                  <a:pt x="184" y="221"/>
                </a:lnTo>
                <a:lnTo>
                  <a:pt x="173" y="216"/>
                </a:lnTo>
                <a:lnTo>
                  <a:pt x="161" y="210"/>
                </a:lnTo>
                <a:lnTo>
                  <a:pt x="150" y="202"/>
                </a:lnTo>
                <a:lnTo>
                  <a:pt x="138" y="194"/>
                </a:lnTo>
                <a:lnTo>
                  <a:pt x="126" y="184"/>
                </a:lnTo>
                <a:lnTo>
                  <a:pt x="115" y="173"/>
                </a:lnTo>
                <a:lnTo>
                  <a:pt x="103" y="161"/>
                </a:lnTo>
                <a:lnTo>
                  <a:pt x="92" y="148"/>
                </a:lnTo>
                <a:lnTo>
                  <a:pt x="80" y="133"/>
                </a:lnTo>
                <a:lnTo>
                  <a:pt x="69" y="118"/>
                </a:lnTo>
                <a:lnTo>
                  <a:pt x="57" y="101"/>
                </a:lnTo>
                <a:lnTo>
                  <a:pt x="46" y="83"/>
                </a:lnTo>
                <a:lnTo>
                  <a:pt x="34" y="64"/>
                </a:lnTo>
                <a:lnTo>
                  <a:pt x="23" y="44"/>
                </a:lnTo>
                <a:lnTo>
                  <a:pt x="11" y="22"/>
                </a:lnTo>
                <a:lnTo>
                  <a:pt x="0"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6" name="Freeform 10"/>
          <p:cNvSpPr>
            <a:spLocks/>
          </p:cNvSpPr>
          <p:nvPr/>
        </p:nvSpPr>
        <p:spPr bwMode="auto">
          <a:xfrm>
            <a:off x="2403475" y="3667125"/>
            <a:ext cx="731838" cy="365125"/>
          </a:xfrm>
          <a:custGeom>
            <a:avLst/>
            <a:gdLst/>
            <a:ahLst/>
            <a:cxnLst>
              <a:cxn ang="0">
                <a:pos x="461" y="230"/>
              </a:cxn>
              <a:cxn ang="0">
                <a:pos x="449" y="208"/>
              </a:cxn>
              <a:cxn ang="0">
                <a:pos x="438" y="186"/>
              </a:cxn>
              <a:cxn ang="0">
                <a:pos x="426" y="166"/>
              </a:cxn>
              <a:cxn ang="0">
                <a:pos x="415" y="147"/>
              </a:cxn>
              <a:cxn ang="0">
                <a:pos x="403" y="129"/>
              </a:cxn>
              <a:cxn ang="0">
                <a:pos x="392" y="113"/>
              </a:cxn>
              <a:cxn ang="0">
                <a:pos x="380" y="97"/>
              </a:cxn>
              <a:cxn ang="0">
                <a:pos x="369" y="83"/>
              </a:cxn>
              <a:cxn ang="0">
                <a:pos x="357" y="70"/>
              </a:cxn>
              <a:cxn ang="0">
                <a:pos x="346" y="57"/>
              </a:cxn>
              <a:cxn ang="0">
                <a:pos x="334" y="47"/>
              </a:cxn>
              <a:cxn ang="0">
                <a:pos x="323" y="37"/>
              </a:cxn>
              <a:cxn ang="0">
                <a:pos x="311" y="28"/>
              </a:cxn>
              <a:cxn ang="0">
                <a:pos x="299" y="20"/>
              </a:cxn>
              <a:cxn ang="0">
                <a:pos x="288" y="14"/>
              </a:cxn>
              <a:cxn ang="0">
                <a:pos x="276" y="9"/>
              </a:cxn>
              <a:cxn ang="0">
                <a:pos x="265" y="5"/>
              </a:cxn>
              <a:cxn ang="0">
                <a:pos x="253" y="2"/>
              </a:cxn>
              <a:cxn ang="0">
                <a:pos x="242" y="0"/>
              </a:cxn>
              <a:cxn ang="0">
                <a:pos x="230" y="0"/>
              </a:cxn>
              <a:cxn ang="0">
                <a:pos x="219" y="0"/>
              </a:cxn>
              <a:cxn ang="0">
                <a:pos x="207" y="2"/>
              </a:cxn>
              <a:cxn ang="0">
                <a:pos x="196" y="5"/>
              </a:cxn>
              <a:cxn ang="0">
                <a:pos x="184" y="9"/>
              </a:cxn>
              <a:cxn ang="0">
                <a:pos x="173" y="14"/>
              </a:cxn>
              <a:cxn ang="0">
                <a:pos x="161" y="20"/>
              </a:cxn>
              <a:cxn ang="0">
                <a:pos x="150" y="28"/>
              </a:cxn>
              <a:cxn ang="0">
                <a:pos x="138" y="37"/>
              </a:cxn>
              <a:cxn ang="0">
                <a:pos x="126" y="47"/>
              </a:cxn>
              <a:cxn ang="0">
                <a:pos x="115" y="57"/>
              </a:cxn>
              <a:cxn ang="0">
                <a:pos x="103" y="70"/>
              </a:cxn>
              <a:cxn ang="0">
                <a:pos x="92" y="83"/>
              </a:cxn>
              <a:cxn ang="0">
                <a:pos x="80" y="97"/>
              </a:cxn>
              <a:cxn ang="0">
                <a:pos x="69" y="113"/>
              </a:cxn>
              <a:cxn ang="0">
                <a:pos x="57" y="129"/>
              </a:cxn>
              <a:cxn ang="0">
                <a:pos x="46" y="147"/>
              </a:cxn>
              <a:cxn ang="0">
                <a:pos x="34" y="166"/>
              </a:cxn>
              <a:cxn ang="0">
                <a:pos x="23" y="186"/>
              </a:cxn>
              <a:cxn ang="0">
                <a:pos x="11" y="208"/>
              </a:cxn>
              <a:cxn ang="0">
                <a:pos x="0" y="230"/>
              </a:cxn>
            </a:cxnLst>
            <a:rect l="0" t="0" r="r" b="b"/>
            <a:pathLst>
              <a:path w="461" h="230">
                <a:moveTo>
                  <a:pt x="461" y="230"/>
                </a:moveTo>
                <a:lnTo>
                  <a:pt x="449" y="208"/>
                </a:lnTo>
                <a:lnTo>
                  <a:pt x="438" y="186"/>
                </a:lnTo>
                <a:lnTo>
                  <a:pt x="426" y="166"/>
                </a:lnTo>
                <a:lnTo>
                  <a:pt x="415" y="147"/>
                </a:lnTo>
                <a:lnTo>
                  <a:pt x="403" y="129"/>
                </a:lnTo>
                <a:lnTo>
                  <a:pt x="392" y="113"/>
                </a:lnTo>
                <a:lnTo>
                  <a:pt x="380" y="97"/>
                </a:lnTo>
                <a:lnTo>
                  <a:pt x="369" y="83"/>
                </a:lnTo>
                <a:lnTo>
                  <a:pt x="357" y="70"/>
                </a:lnTo>
                <a:lnTo>
                  <a:pt x="346" y="57"/>
                </a:lnTo>
                <a:lnTo>
                  <a:pt x="334" y="47"/>
                </a:lnTo>
                <a:lnTo>
                  <a:pt x="323" y="37"/>
                </a:lnTo>
                <a:lnTo>
                  <a:pt x="311" y="28"/>
                </a:lnTo>
                <a:lnTo>
                  <a:pt x="299" y="20"/>
                </a:lnTo>
                <a:lnTo>
                  <a:pt x="288" y="14"/>
                </a:lnTo>
                <a:lnTo>
                  <a:pt x="276" y="9"/>
                </a:lnTo>
                <a:lnTo>
                  <a:pt x="265" y="5"/>
                </a:lnTo>
                <a:lnTo>
                  <a:pt x="253" y="2"/>
                </a:lnTo>
                <a:lnTo>
                  <a:pt x="242" y="0"/>
                </a:lnTo>
                <a:lnTo>
                  <a:pt x="230" y="0"/>
                </a:lnTo>
                <a:lnTo>
                  <a:pt x="219" y="0"/>
                </a:lnTo>
                <a:lnTo>
                  <a:pt x="207" y="2"/>
                </a:lnTo>
                <a:lnTo>
                  <a:pt x="196" y="5"/>
                </a:lnTo>
                <a:lnTo>
                  <a:pt x="184" y="9"/>
                </a:lnTo>
                <a:lnTo>
                  <a:pt x="173" y="14"/>
                </a:lnTo>
                <a:lnTo>
                  <a:pt x="161" y="20"/>
                </a:lnTo>
                <a:lnTo>
                  <a:pt x="150" y="28"/>
                </a:lnTo>
                <a:lnTo>
                  <a:pt x="138" y="37"/>
                </a:lnTo>
                <a:lnTo>
                  <a:pt x="126" y="47"/>
                </a:lnTo>
                <a:lnTo>
                  <a:pt x="115" y="57"/>
                </a:lnTo>
                <a:lnTo>
                  <a:pt x="103" y="70"/>
                </a:lnTo>
                <a:lnTo>
                  <a:pt x="92" y="83"/>
                </a:lnTo>
                <a:lnTo>
                  <a:pt x="80" y="97"/>
                </a:lnTo>
                <a:lnTo>
                  <a:pt x="69" y="113"/>
                </a:lnTo>
                <a:lnTo>
                  <a:pt x="57" y="129"/>
                </a:lnTo>
                <a:lnTo>
                  <a:pt x="46" y="147"/>
                </a:lnTo>
                <a:lnTo>
                  <a:pt x="34" y="166"/>
                </a:lnTo>
                <a:lnTo>
                  <a:pt x="23" y="186"/>
                </a:lnTo>
                <a:lnTo>
                  <a:pt x="11" y="208"/>
                </a:lnTo>
                <a:lnTo>
                  <a:pt x="0" y="23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7" name="Freeform 11"/>
          <p:cNvSpPr>
            <a:spLocks/>
          </p:cNvSpPr>
          <p:nvPr/>
        </p:nvSpPr>
        <p:spPr bwMode="auto">
          <a:xfrm>
            <a:off x="6613525" y="2935288"/>
            <a:ext cx="549275" cy="182562"/>
          </a:xfrm>
          <a:custGeom>
            <a:avLst/>
            <a:gdLst/>
            <a:ahLst/>
            <a:cxnLst>
              <a:cxn ang="0">
                <a:pos x="0" y="115"/>
              </a:cxn>
              <a:cxn ang="0">
                <a:pos x="6" y="101"/>
              </a:cxn>
              <a:cxn ang="0">
                <a:pos x="11" y="87"/>
              </a:cxn>
              <a:cxn ang="0">
                <a:pos x="18" y="74"/>
              </a:cxn>
              <a:cxn ang="0">
                <a:pos x="24" y="64"/>
              </a:cxn>
              <a:cxn ang="0">
                <a:pos x="31" y="53"/>
              </a:cxn>
              <a:cxn ang="0">
                <a:pos x="38" y="44"/>
              </a:cxn>
              <a:cxn ang="0">
                <a:pos x="45" y="35"/>
              </a:cxn>
              <a:cxn ang="0">
                <a:pos x="52" y="28"/>
              </a:cxn>
              <a:cxn ang="0">
                <a:pos x="60" y="21"/>
              </a:cxn>
              <a:cxn ang="0">
                <a:pos x="68" y="15"/>
              </a:cxn>
              <a:cxn ang="0">
                <a:pos x="76" y="11"/>
              </a:cxn>
              <a:cxn ang="0">
                <a:pos x="84" y="7"/>
              </a:cxn>
              <a:cxn ang="0">
                <a:pos x="92" y="5"/>
              </a:cxn>
              <a:cxn ang="0">
                <a:pos x="101" y="3"/>
              </a:cxn>
              <a:cxn ang="0">
                <a:pos x="110" y="2"/>
              </a:cxn>
              <a:cxn ang="0">
                <a:pos x="128" y="2"/>
              </a:cxn>
              <a:cxn ang="0">
                <a:pos x="150" y="2"/>
              </a:cxn>
              <a:cxn ang="0">
                <a:pos x="174" y="1"/>
              </a:cxn>
              <a:cxn ang="0">
                <a:pos x="203" y="1"/>
              </a:cxn>
              <a:cxn ang="0">
                <a:pos x="234" y="1"/>
              </a:cxn>
              <a:cxn ang="0">
                <a:pos x="268" y="1"/>
              </a:cxn>
              <a:cxn ang="0">
                <a:pos x="305" y="1"/>
              </a:cxn>
              <a:cxn ang="0">
                <a:pos x="346" y="0"/>
              </a:cxn>
            </a:cxnLst>
            <a:rect l="0" t="0" r="r" b="b"/>
            <a:pathLst>
              <a:path w="346" h="115">
                <a:moveTo>
                  <a:pt x="0" y="115"/>
                </a:moveTo>
                <a:lnTo>
                  <a:pt x="6" y="101"/>
                </a:lnTo>
                <a:lnTo>
                  <a:pt x="11" y="87"/>
                </a:lnTo>
                <a:lnTo>
                  <a:pt x="18" y="74"/>
                </a:lnTo>
                <a:lnTo>
                  <a:pt x="24" y="64"/>
                </a:lnTo>
                <a:lnTo>
                  <a:pt x="31" y="53"/>
                </a:lnTo>
                <a:lnTo>
                  <a:pt x="38" y="44"/>
                </a:lnTo>
                <a:lnTo>
                  <a:pt x="45" y="35"/>
                </a:lnTo>
                <a:lnTo>
                  <a:pt x="52" y="28"/>
                </a:lnTo>
                <a:lnTo>
                  <a:pt x="60" y="21"/>
                </a:lnTo>
                <a:lnTo>
                  <a:pt x="68" y="15"/>
                </a:lnTo>
                <a:lnTo>
                  <a:pt x="76" y="11"/>
                </a:lnTo>
                <a:lnTo>
                  <a:pt x="84" y="7"/>
                </a:lnTo>
                <a:lnTo>
                  <a:pt x="92" y="5"/>
                </a:lnTo>
                <a:lnTo>
                  <a:pt x="101" y="3"/>
                </a:lnTo>
                <a:lnTo>
                  <a:pt x="110" y="2"/>
                </a:lnTo>
                <a:lnTo>
                  <a:pt x="128" y="2"/>
                </a:lnTo>
                <a:lnTo>
                  <a:pt x="150" y="2"/>
                </a:lnTo>
                <a:lnTo>
                  <a:pt x="174" y="1"/>
                </a:lnTo>
                <a:lnTo>
                  <a:pt x="203" y="1"/>
                </a:lnTo>
                <a:lnTo>
                  <a:pt x="234" y="1"/>
                </a:lnTo>
                <a:lnTo>
                  <a:pt x="268" y="1"/>
                </a:lnTo>
                <a:lnTo>
                  <a:pt x="305" y="1"/>
                </a:lnTo>
                <a:lnTo>
                  <a:pt x="346"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8" name="Freeform 12"/>
          <p:cNvSpPr>
            <a:spLocks/>
          </p:cNvSpPr>
          <p:nvPr/>
        </p:nvSpPr>
        <p:spPr bwMode="auto">
          <a:xfrm>
            <a:off x="5332413" y="2935288"/>
            <a:ext cx="549275" cy="182562"/>
          </a:xfrm>
          <a:custGeom>
            <a:avLst/>
            <a:gdLst/>
            <a:ahLst/>
            <a:cxnLst>
              <a:cxn ang="0">
                <a:pos x="346" y="115"/>
              </a:cxn>
              <a:cxn ang="0">
                <a:pos x="339" y="101"/>
              </a:cxn>
              <a:cxn ang="0">
                <a:pos x="334" y="87"/>
              </a:cxn>
              <a:cxn ang="0">
                <a:pos x="328" y="74"/>
              </a:cxn>
              <a:cxn ang="0">
                <a:pos x="321" y="64"/>
              </a:cxn>
              <a:cxn ang="0">
                <a:pos x="314" y="53"/>
              </a:cxn>
              <a:cxn ang="0">
                <a:pos x="308" y="44"/>
              </a:cxn>
              <a:cxn ang="0">
                <a:pos x="300" y="35"/>
              </a:cxn>
              <a:cxn ang="0">
                <a:pos x="293" y="28"/>
              </a:cxn>
              <a:cxn ang="0">
                <a:pos x="286" y="21"/>
              </a:cxn>
              <a:cxn ang="0">
                <a:pos x="278" y="15"/>
              </a:cxn>
              <a:cxn ang="0">
                <a:pos x="269" y="11"/>
              </a:cxn>
              <a:cxn ang="0">
                <a:pos x="262" y="7"/>
              </a:cxn>
              <a:cxn ang="0">
                <a:pos x="253" y="5"/>
              </a:cxn>
              <a:cxn ang="0">
                <a:pos x="244" y="3"/>
              </a:cxn>
              <a:cxn ang="0">
                <a:pos x="236" y="2"/>
              </a:cxn>
              <a:cxn ang="0">
                <a:pos x="217" y="2"/>
              </a:cxn>
              <a:cxn ang="0">
                <a:pos x="196" y="2"/>
              </a:cxn>
              <a:cxn ang="0">
                <a:pos x="171" y="1"/>
              </a:cxn>
              <a:cxn ang="0">
                <a:pos x="143" y="1"/>
              </a:cxn>
              <a:cxn ang="0">
                <a:pos x="112" y="1"/>
              </a:cxn>
              <a:cxn ang="0">
                <a:pos x="77" y="1"/>
              </a:cxn>
              <a:cxn ang="0">
                <a:pos x="40" y="1"/>
              </a:cxn>
              <a:cxn ang="0">
                <a:pos x="0" y="0"/>
              </a:cxn>
            </a:cxnLst>
            <a:rect l="0" t="0" r="r" b="b"/>
            <a:pathLst>
              <a:path w="346" h="115">
                <a:moveTo>
                  <a:pt x="346" y="115"/>
                </a:moveTo>
                <a:lnTo>
                  <a:pt x="339" y="101"/>
                </a:lnTo>
                <a:lnTo>
                  <a:pt x="334" y="87"/>
                </a:lnTo>
                <a:lnTo>
                  <a:pt x="328" y="74"/>
                </a:lnTo>
                <a:lnTo>
                  <a:pt x="321" y="64"/>
                </a:lnTo>
                <a:lnTo>
                  <a:pt x="314" y="53"/>
                </a:lnTo>
                <a:lnTo>
                  <a:pt x="308" y="44"/>
                </a:lnTo>
                <a:lnTo>
                  <a:pt x="300" y="35"/>
                </a:lnTo>
                <a:lnTo>
                  <a:pt x="293" y="28"/>
                </a:lnTo>
                <a:lnTo>
                  <a:pt x="286" y="21"/>
                </a:lnTo>
                <a:lnTo>
                  <a:pt x="278" y="15"/>
                </a:lnTo>
                <a:lnTo>
                  <a:pt x="269" y="11"/>
                </a:lnTo>
                <a:lnTo>
                  <a:pt x="262" y="7"/>
                </a:lnTo>
                <a:lnTo>
                  <a:pt x="253" y="5"/>
                </a:lnTo>
                <a:lnTo>
                  <a:pt x="244" y="3"/>
                </a:lnTo>
                <a:lnTo>
                  <a:pt x="236" y="2"/>
                </a:lnTo>
                <a:lnTo>
                  <a:pt x="217" y="2"/>
                </a:lnTo>
                <a:lnTo>
                  <a:pt x="196" y="2"/>
                </a:lnTo>
                <a:lnTo>
                  <a:pt x="171" y="1"/>
                </a:lnTo>
                <a:lnTo>
                  <a:pt x="143" y="1"/>
                </a:lnTo>
                <a:lnTo>
                  <a:pt x="112" y="1"/>
                </a:lnTo>
                <a:lnTo>
                  <a:pt x="77" y="1"/>
                </a:lnTo>
                <a:lnTo>
                  <a:pt x="40" y="1"/>
                </a:lnTo>
                <a:lnTo>
                  <a:pt x="0"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29" name="Freeform 13"/>
          <p:cNvSpPr>
            <a:spLocks/>
          </p:cNvSpPr>
          <p:nvPr/>
        </p:nvSpPr>
        <p:spPr bwMode="auto">
          <a:xfrm>
            <a:off x="6613525" y="4032250"/>
            <a:ext cx="549275" cy="182563"/>
          </a:xfrm>
          <a:custGeom>
            <a:avLst/>
            <a:gdLst/>
            <a:ahLst/>
            <a:cxnLst>
              <a:cxn ang="0">
                <a:pos x="0" y="0"/>
              </a:cxn>
              <a:cxn ang="0">
                <a:pos x="6" y="15"/>
              </a:cxn>
              <a:cxn ang="0">
                <a:pos x="11" y="28"/>
              </a:cxn>
              <a:cxn ang="0">
                <a:pos x="18" y="41"/>
              </a:cxn>
              <a:cxn ang="0">
                <a:pos x="24" y="52"/>
              </a:cxn>
              <a:cxn ang="0">
                <a:pos x="31" y="62"/>
              </a:cxn>
              <a:cxn ang="0">
                <a:pos x="38" y="71"/>
              </a:cxn>
              <a:cxn ang="0">
                <a:pos x="45" y="80"/>
              </a:cxn>
              <a:cxn ang="0">
                <a:pos x="52" y="88"/>
              </a:cxn>
              <a:cxn ang="0">
                <a:pos x="60" y="95"/>
              </a:cxn>
              <a:cxn ang="0">
                <a:pos x="68" y="100"/>
              </a:cxn>
              <a:cxn ang="0">
                <a:pos x="76" y="105"/>
              </a:cxn>
              <a:cxn ang="0">
                <a:pos x="84" y="108"/>
              </a:cxn>
              <a:cxn ang="0">
                <a:pos x="92" y="111"/>
              </a:cxn>
              <a:cxn ang="0">
                <a:pos x="101" y="112"/>
              </a:cxn>
              <a:cxn ang="0">
                <a:pos x="110" y="113"/>
              </a:cxn>
              <a:cxn ang="0">
                <a:pos x="128" y="113"/>
              </a:cxn>
              <a:cxn ang="0">
                <a:pos x="150" y="113"/>
              </a:cxn>
              <a:cxn ang="0">
                <a:pos x="174" y="114"/>
              </a:cxn>
              <a:cxn ang="0">
                <a:pos x="203" y="114"/>
              </a:cxn>
              <a:cxn ang="0">
                <a:pos x="234" y="114"/>
              </a:cxn>
              <a:cxn ang="0">
                <a:pos x="268" y="114"/>
              </a:cxn>
              <a:cxn ang="0">
                <a:pos x="305" y="114"/>
              </a:cxn>
              <a:cxn ang="0">
                <a:pos x="346" y="115"/>
              </a:cxn>
            </a:cxnLst>
            <a:rect l="0" t="0" r="r" b="b"/>
            <a:pathLst>
              <a:path w="346" h="115">
                <a:moveTo>
                  <a:pt x="0" y="0"/>
                </a:moveTo>
                <a:lnTo>
                  <a:pt x="6" y="15"/>
                </a:lnTo>
                <a:lnTo>
                  <a:pt x="11" y="28"/>
                </a:lnTo>
                <a:lnTo>
                  <a:pt x="18" y="41"/>
                </a:lnTo>
                <a:lnTo>
                  <a:pt x="24" y="52"/>
                </a:lnTo>
                <a:lnTo>
                  <a:pt x="31" y="62"/>
                </a:lnTo>
                <a:lnTo>
                  <a:pt x="38" y="71"/>
                </a:lnTo>
                <a:lnTo>
                  <a:pt x="45" y="80"/>
                </a:lnTo>
                <a:lnTo>
                  <a:pt x="52" y="88"/>
                </a:lnTo>
                <a:lnTo>
                  <a:pt x="60" y="95"/>
                </a:lnTo>
                <a:lnTo>
                  <a:pt x="68" y="100"/>
                </a:lnTo>
                <a:lnTo>
                  <a:pt x="76" y="105"/>
                </a:lnTo>
                <a:lnTo>
                  <a:pt x="84" y="108"/>
                </a:lnTo>
                <a:lnTo>
                  <a:pt x="92" y="111"/>
                </a:lnTo>
                <a:lnTo>
                  <a:pt x="101" y="112"/>
                </a:lnTo>
                <a:lnTo>
                  <a:pt x="110" y="113"/>
                </a:lnTo>
                <a:lnTo>
                  <a:pt x="128" y="113"/>
                </a:lnTo>
                <a:lnTo>
                  <a:pt x="150" y="113"/>
                </a:lnTo>
                <a:lnTo>
                  <a:pt x="174" y="114"/>
                </a:lnTo>
                <a:lnTo>
                  <a:pt x="203" y="114"/>
                </a:lnTo>
                <a:lnTo>
                  <a:pt x="234" y="114"/>
                </a:lnTo>
                <a:lnTo>
                  <a:pt x="268" y="114"/>
                </a:lnTo>
                <a:lnTo>
                  <a:pt x="305" y="114"/>
                </a:lnTo>
                <a:lnTo>
                  <a:pt x="346" y="115"/>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30" name="Freeform 14"/>
          <p:cNvSpPr>
            <a:spLocks/>
          </p:cNvSpPr>
          <p:nvPr/>
        </p:nvSpPr>
        <p:spPr bwMode="auto">
          <a:xfrm>
            <a:off x="5332413" y="4032250"/>
            <a:ext cx="549275" cy="182563"/>
          </a:xfrm>
          <a:custGeom>
            <a:avLst/>
            <a:gdLst/>
            <a:ahLst/>
            <a:cxnLst>
              <a:cxn ang="0">
                <a:pos x="346" y="0"/>
              </a:cxn>
              <a:cxn ang="0">
                <a:pos x="339" y="15"/>
              </a:cxn>
              <a:cxn ang="0">
                <a:pos x="334" y="28"/>
              </a:cxn>
              <a:cxn ang="0">
                <a:pos x="328" y="41"/>
              </a:cxn>
              <a:cxn ang="0">
                <a:pos x="321" y="52"/>
              </a:cxn>
              <a:cxn ang="0">
                <a:pos x="314" y="62"/>
              </a:cxn>
              <a:cxn ang="0">
                <a:pos x="308" y="71"/>
              </a:cxn>
              <a:cxn ang="0">
                <a:pos x="300" y="80"/>
              </a:cxn>
              <a:cxn ang="0">
                <a:pos x="293" y="88"/>
              </a:cxn>
              <a:cxn ang="0">
                <a:pos x="286" y="95"/>
              </a:cxn>
              <a:cxn ang="0">
                <a:pos x="278" y="100"/>
              </a:cxn>
              <a:cxn ang="0">
                <a:pos x="269" y="105"/>
              </a:cxn>
              <a:cxn ang="0">
                <a:pos x="262" y="108"/>
              </a:cxn>
              <a:cxn ang="0">
                <a:pos x="253" y="111"/>
              </a:cxn>
              <a:cxn ang="0">
                <a:pos x="244" y="112"/>
              </a:cxn>
              <a:cxn ang="0">
                <a:pos x="236" y="113"/>
              </a:cxn>
              <a:cxn ang="0">
                <a:pos x="217" y="113"/>
              </a:cxn>
              <a:cxn ang="0">
                <a:pos x="196" y="113"/>
              </a:cxn>
              <a:cxn ang="0">
                <a:pos x="171" y="114"/>
              </a:cxn>
              <a:cxn ang="0">
                <a:pos x="143" y="114"/>
              </a:cxn>
              <a:cxn ang="0">
                <a:pos x="112" y="114"/>
              </a:cxn>
              <a:cxn ang="0">
                <a:pos x="77" y="114"/>
              </a:cxn>
              <a:cxn ang="0">
                <a:pos x="40" y="114"/>
              </a:cxn>
              <a:cxn ang="0">
                <a:pos x="0" y="115"/>
              </a:cxn>
            </a:cxnLst>
            <a:rect l="0" t="0" r="r" b="b"/>
            <a:pathLst>
              <a:path w="346" h="115">
                <a:moveTo>
                  <a:pt x="346" y="0"/>
                </a:moveTo>
                <a:lnTo>
                  <a:pt x="339" y="15"/>
                </a:lnTo>
                <a:lnTo>
                  <a:pt x="334" y="28"/>
                </a:lnTo>
                <a:lnTo>
                  <a:pt x="328" y="41"/>
                </a:lnTo>
                <a:lnTo>
                  <a:pt x="321" y="52"/>
                </a:lnTo>
                <a:lnTo>
                  <a:pt x="314" y="62"/>
                </a:lnTo>
                <a:lnTo>
                  <a:pt x="308" y="71"/>
                </a:lnTo>
                <a:lnTo>
                  <a:pt x="300" y="80"/>
                </a:lnTo>
                <a:lnTo>
                  <a:pt x="293" y="88"/>
                </a:lnTo>
                <a:lnTo>
                  <a:pt x="286" y="95"/>
                </a:lnTo>
                <a:lnTo>
                  <a:pt x="278" y="100"/>
                </a:lnTo>
                <a:lnTo>
                  <a:pt x="269" y="105"/>
                </a:lnTo>
                <a:lnTo>
                  <a:pt x="262" y="108"/>
                </a:lnTo>
                <a:lnTo>
                  <a:pt x="253" y="111"/>
                </a:lnTo>
                <a:lnTo>
                  <a:pt x="244" y="112"/>
                </a:lnTo>
                <a:lnTo>
                  <a:pt x="236" y="113"/>
                </a:lnTo>
                <a:lnTo>
                  <a:pt x="217" y="113"/>
                </a:lnTo>
                <a:lnTo>
                  <a:pt x="196" y="113"/>
                </a:lnTo>
                <a:lnTo>
                  <a:pt x="171" y="114"/>
                </a:lnTo>
                <a:lnTo>
                  <a:pt x="143" y="114"/>
                </a:lnTo>
                <a:lnTo>
                  <a:pt x="112" y="114"/>
                </a:lnTo>
                <a:lnTo>
                  <a:pt x="77" y="114"/>
                </a:lnTo>
                <a:lnTo>
                  <a:pt x="40" y="114"/>
                </a:lnTo>
                <a:lnTo>
                  <a:pt x="0" y="115"/>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31" name="Freeform 15"/>
          <p:cNvSpPr>
            <a:spLocks/>
          </p:cNvSpPr>
          <p:nvPr/>
        </p:nvSpPr>
        <p:spPr bwMode="auto">
          <a:xfrm>
            <a:off x="5881688" y="3117850"/>
            <a:ext cx="731837" cy="366713"/>
          </a:xfrm>
          <a:custGeom>
            <a:avLst/>
            <a:gdLst/>
            <a:ahLst/>
            <a:cxnLst>
              <a:cxn ang="0">
                <a:pos x="461" y="0"/>
              </a:cxn>
              <a:cxn ang="0">
                <a:pos x="449" y="22"/>
              </a:cxn>
              <a:cxn ang="0">
                <a:pos x="438" y="44"/>
              </a:cxn>
              <a:cxn ang="0">
                <a:pos x="426" y="64"/>
              </a:cxn>
              <a:cxn ang="0">
                <a:pos x="415" y="83"/>
              </a:cxn>
              <a:cxn ang="0">
                <a:pos x="403" y="101"/>
              </a:cxn>
              <a:cxn ang="0">
                <a:pos x="392" y="118"/>
              </a:cxn>
              <a:cxn ang="0">
                <a:pos x="380" y="133"/>
              </a:cxn>
              <a:cxn ang="0">
                <a:pos x="369" y="148"/>
              </a:cxn>
              <a:cxn ang="0">
                <a:pos x="357" y="161"/>
              </a:cxn>
              <a:cxn ang="0">
                <a:pos x="346" y="173"/>
              </a:cxn>
              <a:cxn ang="0">
                <a:pos x="334" y="184"/>
              </a:cxn>
              <a:cxn ang="0">
                <a:pos x="322" y="194"/>
              </a:cxn>
              <a:cxn ang="0">
                <a:pos x="311" y="202"/>
              </a:cxn>
              <a:cxn ang="0">
                <a:pos x="299" y="210"/>
              </a:cxn>
              <a:cxn ang="0">
                <a:pos x="288" y="216"/>
              </a:cxn>
              <a:cxn ang="0">
                <a:pos x="276" y="221"/>
              </a:cxn>
              <a:cxn ang="0">
                <a:pos x="265" y="225"/>
              </a:cxn>
              <a:cxn ang="0">
                <a:pos x="253" y="228"/>
              </a:cxn>
              <a:cxn ang="0">
                <a:pos x="242" y="230"/>
              </a:cxn>
              <a:cxn ang="0">
                <a:pos x="230" y="231"/>
              </a:cxn>
              <a:cxn ang="0">
                <a:pos x="219" y="230"/>
              </a:cxn>
              <a:cxn ang="0">
                <a:pos x="207" y="228"/>
              </a:cxn>
              <a:cxn ang="0">
                <a:pos x="196" y="225"/>
              </a:cxn>
              <a:cxn ang="0">
                <a:pos x="184" y="221"/>
              </a:cxn>
              <a:cxn ang="0">
                <a:pos x="173" y="216"/>
              </a:cxn>
              <a:cxn ang="0">
                <a:pos x="161" y="210"/>
              </a:cxn>
              <a:cxn ang="0">
                <a:pos x="150" y="202"/>
              </a:cxn>
              <a:cxn ang="0">
                <a:pos x="138" y="194"/>
              </a:cxn>
              <a:cxn ang="0">
                <a:pos x="126" y="184"/>
              </a:cxn>
              <a:cxn ang="0">
                <a:pos x="115" y="173"/>
              </a:cxn>
              <a:cxn ang="0">
                <a:pos x="103" y="161"/>
              </a:cxn>
              <a:cxn ang="0">
                <a:pos x="92" y="148"/>
              </a:cxn>
              <a:cxn ang="0">
                <a:pos x="80" y="133"/>
              </a:cxn>
              <a:cxn ang="0">
                <a:pos x="69" y="118"/>
              </a:cxn>
              <a:cxn ang="0">
                <a:pos x="57" y="101"/>
              </a:cxn>
              <a:cxn ang="0">
                <a:pos x="46" y="83"/>
              </a:cxn>
              <a:cxn ang="0">
                <a:pos x="34" y="64"/>
              </a:cxn>
              <a:cxn ang="0">
                <a:pos x="23" y="44"/>
              </a:cxn>
              <a:cxn ang="0">
                <a:pos x="11" y="22"/>
              </a:cxn>
              <a:cxn ang="0">
                <a:pos x="0" y="0"/>
              </a:cxn>
            </a:cxnLst>
            <a:rect l="0" t="0" r="r" b="b"/>
            <a:pathLst>
              <a:path w="461" h="231">
                <a:moveTo>
                  <a:pt x="461" y="0"/>
                </a:moveTo>
                <a:lnTo>
                  <a:pt x="449" y="22"/>
                </a:lnTo>
                <a:lnTo>
                  <a:pt x="438" y="44"/>
                </a:lnTo>
                <a:lnTo>
                  <a:pt x="426" y="64"/>
                </a:lnTo>
                <a:lnTo>
                  <a:pt x="415" y="83"/>
                </a:lnTo>
                <a:lnTo>
                  <a:pt x="403" y="101"/>
                </a:lnTo>
                <a:lnTo>
                  <a:pt x="392" y="118"/>
                </a:lnTo>
                <a:lnTo>
                  <a:pt x="380" y="133"/>
                </a:lnTo>
                <a:lnTo>
                  <a:pt x="369" y="148"/>
                </a:lnTo>
                <a:lnTo>
                  <a:pt x="357" y="161"/>
                </a:lnTo>
                <a:lnTo>
                  <a:pt x="346" y="173"/>
                </a:lnTo>
                <a:lnTo>
                  <a:pt x="334" y="184"/>
                </a:lnTo>
                <a:lnTo>
                  <a:pt x="322" y="194"/>
                </a:lnTo>
                <a:lnTo>
                  <a:pt x="311" y="202"/>
                </a:lnTo>
                <a:lnTo>
                  <a:pt x="299" y="210"/>
                </a:lnTo>
                <a:lnTo>
                  <a:pt x="288" y="216"/>
                </a:lnTo>
                <a:lnTo>
                  <a:pt x="276" y="221"/>
                </a:lnTo>
                <a:lnTo>
                  <a:pt x="265" y="225"/>
                </a:lnTo>
                <a:lnTo>
                  <a:pt x="253" y="228"/>
                </a:lnTo>
                <a:lnTo>
                  <a:pt x="242" y="230"/>
                </a:lnTo>
                <a:lnTo>
                  <a:pt x="230" y="231"/>
                </a:lnTo>
                <a:lnTo>
                  <a:pt x="219" y="230"/>
                </a:lnTo>
                <a:lnTo>
                  <a:pt x="207" y="228"/>
                </a:lnTo>
                <a:lnTo>
                  <a:pt x="196" y="225"/>
                </a:lnTo>
                <a:lnTo>
                  <a:pt x="184" y="221"/>
                </a:lnTo>
                <a:lnTo>
                  <a:pt x="173" y="216"/>
                </a:lnTo>
                <a:lnTo>
                  <a:pt x="161" y="210"/>
                </a:lnTo>
                <a:lnTo>
                  <a:pt x="150" y="202"/>
                </a:lnTo>
                <a:lnTo>
                  <a:pt x="138" y="194"/>
                </a:lnTo>
                <a:lnTo>
                  <a:pt x="126" y="184"/>
                </a:lnTo>
                <a:lnTo>
                  <a:pt x="115" y="173"/>
                </a:lnTo>
                <a:lnTo>
                  <a:pt x="103" y="161"/>
                </a:lnTo>
                <a:lnTo>
                  <a:pt x="92" y="148"/>
                </a:lnTo>
                <a:lnTo>
                  <a:pt x="80" y="133"/>
                </a:lnTo>
                <a:lnTo>
                  <a:pt x="69" y="118"/>
                </a:lnTo>
                <a:lnTo>
                  <a:pt x="57" y="101"/>
                </a:lnTo>
                <a:lnTo>
                  <a:pt x="46" y="83"/>
                </a:lnTo>
                <a:lnTo>
                  <a:pt x="34" y="64"/>
                </a:lnTo>
                <a:lnTo>
                  <a:pt x="23" y="44"/>
                </a:lnTo>
                <a:lnTo>
                  <a:pt x="11" y="22"/>
                </a:lnTo>
                <a:lnTo>
                  <a:pt x="0" y="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32" name="Freeform 16"/>
          <p:cNvSpPr>
            <a:spLocks/>
          </p:cNvSpPr>
          <p:nvPr/>
        </p:nvSpPr>
        <p:spPr bwMode="auto">
          <a:xfrm>
            <a:off x="5881688" y="3667125"/>
            <a:ext cx="731837" cy="365125"/>
          </a:xfrm>
          <a:custGeom>
            <a:avLst/>
            <a:gdLst/>
            <a:ahLst/>
            <a:cxnLst>
              <a:cxn ang="0">
                <a:pos x="461" y="230"/>
              </a:cxn>
              <a:cxn ang="0">
                <a:pos x="449" y="208"/>
              </a:cxn>
              <a:cxn ang="0">
                <a:pos x="438" y="186"/>
              </a:cxn>
              <a:cxn ang="0">
                <a:pos x="426" y="166"/>
              </a:cxn>
              <a:cxn ang="0">
                <a:pos x="415" y="147"/>
              </a:cxn>
              <a:cxn ang="0">
                <a:pos x="403" y="129"/>
              </a:cxn>
              <a:cxn ang="0">
                <a:pos x="392" y="113"/>
              </a:cxn>
              <a:cxn ang="0">
                <a:pos x="380" y="97"/>
              </a:cxn>
              <a:cxn ang="0">
                <a:pos x="369" y="83"/>
              </a:cxn>
              <a:cxn ang="0">
                <a:pos x="357" y="70"/>
              </a:cxn>
              <a:cxn ang="0">
                <a:pos x="346" y="57"/>
              </a:cxn>
              <a:cxn ang="0">
                <a:pos x="334" y="47"/>
              </a:cxn>
              <a:cxn ang="0">
                <a:pos x="322" y="37"/>
              </a:cxn>
              <a:cxn ang="0">
                <a:pos x="311" y="28"/>
              </a:cxn>
              <a:cxn ang="0">
                <a:pos x="299" y="20"/>
              </a:cxn>
              <a:cxn ang="0">
                <a:pos x="288" y="14"/>
              </a:cxn>
              <a:cxn ang="0">
                <a:pos x="276" y="9"/>
              </a:cxn>
              <a:cxn ang="0">
                <a:pos x="265" y="5"/>
              </a:cxn>
              <a:cxn ang="0">
                <a:pos x="253" y="2"/>
              </a:cxn>
              <a:cxn ang="0">
                <a:pos x="242" y="0"/>
              </a:cxn>
              <a:cxn ang="0">
                <a:pos x="230" y="0"/>
              </a:cxn>
              <a:cxn ang="0">
                <a:pos x="219" y="0"/>
              </a:cxn>
              <a:cxn ang="0">
                <a:pos x="207" y="2"/>
              </a:cxn>
              <a:cxn ang="0">
                <a:pos x="196" y="5"/>
              </a:cxn>
              <a:cxn ang="0">
                <a:pos x="184" y="9"/>
              </a:cxn>
              <a:cxn ang="0">
                <a:pos x="173" y="14"/>
              </a:cxn>
              <a:cxn ang="0">
                <a:pos x="161" y="20"/>
              </a:cxn>
              <a:cxn ang="0">
                <a:pos x="150" y="28"/>
              </a:cxn>
              <a:cxn ang="0">
                <a:pos x="138" y="37"/>
              </a:cxn>
              <a:cxn ang="0">
                <a:pos x="126" y="47"/>
              </a:cxn>
              <a:cxn ang="0">
                <a:pos x="115" y="57"/>
              </a:cxn>
              <a:cxn ang="0">
                <a:pos x="103" y="70"/>
              </a:cxn>
              <a:cxn ang="0">
                <a:pos x="92" y="83"/>
              </a:cxn>
              <a:cxn ang="0">
                <a:pos x="80" y="97"/>
              </a:cxn>
              <a:cxn ang="0">
                <a:pos x="69" y="113"/>
              </a:cxn>
              <a:cxn ang="0">
                <a:pos x="57" y="129"/>
              </a:cxn>
              <a:cxn ang="0">
                <a:pos x="46" y="147"/>
              </a:cxn>
              <a:cxn ang="0">
                <a:pos x="34" y="166"/>
              </a:cxn>
              <a:cxn ang="0">
                <a:pos x="23" y="186"/>
              </a:cxn>
              <a:cxn ang="0">
                <a:pos x="11" y="208"/>
              </a:cxn>
              <a:cxn ang="0">
                <a:pos x="0" y="230"/>
              </a:cxn>
            </a:cxnLst>
            <a:rect l="0" t="0" r="r" b="b"/>
            <a:pathLst>
              <a:path w="461" h="230">
                <a:moveTo>
                  <a:pt x="461" y="230"/>
                </a:moveTo>
                <a:lnTo>
                  <a:pt x="449" y="208"/>
                </a:lnTo>
                <a:lnTo>
                  <a:pt x="438" y="186"/>
                </a:lnTo>
                <a:lnTo>
                  <a:pt x="426" y="166"/>
                </a:lnTo>
                <a:lnTo>
                  <a:pt x="415" y="147"/>
                </a:lnTo>
                <a:lnTo>
                  <a:pt x="403" y="129"/>
                </a:lnTo>
                <a:lnTo>
                  <a:pt x="392" y="113"/>
                </a:lnTo>
                <a:lnTo>
                  <a:pt x="380" y="97"/>
                </a:lnTo>
                <a:lnTo>
                  <a:pt x="369" y="83"/>
                </a:lnTo>
                <a:lnTo>
                  <a:pt x="357" y="70"/>
                </a:lnTo>
                <a:lnTo>
                  <a:pt x="346" y="57"/>
                </a:lnTo>
                <a:lnTo>
                  <a:pt x="334" y="47"/>
                </a:lnTo>
                <a:lnTo>
                  <a:pt x="322" y="37"/>
                </a:lnTo>
                <a:lnTo>
                  <a:pt x="311" y="28"/>
                </a:lnTo>
                <a:lnTo>
                  <a:pt x="299" y="20"/>
                </a:lnTo>
                <a:lnTo>
                  <a:pt x="288" y="14"/>
                </a:lnTo>
                <a:lnTo>
                  <a:pt x="276" y="9"/>
                </a:lnTo>
                <a:lnTo>
                  <a:pt x="265" y="5"/>
                </a:lnTo>
                <a:lnTo>
                  <a:pt x="253" y="2"/>
                </a:lnTo>
                <a:lnTo>
                  <a:pt x="242" y="0"/>
                </a:lnTo>
                <a:lnTo>
                  <a:pt x="230" y="0"/>
                </a:lnTo>
                <a:lnTo>
                  <a:pt x="219" y="0"/>
                </a:lnTo>
                <a:lnTo>
                  <a:pt x="207" y="2"/>
                </a:lnTo>
                <a:lnTo>
                  <a:pt x="196" y="5"/>
                </a:lnTo>
                <a:lnTo>
                  <a:pt x="184" y="9"/>
                </a:lnTo>
                <a:lnTo>
                  <a:pt x="173" y="14"/>
                </a:lnTo>
                <a:lnTo>
                  <a:pt x="161" y="20"/>
                </a:lnTo>
                <a:lnTo>
                  <a:pt x="150" y="28"/>
                </a:lnTo>
                <a:lnTo>
                  <a:pt x="138" y="37"/>
                </a:lnTo>
                <a:lnTo>
                  <a:pt x="126" y="47"/>
                </a:lnTo>
                <a:lnTo>
                  <a:pt x="115" y="57"/>
                </a:lnTo>
                <a:lnTo>
                  <a:pt x="103" y="70"/>
                </a:lnTo>
                <a:lnTo>
                  <a:pt x="92" y="83"/>
                </a:lnTo>
                <a:lnTo>
                  <a:pt x="80" y="97"/>
                </a:lnTo>
                <a:lnTo>
                  <a:pt x="69" y="113"/>
                </a:lnTo>
                <a:lnTo>
                  <a:pt x="57" y="129"/>
                </a:lnTo>
                <a:lnTo>
                  <a:pt x="46" y="147"/>
                </a:lnTo>
                <a:lnTo>
                  <a:pt x="34" y="166"/>
                </a:lnTo>
                <a:lnTo>
                  <a:pt x="23" y="186"/>
                </a:lnTo>
                <a:lnTo>
                  <a:pt x="11" y="208"/>
                </a:lnTo>
                <a:lnTo>
                  <a:pt x="0" y="230"/>
                </a:lnTo>
              </a:path>
            </a:pathLst>
          </a:custGeom>
          <a:noFill/>
          <a:ln w="22225">
            <a:solidFill>
              <a:srgbClr val="000000"/>
            </a:solidFill>
            <a:prstDash val="solid"/>
            <a:round/>
            <a:headEnd/>
            <a:tailEnd/>
          </a:ln>
        </p:spPr>
        <p:txBody>
          <a:bodyPr/>
          <a:lstStyle/>
          <a:p>
            <a:pPr>
              <a:defRPr/>
            </a:pPr>
            <a:endParaRPr lang="en-US" dirty="0">
              <a:solidFill>
                <a:schemeClr val="bg1"/>
              </a:solidFill>
              <a:latin typeface="+mj-lt"/>
              <a:cs typeface="Arial" charset="0"/>
            </a:endParaRPr>
          </a:p>
        </p:txBody>
      </p:sp>
      <p:sp>
        <p:nvSpPr>
          <p:cNvPr id="60433" name="Rectangle 17"/>
          <p:cNvSpPr>
            <a:spLocks noChangeArrowheads="1"/>
          </p:cNvSpPr>
          <p:nvPr/>
        </p:nvSpPr>
        <p:spPr bwMode="auto">
          <a:xfrm>
            <a:off x="1854200" y="2386013"/>
            <a:ext cx="5308600" cy="3109912"/>
          </a:xfrm>
          <a:prstGeom prst="rect">
            <a:avLst/>
          </a:prstGeom>
          <a:noFill/>
          <a:ln w="12700">
            <a:solidFill>
              <a:srgbClr val="000000"/>
            </a:solidFill>
            <a:miter lim="800000"/>
            <a:headEnd/>
            <a:tailEnd/>
          </a:ln>
        </p:spPr>
        <p:txBody>
          <a:bodyPr/>
          <a:lstStyle/>
          <a:p>
            <a:pPr>
              <a:defRPr/>
            </a:pPr>
            <a:endParaRPr lang="en-US" dirty="0">
              <a:solidFill>
                <a:schemeClr val="bg1"/>
              </a:solidFill>
              <a:latin typeface="+mj-lt"/>
              <a:cs typeface="Arial" charset="0"/>
            </a:endParaRPr>
          </a:p>
        </p:txBody>
      </p:sp>
      <p:sp>
        <p:nvSpPr>
          <p:cNvPr id="60434" name="Line 18"/>
          <p:cNvSpPr>
            <a:spLocks noChangeShapeType="1"/>
          </p:cNvSpPr>
          <p:nvPr/>
        </p:nvSpPr>
        <p:spPr bwMode="auto">
          <a:xfrm>
            <a:off x="1395413" y="2935288"/>
            <a:ext cx="301625" cy="1587"/>
          </a:xfrm>
          <a:prstGeom prst="line">
            <a:avLst/>
          </a:prstGeom>
          <a:noFill/>
          <a:ln w="38100">
            <a:solidFill>
              <a:srgbClr val="000000"/>
            </a:solidFill>
            <a:round/>
            <a:headEnd/>
            <a:tailEnd type="arrow" w="med" len="med"/>
          </a:ln>
        </p:spPr>
        <p:txBody>
          <a:bodyPr/>
          <a:lstStyle/>
          <a:p>
            <a:pPr>
              <a:defRPr/>
            </a:pPr>
            <a:endParaRPr lang="en-US" dirty="0">
              <a:solidFill>
                <a:schemeClr val="bg1"/>
              </a:solidFill>
              <a:latin typeface="+mj-lt"/>
              <a:cs typeface="Arial" charset="0"/>
            </a:endParaRPr>
          </a:p>
        </p:txBody>
      </p:sp>
      <p:sp>
        <p:nvSpPr>
          <p:cNvPr id="60435" name="Freeform 19"/>
          <p:cNvSpPr>
            <a:spLocks/>
          </p:cNvSpPr>
          <p:nvPr/>
        </p:nvSpPr>
        <p:spPr bwMode="auto">
          <a:xfrm>
            <a:off x="1685925" y="2897188"/>
            <a:ext cx="76200" cy="76200"/>
          </a:xfrm>
          <a:custGeom>
            <a:avLst/>
            <a:gdLst/>
            <a:ahLst/>
            <a:cxnLst>
              <a:cxn ang="0">
                <a:pos x="0" y="0"/>
              </a:cxn>
              <a:cxn ang="0">
                <a:pos x="48" y="24"/>
              </a:cxn>
              <a:cxn ang="0">
                <a:pos x="0" y="48"/>
              </a:cxn>
              <a:cxn ang="0">
                <a:pos x="0" y="0"/>
              </a:cxn>
            </a:cxnLst>
            <a:rect l="0" t="0" r="r" b="b"/>
            <a:pathLst>
              <a:path w="48" h="48">
                <a:moveTo>
                  <a:pt x="0" y="0"/>
                </a:moveTo>
                <a:lnTo>
                  <a:pt x="48" y="24"/>
                </a:lnTo>
                <a:lnTo>
                  <a:pt x="0" y="48"/>
                </a:lnTo>
                <a:lnTo>
                  <a:pt x="0" y="0"/>
                </a:lnTo>
                <a:close/>
              </a:path>
            </a:pathLst>
          </a:custGeom>
          <a:solidFill>
            <a:srgbClr val="000000"/>
          </a:solidFill>
          <a:ln w="9525">
            <a:noFill/>
            <a:round/>
            <a:headEnd/>
            <a:tailEnd/>
          </a:ln>
        </p:spPr>
        <p:txBody>
          <a:bodyPr/>
          <a:lstStyle/>
          <a:p>
            <a:pPr>
              <a:defRPr/>
            </a:pPr>
            <a:endParaRPr lang="en-US" dirty="0">
              <a:solidFill>
                <a:schemeClr val="bg1"/>
              </a:solidFill>
              <a:latin typeface="+mj-lt"/>
              <a:cs typeface="Arial" charset="0"/>
            </a:endParaRPr>
          </a:p>
        </p:txBody>
      </p:sp>
      <p:sp>
        <p:nvSpPr>
          <p:cNvPr id="60436" name="Line 20"/>
          <p:cNvSpPr>
            <a:spLocks noChangeShapeType="1"/>
          </p:cNvSpPr>
          <p:nvPr/>
        </p:nvSpPr>
        <p:spPr bwMode="auto">
          <a:xfrm>
            <a:off x="1395413" y="4214813"/>
            <a:ext cx="301625" cy="1587"/>
          </a:xfrm>
          <a:prstGeom prst="line">
            <a:avLst/>
          </a:prstGeom>
          <a:noFill/>
          <a:ln w="38100">
            <a:solidFill>
              <a:srgbClr val="000000"/>
            </a:solidFill>
            <a:round/>
            <a:headEnd/>
            <a:tailEnd type="arrow" w="med" len="med"/>
          </a:ln>
        </p:spPr>
        <p:txBody>
          <a:bodyPr/>
          <a:lstStyle/>
          <a:p>
            <a:pPr>
              <a:defRPr/>
            </a:pPr>
            <a:endParaRPr lang="en-US" dirty="0">
              <a:solidFill>
                <a:schemeClr val="bg1"/>
              </a:solidFill>
              <a:latin typeface="+mj-lt"/>
              <a:cs typeface="Arial" charset="0"/>
            </a:endParaRPr>
          </a:p>
        </p:txBody>
      </p:sp>
      <p:sp>
        <p:nvSpPr>
          <p:cNvPr id="60437" name="Freeform 21"/>
          <p:cNvSpPr>
            <a:spLocks/>
          </p:cNvSpPr>
          <p:nvPr/>
        </p:nvSpPr>
        <p:spPr bwMode="auto">
          <a:xfrm>
            <a:off x="1685925" y="4176713"/>
            <a:ext cx="76200" cy="76200"/>
          </a:xfrm>
          <a:custGeom>
            <a:avLst/>
            <a:gdLst/>
            <a:ahLst/>
            <a:cxnLst>
              <a:cxn ang="0">
                <a:pos x="0" y="0"/>
              </a:cxn>
              <a:cxn ang="0">
                <a:pos x="48" y="24"/>
              </a:cxn>
              <a:cxn ang="0">
                <a:pos x="0" y="48"/>
              </a:cxn>
              <a:cxn ang="0">
                <a:pos x="0" y="0"/>
              </a:cxn>
            </a:cxnLst>
            <a:rect l="0" t="0" r="r" b="b"/>
            <a:pathLst>
              <a:path w="48" h="48">
                <a:moveTo>
                  <a:pt x="0" y="0"/>
                </a:moveTo>
                <a:lnTo>
                  <a:pt x="48" y="24"/>
                </a:lnTo>
                <a:lnTo>
                  <a:pt x="0" y="48"/>
                </a:lnTo>
                <a:lnTo>
                  <a:pt x="0" y="0"/>
                </a:lnTo>
                <a:close/>
              </a:path>
            </a:pathLst>
          </a:custGeom>
          <a:solidFill>
            <a:srgbClr val="000000"/>
          </a:solidFill>
          <a:ln w="9525">
            <a:noFill/>
            <a:round/>
            <a:headEnd/>
            <a:tailEnd/>
          </a:ln>
        </p:spPr>
        <p:txBody>
          <a:bodyPr/>
          <a:lstStyle/>
          <a:p>
            <a:pPr>
              <a:defRPr/>
            </a:pPr>
            <a:endParaRPr lang="en-US" dirty="0">
              <a:solidFill>
                <a:schemeClr val="bg1"/>
              </a:solidFill>
              <a:latin typeface="+mj-lt"/>
              <a:cs typeface="Arial" charset="0"/>
            </a:endParaRPr>
          </a:p>
        </p:txBody>
      </p:sp>
      <p:sp>
        <p:nvSpPr>
          <p:cNvPr id="60438" name="Freeform 22"/>
          <p:cNvSpPr>
            <a:spLocks noEditPoints="1"/>
          </p:cNvSpPr>
          <p:nvPr/>
        </p:nvSpPr>
        <p:spPr bwMode="auto">
          <a:xfrm>
            <a:off x="3711575" y="2660650"/>
            <a:ext cx="1689100" cy="1828800"/>
          </a:xfrm>
          <a:custGeom>
            <a:avLst/>
            <a:gdLst/>
            <a:ahLst/>
            <a:cxnLst>
              <a:cxn ang="0">
                <a:pos x="1153" y="0"/>
              </a:cxn>
              <a:cxn ang="0">
                <a:pos x="1153" y="1152"/>
              </a:cxn>
              <a:cxn ang="0">
                <a:pos x="1038" y="0"/>
              </a:cxn>
              <a:cxn ang="0">
                <a:pos x="1038" y="1152"/>
              </a:cxn>
              <a:cxn ang="0">
                <a:pos x="923" y="0"/>
              </a:cxn>
              <a:cxn ang="0">
                <a:pos x="923" y="1152"/>
              </a:cxn>
              <a:cxn ang="0">
                <a:pos x="807" y="0"/>
              </a:cxn>
              <a:cxn ang="0">
                <a:pos x="807" y="1152"/>
              </a:cxn>
              <a:cxn ang="0">
                <a:pos x="692" y="0"/>
              </a:cxn>
              <a:cxn ang="0">
                <a:pos x="692" y="1152"/>
              </a:cxn>
              <a:cxn ang="0">
                <a:pos x="577" y="0"/>
              </a:cxn>
              <a:cxn ang="0">
                <a:pos x="577" y="1152"/>
              </a:cxn>
              <a:cxn ang="0">
                <a:pos x="461" y="0"/>
              </a:cxn>
              <a:cxn ang="0">
                <a:pos x="461" y="1152"/>
              </a:cxn>
              <a:cxn ang="0">
                <a:pos x="346" y="0"/>
              </a:cxn>
              <a:cxn ang="0">
                <a:pos x="346" y="1152"/>
              </a:cxn>
              <a:cxn ang="0">
                <a:pos x="231" y="0"/>
              </a:cxn>
              <a:cxn ang="0">
                <a:pos x="231" y="1152"/>
              </a:cxn>
              <a:cxn ang="0">
                <a:pos x="115" y="0"/>
              </a:cxn>
              <a:cxn ang="0">
                <a:pos x="115" y="1152"/>
              </a:cxn>
              <a:cxn ang="0">
                <a:pos x="0" y="0"/>
              </a:cxn>
              <a:cxn ang="0">
                <a:pos x="0" y="1152"/>
              </a:cxn>
            </a:cxnLst>
            <a:rect l="0" t="0" r="r" b="b"/>
            <a:pathLst>
              <a:path w="1153" h="1152">
                <a:moveTo>
                  <a:pt x="1153" y="0"/>
                </a:moveTo>
                <a:lnTo>
                  <a:pt x="1153" y="1152"/>
                </a:lnTo>
                <a:moveTo>
                  <a:pt x="1038" y="0"/>
                </a:moveTo>
                <a:lnTo>
                  <a:pt x="1038" y="1152"/>
                </a:lnTo>
                <a:moveTo>
                  <a:pt x="923" y="0"/>
                </a:moveTo>
                <a:lnTo>
                  <a:pt x="923" y="1152"/>
                </a:lnTo>
                <a:moveTo>
                  <a:pt x="807" y="0"/>
                </a:moveTo>
                <a:lnTo>
                  <a:pt x="807" y="1152"/>
                </a:lnTo>
                <a:moveTo>
                  <a:pt x="692" y="0"/>
                </a:moveTo>
                <a:lnTo>
                  <a:pt x="692" y="1152"/>
                </a:lnTo>
                <a:moveTo>
                  <a:pt x="577" y="0"/>
                </a:moveTo>
                <a:lnTo>
                  <a:pt x="577" y="1152"/>
                </a:lnTo>
                <a:moveTo>
                  <a:pt x="461" y="0"/>
                </a:moveTo>
                <a:lnTo>
                  <a:pt x="461" y="1152"/>
                </a:lnTo>
                <a:moveTo>
                  <a:pt x="346" y="0"/>
                </a:moveTo>
                <a:lnTo>
                  <a:pt x="346" y="1152"/>
                </a:lnTo>
                <a:moveTo>
                  <a:pt x="231" y="0"/>
                </a:moveTo>
                <a:lnTo>
                  <a:pt x="231" y="1152"/>
                </a:lnTo>
                <a:moveTo>
                  <a:pt x="115" y="0"/>
                </a:moveTo>
                <a:lnTo>
                  <a:pt x="115" y="1152"/>
                </a:lnTo>
                <a:moveTo>
                  <a:pt x="0" y="0"/>
                </a:moveTo>
                <a:lnTo>
                  <a:pt x="0" y="1152"/>
                </a:lnTo>
              </a:path>
            </a:pathLst>
          </a:custGeom>
          <a:noFill/>
          <a:ln w="57150" cap="flat" cmpd="sng">
            <a:solidFill>
              <a:schemeClr val="bg2"/>
            </a:solidFill>
            <a:prstDash val="sysDot"/>
            <a:round/>
            <a:headEnd/>
            <a:tailEnd/>
          </a:ln>
        </p:spPr>
        <p:txBody>
          <a:bodyPr/>
          <a:lstStyle/>
          <a:p>
            <a:pPr>
              <a:defRPr/>
            </a:pPr>
            <a:endParaRPr lang="en-US" dirty="0">
              <a:solidFill>
                <a:schemeClr val="bg1"/>
              </a:solidFill>
              <a:latin typeface="+mj-lt"/>
              <a:cs typeface="Arial" charset="0"/>
            </a:endParaRPr>
          </a:p>
        </p:txBody>
      </p:sp>
      <p:sp>
        <p:nvSpPr>
          <p:cNvPr id="60439" name="Rectangle 23"/>
          <p:cNvSpPr>
            <a:spLocks noChangeArrowheads="1"/>
          </p:cNvSpPr>
          <p:nvPr/>
        </p:nvSpPr>
        <p:spPr bwMode="auto">
          <a:xfrm>
            <a:off x="3989388" y="3198813"/>
            <a:ext cx="969962" cy="619125"/>
          </a:xfrm>
          <a:prstGeom prst="rect">
            <a:avLst/>
          </a:prstGeom>
          <a:solidFill>
            <a:srgbClr val="FFFFFF"/>
          </a:solidFill>
          <a:ln w="9525">
            <a:solidFill>
              <a:schemeClr val="bg1"/>
            </a:solidFill>
            <a:miter lim="800000"/>
            <a:headEnd/>
            <a:tailEnd/>
          </a:ln>
        </p:spPr>
        <p:txBody>
          <a:bodyPr lIns="0" tIns="0" rIns="0" bIns="0">
            <a:spAutoFit/>
          </a:bodyPr>
          <a:lstStyle/>
          <a:p>
            <a:pPr algn="ctr" eaLnBrk="0" hangingPunct="0">
              <a:defRPr/>
            </a:pPr>
            <a:r>
              <a:rPr lang="en-US" sz="2000" dirty="0">
                <a:solidFill>
                  <a:schemeClr val="bg1"/>
                </a:solidFill>
                <a:latin typeface="+mj-lt"/>
                <a:cs typeface="Arial" charset="0"/>
              </a:rPr>
              <a:t>LiNbO</a:t>
            </a:r>
            <a:r>
              <a:rPr lang="en-US" sz="2000" baseline="-25000" dirty="0">
                <a:solidFill>
                  <a:schemeClr val="bg1"/>
                </a:solidFill>
                <a:latin typeface="+mj-lt"/>
                <a:cs typeface="Arial" charset="0"/>
              </a:rPr>
              <a:t>3</a:t>
            </a:r>
          </a:p>
          <a:p>
            <a:pPr algn="ctr" eaLnBrk="0" hangingPunct="0">
              <a:defRPr/>
            </a:pPr>
            <a:r>
              <a:rPr lang="en-US" sz="2000" i="1" dirty="0" err="1">
                <a:solidFill>
                  <a:schemeClr val="bg1"/>
                </a:solidFill>
                <a:latin typeface="+mj-lt"/>
                <a:cs typeface="Arial" charset="0"/>
              </a:rPr>
              <a:t>valovod</a:t>
            </a:r>
            <a:endParaRPr lang="en-US" sz="2000" dirty="0">
              <a:solidFill>
                <a:schemeClr val="bg1"/>
              </a:solidFill>
              <a:latin typeface="+mj-lt"/>
              <a:cs typeface="Arial" charset="0"/>
            </a:endParaRPr>
          </a:p>
        </p:txBody>
      </p:sp>
      <p:sp>
        <p:nvSpPr>
          <p:cNvPr id="60440" name="Text Box 24"/>
          <p:cNvSpPr txBox="1">
            <a:spLocks noChangeArrowheads="1"/>
          </p:cNvSpPr>
          <p:nvPr/>
        </p:nvSpPr>
        <p:spPr bwMode="auto">
          <a:xfrm>
            <a:off x="3413125" y="2149475"/>
            <a:ext cx="2179638" cy="396875"/>
          </a:xfrm>
          <a:prstGeom prst="rect">
            <a:avLst/>
          </a:prstGeom>
          <a:solidFill>
            <a:schemeClr val="bg1"/>
          </a:solidFill>
          <a:ln w="12700">
            <a:noFill/>
            <a:miter lim="800000"/>
            <a:headEnd/>
            <a:tailEnd/>
          </a:ln>
          <a:effectLst/>
        </p:spPr>
        <p:txBody>
          <a:bodyPr>
            <a:spAutoFit/>
          </a:bodyPr>
          <a:lstStyle/>
          <a:p>
            <a:pPr algn="ctr" eaLnBrk="0" hangingPunct="0">
              <a:spcBef>
                <a:spcPct val="50000"/>
              </a:spcBef>
              <a:defRPr/>
            </a:pPr>
            <a:r>
              <a:rPr lang="en-US" sz="2000" b="1" dirty="0" err="1">
                <a:latin typeface="+mj-lt"/>
                <a:cs typeface="Arial" charset="0"/>
              </a:rPr>
              <a:t>Akustički</a:t>
            </a:r>
            <a:r>
              <a:rPr lang="en-US" sz="2000" b="1" dirty="0">
                <a:latin typeface="+mj-lt"/>
                <a:cs typeface="Arial" charset="0"/>
              </a:rPr>
              <a:t> </a:t>
            </a:r>
            <a:r>
              <a:rPr lang="en-US" sz="2000" b="1" dirty="0" err="1">
                <a:latin typeface="+mj-lt"/>
                <a:cs typeface="Arial" charset="0"/>
              </a:rPr>
              <a:t>val</a:t>
            </a:r>
            <a:endParaRPr lang="en-US" sz="2000" b="1" i="1" dirty="0">
              <a:latin typeface="+mj-lt"/>
              <a:cs typeface="Arial" charset="0"/>
            </a:endParaRPr>
          </a:p>
        </p:txBody>
      </p:sp>
      <p:sp>
        <p:nvSpPr>
          <p:cNvPr id="60441" name="Line 25"/>
          <p:cNvSpPr>
            <a:spLocks noChangeShapeType="1"/>
          </p:cNvSpPr>
          <p:nvPr/>
        </p:nvSpPr>
        <p:spPr bwMode="auto">
          <a:xfrm>
            <a:off x="7310438" y="2963863"/>
            <a:ext cx="301625" cy="1587"/>
          </a:xfrm>
          <a:prstGeom prst="line">
            <a:avLst/>
          </a:prstGeom>
          <a:noFill/>
          <a:ln w="38100">
            <a:solidFill>
              <a:srgbClr val="000000"/>
            </a:solidFill>
            <a:round/>
            <a:headEnd/>
            <a:tailEnd type="arrow" w="med" len="med"/>
          </a:ln>
        </p:spPr>
        <p:txBody>
          <a:bodyPr/>
          <a:lstStyle/>
          <a:p>
            <a:pPr>
              <a:defRPr/>
            </a:pPr>
            <a:endParaRPr lang="en-US" dirty="0">
              <a:solidFill>
                <a:schemeClr val="bg1"/>
              </a:solidFill>
              <a:latin typeface="+mj-lt"/>
              <a:cs typeface="Arial" charset="0"/>
            </a:endParaRPr>
          </a:p>
        </p:txBody>
      </p:sp>
      <p:sp>
        <p:nvSpPr>
          <p:cNvPr id="60442" name="Line 26"/>
          <p:cNvSpPr>
            <a:spLocks noChangeShapeType="1"/>
          </p:cNvSpPr>
          <p:nvPr/>
        </p:nvSpPr>
        <p:spPr bwMode="auto">
          <a:xfrm>
            <a:off x="7261225" y="4221163"/>
            <a:ext cx="301625" cy="1587"/>
          </a:xfrm>
          <a:prstGeom prst="line">
            <a:avLst/>
          </a:prstGeom>
          <a:noFill/>
          <a:ln w="38100">
            <a:solidFill>
              <a:srgbClr val="000000"/>
            </a:solidFill>
            <a:round/>
            <a:headEnd/>
            <a:tailEnd type="arrow" w="med" len="med"/>
          </a:ln>
        </p:spPr>
        <p:txBody>
          <a:bodyPr/>
          <a:lstStyle/>
          <a:p>
            <a:pPr>
              <a:defRPr/>
            </a:pPr>
            <a:endParaRPr lang="en-US" dirty="0">
              <a:solidFill>
                <a:schemeClr val="bg1"/>
              </a:solidFill>
              <a:latin typeface="+mj-lt"/>
              <a:cs typeface="Arial" charset="0"/>
            </a:endParaRPr>
          </a:p>
        </p:txBody>
      </p:sp>
      <p:sp>
        <p:nvSpPr>
          <p:cNvPr id="60443" name="Text Box 27"/>
          <p:cNvSpPr txBox="1">
            <a:spLocks noChangeArrowheads="1"/>
          </p:cNvSpPr>
          <p:nvPr/>
        </p:nvSpPr>
        <p:spPr bwMode="auto">
          <a:xfrm>
            <a:off x="434975" y="2406650"/>
            <a:ext cx="1393825" cy="457200"/>
          </a:xfrm>
          <a:prstGeom prst="rect">
            <a:avLst/>
          </a:prstGeom>
          <a:noFill/>
          <a:ln w="9525">
            <a:noFill/>
            <a:miter lim="800000"/>
            <a:headEnd/>
            <a:tailEnd/>
          </a:ln>
          <a:effectLst/>
        </p:spPr>
        <p:txBody>
          <a:bodyPr>
            <a:spAutoFit/>
          </a:bodyPr>
          <a:lstStyle/>
          <a:p>
            <a:pPr eaLnBrk="0" hangingPunct="0">
              <a:spcBef>
                <a:spcPct val="50000"/>
              </a:spcBef>
              <a:defRPr/>
            </a:pPr>
            <a:r>
              <a:rPr lang="hr-HR" sz="2400" dirty="0">
                <a:solidFill>
                  <a:schemeClr val="bg1"/>
                </a:solidFill>
                <a:latin typeface="+mj-lt"/>
                <a:cs typeface="Arial" charset="0"/>
              </a:rPr>
              <a:t>Ulaz 1</a:t>
            </a:r>
          </a:p>
        </p:txBody>
      </p:sp>
      <p:sp>
        <p:nvSpPr>
          <p:cNvPr id="60444" name="Text Box 28"/>
          <p:cNvSpPr txBox="1">
            <a:spLocks noChangeArrowheads="1"/>
          </p:cNvSpPr>
          <p:nvPr/>
        </p:nvSpPr>
        <p:spPr bwMode="auto">
          <a:xfrm>
            <a:off x="407988" y="4343400"/>
            <a:ext cx="1392237" cy="457200"/>
          </a:xfrm>
          <a:prstGeom prst="rect">
            <a:avLst/>
          </a:prstGeom>
          <a:noFill/>
          <a:ln w="9525">
            <a:noFill/>
            <a:miter lim="800000"/>
            <a:headEnd/>
            <a:tailEnd/>
          </a:ln>
          <a:effectLst/>
        </p:spPr>
        <p:txBody>
          <a:bodyPr>
            <a:spAutoFit/>
          </a:bodyPr>
          <a:lstStyle/>
          <a:p>
            <a:pPr eaLnBrk="0" hangingPunct="0">
              <a:spcBef>
                <a:spcPct val="50000"/>
              </a:spcBef>
              <a:defRPr/>
            </a:pPr>
            <a:r>
              <a:rPr lang="hr-HR" sz="2400" dirty="0">
                <a:solidFill>
                  <a:schemeClr val="bg1"/>
                </a:solidFill>
                <a:latin typeface="+mj-lt"/>
                <a:cs typeface="Arial" charset="0"/>
              </a:rPr>
              <a:t>Ulaz 2</a:t>
            </a:r>
          </a:p>
        </p:txBody>
      </p:sp>
      <p:sp>
        <p:nvSpPr>
          <p:cNvPr id="60445" name="Text Box 29"/>
          <p:cNvSpPr txBox="1">
            <a:spLocks noChangeArrowheads="1"/>
          </p:cNvSpPr>
          <p:nvPr/>
        </p:nvSpPr>
        <p:spPr bwMode="auto">
          <a:xfrm>
            <a:off x="7202488" y="2378075"/>
            <a:ext cx="1393825" cy="457200"/>
          </a:xfrm>
          <a:prstGeom prst="rect">
            <a:avLst/>
          </a:prstGeom>
          <a:noFill/>
          <a:ln w="9525">
            <a:noFill/>
            <a:miter lim="800000"/>
            <a:headEnd/>
            <a:tailEnd/>
          </a:ln>
          <a:effectLst/>
        </p:spPr>
        <p:txBody>
          <a:bodyPr>
            <a:spAutoFit/>
          </a:bodyPr>
          <a:lstStyle/>
          <a:p>
            <a:pPr algn="r" eaLnBrk="0" hangingPunct="0">
              <a:spcBef>
                <a:spcPct val="50000"/>
              </a:spcBef>
              <a:defRPr/>
            </a:pPr>
            <a:r>
              <a:rPr lang="hr-HR" sz="2400" dirty="0">
                <a:solidFill>
                  <a:schemeClr val="bg1"/>
                </a:solidFill>
                <a:latin typeface="+mj-lt"/>
                <a:cs typeface="Arial" charset="0"/>
              </a:rPr>
              <a:t>Izlaz 1</a:t>
            </a:r>
          </a:p>
        </p:txBody>
      </p:sp>
      <p:sp>
        <p:nvSpPr>
          <p:cNvPr id="60446" name="Text Box 30"/>
          <p:cNvSpPr txBox="1">
            <a:spLocks noChangeArrowheads="1"/>
          </p:cNvSpPr>
          <p:nvPr/>
        </p:nvSpPr>
        <p:spPr bwMode="auto">
          <a:xfrm>
            <a:off x="7202488" y="4313238"/>
            <a:ext cx="1393825" cy="457200"/>
          </a:xfrm>
          <a:prstGeom prst="rect">
            <a:avLst/>
          </a:prstGeom>
          <a:noFill/>
          <a:ln w="9525">
            <a:noFill/>
            <a:miter lim="800000"/>
            <a:headEnd/>
            <a:tailEnd/>
          </a:ln>
          <a:effectLst/>
        </p:spPr>
        <p:txBody>
          <a:bodyPr>
            <a:spAutoFit/>
          </a:bodyPr>
          <a:lstStyle/>
          <a:p>
            <a:pPr algn="r" eaLnBrk="0" hangingPunct="0">
              <a:spcBef>
                <a:spcPct val="50000"/>
              </a:spcBef>
              <a:defRPr/>
            </a:pPr>
            <a:r>
              <a:rPr lang="hr-HR" sz="2400" dirty="0">
                <a:solidFill>
                  <a:schemeClr val="bg1"/>
                </a:solidFill>
                <a:latin typeface="+mj-lt"/>
                <a:cs typeface="Arial" charset="0"/>
              </a:rPr>
              <a:t>Izlaz 2</a:t>
            </a:r>
          </a:p>
        </p:txBody>
      </p:sp>
      <p:sp>
        <p:nvSpPr>
          <p:cNvPr id="60447" name="Text Box 31"/>
          <p:cNvSpPr txBox="1">
            <a:spLocks noChangeArrowheads="1"/>
          </p:cNvSpPr>
          <p:nvPr/>
        </p:nvSpPr>
        <p:spPr bwMode="auto">
          <a:xfrm>
            <a:off x="1846263" y="4527550"/>
            <a:ext cx="1843087" cy="830263"/>
          </a:xfrm>
          <a:prstGeom prst="rect">
            <a:avLst/>
          </a:prstGeom>
          <a:noFill/>
          <a:ln w="9525">
            <a:noFill/>
            <a:miter lim="800000"/>
            <a:headEnd/>
            <a:tailEnd/>
          </a:ln>
          <a:effectLst/>
        </p:spPr>
        <p:txBody>
          <a:bodyPr>
            <a:spAutoFit/>
          </a:bodyPr>
          <a:lstStyle/>
          <a:p>
            <a:pPr algn="ctr" eaLnBrk="0" hangingPunct="0">
              <a:spcBef>
                <a:spcPct val="50000"/>
              </a:spcBef>
              <a:defRPr/>
            </a:pPr>
            <a:r>
              <a:rPr lang="hr-HR" sz="2400" dirty="0">
                <a:solidFill>
                  <a:schemeClr val="bg1"/>
                </a:solidFill>
                <a:latin typeface="+mj-lt"/>
                <a:cs typeface="Arial" charset="0"/>
              </a:rPr>
              <a:t>Ulazni polarizator</a:t>
            </a:r>
          </a:p>
        </p:txBody>
      </p:sp>
      <p:sp>
        <p:nvSpPr>
          <p:cNvPr id="60448" name="Text Box 32"/>
          <p:cNvSpPr txBox="1">
            <a:spLocks noChangeArrowheads="1"/>
          </p:cNvSpPr>
          <p:nvPr/>
        </p:nvSpPr>
        <p:spPr bwMode="auto">
          <a:xfrm>
            <a:off x="5265738" y="4618038"/>
            <a:ext cx="1843087" cy="830262"/>
          </a:xfrm>
          <a:prstGeom prst="rect">
            <a:avLst/>
          </a:prstGeom>
          <a:noFill/>
          <a:ln w="9525">
            <a:noFill/>
            <a:miter lim="800000"/>
            <a:headEnd/>
            <a:tailEnd/>
          </a:ln>
          <a:effectLst/>
        </p:spPr>
        <p:txBody>
          <a:bodyPr>
            <a:spAutoFit/>
          </a:bodyPr>
          <a:lstStyle/>
          <a:p>
            <a:pPr algn="ctr" eaLnBrk="0" hangingPunct="0">
              <a:spcBef>
                <a:spcPct val="50000"/>
              </a:spcBef>
              <a:defRPr/>
            </a:pPr>
            <a:r>
              <a:rPr lang="hr-HR" sz="2400" dirty="0">
                <a:solidFill>
                  <a:schemeClr val="bg1"/>
                </a:solidFill>
                <a:latin typeface="+mj-lt"/>
                <a:cs typeface="Arial" charset="0"/>
              </a:rPr>
              <a:t>Izlazni polarizator</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6848475" y="4873625"/>
            <a:ext cx="2014538" cy="946150"/>
          </a:xfrm>
          <a:prstGeom prst="rect">
            <a:avLst/>
          </a:prstGeom>
          <a:noFill/>
          <a:ln w="12700">
            <a:noFill/>
            <a:miter lim="800000"/>
            <a:headEnd/>
            <a:tailEnd/>
          </a:ln>
        </p:spPr>
        <p:txBody>
          <a:bodyPr>
            <a:spAutoFit/>
          </a:bodyPr>
          <a:lstStyle/>
          <a:p>
            <a:pP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1 </a:t>
            </a:r>
            <a:r>
              <a:rPr lang="en-US" sz="2800">
                <a:solidFill>
                  <a:schemeClr val="bg1"/>
                </a:solidFill>
                <a:latin typeface="Symbol" pitchFamily="18" charset="2"/>
              </a:rPr>
              <a:t>l</a:t>
            </a:r>
            <a:r>
              <a:rPr lang="en-US" sz="2800" baseline="-25000">
                <a:solidFill>
                  <a:schemeClr val="bg1"/>
                </a:solidFill>
                <a:latin typeface="Symbol" pitchFamily="18" charset="2"/>
              </a:rPr>
              <a:t>2</a:t>
            </a:r>
            <a:r>
              <a:rPr lang="en-US" sz="2800" baseline="30000">
                <a:solidFill>
                  <a:schemeClr val="bg1"/>
                </a:solidFill>
                <a:latin typeface="Symbol" pitchFamily="18" charset="2"/>
              </a:rPr>
              <a:t>*</a:t>
            </a:r>
            <a:r>
              <a:rPr lang="en-US" sz="2800" baseline="-25000">
                <a:solidFill>
                  <a:schemeClr val="bg1"/>
                </a:solidFill>
                <a:latin typeface="Symbol" pitchFamily="18" charset="2"/>
              </a:rPr>
              <a:t> </a:t>
            </a:r>
            <a:r>
              <a:rPr lang="en-US" sz="2800">
                <a:solidFill>
                  <a:schemeClr val="bg1"/>
                </a:solidFill>
                <a:latin typeface="Symbol" pitchFamily="18" charset="2"/>
              </a:rPr>
              <a:t>l</a:t>
            </a:r>
            <a:r>
              <a:rPr lang="en-US" sz="2800" baseline="-25000">
                <a:solidFill>
                  <a:schemeClr val="bg1"/>
                </a:solidFill>
                <a:latin typeface="Symbol" pitchFamily="18" charset="2"/>
              </a:rPr>
              <a:t>3 </a:t>
            </a:r>
            <a:r>
              <a:rPr lang="en-US" sz="2800">
                <a:solidFill>
                  <a:schemeClr val="bg1"/>
                </a:solidFill>
                <a:latin typeface="Symbol" pitchFamily="18" charset="2"/>
              </a:rPr>
              <a:t>l</a:t>
            </a:r>
            <a:r>
              <a:rPr lang="en-US" sz="2800" baseline="-25000">
                <a:solidFill>
                  <a:schemeClr val="bg1"/>
                </a:solidFill>
                <a:latin typeface="Symbol" pitchFamily="18" charset="2"/>
              </a:rPr>
              <a:t>4 </a:t>
            </a:r>
            <a:r>
              <a:rPr lang="en-US" sz="2800">
                <a:solidFill>
                  <a:schemeClr val="bg1"/>
                </a:solidFill>
                <a:latin typeface="Symbol" pitchFamily="18" charset="2"/>
              </a:rPr>
              <a:t>l</a:t>
            </a:r>
            <a:r>
              <a:rPr lang="en-US" sz="2800" baseline="-25000">
                <a:solidFill>
                  <a:schemeClr val="bg1"/>
                </a:solidFill>
                <a:latin typeface="Symbol" pitchFamily="18" charset="2"/>
              </a:rPr>
              <a:t>5</a:t>
            </a:r>
          </a:p>
        </p:txBody>
      </p:sp>
      <p:sp>
        <p:nvSpPr>
          <p:cNvPr id="62467" name="Rectangle 3"/>
          <p:cNvSpPr>
            <a:spLocks noGrp="1" noChangeArrowheads="1"/>
          </p:cNvSpPr>
          <p:nvPr>
            <p:ph type="title"/>
          </p:nvPr>
        </p:nvSpPr>
        <p:spPr/>
        <p:txBody>
          <a:bodyPr/>
          <a:lstStyle/>
          <a:p>
            <a:pPr eaLnBrk="1" fontAlgn="auto" hangingPunct="1">
              <a:lnSpc>
                <a:spcPct val="90000"/>
              </a:lnSpc>
              <a:spcAft>
                <a:spcPts val="0"/>
              </a:spcAft>
              <a:defRPr/>
            </a:pPr>
            <a:r>
              <a:rPr lang="en-US" sz="3400"/>
              <a:t>Add/drop filter s Mach - Zehnderovim interferometrom</a:t>
            </a:r>
            <a:endParaRPr lang="en-US" sz="2600" i="1"/>
          </a:p>
        </p:txBody>
      </p:sp>
      <p:sp>
        <p:nvSpPr>
          <p:cNvPr id="90116" name="Rectangle 4"/>
          <p:cNvSpPr>
            <a:spLocks noChangeArrowheads="1"/>
          </p:cNvSpPr>
          <p:nvPr/>
        </p:nvSpPr>
        <p:spPr bwMode="auto">
          <a:xfrm>
            <a:off x="2795588" y="4941888"/>
            <a:ext cx="365125" cy="547687"/>
          </a:xfrm>
          <a:prstGeom prst="rect">
            <a:avLst/>
          </a:prstGeom>
          <a:solidFill>
            <a:srgbClr val="CCFFFF"/>
          </a:solidFill>
          <a:ln w="3175">
            <a:solidFill>
              <a:srgbClr val="000000"/>
            </a:solidFill>
            <a:miter lim="800000"/>
            <a:headEnd/>
            <a:tailEnd/>
          </a:ln>
        </p:spPr>
        <p:txBody>
          <a:bodyPr/>
          <a:lstStyle/>
          <a:p>
            <a:endParaRPr lang="en-US">
              <a:solidFill>
                <a:schemeClr val="bg1"/>
              </a:solidFill>
              <a:latin typeface="Corbel" pitchFamily="34" charset="0"/>
            </a:endParaRPr>
          </a:p>
        </p:txBody>
      </p:sp>
      <p:sp>
        <p:nvSpPr>
          <p:cNvPr id="90117" name="Rectangle 5"/>
          <p:cNvSpPr>
            <a:spLocks noChangeArrowheads="1"/>
          </p:cNvSpPr>
          <p:nvPr/>
        </p:nvSpPr>
        <p:spPr bwMode="auto">
          <a:xfrm>
            <a:off x="6088063" y="4941888"/>
            <a:ext cx="366712" cy="639762"/>
          </a:xfrm>
          <a:prstGeom prst="rect">
            <a:avLst/>
          </a:prstGeom>
          <a:solidFill>
            <a:srgbClr val="CCFFFF"/>
          </a:solidFill>
          <a:ln w="3175">
            <a:solidFill>
              <a:srgbClr val="000000"/>
            </a:solidFill>
            <a:miter lim="800000"/>
            <a:headEnd/>
            <a:tailEnd/>
          </a:ln>
        </p:spPr>
        <p:txBody>
          <a:bodyPr/>
          <a:lstStyle/>
          <a:p>
            <a:endParaRPr lang="en-US">
              <a:solidFill>
                <a:schemeClr val="bg1"/>
              </a:solidFill>
              <a:latin typeface="Corbel" pitchFamily="34" charset="0"/>
            </a:endParaRPr>
          </a:p>
        </p:txBody>
      </p:sp>
      <p:sp>
        <p:nvSpPr>
          <p:cNvPr id="90118" name="Freeform 6"/>
          <p:cNvSpPr>
            <a:spLocks/>
          </p:cNvSpPr>
          <p:nvPr/>
        </p:nvSpPr>
        <p:spPr bwMode="auto">
          <a:xfrm>
            <a:off x="3343275" y="4575175"/>
            <a:ext cx="1463675" cy="182563"/>
          </a:xfrm>
          <a:custGeom>
            <a:avLst/>
            <a:gdLst>
              <a:gd name="T0" fmla="*/ 0 w 922"/>
              <a:gd name="T1" fmla="*/ 182563 h 115"/>
              <a:gd name="T2" fmla="*/ 22225 w 922"/>
              <a:gd name="T3" fmla="*/ 160338 h 115"/>
              <a:gd name="T4" fmla="*/ 46037 w 922"/>
              <a:gd name="T5" fmla="*/ 139700 h 115"/>
              <a:gd name="T6" fmla="*/ 68263 w 922"/>
              <a:gd name="T7" fmla="*/ 120650 h 115"/>
              <a:gd name="T8" fmla="*/ 92075 w 922"/>
              <a:gd name="T9" fmla="*/ 103188 h 115"/>
              <a:gd name="T10" fmla="*/ 114300 w 922"/>
              <a:gd name="T11" fmla="*/ 87313 h 115"/>
              <a:gd name="T12" fmla="*/ 136525 w 922"/>
              <a:gd name="T13" fmla="*/ 71438 h 115"/>
              <a:gd name="T14" fmla="*/ 160338 w 922"/>
              <a:gd name="T15" fmla="*/ 57150 h 115"/>
              <a:gd name="T16" fmla="*/ 184150 w 922"/>
              <a:gd name="T17" fmla="*/ 46038 h 115"/>
              <a:gd name="T18" fmla="*/ 206375 w 922"/>
              <a:gd name="T19" fmla="*/ 34925 h 115"/>
              <a:gd name="T20" fmla="*/ 228600 w 922"/>
              <a:gd name="T21" fmla="*/ 25400 h 115"/>
              <a:gd name="T22" fmla="*/ 252413 w 922"/>
              <a:gd name="T23" fmla="*/ 19050 h 115"/>
              <a:gd name="T24" fmla="*/ 274638 w 922"/>
              <a:gd name="T25" fmla="*/ 11113 h 115"/>
              <a:gd name="T26" fmla="*/ 296863 w 922"/>
              <a:gd name="T27" fmla="*/ 6350 h 115"/>
              <a:gd name="T28" fmla="*/ 320675 w 922"/>
              <a:gd name="T29" fmla="*/ 3175 h 115"/>
              <a:gd name="T30" fmla="*/ 342900 w 922"/>
              <a:gd name="T31" fmla="*/ 1588 h 115"/>
              <a:gd name="T32" fmla="*/ 366712 w 922"/>
              <a:gd name="T33" fmla="*/ 0 h 115"/>
              <a:gd name="T34" fmla="*/ 406400 w 922"/>
              <a:gd name="T35" fmla="*/ 0 h 115"/>
              <a:gd name="T36" fmla="*/ 450850 w 922"/>
              <a:gd name="T37" fmla="*/ 0 h 115"/>
              <a:gd name="T38" fmla="*/ 500063 w 922"/>
              <a:gd name="T39" fmla="*/ 0 h 115"/>
              <a:gd name="T40" fmla="*/ 557213 w 922"/>
              <a:gd name="T41" fmla="*/ 0 h 115"/>
              <a:gd name="T42" fmla="*/ 617538 w 922"/>
              <a:gd name="T43" fmla="*/ 0 h 115"/>
              <a:gd name="T44" fmla="*/ 684213 w 922"/>
              <a:gd name="T45" fmla="*/ 0 h 115"/>
              <a:gd name="T46" fmla="*/ 757237 w 922"/>
              <a:gd name="T47" fmla="*/ 0 h 115"/>
              <a:gd name="T48" fmla="*/ 835025 w 922"/>
              <a:gd name="T49" fmla="*/ 0 h 115"/>
              <a:gd name="T50" fmla="*/ 917575 w 922"/>
              <a:gd name="T51" fmla="*/ 0 h 115"/>
              <a:gd name="T52" fmla="*/ 1006475 w 922"/>
              <a:gd name="T53" fmla="*/ 0 h 115"/>
              <a:gd name="T54" fmla="*/ 1463675 w 922"/>
              <a:gd name="T55" fmla="*/ 0 h 11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2"/>
              <a:gd name="T85" fmla="*/ 0 h 115"/>
              <a:gd name="T86" fmla="*/ 922 w 922"/>
              <a:gd name="T87" fmla="*/ 115 h 11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2" h="115">
                <a:moveTo>
                  <a:pt x="0" y="115"/>
                </a:moveTo>
                <a:lnTo>
                  <a:pt x="14" y="101"/>
                </a:lnTo>
                <a:lnTo>
                  <a:pt x="29" y="88"/>
                </a:lnTo>
                <a:lnTo>
                  <a:pt x="43" y="76"/>
                </a:lnTo>
                <a:lnTo>
                  <a:pt x="58" y="65"/>
                </a:lnTo>
                <a:lnTo>
                  <a:pt x="72" y="55"/>
                </a:lnTo>
                <a:lnTo>
                  <a:pt x="86" y="45"/>
                </a:lnTo>
                <a:lnTo>
                  <a:pt x="101" y="36"/>
                </a:lnTo>
                <a:lnTo>
                  <a:pt x="116" y="29"/>
                </a:lnTo>
                <a:lnTo>
                  <a:pt x="130" y="22"/>
                </a:lnTo>
                <a:lnTo>
                  <a:pt x="144" y="16"/>
                </a:lnTo>
                <a:lnTo>
                  <a:pt x="159" y="12"/>
                </a:lnTo>
                <a:lnTo>
                  <a:pt x="173" y="7"/>
                </a:lnTo>
                <a:lnTo>
                  <a:pt x="187" y="4"/>
                </a:lnTo>
                <a:lnTo>
                  <a:pt x="202" y="2"/>
                </a:lnTo>
                <a:lnTo>
                  <a:pt x="216" y="1"/>
                </a:lnTo>
                <a:lnTo>
                  <a:pt x="231" y="0"/>
                </a:lnTo>
                <a:lnTo>
                  <a:pt x="256" y="0"/>
                </a:lnTo>
                <a:lnTo>
                  <a:pt x="284" y="0"/>
                </a:lnTo>
                <a:lnTo>
                  <a:pt x="315" y="0"/>
                </a:lnTo>
                <a:lnTo>
                  <a:pt x="351" y="0"/>
                </a:lnTo>
                <a:lnTo>
                  <a:pt x="389" y="0"/>
                </a:lnTo>
                <a:lnTo>
                  <a:pt x="431" y="0"/>
                </a:lnTo>
                <a:lnTo>
                  <a:pt x="477" y="0"/>
                </a:lnTo>
                <a:lnTo>
                  <a:pt x="526" y="0"/>
                </a:lnTo>
                <a:lnTo>
                  <a:pt x="578" y="0"/>
                </a:lnTo>
                <a:lnTo>
                  <a:pt x="634" y="0"/>
                </a:lnTo>
                <a:lnTo>
                  <a:pt x="922"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19" name="Freeform 7"/>
          <p:cNvSpPr>
            <a:spLocks/>
          </p:cNvSpPr>
          <p:nvPr/>
        </p:nvSpPr>
        <p:spPr bwMode="auto">
          <a:xfrm>
            <a:off x="4806950" y="4575175"/>
            <a:ext cx="1098550" cy="182563"/>
          </a:xfrm>
          <a:custGeom>
            <a:avLst/>
            <a:gdLst>
              <a:gd name="T0" fmla="*/ 1098550 w 692"/>
              <a:gd name="T1" fmla="*/ 182563 h 115"/>
              <a:gd name="T2" fmla="*/ 1073150 w 692"/>
              <a:gd name="T3" fmla="*/ 160338 h 115"/>
              <a:gd name="T4" fmla="*/ 1047750 w 692"/>
              <a:gd name="T5" fmla="*/ 139700 h 115"/>
              <a:gd name="T6" fmla="*/ 1022350 w 692"/>
              <a:gd name="T7" fmla="*/ 120650 h 115"/>
              <a:gd name="T8" fmla="*/ 996950 w 692"/>
              <a:gd name="T9" fmla="*/ 103188 h 115"/>
              <a:gd name="T10" fmla="*/ 969963 w 692"/>
              <a:gd name="T11" fmla="*/ 87313 h 115"/>
              <a:gd name="T12" fmla="*/ 946150 w 692"/>
              <a:gd name="T13" fmla="*/ 71438 h 115"/>
              <a:gd name="T14" fmla="*/ 920750 w 692"/>
              <a:gd name="T15" fmla="*/ 57150 h 115"/>
              <a:gd name="T16" fmla="*/ 895350 w 692"/>
              <a:gd name="T17" fmla="*/ 44450 h 115"/>
              <a:gd name="T18" fmla="*/ 869950 w 692"/>
              <a:gd name="T19" fmla="*/ 34925 h 115"/>
              <a:gd name="T20" fmla="*/ 844550 w 692"/>
              <a:gd name="T21" fmla="*/ 25400 h 115"/>
              <a:gd name="T22" fmla="*/ 820738 w 692"/>
              <a:gd name="T23" fmla="*/ 17463 h 115"/>
              <a:gd name="T24" fmla="*/ 795337 w 692"/>
              <a:gd name="T25" fmla="*/ 11113 h 115"/>
              <a:gd name="T26" fmla="*/ 769937 w 692"/>
              <a:gd name="T27" fmla="*/ 6350 h 115"/>
              <a:gd name="T28" fmla="*/ 744537 w 692"/>
              <a:gd name="T29" fmla="*/ 3175 h 115"/>
              <a:gd name="T30" fmla="*/ 720725 w 692"/>
              <a:gd name="T31" fmla="*/ 0 h 115"/>
              <a:gd name="T32" fmla="*/ 695325 w 692"/>
              <a:gd name="T33" fmla="*/ 0 h 115"/>
              <a:gd name="T34" fmla="*/ 657225 w 692"/>
              <a:gd name="T35" fmla="*/ 0 h 115"/>
              <a:gd name="T36" fmla="*/ 612775 w 692"/>
              <a:gd name="T37" fmla="*/ 0 h 115"/>
              <a:gd name="T38" fmla="*/ 563562 w 692"/>
              <a:gd name="T39" fmla="*/ 0 h 115"/>
              <a:gd name="T40" fmla="*/ 511175 w 692"/>
              <a:gd name="T41" fmla="*/ 0 h 115"/>
              <a:gd name="T42" fmla="*/ 454025 w 692"/>
              <a:gd name="T43" fmla="*/ 0 h 115"/>
              <a:gd name="T44" fmla="*/ 390525 w 692"/>
              <a:gd name="T45" fmla="*/ 0 h 115"/>
              <a:gd name="T46" fmla="*/ 322262 w 692"/>
              <a:gd name="T47" fmla="*/ 0 h 115"/>
              <a:gd name="T48" fmla="*/ 247650 w 692"/>
              <a:gd name="T49" fmla="*/ 0 h 115"/>
              <a:gd name="T50" fmla="*/ 169862 w 692"/>
              <a:gd name="T51" fmla="*/ 0 h 115"/>
              <a:gd name="T52" fmla="*/ 87312 w 692"/>
              <a:gd name="T53" fmla="*/ 0 h 115"/>
              <a:gd name="T54" fmla="*/ 0 w 692"/>
              <a:gd name="T55" fmla="*/ 0 h 11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92"/>
              <a:gd name="T85" fmla="*/ 0 h 115"/>
              <a:gd name="T86" fmla="*/ 692 w 692"/>
              <a:gd name="T87" fmla="*/ 115 h 11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92" h="115">
                <a:moveTo>
                  <a:pt x="692" y="115"/>
                </a:moveTo>
                <a:lnTo>
                  <a:pt x="676" y="101"/>
                </a:lnTo>
                <a:lnTo>
                  <a:pt x="660" y="88"/>
                </a:lnTo>
                <a:lnTo>
                  <a:pt x="644" y="76"/>
                </a:lnTo>
                <a:lnTo>
                  <a:pt x="628" y="65"/>
                </a:lnTo>
                <a:lnTo>
                  <a:pt x="611" y="55"/>
                </a:lnTo>
                <a:lnTo>
                  <a:pt x="596" y="45"/>
                </a:lnTo>
                <a:lnTo>
                  <a:pt x="580" y="36"/>
                </a:lnTo>
                <a:lnTo>
                  <a:pt x="564" y="28"/>
                </a:lnTo>
                <a:lnTo>
                  <a:pt x="548" y="22"/>
                </a:lnTo>
                <a:lnTo>
                  <a:pt x="532" y="16"/>
                </a:lnTo>
                <a:lnTo>
                  <a:pt x="517" y="11"/>
                </a:lnTo>
                <a:lnTo>
                  <a:pt x="501" y="7"/>
                </a:lnTo>
                <a:lnTo>
                  <a:pt x="485" y="4"/>
                </a:lnTo>
                <a:lnTo>
                  <a:pt x="469" y="2"/>
                </a:lnTo>
                <a:lnTo>
                  <a:pt x="454" y="0"/>
                </a:lnTo>
                <a:lnTo>
                  <a:pt x="438" y="0"/>
                </a:lnTo>
                <a:lnTo>
                  <a:pt x="414" y="0"/>
                </a:lnTo>
                <a:lnTo>
                  <a:pt x="386" y="0"/>
                </a:lnTo>
                <a:lnTo>
                  <a:pt x="355" y="0"/>
                </a:lnTo>
                <a:lnTo>
                  <a:pt x="322" y="0"/>
                </a:lnTo>
                <a:lnTo>
                  <a:pt x="286" y="0"/>
                </a:lnTo>
                <a:lnTo>
                  <a:pt x="246" y="0"/>
                </a:lnTo>
                <a:lnTo>
                  <a:pt x="203" y="0"/>
                </a:lnTo>
                <a:lnTo>
                  <a:pt x="156" y="0"/>
                </a:lnTo>
                <a:lnTo>
                  <a:pt x="107" y="0"/>
                </a:lnTo>
                <a:lnTo>
                  <a:pt x="55" y="0"/>
                </a:lnTo>
                <a:lnTo>
                  <a:pt x="0"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0" name="Freeform 8"/>
          <p:cNvSpPr>
            <a:spLocks/>
          </p:cNvSpPr>
          <p:nvPr/>
        </p:nvSpPr>
        <p:spPr bwMode="auto">
          <a:xfrm>
            <a:off x="6699250" y="4575175"/>
            <a:ext cx="944563" cy="127000"/>
          </a:xfrm>
          <a:custGeom>
            <a:avLst/>
            <a:gdLst>
              <a:gd name="T0" fmla="*/ 0 w 595"/>
              <a:gd name="T1" fmla="*/ 127000 h 80"/>
              <a:gd name="T2" fmla="*/ 17463 w 595"/>
              <a:gd name="T3" fmla="*/ 111125 h 80"/>
              <a:gd name="T4" fmla="*/ 36513 w 595"/>
              <a:gd name="T5" fmla="*/ 98425 h 80"/>
              <a:gd name="T6" fmla="*/ 57150 w 595"/>
              <a:gd name="T7" fmla="*/ 84137 h 80"/>
              <a:gd name="T8" fmla="*/ 74613 w 595"/>
              <a:gd name="T9" fmla="*/ 71437 h 80"/>
              <a:gd name="T10" fmla="*/ 93663 w 595"/>
              <a:gd name="T11" fmla="*/ 60325 h 80"/>
              <a:gd name="T12" fmla="*/ 112713 w 595"/>
              <a:gd name="T13" fmla="*/ 50800 h 80"/>
              <a:gd name="T14" fmla="*/ 131763 w 595"/>
              <a:gd name="T15" fmla="*/ 39687 h 80"/>
              <a:gd name="T16" fmla="*/ 152400 w 595"/>
              <a:gd name="T17" fmla="*/ 31750 h 80"/>
              <a:gd name="T18" fmla="*/ 169863 w 595"/>
              <a:gd name="T19" fmla="*/ 23812 h 80"/>
              <a:gd name="T20" fmla="*/ 188913 w 595"/>
              <a:gd name="T21" fmla="*/ 19050 h 80"/>
              <a:gd name="T22" fmla="*/ 207963 w 595"/>
              <a:gd name="T23" fmla="*/ 12700 h 80"/>
              <a:gd name="T24" fmla="*/ 227013 w 595"/>
              <a:gd name="T25" fmla="*/ 7938 h 80"/>
              <a:gd name="T26" fmla="*/ 246063 w 595"/>
              <a:gd name="T27" fmla="*/ 4762 h 80"/>
              <a:gd name="T28" fmla="*/ 265113 w 595"/>
              <a:gd name="T29" fmla="*/ 3175 h 80"/>
              <a:gd name="T30" fmla="*/ 284163 w 595"/>
              <a:gd name="T31" fmla="*/ 0 h 80"/>
              <a:gd name="T32" fmla="*/ 304800 w 595"/>
              <a:gd name="T33" fmla="*/ 0 h 80"/>
              <a:gd name="T34" fmla="*/ 342900 w 595"/>
              <a:gd name="T35" fmla="*/ 0 h 80"/>
              <a:gd name="T36" fmla="*/ 388938 w 595"/>
              <a:gd name="T37" fmla="*/ 0 h 80"/>
              <a:gd name="T38" fmla="*/ 438150 w 595"/>
              <a:gd name="T39" fmla="*/ 0 h 80"/>
              <a:gd name="T40" fmla="*/ 493713 w 595"/>
              <a:gd name="T41" fmla="*/ 0 h 80"/>
              <a:gd name="T42" fmla="*/ 555625 w 595"/>
              <a:gd name="T43" fmla="*/ 0 h 80"/>
              <a:gd name="T44" fmla="*/ 622300 w 595"/>
              <a:gd name="T45" fmla="*/ 0 h 80"/>
              <a:gd name="T46" fmla="*/ 693738 w 595"/>
              <a:gd name="T47" fmla="*/ 0 h 80"/>
              <a:gd name="T48" fmla="*/ 773113 w 595"/>
              <a:gd name="T49" fmla="*/ 0 h 80"/>
              <a:gd name="T50" fmla="*/ 855663 w 595"/>
              <a:gd name="T51" fmla="*/ 0 h 80"/>
              <a:gd name="T52" fmla="*/ 944563 w 595"/>
              <a:gd name="T53" fmla="*/ 0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95"/>
              <a:gd name="T82" fmla="*/ 0 h 80"/>
              <a:gd name="T83" fmla="*/ 595 w 595"/>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95" h="80">
                <a:moveTo>
                  <a:pt x="0" y="80"/>
                </a:moveTo>
                <a:lnTo>
                  <a:pt x="11" y="70"/>
                </a:lnTo>
                <a:lnTo>
                  <a:pt x="23" y="62"/>
                </a:lnTo>
                <a:lnTo>
                  <a:pt x="36" y="53"/>
                </a:lnTo>
                <a:lnTo>
                  <a:pt x="47" y="45"/>
                </a:lnTo>
                <a:lnTo>
                  <a:pt x="59" y="38"/>
                </a:lnTo>
                <a:lnTo>
                  <a:pt x="71" y="32"/>
                </a:lnTo>
                <a:lnTo>
                  <a:pt x="83" y="25"/>
                </a:lnTo>
                <a:lnTo>
                  <a:pt x="96" y="20"/>
                </a:lnTo>
                <a:lnTo>
                  <a:pt x="107" y="15"/>
                </a:lnTo>
                <a:lnTo>
                  <a:pt x="119" y="12"/>
                </a:lnTo>
                <a:lnTo>
                  <a:pt x="131" y="8"/>
                </a:lnTo>
                <a:lnTo>
                  <a:pt x="143" y="5"/>
                </a:lnTo>
                <a:lnTo>
                  <a:pt x="155" y="3"/>
                </a:lnTo>
                <a:lnTo>
                  <a:pt x="167" y="2"/>
                </a:lnTo>
                <a:lnTo>
                  <a:pt x="179" y="0"/>
                </a:lnTo>
                <a:lnTo>
                  <a:pt x="192" y="0"/>
                </a:lnTo>
                <a:lnTo>
                  <a:pt x="216" y="0"/>
                </a:lnTo>
                <a:lnTo>
                  <a:pt x="245" y="0"/>
                </a:lnTo>
                <a:lnTo>
                  <a:pt x="276" y="0"/>
                </a:lnTo>
                <a:lnTo>
                  <a:pt x="311" y="0"/>
                </a:lnTo>
                <a:lnTo>
                  <a:pt x="350" y="0"/>
                </a:lnTo>
                <a:lnTo>
                  <a:pt x="392" y="0"/>
                </a:lnTo>
                <a:lnTo>
                  <a:pt x="437" y="0"/>
                </a:lnTo>
                <a:lnTo>
                  <a:pt x="487" y="0"/>
                </a:lnTo>
                <a:lnTo>
                  <a:pt x="539" y="0"/>
                </a:lnTo>
                <a:lnTo>
                  <a:pt x="595"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1" name="Freeform 9"/>
          <p:cNvSpPr>
            <a:spLocks/>
          </p:cNvSpPr>
          <p:nvPr/>
        </p:nvSpPr>
        <p:spPr bwMode="auto">
          <a:xfrm>
            <a:off x="6637338" y="4659313"/>
            <a:ext cx="101600" cy="98425"/>
          </a:xfrm>
          <a:custGeom>
            <a:avLst/>
            <a:gdLst>
              <a:gd name="T0" fmla="*/ 38100 w 64"/>
              <a:gd name="T1" fmla="*/ 0 h 62"/>
              <a:gd name="T2" fmla="*/ 0 w 64"/>
              <a:gd name="T3" fmla="*/ 98425 h 62"/>
              <a:gd name="T4" fmla="*/ 101600 w 64"/>
              <a:gd name="T5" fmla="*/ 69850 h 62"/>
              <a:gd name="T6" fmla="*/ 38100 w 64"/>
              <a:gd name="T7" fmla="*/ 0 h 62"/>
              <a:gd name="T8" fmla="*/ 0 60000 65536"/>
              <a:gd name="T9" fmla="*/ 0 60000 65536"/>
              <a:gd name="T10" fmla="*/ 0 60000 65536"/>
              <a:gd name="T11" fmla="*/ 0 60000 65536"/>
              <a:gd name="T12" fmla="*/ 0 w 64"/>
              <a:gd name="T13" fmla="*/ 0 h 62"/>
              <a:gd name="T14" fmla="*/ 64 w 64"/>
              <a:gd name="T15" fmla="*/ 62 h 62"/>
            </a:gdLst>
            <a:ahLst/>
            <a:cxnLst>
              <a:cxn ang="T8">
                <a:pos x="T0" y="T1"/>
              </a:cxn>
              <a:cxn ang="T9">
                <a:pos x="T2" y="T3"/>
              </a:cxn>
              <a:cxn ang="T10">
                <a:pos x="T4" y="T5"/>
              </a:cxn>
              <a:cxn ang="T11">
                <a:pos x="T6" y="T7"/>
              </a:cxn>
            </a:cxnLst>
            <a:rect l="T12" t="T13" r="T14" b="T15"/>
            <a:pathLst>
              <a:path w="64" h="62">
                <a:moveTo>
                  <a:pt x="24" y="0"/>
                </a:moveTo>
                <a:lnTo>
                  <a:pt x="0" y="62"/>
                </a:lnTo>
                <a:lnTo>
                  <a:pt x="64" y="44"/>
                </a:lnTo>
                <a:lnTo>
                  <a:pt x="24" y="0"/>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sp>
        <p:nvSpPr>
          <p:cNvPr id="90122" name="Freeform 10"/>
          <p:cNvSpPr>
            <a:spLocks/>
          </p:cNvSpPr>
          <p:nvPr/>
        </p:nvSpPr>
        <p:spPr bwMode="auto">
          <a:xfrm>
            <a:off x="1604963" y="4575175"/>
            <a:ext cx="944562" cy="127000"/>
          </a:xfrm>
          <a:custGeom>
            <a:avLst/>
            <a:gdLst>
              <a:gd name="T0" fmla="*/ 944562 w 595"/>
              <a:gd name="T1" fmla="*/ 127000 h 80"/>
              <a:gd name="T2" fmla="*/ 927100 w 595"/>
              <a:gd name="T3" fmla="*/ 111125 h 80"/>
              <a:gd name="T4" fmla="*/ 906462 w 595"/>
              <a:gd name="T5" fmla="*/ 98425 h 80"/>
              <a:gd name="T6" fmla="*/ 887412 w 595"/>
              <a:gd name="T7" fmla="*/ 84137 h 80"/>
              <a:gd name="T8" fmla="*/ 869950 w 595"/>
              <a:gd name="T9" fmla="*/ 71437 h 80"/>
              <a:gd name="T10" fmla="*/ 849312 w 595"/>
              <a:gd name="T11" fmla="*/ 60325 h 80"/>
              <a:gd name="T12" fmla="*/ 831850 w 595"/>
              <a:gd name="T13" fmla="*/ 50800 h 80"/>
              <a:gd name="T14" fmla="*/ 811212 w 595"/>
              <a:gd name="T15" fmla="*/ 39687 h 80"/>
              <a:gd name="T16" fmla="*/ 792162 w 595"/>
              <a:gd name="T17" fmla="*/ 31750 h 80"/>
              <a:gd name="T18" fmla="*/ 774699 w 595"/>
              <a:gd name="T19" fmla="*/ 23812 h 80"/>
              <a:gd name="T20" fmla="*/ 754062 w 595"/>
              <a:gd name="T21" fmla="*/ 19050 h 80"/>
              <a:gd name="T22" fmla="*/ 736600 w 595"/>
              <a:gd name="T23" fmla="*/ 12700 h 80"/>
              <a:gd name="T24" fmla="*/ 717550 w 595"/>
              <a:gd name="T25" fmla="*/ 7938 h 80"/>
              <a:gd name="T26" fmla="*/ 696912 w 595"/>
              <a:gd name="T27" fmla="*/ 4762 h 80"/>
              <a:gd name="T28" fmla="*/ 679450 w 595"/>
              <a:gd name="T29" fmla="*/ 3175 h 80"/>
              <a:gd name="T30" fmla="*/ 658812 w 595"/>
              <a:gd name="T31" fmla="*/ 0 h 80"/>
              <a:gd name="T32" fmla="*/ 641350 w 595"/>
              <a:gd name="T33" fmla="*/ 0 h 80"/>
              <a:gd name="T34" fmla="*/ 601662 w 595"/>
              <a:gd name="T35" fmla="*/ 0 h 80"/>
              <a:gd name="T36" fmla="*/ 557212 w 595"/>
              <a:gd name="T37" fmla="*/ 0 h 80"/>
              <a:gd name="T38" fmla="*/ 506412 w 595"/>
              <a:gd name="T39" fmla="*/ 0 h 80"/>
              <a:gd name="T40" fmla="*/ 450850 w 595"/>
              <a:gd name="T41" fmla="*/ 0 h 80"/>
              <a:gd name="T42" fmla="*/ 388937 w 595"/>
              <a:gd name="T43" fmla="*/ 0 h 80"/>
              <a:gd name="T44" fmla="*/ 322262 w 595"/>
              <a:gd name="T45" fmla="*/ 0 h 80"/>
              <a:gd name="T46" fmla="*/ 249237 w 595"/>
              <a:gd name="T47" fmla="*/ 0 h 80"/>
              <a:gd name="T48" fmla="*/ 173037 w 595"/>
              <a:gd name="T49" fmla="*/ 0 h 80"/>
              <a:gd name="T50" fmla="*/ 88900 w 595"/>
              <a:gd name="T51" fmla="*/ 0 h 80"/>
              <a:gd name="T52" fmla="*/ 0 w 595"/>
              <a:gd name="T53" fmla="*/ 0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95"/>
              <a:gd name="T82" fmla="*/ 0 h 80"/>
              <a:gd name="T83" fmla="*/ 595 w 595"/>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95" h="80">
                <a:moveTo>
                  <a:pt x="595" y="80"/>
                </a:moveTo>
                <a:lnTo>
                  <a:pt x="584" y="70"/>
                </a:lnTo>
                <a:lnTo>
                  <a:pt x="571" y="62"/>
                </a:lnTo>
                <a:lnTo>
                  <a:pt x="559" y="53"/>
                </a:lnTo>
                <a:lnTo>
                  <a:pt x="548" y="45"/>
                </a:lnTo>
                <a:lnTo>
                  <a:pt x="535" y="38"/>
                </a:lnTo>
                <a:lnTo>
                  <a:pt x="524" y="32"/>
                </a:lnTo>
                <a:lnTo>
                  <a:pt x="511" y="25"/>
                </a:lnTo>
                <a:lnTo>
                  <a:pt x="499" y="20"/>
                </a:lnTo>
                <a:lnTo>
                  <a:pt x="488" y="15"/>
                </a:lnTo>
                <a:lnTo>
                  <a:pt x="475" y="12"/>
                </a:lnTo>
                <a:lnTo>
                  <a:pt x="464" y="8"/>
                </a:lnTo>
                <a:lnTo>
                  <a:pt x="452" y="5"/>
                </a:lnTo>
                <a:lnTo>
                  <a:pt x="439" y="3"/>
                </a:lnTo>
                <a:lnTo>
                  <a:pt x="428" y="2"/>
                </a:lnTo>
                <a:lnTo>
                  <a:pt x="415" y="0"/>
                </a:lnTo>
                <a:lnTo>
                  <a:pt x="404" y="0"/>
                </a:lnTo>
                <a:lnTo>
                  <a:pt x="379" y="0"/>
                </a:lnTo>
                <a:lnTo>
                  <a:pt x="351" y="0"/>
                </a:lnTo>
                <a:lnTo>
                  <a:pt x="319" y="0"/>
                </a:lnTo>
                <a:lnTo>
                  <a:pt x="284" y="0"/>
                </a:lnTo>
                <a:lnTo>
                  <a:pt x="245" y="0"/>
                </a:lnTo>
                <a:lnTo>
                  <a:pt x="203" y="0"/>
                </a:lnTo>
                <a:lnTo>
                  <a:pt x="157" y="0"/>
                </a:lnTo>
                <a:lnTo>
                  <a:pt x="109" y="0"/>
                </a:lnTo>
                <a:lnTo>
                  <a:pt x="56" y="0"/>
                </a:lnTo>
                <a:lnTo>
                  <a:pt x="0"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3" name="Freeform 11"/>
          <p:cNvSpPr>
            <a:spLocks/>
          </p:cNvSpPr>
          <p:nvPr/>
        </p:nvSpPr>
        <p:spPr bwMode="auto">
          <a:xfrm>
            <a:off x="2509838" y="4659313"/>
            <a:ext cx="101600" cy="98425"/>
          </a:xfrm>
          <a:custGeom>
            <a:avLst/>
            <a:gdLst>
              <a:gd name="T0" fmla="*/ 63500 w 64"/>
              <a:gd name="T1" fmla="*/ 0 h 62"/>
              <a:gd name="T2" fmla="*/ 101600 w 64"/>
              <a:gd name="T3" fmla="*/ 98425 h 62"/>
              <a:gd name="T4" fmla="*/ 0 w 64"/>
              <a:gd name="T5" fmla="*/ 69850 h 62"/>
              <a:gd name="T6" fmla="*/ 63500 w 64"/>
              <a:gd name="T7" fmla="*/ 0 h 62"/>
              <a:gd name="T8" fmla="*/ 0 60000 65536"/>
              <a:gd name="T9" fmla="*/ 0 60000 65536"/>
              <a:gd name="T10" fmla="*/ 0 60000 65536"/>
              <a:gd name="T11" fmla="*/ 0 60000 65536"/>
              <a:gd name="T12" fmla="*/ 0 w 64"/>
              <a:gd name="T13" fmla="*/ 0 h 62"/>
              <a:gd name="T14" fmla="*/ 64 w 64"/>
              <a:gd name="T15" fmla="*/ 62 h 62"/>
            </a:gdLst>
            <a:ahLst/>
            <a:cxnLst>
              <a:cxn ang="T8">
                <a:pos x="T0" y="T1"/>
              </a:cxn>
              <a:cxn ang="T9">
                <a:pos x="T2" y="T3"/>
              </a:cxn>
              <a:cxn ang="T10">
                <a:pos x="T4" y="T5"/>
              </a:cxn>
              <a:cxn ang="T11">
                <a:pos x="T6" y="T7"/>
              </a:cxn>
            </a:cxnLst>
            <a:rect l="T12" t="T13" r="T14" b="T15"/>
            <a:pathLst>
              <a:path w="64" h="62">
                <a:moveTo>
                  <a:pt x="40" y="0"/>
                </a:moveTo>
                <a:lnTo>
                  <a:pt x="64" y="62"/>
                </a:lnTo>
                <a:lnTo>
                  <a:pt x="0" y="44"/>
                </a:lnTo>
                <a:lnTo>
                  <a:pt x="40" y="0"/>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sp>
        <p:nvSpPr>
          <p:cNvPr id="90124" name="Freeform 12"/>
          <p:cNvSpPr>
            <a:spLocks/>
          </p:cNvSpPr>
          <p:nvPr/>
        </p:nvSpPr>
        <p:spPr bwMode="auto">
          <a:xfrm>
            <a:off x="3343275" y="5673725"/>
            <a:ext cx="1098550" cy="182563"/>
          </a:xfrm>
          <a:custGeom>
            <a:avLst/>
            <a:gdLst>
              <a:gd name="T0" fmla="*/ 0 w 692"/>
              <a:gd name="T1" fmla="*/ 0 h 115"/>
              <a:gd name="T2" fmla="*/ 25400 w 692"/>
              <a:gd name="T3" fmla="*/ 20638 h 115"/>
              <a:gd name="T4" fmla="*/ 50800 w 692"/>
              <a:gd name="T5" fmla="*/ 42863 h 115"/>
              <a:gd name="T6" fmla="*/ 76200 w 692"/>
              <a:gd name="T7" fmla="*/ 61913 h 115"/>
              <a:gd name="T8" fmla="*/ 101600 w 692"/>
              <a:gd name="T9" fmla="*/ 79375 h 115"/>
              <a:gd name="T10" fmla="*/ 127000 w 692"/>
              <a:gd name="T11" fmla="*/ 95250 h 115"/>
              <a:gd name="T12" fmla="*/ 152400 w 692"/>
              <a:gd name="T13" fmla="*/ 111125 h 115"/>
              <a:gd name="T14" fmla="*/ 177800 w 692"/>
              <a:gd name="T15" fmla="*/ 125413 h 115"/>
              <a:gd name="T16" fmla="*/ 203200 w 692"/>
              <a:gd name="T17" fmla="*/ 136525 h 115"/>
              <a:gd name="T18" fmla="*/ 227013 w 692"/>
              <a:gd name="T19" fmla="*/ 147638 h 115"/>
              <a:gd name="T20" fmla="*/ 252413 w 692"/>
              <a:gd name="T21" fmla="*/ 157163 h 115"/>
              <a:gd name="T22" fmla="*/ 277812 w 692"/>
              <a:gd name="T23" fmla="*/ 165100 h 115"/>
              <a:gd name="T24" fmla="*/ 303212 w 692"/>
              <a:gd name="T25" fmla="*/ 171450 h 115"/>
              <a:gd name="T26" fmla="*/ 327025 w 692"/>
              <a:gd name="T27" fmla="*/ 176213 h 115"/>
              <a:gd name="T28" fmla="*/ 352425 w 692"/>
              <a:gd name="T29" fmla="*/ 179388 h 115"/>
              <a:gd name="T30" fmla="*/ 377825 w 692"/>
              <a:gd name="T31" fmla="*/ 182563 h 115"/>
              <a:gd name="T32" fmla="*/ 403225 w 692"/>
              <a:gd name="T33" fmla="*/ 182563 h 115"/>
              <a:gd name="T34" fmla="*/ 441325 w 692"/>
              <a:gd name="T35" fmla="*/ 182563 h 115"/>
              <a:gd name="T36" fmla="*/ 484188 w 692"/>
              <a:gd name="T37" fmla="*/ 182563 h 115"/>
              <a:gd name="T38" fmla="*/ 533400 w 692"/>
              <a:gd name="T39" fmla="*/ 182563 h 115"/>
              <a:gd name="T40" fmla="*/ 585787 w 692"/>
              <a:gd name="T41" fmla="*/ 182563 h 115"/>
              <a:gd name="T42" fmla="*/ 644525 w 692"/>
              <a:gd name="T43" fmla="*/ 182563 h 115"/>
              <a:gd name="T44" fmla="*/ 708025 w 692"/>
              <a:gd name="T45" fmla="*/ 182563 h 115"/>
              <a:gd name="T46" fmla="*/ 776287 w 692"/>
              <a:gd name="T47" fmla="*/ 182563 h 115"/>
              <a:gd name="T48" fmla="*/ 849313 w 692"/>
              <a:gd name="T49" fmla="*/ 182563 h 115"/>
              <a:gd name="T50" fmla="*/ 927100 w 692"/>
              <a:gd name="T51" fmla="*/ 182563 h 115"/>
              <a:gd name="T52" fmla="*/ 1011238 w 692"/>
              <a:gd name="T53" fmla="*/ 182563 h 115"/>
              <a:gd name="T54" fmla="*/ 1098550 w 692"/>
              <a:gd name="T55" fmla="*/ 182563 h 11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92"/>
              <a:gd name="T85" fmla="*/ 0 h 115"/>
              <a:gd name="T86" fmla="*/ 692 w 692"/>
              <a:gd name="T87" fmla="*/ 115 h 11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92" h="115">
                <a:moveTo>
                  <a:pt x="0" y="0"/>
                </a:moveTo>
                <a:lnTo>
                  <a:pt x="16" y="13"/>
                </a:lnTo>
                <a:lnTo>
                  <a:pt x="32" y="27"/>
                </a:lnTo>
                <a:lnTo>
                  <a:pt x="48" y="39"/>
                </a:lnTo>
                <a:lnTo>
                  <a:pt x="64" y="50"/>
                </a:lnTo>
                <a:lnTo>
                  <a:pt x="80" y="60"/>
                </a:lnTo>
                <a:lnTo>
                  <a:pt x="96" y="70"/>
                </a:lnTo>
                <a:lnTo>
                  <a:pt x="112" y="79"/>
                </a:lnTo>
                <a:lnTo>
                  <a:pt x="128" y="86"/>
                </a:lnTo>
                <a:lnTo>
                  <a:pt x="143" y="93"/>
                </a:lnTo>
                <a:lnTo>
                  <a:pt x="159" y="99"/>
                </a:lnTo>
                <a:lnTo>
                  <a:pt x="175" y="104"/>
                </a:lnTo>
                <a:lnTo>
                  <a:pt x="191" y="108"/>
                </a:lnTo>
                <a:lnTo>
                  <a:pt x="206" y="111"/>
                </a:lnTo>
                <a:lnTo>
                  <a:pt x="222" y="113"/>
                </a:lnTo>
                <a:lnTo>
                  <a:pt x="238" y="115"/>
                </a:lnTo>
                <a:lnTo>
                  <a:pt x="254" y="115"/>
                </a:lnTo>
                <a:lnTo>
                  <a:pt x="278" y="115"/>
                </a:lnTo>
                <a:lnTo>
                  <a:pt x="305" y="115"/>
                </a:lnTo>
                <a:lnTo>
                  <a:pt x="336" y="115"/>
                </a:lnTo>
                <a:lnTo>
                  <a:pt x="369" y="115"/>
                </a:lnTo>
                <a:lnTo>
                  <a:pt x="406" y="115"/>
                </a:lnTo>
                <a:lnTo>
                  <a:pt x="446" y="115"/>
                </a:lnTo>
                <a:lnTo>
                  <a:pt x="489" y="115"/>
                </a:lnTo>
                <a:lnTo>
                  <a:pt x="535" y="115"/>
                </a:lnTo>
                <a:lnTo>
                  <a:pt x="584" y="115"/>
                </a:lnTo>
                <a:lnTo>
                  <a:pt x="637" y="115"/>
                </a:lnTo>
                <a:lnTo>
                  <a:pt x="692" y="115"/>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5" name="Freeform 13"/>
          <p:cNvSpPr>
            <a:spLocks/>
          </p:cNvSpPr>
          <p:nvPr/>
        </p:nvSpPr>
        <p:spPr bwMode="auto">
          <a:xfrm>
            <a:off x="6637338" y="5673725"/>
            <a:ext cx="922337" cy="182563"/>
          </a:xfrm>
          <a:custGeom>
            <a:avLst/>
            <a:gdLst>
              <a:gd name="T0" fmla="*/ 0 w 581"/>
              <a:gd name="T1" fmla="*/ 0 h 115"/>
              <a:gd name="T2" fmla="*/ 22225 w 581"/>
              <a:gd name="T3" fmla="*/ 20638 h 115"/>
              <a:gd name="T4" fmla="*/ 46037 w 581"/>
              <a:gd name="T5" fmla="*/ 42863 h 115"/>
              <a:gd name="T6" fmla="*/ 68262 w 581"/>
              <a:gd name="T7" fmla="*/ 61913 h 115"/>
              <a:gd name="T8" fmla="*/ 92075 w 581"/>
              <a:gd name="T9" fmla="*/ 79375 h 115"/>
              <a:gd name="T10" fmla="*/ 114300 w 581"/>
              <a:gd name="T11" fmla="*/ 95250 h 115"/>
              <a:gd name="T12" fmla="*/ 136525 w 581"/>
              <a:gd name="T13" fmla="*/ 111125 h 115"/>
              <a:gd name="T14" fmla="*/ 160337 w 581"/>
              <a:gd name="T15" fmla="*/ 125413 h 115"/>
              <a:gd name="T16" fmla="*/ 182562 w 581"/>
              <a:gd name="T17" fmla="*/ 136525 h 115"/>
              <a:gd name="T18" fmla="*/ 204787 w 581"/>
              <a:gd name="T19" fmla="*/ 147638 h 115"/>
              <a:gd name="T20" fmla="*/ 228600 w 581"/>
              <a:gd name="T21" fmla="*/ 157163 h 115"/>
              <a:gd name="T22" fmla="*/ 250825 w 581"/>
              <a:gd name="T23" fmla="*/ 163513 h 115"/>
              <a:gd name="T24" fmla="*/ 274637 w 581"/>
              <a:gd name="T25" fmla="*/ 171450 h 115"/>
              <a:gd name="T26" fmla="*/ 296862 w 581"/>
              <a:gd name="T27" fmla="*/ 176213 h 115"/>
              <a:gd name="T28" fmla="*/ 319087 w 581"/>
              <a:gd name="T29" fmla="*/ 179388 h 115"/>
              <a:gd name="T30" fmla="*/ 342900 w 581"/>
              <a:gd name="T31" fmla="*/ 180975 h 115"/>
              <a:gd name="T32" fmla="*/ 366712 w 581"/>
              <a:gd name="T33" fmla="*/ 182563 h 115"/>
              <a:gd name="T34" fmla="*/ 401637 w 581"/>
              <a:gd name="T35" fmla="*/ 182563 h 115"/>
              <a:gd name="T36" fmla="*/ 439737 w 581"/>
              <a:gd name="T37" fmla="*/ 182563 h 115"/>
              <a:gd name="T38" fmla="*/ 485775 w 581"/>
              <a:gd name="T39" fmla="*/ 182563 h 115"/>
              <a:gd name="T40" fmla="*/ 534987 w 581"/>
              <a:gd name="T41" fmla="*/ 182563 h 115"/>
              <a:gd name="T42" fmla="*/ 587375 w 581"/>
              <a:gd name="T43" fmla="*/ 182563 h 115"/>
              <a:gd name="T44" fmla="*/ 646112 w 581"/>
              <a:gd name="T45" fmla="*/ 182563 h 115"/>
              <a:gd name="T46" fmla="*/ 708025 w 581"/>
              <a:gd name="T47" fmla="*/ 182563 h 115"/>
              <a:gd name="T48" fmla="*/ 774699 w 581"/>
              <a:gd name="T49" fmla="*/ 182563 h 115"/>
              <a:gd name="T50" fmla="*/ 846137 w 581"/>
              <a:gd name="T51" fmla="*/ 182563 h 115"/>
              <a:gd name="T52" fmla="*/ 922337 w 581"/>
              <a:gd name="T53" fmla="*/ 182563 h 1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1"/>
              <a:gd name="T82" fmla="*/ 0 h 115"/>
              <a:gd name="T83" fmla="*/ 581 w 581"/>
              <a:gd name="T84" fmla="*/ 115 h 1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1" h="115">
                <a:moveTo>
                  <a:pt x="0" y="0"/>
                </a:moveTo>
                <a:lnTo>
                  <a:pt x="14" y="13"/>
                </a:lnTo>
                <a:lnTo>
                  <a:pt x="29" y="27"/>
                </a:lnTo>
                <a:lnTo>
                  <a:pt x="43" y="39"/>
                </a:lnTo>
                <a:lnTo>
                  <a:pt x="58" y="50"/>
                </a:lnTo>
                <a:lnTo>
                  <a:pt x="72" y="60"/>
                </a:lnTo>
                <a:lnTo>
                  <a:pt x="86" y="70"/>
                </a:lnTo>
                <a:lnTo>
                  <a:pt x="101" y="79"/>
                </a:lnTo>
                <a:lnTo>
                  <a:pt x="115" y="86"/>
                </a:lnTo>
                <a:lnTo>
                  <a:pt x="129" y="93"/>
                </a:lnTo>
                <a:lnTo>
                  <a:pt x="144" y="99"/>
                </a:lnTo>
                <a:lnTo>
                  <a:pt x="158" y="103"/>
                </a:lnTo>
                <a:lnTo>
                  <a:pt x="173" y="108"/>
                </a:lnTo>
                <a:lnTo>
                  <a:pt x="187" y="111"/>
                </a:lnTo>
                <a:lnTo>
                  <a:pt x="201" y="113"/>
                </a:lnTo>
                <a:lnTo>
                  <a:pt x="216" y="114"/>
                </a:lnTo>
                <a:lnTo>
                  <a:pt x="231" y="115"/>
                </a:lnTo>
                <a:lnTo>
                  <a:pt x="253" y="115"/>
                </a:lnTo>
                <a:lnTo>
                  <a:pt x="277" y="115"/>
                </a:lnTo>
                <a:lnTo>
                  <a:pt x="306" y="115"/>
                </a:lnTo>
                <a:lnTo>
                  <a:pt x="337" y="115"/>
                </a:lnTo>
                <a:lnTo>
                  <a:pt x="370" y="115"/>
                </a:lnTo>
                <a:lnTo>
                  <a:pt x="407" y="115"/>
                </a:lnTo>
                <a:lnTo>
                  <a:pt x="446" y="115"/>
                </a:lnTo>
                <a:lnTo>
                  <a:pt x="488" y="115"/>
                </a:lnTo>
                <a:lnTo>
                  <a:pt x="533" y="115"/>
                </a:lnTo>
                <a:lnTo>
                  <a:pt x="581" y="115"/>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6" name="Freeform 14"/>
          <p:cNvSpPr>
            <a:spLocks/>
          </p:cNvSpPr>
          <p:nvPr/>
        </p:nvSpPr>
        <p:spPr bwMode="auto">
          <a:xfrm>
            <a:off x="7548563" y="5808663"/>
            <a:ext cx="95250" cy="95250"/>
          </a:xfrm>
          <a:custGeom>
            <a:avLst/>
            <a:gdLst>
              <a:gd name="T0" fmla="*/ 0 w 60"/>
              <a:gd name="T1" fmla="*/ 0 h 60"/>
              <a:gd name="T2" fmla="*/ 95250 w 60"/>
              <a:gd name="T3" fmla="*/ 47625 h 60"/>
              <a:gd name="T4" fmla="*/ 0 w 60"/>
              <a:gd name="T5" fmla="*/ 95250 h 60"/>
              <a:gd name="T6" fmla="*/ 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0" y="0"/>
                </a:moveTo>
                <a:lnTo>
                  <a:pt x="60" y="30"/>
                </a:lnTo>
                <a:lnTo>
                  <a:pt x="0" y="60"/>
                </a:lnTo>
                <a:lnTo>
                  <a:pt x="0" y="0"/>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sp>
        <p:nvSpPr>
          <p:cNvPr id="90127" name="Freeform 15"/>
          <p:cNvSpPr>
            <a:spLocks/>
          </p:cNvSpPr>
          <p:nvPr/>
        </p:nvSpPr>
        <p:spPr bwMode="auto">
          <a:xfrm>
            <a:off x="4441825" y="5673725"/>
            <a:ext cx="1463675" cy="184150"/>
          </a:xfrm>
          <a:custGeom>
            <a:avLst/>
            <a:gdLst>
              <a:gd name="T0" fmla="*/ 1463675 w 922"/>
              <a:gd name="T1" fmla="*/ 0 h 116"/>
              <a:gd name="T2" fmla="*/ 1430338 w 922"/>
              <a:gd name="T3" fmla="*/ 20638 h 116"/>
              <a:gd name="T4" fmla="*/ 1397000 w 922"/>
              <a:gd name="T5" fmla="*/ 39688 h 116"/>
              <a:gd name="T6" fmla="*/ 1362075 w 922"/>
              <a:gd name="T7" fmla="*/ 58738 h 116"/>
              <a:gd name="T8" fmla="*/ 1330325 w 922"/>
              <a:gd name="T9" fmla="*/ 76200 h 116"/>
              <a:gd name="T10" fmla="*/ 1296988 w 922"/>
              <a:gd name="T11" fmla="*/ 92075 h 116"/>
              <a:gd name="T12" fmla="*/ 1263650 w 922"/>
              <a:gd name="T13" fmla="*/ 106363 h 116"/>
              <a:gd name="T14" fmla="*/ 1231900 w 922"/>
              <a:gd name="T15" fmla="*/ 120650 h 116"/>
              <a:gd name="T16" fmla="*/ 1198563 w 922"/>
              <a:gd name="T17" fmla="*/ 131763 h 116"/>
              <a:gd name="T18" fmla="*/ 1166813 w 922"/>
              <a:gd name="T19" fmla="*/ 142875 h 116"/>
              <a:gd name="T20" fmla="*/ 1135063 w 922"/>
              <a:gd name="T21" fmla="*/ 152400 h 116"/>
              <a:gd name="T22" fmla="*/ 1103313 w 922"/>
              <a:gd name="T23" fmla="*/ 160338 h 116"/>
              <a:gd name="T24" fmla="*/ 1071563 w 922"/>
              <a:gd name="T25" fmla="*/ 168275 h 116"/>
              <a:gd name="T26" fmla="*/ 1039813 w 922"/>
              <a:gd name="T27" fmla="*/ 174625 h 116"/>
              <a:gd name="T28" fmla="*/ 1008063 w 922"/>
              <a:gd name="T29" fmla="*/ 177800 h 116"/>
              <a:gd name="T30" fmla="*/ 976313 w 922"/>
              <a:gd name="T31" fmla="*/ 180975 h 116"/>
              <a:gd name="T32" fmla="*/ 946150 w 922"/>
              <a:gd name="T33" fmla="*/ 182563 h 116"/>
              <a:gd name="T34" fmla="*/ 914400 w 922"/>
              <a:gd name="T35" fmla="*/ 184150 h 116"/>
              <a:gd name="T36" fmla="*/ 868363 w 922"/>
              <a:gd name="T37" fmla="*/ 184150 h 116"/>
              <a:gd name="T38" fmla="*/ 817563 w 922"/>
              <a:gd name="T39" fmla="*/ 184150 h 116"/>
              <a:gd name="T40" fmla="*/ 760412 w 922"/>
              <a:gd name="T41" fmla="*/ 184150 h 116"/>
              <a:gd name="T42" fmla="*/ 696913 w 922"/>
              <a:gd name="T43" fmla="*/ 184150 h 116"/>
              <a:gd name="T44" fmla="*/ 628650 w 922"/>
              <a:gd name="T45" fmla="*/ 184150 h 116"/>
              <a:gd name="T46" fmla="*/ 555625 w 922"/>
              <a:gd name="T47" fmla="*/ 182563 h 116"/>
              <a:gd name="T48" fmla="*/ 476250 w 922"/>
              <a:gd name="T49" fmla="*/ 182563 h 116"/>
              <a:gd name="T50" fmla="*/ 392112 w 922"/>
              <a:gd name="T51" fmla="*/ 182563 h 116"/>
              <a:gd name="T52" fmla="*/ 303213 w 922"/>
              <a:gd name="T53" fmla="*/ 182563 h 116"/>
              <a:gd name="T54" fmla="*/ 206375 w 922"/>
              <a:gd name="T55" fmla="*/ 182563 h 116"/>
              <a:gd name="T56" fmla="*/ 106363 w 922"/>
              <a:gd name="T57" fmla="*/ 182563 h 116"/>
              <a:gd name="T58" fmla="*/ 0 w 922"/>
              <a:gd name="T59" fmla="*/ 182563 h 1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22"/>
              <a:gd name="T91" fmla="*/ 0 h 116"/>
              <a:gd name="T92" fmla="*/ 922 w 922"/>
              <a:gd name="T93" fmla="*/ 116 h 1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22" h="116">
                <a:moveTo>
                  <a:pt x="922" y="0"/>
                </a:moveTo>
                <a:lnTo>
                  <a:pt x="901" y="13"/>
                </a:lnTo>
                <a:lnTo>
                  <a:pt x="880" y="25"/>
                </a:lnTo>
                <a:lnTo>
                  <a:pt x="858" y="37"/>
                </a:lnTo>
                <a:lnTo>
                  <a:pt x="838" y="48"/>
                </a:lnTo>
                <a:lnTo>
                  <a:pt x="817" y="58"/>
                </a:lnTo>
                <a:lnTo>
                  <a:pt x="796" y="67"/>
                </a:lnTo>
                <a:lnTo>
                  <a:pt x="776" y="76"/>
                </a:lnTo>
                <a:lnTo>
                  <a:pt x="755" y="83"/>
                </a:lnTo>
                <a:lnTo>
                  <a:pt x="735" y="90"/>
                </a:lnTo>
                <a:lnTo>
                  <a:pt x="715" y="96"/>
                </a:lnTo>
                <a:lnTo>
                  <a:pt x="695" y="101"/>
                </a:lnTo>
                <a:lnTo>
                  <a:pt x="675" y="106"/>
                </a:lnTo>
                <a:lnTo>
                  <a:pt x="655" y="110"/>
                </a:lnTo>
                <a:lnTo>
                  <a:pt x="635" y="112"/>
                </a:lnTo>
                <a:lnTo>
                  <a:pt x="615" y="114"/>
                </a:lnTo>
                <a:lnTo>
                  <a:pt x="596" y="115"/>
                </a:lnTo>
                <a:lnTo>
                  <a:pt x="576" y="116"/>
                </a:lnTo>
                <a:lnTo>
                  <a:pt x="547" y="116"/>
                </a:lnTo>
                <a:lnTo>
                  <a:pt x="515" y="116"/>
                </a:lnTo>
                <a:lnTo>
                  <a:pt x="479" y="116"/>
                </a:lnTo>
                <a:lnTo>
                  <a:pt x="439" y="116"/>
                </a:lnTo>
                <a:lnTo>
                  <a:pt x="396" y="116"/>
                </a:lnTo>
                <a:lnTo>
                  <a:pt x="350" y="115"/>
                </a:lnTo>
                <a:lnTo>
                  <a:pt x="300" y="115"/>
                </a:lnTo>
                <a:lnTo>
                  <a:pt x="247" y="115"/>
                </a:lnTo>
                <a:lnTo>
                  <a:pt x="191" y="115"/>
                </a:lnTo>
                <a:lnTo>
                  <a:pt x="130" y="115"/>
                </a:lnTo>
                <a:lnTo>
                  <a:pt x="67" y="115"/>
                </a:lnTo>
                <a:lnTo>
                  <a:pt x="0" y="115"/>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8" name="Freeform 16"/>
          <p:cNvSpPr>
            <a:spLocks/>
          </p:cNvSpPr>
          <p:nvPr/>
        </p:nvSpPr>
        <p:spPr bwMode="auto">
          <a:xfrm>
            <a:off x="1689100" y="5673725"/>
            <a:ext cx="922338" cy="182563"/>
          </a:xfrm>
          <a:custGeom>
            <a:avLst/>
            <a:gdLst>
              <a:gd name="T0" fmla="*/ 922338 w 581"/>
              <a:gd name="T1" fmla="*/ 0 h 115"/>
              <a:gd name="T2" fmla="*/ 900113 w 581"/>
              <a:gd name="T3" fmla="*/ 20638 h 115"/>
              <a:gd name="T4" fmla="*/ 876300 w 581"/>
              <a:gd name="T5" fmla="*/ 42863 h 115"/>
              <a:gd name="T6" fmla="*/ 854075 w 581"/>
              <a:gd name="T7" fmla="*/ 61913 h 115"/>
              <a:gd name="T8" fmla="*/ 831850 w 581"/>
              <a:gd name="T9" fmla="*/ 79375 h 115"/>
              <a:gd name="T10" fmla="*/ 808038 w 581"/>
              <a:gd name="T11" fmla="*/ 95250 h 115"/>
              <a:gd name="T12" fmla="*/ 785813 w 581"/>
              <a:gd name="T13" fmla="*/ 111125 h 115"/>
              <a:gd name="T14" fmla="*/ 762000 w 581"/>
              <a:gd name="T15" fmla="*/ 125413 h 115"/>
              <a:gd name="T16" fmla="*/ 739775 w 581"/>
              <a:gd name="T17" fmla="*/ 136525 h 115"/>
              <a:gd name="T18" fmla="*/ 717550 w 581"/>
              <a:gd name="T19" fmla="*/ 147638 h 115"/>
              <a:gd name="T20" fmla="*/ 693738 w 581"/>
              <a:gd name="T21" fmla="*/ 157163 h 115"/>
              <a:gd name="T22" fmla="*/ 669925 w 581"/>
              <a:gd name="T23" fmla="*/ 163513 h 115"/>
              <a:gd name="T24" fmla="*/ 647700 w 581"/>
              <a:gd name="T25" fmla="*/ 171450 h 115"/>
              <a:gd name="T26" fmla="*/ 625475 w 581"/>
              <a:gd name="T27" fmla="*/ 176213 h 115"/>
              <a:gd name="T28" fmla="*/ 601663 w 581"/>
              <a:gd name="T29" fmla="*/ 179388 h 115"/>
              <a:gd name="T30" fmla="*/ 579438 w 581"/>
              <a:gd name="T31" fmla="*/ 180975 h 115"/>
              <a:gd name="T32" fmla="*/ 557213 w 581"/>
              <a:gd name="T33" fmla="*/ 182563 h 115"/>
              <a:gd name="T34" fmla="*/ 520700 w 581"/>
              <a:gd name="T35" fmla="*/ 182563 h 115"/>
              <a:gd name="T36" fmla="*/ 481013 w 581"/>
              <a:gd name="T37" fmla="*/ 182563 h 115"/>
              <a:gd name="T38" fmla="*/ 436563 w 581"/>
              <a:gd name="T39" fmla="*/ 182563 h 115"/>
              <a:gd name="T40" fmla="*/ 387350 w 581"/>
              <a:gd name="T41" fmla="*/ 182563 h 115"/>
              <a:gd name="T42" fmla="*/ 333375 w 581"/>
              <a:gd name="T43" fmla="*/ 182563 h 115"/>
              <a:gd name="T44" fmla="*/ 276225 w 581"/>
              <a:gd name="T45" fmla="*/ 182563 h 115"/>
              <a:gd name="T46" fmla="*/ 214313 w 581"/>
              <a:gd name="T47" fmla="*/ 182563 h 115"/>
              <a:gd name="T48" fmla="*/ 147638 w 581"/>
              <a:gd name="T49" fmla="*/ 182563 h 115"/>
              <a:gd name="T50" fmla="*/ 74613 w 581"/>
              <a:gd name="T51" fmla="*/ 182563 h 115"/>
              <a:gd name="T52" fmla="*/ 0 w 581"/>
              <a:gd name="T53" fmla="*/ 182563 h 1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81"/>
              <a:gd name="T82" fmla="*/ 0 h 115"/>
              <a:gd name="T83" fmla="*/ 581 w 581"/>
              <a:gd name="T84" fmla="*/ 115 h 1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81" h="115">
                <a:moveTo>
                  <a:pt x="581" y="0"/>
                </a:moveTo>
                <a:lnTo>
                  <a:pt x="567" y="13"/>
                </a:lnTo>
                <a:lnTo>
                  <a:pt x="552" y="27"/>
                </a:lnTo>
                <a:lnTo>
                  <a:pt x="538" y="39"/>
                </a:lnTo>
                <a:lnTo>
                  <a:pt x="524" y="50"/>
                </a:lnTo>
                <a:lnTo>
                  <a:pt x="509" y="60"/>
                </a:lnTo>
                <a:lnTo>
                  <a:pt x="495" y="70"/>
                </a:lnTo>
                <a:lnTo>
                  <a:pt x="480" y="79"/>
                </a:lnTo>
                <a:lnTo>
                  <a:pt x="466" y="86"/>
                </a:lnTo>
                <a:lnTo>
                  <a:pt x="452" y="93"/>
                </a:lnTo>
                <a:lnTo>
                  <a:pt x="437" y="99"/>
                </a:lnTo>
                <a:lnTo>
                  <a:pt x="422" y="103"/>
                </a:lnTo>
                <a:lnTo>
                  <a:pt x="408" y="108"/>
                </a:lnTo>
                <a:lnTo>
                  <a:pt x="394" y="111"/>
                </a:lnTo>
                <a:lnTo>
                  <a:pt x="379" y="113"/>
                </a:lnTo>
                <a:lnTo>
                  <a:pt x="365" y="114"/>
                </a:lnTo>
                <a:lnTo>
                  <a:pt x="351" y="115"/>
                </a:lnTo>
                <a:lnTo>
                  <a:pt x="328" y="115"/>
                </a:lnTo>
                <a:lnTo>
                  <a:pt x="303" y="115"/>
                </a:lnTo>
                <a:lnTo>
                  <a:pt x="275" y="115"/>
                </a:lnTo>
                <a:lnTo>
                  <a:pt x="244" y="115"/>
                </a:lnTo>
                <a:lnTo>
                  <a:pt x="210" y="115"/>
                </a:lnTo>
                <a:lnTo>
                  <a:pt x="174" y="115"/>
                </a:lnTo>
                <a:lnTo>
                  <a:pt x="135" y="115"/>
                </a:lnTo>
                <a:lnTo>
                  <a:pt x="93" y="115"/>
                </a:lnTo>
                <a:lnTo>
                  <a:pt x="47" y="115"/>
                </a:lnTo>
                <a:lnTo>
                  <a:pt x="0" y="115"/>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29" name="Freeform 17"/>
          <p:cNvSpPr>
            <a:spLocks/>
          </p:cNvSpPr>
          <p:nvPr/>
        </p:nvSpPr>
        <p:spPr bwMode="auto">
          <a:xfrm>
            <a:off x="1604963" y="5808663"/>
            <a:ext cx="95250" cy="95250"/>
          </a:xfrm>
          <a:custGeom>
            <a:avLst/>
            <a:gdLst>
              <a:gd name="T0" fmla="*/ 95250 w 60"/>
              <a:gd name="T1" fmla="*/ 0 h 60"/>
              <a:gd name="T2" fmla="*/ 0 w 60"/>
              <a:gd name="T3" fmla="*/ 47625 h 60"/>
              <a:gd name="T4" fmla="*/ 95250 w 60"/>
              <a:gd name="T5" fmla="*/ 95250 h 60"/>
              <a:gd name="T6" fmla="*/ 95250 w 60"/>
              <a:gd name="T7" fmla="*/ 0 h 60"/>
              <a:gd name="T8" fmla="*/ 0 60000 65536"/>
              <a:gd name="T9" fmla="*/ 0 60000 65536"/>
              <a:gd name="T10" fmla="*/ 0 60000 65536"/>
              <a:gd name="T11" fmla="*/ 0 60000 65536"/>
              <a:gd name="T12" fmla="*/ 0 w 60"/>
              <a:gd name="T13" fmla="*/ 0 h 60"/>
              <a:gd name="T14" fmla="*/ 60 w 60"/>
              <a:gd name="T15" fmla="*/ 60 h 60"/>
            </a:gdLst>
            <a:ahLst/>
            <a:cxnLst>
              <a:cxn ang="T8">
                <a:pos x="T0" y="T1"/>
              </a:cxn>
              <a:cxn ang="T9">
                <a:pos x="T2" y="T3"/>
              </a:cxn>
              <a:cxn ang="T10">
                <a:pos x="T4" y="T5"/>
              </a:cxn>
              <a:cxn ang="T11">
                <a:pos x="T6" y="T7"/>
              </a:cxn>
            </a:cxnLst>
            <a:rect l="T12" t="T13" r="T14" b="T15"/>
            <a:pathLst>
              <a:path w="60" h="60">
                <a:moveTo>
                  <a:pt x="60" y="0"/>
                </a:moveTo>
                <a:lnTo>
                  <a:pt x="0" y="30"/>
                </a:lnTo>
                <a:lnTo>
                  <a:pt x="60" y="60"/>
                </a:lnTo>
                <a:lnTo>
                  <a:pt x="60" y="0"/>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sp>
        <p:nvSpPr>
          <p:cNvPr id="90130" name="Freeform 18"/>
          <p:cNvSpPr>
            <a:spLocks/>
          </p:cNvSpPr>
          <p:nvPr/>
        </p:nvSpPr>
        <p:spPr bwMode="auto">
          <a:xfrm>
            <a:off x="2611438" y="4757738"/>
            <a:ext cx="731837" cy="366712"/>
          </a:xfrm>
          <a:custGeom>
            <a:avLst/>
            <a:gdLst>
              <a:gd name="T0" fmla="*/ 731837 w 461"/>
              <a:gd name="T1" fmla="*/ 0 h 231"/>
              <a:gd name="T2" fmla="*/ 714375 w 461"/>
              <a:gd name="T3" fmla="*/ 36512 h 231"/>
              <a:gd name="T4" fmla="*/ 695325 w 461"/>
              <a:gd name="T5" fmla="*/ 69850 h 231"/>
              <a:gd name="T6" fmla="*/ 677862 w 461"/>
              <a:gd name="T7" fmla="*/ 101600 h 231"/>
              <a:gd name="T8" fmla="*/ 658812 w 461"/>
              <a:gd name="T9" fmla="*/ 131762 h 231"/>
              <a:gd name="T10" fmla="*/ 641350 w 461"/>
              <a:gd name="T11" fmla="*/ 160337 h 231"/>
              <a:gd name="T12" fmla="*/ 622300 w 461"/>
              <a:gd name="T13" fmla="*/ 187325 h 231"/>
              <a:gd name="T14" fmla="*/ 604837 w 461"/>
              <a:gd name="T15" fmla="*/ 211137 h 231"/>
              <a:gd name="T16" fmla="*/ 585787 w 461"/>
              <a:gd name="T17" fmla="*/ 234950 h 231"/>
              <a:gd name="T18" fmla="*/ 568325 w 461"/>
              <a:gd name="T19" fmla="*/ 255587 h 231"/>
              <a:gd name="T20" fmla="*/ 549275 w 461"/>
              <a:gd name="T21" fmla="*/ 274637 h 231"/>
              <a:gd name="T22" fmla="*/ 531812 w 461"/>
              <a:gd name="T23" fmla="*/ 292100 h 231"/>
              <a:gd name="T24" fmla="*/ 512762 w 461"/>
              <a:gd name="T25" fmla="*/ 307975 h 231"/>
              <a:gd name="T26" fmla="*/ 495300 w 461"/>
              <a:gd name="T27" fmla="*/ 320675 h 231"/>
              <a:gd name="T28" fmla="*/ 476250 w 461"/>
              <a:gd name="T29" fmla="*/ 333375 h 231"/>
              <a:gd name="T30" fmla="*/ 458787 w 461"/>
              <a:gd name="T31" fmla="*/ 342900 h 231"/>
              <a:gd name="T32" fmla="*/ 439737 w 461"/>
              <a:gd name="T33" fmla="*/ 352425 h 231"/>
              <a:gd name="T34" fmla="*/ 420687 w 461"/>
              <a:gd name="T35" fmla="*/ 357187 h 231"/>
              <a:gd name="T36" fmla="*/ 403225 w 461"/>
              <a:gd name="T37" fmla="*/ 363537 h 231"/>
              <a:gd name="T38" fmla="*/ 384175 w 461"/>
              <a:gd name="T39" fmla="*/ 365125 h 231"/>
              <a:gd name="T40" fmla="*/ 366712 w 461"/>
              <a:gd name="T41" fmla="*/ 366712 h 231"/>
              <a:gd name="T42" fmla="*/ 347662 w 461"/>
              <a:gd name="T43" fmla="*/ 365125 h 231"/>
              <a:gd name="T44" fmla="*/ 330200 w 461"/>
              <a:gd name="T45" fmla="*/ 363537 h 231"/>
              <a:gd name="T46" fmla="*/ 311150 w 461"/>
              <a:gd name="T47" fmla="*/ 357187 h 231"/>
              <a:gd name="T48" fmla="*/ 293687 w 461"/>
              <a:gd name="T49" fmla="*/ 352425 h 231"/>
              <a:gd name="T50" fmla="*/ 274637 w 461"/>
              <a:gd name="T51" fmla="*/ 342900 h 231"/>
              <a:gd name="T52" fmla="*/ 257175 w 461"/>
              <a:gd name="T53" fmla="*/ 333375 h 231"/>
              <a:gd name="T54" fmla="*/ 238125 w 461"/>
              <a:gd name="T55" fmla="*/ 320675 h 231"/>
              <a:gd name="T56" fmla="*/ 220662 w 461"/>
              <a:gd name="T57" fmla="*/ 307975 h 231"/>
              <a:gd name="T58" fmla="*/ 201612 w 461"/>
              <a:gd name="T59" fmla="*/ 292100 h 231"/>
              <a:gd name="T60" fmla="*/ 184150 w 461"/>
              <a:gd name="T61" fmla="*/ 274637 h 231"/>
              <a:gd name="T62" fmla="*/ 165100 w 461"/>
              <a:gd name="T63" fmla="*/ 255587 h 231"/>
              <a:gd name="T64" fmla="*/ 147637 w 461"/>
              <a:gd name="T65" fmla="*/ 234950 h 231"/>
              <a:gd name="T66" fmla="*/ 128587 w 461"/>
              <a:gd name="T67" fmla="*/ 211137 h 231"/>
              <a:gd name="T68" fmla="*/ 111125 w 461"/>
              <a:gd name="T69" fmla="*/ 187325 h 231"/>
              <a:gd name="T70" fmla="*/ 92075 w 461"/>
              <a:gd name="T71" fmla="*/ 160337 h 231"/>
              <a:gd name="T72" fmla="*/ 73025 w 461"/>
              <a:gd name="T73" fmla="*/ 131762 h 231"/>
              <a:gd name="T74" fmla="*/ 55562 w 461"/>
              <a:gd name="T75" fmla="*/ 101600 h 231"/>
              <a:gd name="T76" fmla="*/ 36512 w 461"/>
              <a:gd name="T77" fmla="*/ 69850 h 231"/>
              <a:gd name="T78" fmla="*/ 19050 w 461"/>
              <a:gd name="T79" fmla="*/ 36512 h 231"/>
              <a:gd name="T80" fmla="*/ 0 w 461"/>
              <a:gd name="T81" fmla="*/ 0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1"/>
              <a:gd name="T125" fmla="*/ 461 w 461"/>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1">
                <a:moveTo>
                  <a:pt x="461" y="0"/>
                </a:moveTo>
                <a:lnTo>
                  <a:pt x="450" y="23"/>
                </a:lnTo>
                <a:lnTo>
                  <a:pt x="438" y="44"/>
                </a:lnTo>
                <a:lnTo>
                  <a:pt x="427" y="64"/>
                </a:lnTo>
                <a:lnTo>
                  <a:pt x="415" y="83"/>
                </a:lnTo>
                <a:lnTo>
                  <a:pt x="404" y="101"/>
                </a:lnTo>
                <a:lnTo>
                  <a:pt x="392" y="118"/>
                </a:lnTo>
                <a:lnTo>
                  <a:pt x="381" y="133"/>
                </a:lnTo>
                <a:lnTo>
                  <a:pt x="369" y="148"/>
                </a:lnTo>
                <a:lnTo>
                  <a:pt x="358" y="161"/>
                </a:lnTo>
                <a:lnTo>
                  <a:pt x="346" y="173"/>
                </a:lnTo>
                <a:lnTo>
                  <a:pt x="335" y="184"/>
                </a:lnTo>
                <a:lnTo>
                  <a:pt x="323" y="194"/>
                </a:lnTo>
                <a:lnTo>
                  <a:pt x="312" y="202"/>
                </a:lnTo>
                <a:lnTo>
                  <a:pt x="300" y="210"/>
                </a:lnTo>
                <a:lnTo>
                  <a:pt x="289" y="216"/>
                </a:lnTo>
                <a:lnTo>
                  <a:pt x="277" y="222"/>
                </a:lnTo>
                <a:lnTo>
                  <a:pt x="265" y="225"/>
                </a:lnTo>
                <a:lnTo>
                  <a:pt x="254" y="229"/>
                </a:lnTo>
                <a:lnTo>
                  <a:pt x="242" y="230"/>
                </a:lnTo>
                <a:lnTo>
                  <a:pt x="231" y="231"/>
                </a:lnTo>
                <a:lnTo>
                  <a:pt x="219" y="230"/>
                </a:lnTo>
                <a:lnTo>
                  <a:pt x="208" y="229"/>
                </a:lnTo>
                <a:lnTo>
                  <a:pt x="196" y="225"/>
                </a:lnTo>
                <a:lnTo>
                  <a:pt x="185" y="222"/>
                </a:lnTo>
                <a:lnTo>
                  <a:pt x="173" y="216"/>
                </a:lnTo>
                <a:lnTo>
                  <a:pt x="162" y="210"/>
                </a:lnTo>
                <a:lnTo>
                  <a:pt x="150" y="202"/>
                </a:lnTo>
                <a:lnTo>
                  <a:pt x="139" y="194"/>
                </a:lnTo>
                <a:lnTo>
                  <a:pt x="127" y="184"/>
                </a:lnTo>
                <a:lnTo>
                  <a:pt x="116" y="173"/>
                </a:lnTo>
                <a:lnTo>
                  <a:pt x="104" y="161"/>
                </a:lnTo>
                <a:lnTo>
                  <a:pt x="93" y="148"/>
                </a:lnTo>
                <a:lnTo>
                  <a:pt x="81" y="133"/>
                </a:lnTo>
                <a:lnTo>
                  <a:pt x="70" y="118"/>
                </a:lnTo>
                <a:lnTo>
                  <a:pt x="58" y="101"/>
                </a:lnTo>
                <a:lnTo>
                  <a:pt x="46" y="83"/>
                </a:lnTo>
                <a:lnTo>
                  <a:pt x="35" y="64"/>
                </a:lnTo>
                <a:lnTo>
                  <a:pt x="23" y="44"/>
                </a:lnTo>
                <a:lnTo>
                  <a:pt x="12" y="23"/>
                </a:lnTo>
                <a:lnTo>
                  <a:pt x="0"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31" name="Freeform 19"/>
          <p:cNvSpPr>
            <a:spLocks/>
          </p:cNvSpPr>
          <p:nvPr/>
        </p:nvSpPr>
        <p:spPr bwMode="auto">
          <a:xfrm>
            <a:off x="5905500" y="4757738"/>
            <a:ext cx="731838" cy="366712"/>
          </a:xfrm>
          <a:custGeom>
            <a:avLst/>
            <a:gdLst>
              <a:gd name="T0" fmla="*/ 731838 w 461"/>
              <a:gd name="T1" fmla="*/ 0 h 231"/>
              <a:gd name="T2" fmla="*/ 714375 w 461"/>
              <a:gd name="T3" fmla="*/ 36512 h 231"/>
              <a:gd name="T4" fmla="*/ 695325 w 461"/>
              <a:gd name="T5" fmla="*/ 69850 h 231"/>
              <a:gd name="T6" fmla="*/ 677863 w 461"/>
              <a:gd name="T7" fmla="*/ 101600 h 231"/>
              <a:gd name="T8" fmla="*/ 658813 w 461"/>
              <a:gd name="T9" fmla="*/ 131762 h 231"/>
              <a:gd name="T10" fmla="*/ 639763 w 461"/>
              <a:gd name="T11" fmla="*/ 160337 h 231"/>
              <a:gd name="T12" fmla="*/ 622300 w 461"/>
              <a:gd name="T13" fmla="*/ 187325 h 231"/>
              <a:gd name="T14" fmla="*/ 603250 w 461"/>
              <a:gd name="T15" fmla="*/ 211137 h 231"/>
              <a:gd name="T16" fmla="*/ 585788 w 461"/>
              <a:gd name="T17" fmla="*/ 234950 h 231"/>
              <a:gd name="T18" fmla="*/ 566738 w 461"/>
              <a:gd name="T19" fmla="*/ 255587 h 231"/>
              <a:gd name="T20" fmla="*/ 549275 w 461"/>
              <a:gd name="T21" fmla="*/ 274637 h 231"/>
              <a:gd name="T22" fmla="*/ 530225 w 461"/>
              <a:gd name="T23" fmla="*/ 292100 h 231"/>
              <a:gd name="T24" fmla="*/ 512763 w 461"/>
              <a:gd name="T25" fmla="*/ 307975 h 231"/>
              <a:gd name="T26" fmla="*/ 493713 w 461"/>
              <a:gd name="T27" fmla="*/ 320675 h 231"/>
              <a:gd name="T28" fmla="*/ 476250 w 461"/>
              <a:gd name="T29" fmla="*/ 333375 h 231"/>
              <a:gd name="T30" fmla="*/ 457200 w 461"/>
              <a:gd name="T31" fmla="*/ 342900 h 231"/>
              <a:gd name="T32" fmla="*/ 439738 w 461"/>
              <a:gd name="T33" fmla="*/ 352425 h 231"/>
              <a:gd name="T34" fmla="*/ 420688 w 461"/>
              <a:gd name="T35" fmla="*/ 357187 h 231"/>
              <a:gd name="T36" fmla="*/ 403225 w 461"/>
              <a:gd name="T37" fmla="*/ 363537 h 231"/>
              <a:gd name="T38" fmla="*/ 384175 w 461"/>
              <a:gd name="T39" fmla="*/ 365125 h 231"/>
              <a:gd name="T40" fmla="*/ 366713 w 461"/>
              <a:gd name="T41" fmla="*/ 366712 h 231"/>
              <a:gd name="T42" fmla="*/ 347663 w 461"/>
              <a:gd name="T43" fmla="*/ 365125 h 231"/>
              <a:gd name="T44" fmla="*/ 330200 w 461"/>
              <a:gd name="T45" fmla="*/ 363537 h 231"/>
              <a:gd name="T46" fmla="*/ 311150 w 461"/>
              <a:gd name="T47" fmla="*/ 357187 h 231"/>
              <a:gd name="T48" fmla="*/ 292100 w 461"/>
              <a:gd name="T49" fmla="*/ 352425 h 231"/>
              <a:gd name="T50" fmla="*/ 274638 w 461"/>
              <a:gd name="T51" fmla="*/ 342900 h 231"/>
              <a:gd name="T52" fmla="*/ 255588 w 461"/>
              <a:gd name="T53" fmla="*/ 333375 h 231"/>
              <a:gd name="T54" fmla="*/ 238125 w 461"/>
              <a:gd name="T55" fmla="*/ 320675 h 231"/>
              <a:gd name="T56" fmla="*/ 219075 w 461"/>
              <a:gd name="T57" fmla="*/ 307975 h 231"/>
              <a:gd name="T58" fmla="*/ 201613 w 461"/>
              <a:gd name="T59" fmla="*/ 292100 h 231"/>
              <a:gd name="T60" fmla="*/ 182563 w 461"/>
              <a:gd name="T61" fmla="*/ 274637 h 231"/>
              <a:gd name="T62" fmla="*/ 165100 w 461"/>
              <a:gd name="T63" fmla="*/ 255587 h 231"/>
              <a:gd name="T64" fmla="*/ 146050 w 461"/>
              <a:gd name="T65" fmla="*/ 234950 h 231"/>
              <a:gd name="T66" fmla="*/ 128588 w 461"/>
              <a:gd name="T67" fmla="*/ 211137 h 231"/>
              <a:gd name="T68" fmla="*/ 109538 w 461"/>
              <a:gd name="T69" fmla="*/ 187325 h 231"/>
              <a:gd name="T70" fmla="*/ 92075 w 461"/>
              <a:gd name="T71" fmla="*/ 160337 h 231"/>
              <a:gd name="T72" fmla="*/ 73025 w 461"/>
              <a:gd name="T73" fmla="*/ 131762 h 231"/>
              <a:gd name="T74" fmla="*/ 55563 w 461"/>
              <a:gd name="T75" fmla="*/ 101600 h 231"/>
              <a:gd name="T76" fmla="*/ 36513 w 461"/>
              <a:gd name="T77" fmla="*/ 69850 h 231"/>
              <a:gd name="T78" fmla="*/ 19050 w 461"/>
              <a:gd name="T79" fmla="*/ 36512 h 231"/>
              <a:gd name="T80" fmla="*/ 0 w 461"/>
              <a:gd name="T81" fmla="*/ 0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1"/>
              <a:gd name="T125" fmla="*/ 461 w 461"/>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1">
                <a:moveTo>
                  <a:pt x="461" y="0"/>
                </a:moveTo>
                <a:lnTo>
                  <a:pt x="450" y="23"/>
                </a:lnTo>
                <a:lnTo>
                  <a:pt x="438" y="44"/>
                </a:lnTo>
                <a:lnTo>
                  <a:pt x="427" y="64"/>
                </a:lnTo>
                <a:lnTo>
                  <a:pt x="415" y="83"/>
                </a:lnTo>
                <a:lnTo>
                  <a:pt x="403" y="101"/>
                </a:lnTo>
                <a:lnTo>
                  <a:pt x="392" y="118"/>
                </a:lnTo>
                <a:lnTo>
                  <a:pt x="380" y="133"/>
                </a:lnTo>
                <a:lnTo>
                  <a:pt x="369" y="148"/>
                </a:lnTo>
                <a:lnTo>
                  <a:pt x="357" y="161"/>
                </a:lnTo>
                <a:lnTo>
                  <a:pt x="346" y="173"/>
                </a:lnTo>
                <a:lnTo>
                  <a:pt x="334" y="184"/>
                </a:lnTo>
                <a:lnTo>
                  <a:pt x="323" y="194"/>
                </a:lnTo>
                <a:lnTo>
                  <a:pt x="311" y="202"/>
                </a:lnTo>
                <a:lnTo>
                  <a:pt x="300" y="210"/>
                </a:lnTo>
                <a:lnTo>
                  <a:pt x="288" y="216"/>
                </a:lnTo>
                <a:lnTo>
                  <a:pt x="277" y="222"/>
                </a:lnTo>
                <a:lnTo>
                  <a:pt x="265" y="225"/>
                </a:lnTo>
                <a:lnTo>
                  <a:pt x="254" y="229"/>
                </a:lnTo>
                <a:lnTo>
                  <a:pt x="242" y="230"/>
                </a:lnTo>
                <a:lnTo>
                  <a:pt x="231" y="231"/>
                </a:lnTo>
                <a:lnTo>
                  <a:pt x="219" y="230"/>
                </a:lnTo>
                <a:lnTo>
                  <a:pt x="208" y="229"/>
                </a:lnTo>
                <a:lnTo>
                  <a:pt x="196" y="225"/>
                </a:lnTo>
                <a:lnTo>
                  <a:pt x="184" y="222"/>
                </a:lnTo>
                <a:lnTo>
                  <a:pt x="173" y="216"/>
                </a:lnTo>
                <a:lnTo>
                  <a:pt x="161" y="210"/>
                </a:lnTo>
                <a:lnTo>
                  <a:pt x="150" y="202"/>
                </a:lnTo>
                <a:lnTo>
                  <a:pt x="138" y="194"/>
                </a:lnTo>
                <a:lnTo>
                  <a:pt x="127" y="184"/>
                </a:lnTo>
                <a:lnTo>
                  <a:pt x="115" y="173"/>
                </a:lnTo>
                <a:lnTo>
                  <a:pt x="104" y="161"/>
                </a:lnTo>
                <a:lnTo>
                  <a:pt x="92" y="148"/>
                </a:lnTo>
                <a:lnTo>
                  <a:pt x="81" y="133"/>
                </a:lnTo>
                <a:lnTo>
                  <a:pt x="69" y="118"/>
                </a:lnTo>
                <a:lnTo>
                  <a:pt x="58" y="101"/>
                </a:lnTo>
                <a:lnTo>
                  <a:pt x="46" y="83"/>
                </a:lnTo>
                <a:lnTo>
                  <a:pt x="35" y="64"/>
                </a:lnTo>
                <a:lnTo>
                  <a:pt x="23" y="44"/>
                </a:lnTo>
                <a:lnTo>
                  <a:pt x="12" y="23"/>
                </a:lnTo>
                <a:lnTo>
                  <a:pt x="0" y="0"/>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32" name="Freeform 20"/>
          <p:cNvSpPr>
            <a:spLocks/>
          </p:cNvSpPr>
          <p:nvPr/>
        </p:nvSpPr>
        <p:spPr bwMode="auto">
          <a:xfrm>
            <a:off x="2611438" y="5307013"/>
            <a:ext cx="731837" cy="366712"/>
          </a:xfrm>
          <a:custGeom>
            <a:avLst/>
            <a:gdLst>
              <a:gd name="T0" fmla="*/ 731837 w 461"/>
              <a:gd name="T1" fmla="*/ 366712 h 231"/>
              <a:gd name="T2" fmla="*/ 714375 w 461"/>
              <a:gd name="T3" fmla="*/ 330200 h 231"/>
              <a:gd name="T4" fmla="*/ 695325 w 461"/>
              <a:gd name="T5" fmla="*/ 296862 h 231"/>
              <a:gd name="T6" fmla="*/ 677862 w 461"/>
              <a:gd name="T7" fmla="*/ 265112 h 231"/>
              <a:gd name="T8" fmla="*/ 658812 w 461"/>
              <a:gd name="T9" fmla="*/ 234950 h 231"/>
              <a:gd name="T10" fmla="*/ 641350 w 461"/>
              <a:gd name="T11" fmla="*/ 206375 h 231"/>
              <a:gd name="T12" fmla="*/ 622300 w 461"/>
              <a:gd name="T13" fmla="*/ 179387 h 231"/>
              <a:gd name="T14" fmla="*/ 604837 w 461"/>
              <a:gd name="T15" fmla="*/ 155575 h 231"/>
              <a:gd name="T16" fmla="*/ 585787 w 461"/>
              <a:gd name="T17" fmla="*/ 131762 h 231"/>
              <a:gd name="T18" fmla="*/ 568325 w 461"/>
              <a:gd name="T19" fmla="*/ 111125 h 231"/>
              <a:gd name="T20" fmla="*/ 549275 w 461"/>
              <a:gd name="T21" fmla="*/ 92075 h 231"/>
              <a:gd name="T22" fmla="*/ 531812 w 461"/>
              <a:gd name="T23" fmla="*/ 74612 h 231"/>
              <a:gd name="T24" fmla="*/ 512762 w 461"/>
              <a:gd name="T25" fmla="*/ 58737 h 231"/>
              <a:gd name="T26" fmla="*/ 495300 w 461"/>
              <a:gd name="T27" fmla="*/ 46037 h 231"/>
              <a:gd name="T28" fmla="*/ 476250 w 461"/>
              <a:gd name="T29" fmla="*/ 33337 h 231"/>
              <a:gd name="T30" fmla="*/ 458787 w 461"/>
              <a:gd name="T31" fmla="*/ 23812 h 231"/>
              <a:gd name="T32" fmla="*/ 439737 w 461"/>
              <a:gd name="T33" fmla="*/ 14287 h 231"/>
              <a:gd name="T34" fmla="*/ 420687 w 461"/>
              <a:gd name="T35" fmla="*/ 7937 h 231"/>
              <a:gd name="T36" fmla="*/ 403225 w 461"/>
              <a:gd name="T37" fmla="*/ 3175 h 231"/>
              <a:gd name="T38" fmla="*/ 384175 w 461"/>
              <a:gd name="T39" fmla="*/ 1587 h 231"/>
              <a:gd name="T40" fmla="*/ 366712 w 461"/>
              <a:gd name="T41" fmla="*/ 0 h 231"/>
              <a:gd name="T42" fmla="*/ 347662 w 461"/>
              <a:gd name="T43" fmla="*/ 1587 h 231"/>
              <a:gd name="T44" fmla="*/ 330200 w 461"/>
              <a:gd name="T45" fmla="*/ 3175 h 231"/>
              <a:gd name="T46" fmla="*/ 311150 w 461"/>
              <a:gd name="T47" fmla="*/ 7937 h 231"/>
              <a:gd name="T48" fmla="*/ 293687 w 461"/>
              <a:gd name="T49" fmla="*/ 14287 h 231"/>
              <a:gd name="T50" fmla="*/ 274637 w 461"/>
              <a:gd name="T51" fmla="*/ 23812 h 231"/>
              <a:gd name="T52" fmla="*/ 257175 w 461"/>
              <a:gd name="T53" fmla="*/ 33337 h 231"/>
              <a:gd name="T54" fmla="*/ 238125 w 461"/>
              <a:gd name="T55" fmla="*/ 46037 h 231"/>
              <a:gd name="T56" fmla="*/ 220662 w 461"/>
              <a:gd name="T57" fmla="*/ 58737 h 231"/>
              <a:gd name="T58" fmla="*/ 201612 w 461"/>
              <a:gd name="T59" fmla="*/ 74612 h 231"/>
              <a:gd name="T60" fmla="*/ 184150 w 461"/>
              <a:gd name="T61" fmla="*/ 92075 h 231"/>
              <a:gd name="T62" fmla="*/ 165100 w 461"/>
              <a:gd name="T63" fmla="*/ 111125 h 231"/>
              <a:gd name="T64" fmla="*/ 147637 w 461"/>
              <a:gd name="T65" fmla="*/ 131762 h 231"/>
              <a:gd name="T66" fmla="*/ 128587 w 461"/>
              <a:gd name="T67" fmla="*/ 155575 h 231"/>
              <a:gd name="T68" fmla="*/ 111125 w 461"/>
              <a:gd name="T69" fmla="*/ 179387 h 231"/>
              <a:gd name="T70" fmla="*/ 92075 w 461"/>
              <a:gd name="T71" fmla="*/ 206375 h 231"/>
              <a:gd name="T72" fmla="*/ 73025 w 461"/>
              <a:gd name="T73" fmla="*/ 234950 h 231"/>
              <a:gd name="T74" fmla="*/ 55562 w 461"/>
              <a:gd name="T75" fmla="*/ 265112 h 231"/>
              <a:gd name="T76" fmla="*/ 36512 w 461"/>
              <a:gd name="T77" fmla="*/ 296862 h 231"/>
              <a:gd name="T78" fmla="*/ 19050 w 461"/>
              <a:gd name="T79" fmla="*/ 330200 h 231"/>
              <a:gd name="T80" fmla="*/ 0 w 461"/>
              <a:gd name="T81" fmla="*/ 366712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1"/>
              <a:gd name="T125" fmla="*/ 461 w 461"/>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1">
                <a:moveTo>
                  <a:pt x="461" y="231"/>
                </a:moveTo>
                <a:lnTo>
                  <a:pt x="450" y="208"/>
                </a:lnTo>
                <a:lnTo>
                  <a:pt x="438" y="187"/>
                </a:lnTo>
                <a:lnTo>
                  <a:pt x="427" y="167"/>
                </a:lnTo>
                <a:lnTo>
                  <a:pt x="415" y="148"/>
                </a:lnTo>
                <a:lnTo>
                  <a:pt x="404" y="130"/>
                </a:lnTo>
                <a:lnTo>
                  <a:pt x="392" y="113"/>
                </a:lnTo>
                <a:lnTo>
                  <a:pt x="381" y="98"/>
                </a:lnTo>
                <a:lnTo>
                  <a:pt x="369" y="83"/>
                </a:lnTo>
                <a:lnTo>
                  <a:pt x="358" y="70"/>
                </a:lnTo>
                <a:lnTo>
                  <a:pt x="346" y="58"/>
                </a:lnTo>
                <a:lnTo>
                  <a:pt x="335" y="47"/>
                </a:lnTo>
                <a:lnTo>
                  <a:pt x="323" y="37"/>
                </a:lnTo>
                <a:lnTo>
                  <a:pt x="312" y="29"/>
                </a:lnTo>
                <a:lnTo>
                  <a:pt x="300" y="21"/>
                </a:lnTo>
                <a:lnTo>
                  <a:pt x="289" y="15"/>
                </a:lnTo>
                <a:lnTo>
                  <a:pt x="277" y="9"/>
                </a:lnTo>
                <a:lnTo>
                  <a:pt x="265" y="5"/>
                </a:lnTo>
                <a:lnTo>
                  <a:pt x="254" y="2"/>
                </a:lnTo>
                <a:lnTo>
                  <a:pt x="242" y="1"/>
                </a:lnTo>
                <a:lnTo>
                  <a:pt x="231" y="0"/>
                </a:lnTo>
                <a:lnTo>
                  <a:pt x="219" y="1"/>
                </a:lnTo>
                <a:lnTo>
                  <a:pt x="208" y="2"/>
                </a:lnTo>
                <a:lnTo>
                  <a:pt x="196" y="5"/>
                </a:lnTo>
                <a:lnTo>
                  <a:pt x="185" y="9"/>
                </a:lnTo>
                <a:lnTo>
                  <a:pt x="173" y="15"/>
                </a:lnTo>
                <a:lnTo>
                  <a:pt x="162" y="21"/>
                </a:lnTo>
                <a:lnTo>
                  <a:pt x="150" y="29"/>
                </a:lnTo>
                <a:lnTo>
                  <a:pt x="139" y="37"/>
                </a:lnTo>
                <a:lnTo>
                  <a:pt x="127" y="47"/>
                </a:lnTo>
                <a:lnTo>
                  <a:pt x="116" y="58"/>
                </a:lnTo>
                <a:lnTo>
                  <a:pt x="104" y="70"/>
                </a:lnTo>
                <a:lnTo>
                  <a:pt x="93" y="83"/>
                </a:lnTo>
                <a:lnTo>
                  <a:pt x="81" y="98"/>
                </a:lnTo>
                <a:lnTo>
                  <a:pt x="70" y="113"/>
                </a:lnTo>
                <a:lnTo>
                  <a:pt x="58" y="130"/>
                </a:lnTo>
                <a:lnTo>
                  <a:pt x="46" y="148"/>
                </a:lnTo>
                <a:lnTo>
                  <a:pt x="35" y="167"/>
                </a:lnTo>
                <a:lnTo>
                  <a:pt x="23" y="187"/>
                </a:lnTo>
                <a:lnTo>
                  <a:pt x="12" y="208"/>
                </a:lnTo>
                <a:lnTo>
                  <a:pt x="0" y="231"/>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33" name="Freeform 21"/>
          <p:cNvSpPr>
            <a:spLocks/>
          </p:cNvSpPr>
          <p:nvPr/>
        </p:nvSpPr>
        <p:spPr bwMode="auto">
          <a:xfrm>
            <a:off x="5905500" y="5307013"/>
            <a:ext cx="731838" cy="366712"/>
          </a:xfrm>
          <a:custGeom>
            <a:avLst/>
            <a:gdLst>
              <a:gd name="T0" fmla="*/ 731838 w 461"/>
              <a:gd name="T1" fmla="*/ 366712 h 231"/>
              <a:gd name="T2" fmla="*/ 714375 w 461"/>
              <a:gd name="T3" fmla="*/ 330200 h 231"/>
              <a:gd name="T4" fmla="*/ 695325 w 461"/>
              <a:gd name="T5" fmla="*/ 296862 h 231"/>
              <a:gd name="T6" fmla="*/ 677863 w 461"/>
              <a:gd name="T7" fmla="*/ 265112 h 231"/>
              <a:gd name="T8" fmla="*/ 658813 w 461"/>
              <a:gd name="T9" fmla="*/ 234950 h 231"/>
              <a:gd name="T10" fmla="*/ 639763 w 461"/>
              <a:gd name="T11" fmla="*/ 206375 h 231"/>
              <a:gd name="T12" fmla="*/ 622300 w 461"/>
              <a:gd name="T13" fmla="*/ 179387 h 231"/>
              <a:gd name="T14" fmla="*/ 603250 w 461"/>
              <a:gd name="T15" fmla="*/ 155575 h 231"/>
              <a:gd name="T16" fmla="*/ 585788 w 461"/>
              <a:gd name="T17" fmla="*/ 131762 h 231"/>
              <a:gd name="T18" fmla="*/ 566738 w 461"/>
              <a:gd name="T19" fmla="*/ 111125 h 231"/>
              <a:gd name="T20" fmla="*/ 549275 w 461"/>
              <a:gd name="T21" fmla="*/ 92075 h 231"/>
              <a:gd name="T22" fmla="*/ 530225 w 461"/>
              <a:gd name="T23" fmla="*/ 74612 h 231"/>
              <a:gd name="T24" fmla="*/ 512763 w 461"/>
              <a:gd name="T25" fmla="*/ 58737 h 231"/>
              <a:gd name="T26" fmla="*/ 493713 w 461"/>
              <a:gd name="T27" fmla="*/ 46037 h 231"/>
              <a:gd name="T28" fmla="*/ 476250 w 461"/>
              <a:gd name="T29" fmla="*/ 33337 h 231"/>
              <a:gd name="T30" fmla="*/ 457200 w 461"/>
              <a:gd name="T31" fmla="*/ 23812 h 231"/>
              <a:gd name="T32" fmla="*/ 439738 w 461"/>
              <a:gd name="T33" fmla="*/ 14287 h 231"/>
              <a:gd name="T34" fmla="*/ 420688 w 461"/>
              <a:gd name="T35" fmla="*/ 7937 h 231"/>
              <a:gd name="T36" fmla="*/ 403225 w 461"/>
              <a:gd name="T37" fmla="*/ 3175 h 231"/>
              <a:gd name="T38" fmla="*/ 384175 w 461"/>
              <a:gd name="T39" fmla="*/ 1587 h 231"/>
              <a:gd name="T40" fmla="*/ 366713 w 461"/>
              <a:gd name="T41" fmla="*/ 0 h 231"/>
              <a:gd name="T42" fmla="*/ 347663 w 461"/>
              <a:gd name="T43" fmla="*/ 1587 h 231"/>
              <a:gd name="T44" fmla="*/ 330200 w 461"/>
              <a:gd name="T45" fmla="*/ 3175 h 231"/>
              <a:gd name="T46" fmla="*/ 311150 w 461"/>
              <a:gd name="T47" fmla="*/ 7937 h 231"/>
              <a:gd name="T48" fmla="*/ 292100 w 461"/>
              <a:gd name="T49" fmla="*/ 14287 h 231"/>
              <a:gd name="T50" fmla="*/ 274638 w 461"/>
              <a:gd name="T51" fmla="*/ 23812 h 231"/>
              <a:gd name="T52" fmla="*/ 255588 w 461"/>
              <a:gd name="T53" fmla="*/ 33337 h 231"/>
              <a:gd name="T54" fmla="*/ 238125 w 461"/>
              <a:gd name="T55" fmla="*/ 46037 h 231"/>
              <a:gd name="T56" fmla="*/ 219075 w 461"/>
              <a:gd name="T57" fmla="*/ 58737 h 231"/>
              <a:gd name="T58" fmla="*/ 201613 w 461"/>
              <a:gd name="T59" fmla="*/ 74612 h 231"/>
              <a:gd name="T60" fmla="*/ 182563 w 461"/>
              <a:gd name="T61" fmla="*/ 92075 h 231"/>
              <a:gd name="T62" fmla="*/ 165100 w 461"/>
              <a:gd name="T63" fmla="*/ 111125 h 231"/>
              <a:gd name="T64" fmla="*/ 146050 w 461"/>
              <a:gd name="T65" fmla="*/ 131762 h 231"/>
              <a:gd name="T66" fmla="*/ 128588 w 461"/>
              <a:gd name="T67" fmla="*/ 155575 h 231"/>
              <a:gd name="T68" fmla="*/ 109538 w 461"/>
              <a:gd name="T69" fmla="*/ 179387 h 231"/>
              <a:gd name="T70" fmla="*/ 92075 w 461"/>
              <a:gd name="T71" fmla="*/ 206375 h 231"/>
              <a:gd name="T72" fmla="*/ 73025 w 461"/>
              <a:gd name="T73" fmla="*/ 234950 h 231"/>
              <a:gd name="T74" fmla="*/ 55563 w 461"/>
              <a:gd name="T75" fmla="*/ 265112 h 231"/>
              <a:gd name="T76" fmla="*/ 36513 w 461"/>
              <a:gd name="T77" fmla="*/ 296862 h 231"/>
              <a:gd name="T78" fmla="*/ 19050 w 461"/>
              <a:gd name="T79" fmla="*/ 330200 h 231"/>
              <a:gd name="T80" fmla="*/ 0 w 461"/>
              <a:gd name="T81" fmla="*/ 366712 h 2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1"/>
              <a:gd name="T124" fmla="*/ 0 h 231"/>
              <a:gd name="T125" fmla="*/ 461 w 461"/>
              <a:gd name="T126" fmla="*/ 231 h 2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1" h="231">
                <a:moveTo>
                  <a:pt x="461" y="231"/>
                </a:moveTo>
                <a:lnTo>
                  <a:pt x="450" y="208"/>
                </a:lnTo>
                <a:lnTo>
                  <a:pt x="438" y="187"/>
                </a:lnTo>
                <a:lnTo>
                  <a:pt x="427" y="167"/>
                </a:lnTo>
                <a:lnTo>
                  <a:pt x="415" y="148"/>
                </a:lnTo>
                <a:lnTo>
                  <a:pt x="403" y="130"/>
                </a:lnTo>
                <a:lnTo>
                  <a:pt x="392" y="113"/>
                </a:lnTo>
                <a:lnTo>
                  <a:pt x="380" y="98"/>
                </a:lnTo>
                <a:lnTo>
                  <a:pt x="369" y="83"/>
                </a:lnTo>
                <a:lnTo>
                  <a:pt x="357" y="70"/>
                </a:lnTo>
                <a:lnTo>
                  <a:pt x="346" y="58"/>
                </a:lnTo>
                <a:lnTo>
                  <a:pt x="334" y="47"/>
                </a:lnTo>
                <a:lnTo>
                  <a:pt x="323" y="37"/>
                </a:lnTo>
                <a:lnTo>
                  <a:pt x="311" y="29"/>
                </a:lnTo>
                <a:lnTo>
                  <a:pt x="300" y="21"/>
                </a:lnTo>
                <a:lnTo>
                  <a:pt x="288" y="15"/>
                </a:lnTo>
                <a:lnTo>
                  <a:pt x="277" y="9"/>
                </a:lnTo>
                <a:lnTo>
                  <a:pt x="265" y="5"/>
                </a:lnTo>
                <a:lnTo>
                  <a:pt x="254" y="2"/>
                </a:lnTo>
                <a:lnTo>
                  <a:pt x="242" y="1"/>
                </a:lnTo>
                <a:lnTo>
                  <a:pt x="231" y="0"/>
                </a:lnTo>
                <a:lnTo>
                  <a:pt x="219" y="1"/>
                </a:lnTo>
                <a:lnTo>
                  <a:pt x="208" y="2"/>
                </a:lnTo>
                <a:lnTo>
                  <a:pt x="196" y="5"/>
                </a:lnTo>
                <a:lnTo>
                  <a:pt x="184" y="9"/>
                </a:lnTo>
                <a:lnTo>
                  <a:pt x="173" y="15"/>
                </a:lnTo>
                <a:lnTo>
                  <a:pt x="161" y="21"/>
                </a:lnTo>
                <a:lnTo>
                  <a:pt x="150" y="29"/>
                </a:lnTo>
                <a:lnTo>
                  <a:pt x="138" y="37"/>
                </a:lnTo>
                <a:lnTo>
                  <a:pt x="127" y="47"/>
                </a:lnTo>
                <a:lnTo>
                  <a:pt x="115" y="58"/>
                </a:lnTo>
                <a:lnTo>
                  <a:pt x="104" y="70"/>
                </a:lnTo>
                <a:lnTo>
                  <a:pt x="92" y="83"/>
                </a:lnTo>
                <a:lnTo>
                  <a:pt x="81" y="98"/>
                </a:lnTo>
                <a:lnTo>
                  <a:pt x="69" y="113"/>
                </a:lnTo>
                <a:lnTo>
                  <a:pt x="58" y="130"/>
                </a:lnTo>
                <a:lnTo>
                  <a:pt x="46" y="148"/>
                </a:lnTo>
                <a:lnTo>
                  <a:pt x="35" y="167"/>
                </a:lnTo>
                <a:lnTo>
                  <a:pt x="23" y="187"/>
                </a:lnTo>
                <a:lnTo>
                  <a:pt x="12" y="208"/>
                </a:lnTo>
                <a:lnTo>
                  <a:pt x="0" y="231"/>
                </a:lnTo>
              </a:path>
            </a:pathLst>
          </a:custGeom>
          <a:noFill/>
          <a:ln w="22225">
            <a:solidFill>
              <a:srgbClr val="000000"/>
            </a:solidFill>
            <a:round/>
            <a:headEnd/>
            <a:tailEnd/>
          </a:ln>
        </p:spPr>
        <p:txBody>
          <a:bodyPr/>
          <a:lstStyle/>
          <a:p>
            <a:endParaRPr lang="en-US">
              <a:solidFill>
                <a:schemeClr val="bg1"/>
              </a:solidFill>
              <a:latin typeface="Corbel" pitchFamily="34" charset="0"/>
            </a:endParaRPr>
          </a:p>
        </p:txBody>
      </p:sp>
      <p:sp>
        <p:nvSpPr>
          <p:cNvPr id="90134" name="Rectangle 22"/>
          <p:cNvSpPr>
            <a:spLocks noChangeArrowheads="1"/>
          </p:cNvSpPr>
          <p:nvPr/>
        </p:nvSpPr>
        <p:spPr bwMode="auto">
          <a:xfrm>
            <a:off x="1704975" y="5527675"/>
            <a:ext cx="615950" cy="307975"/>
          </a:xfrm>
          <a:prstGeom prst="rect">
            <a:avLst/>
          </a:prstGeom>
          <a:noFill/>
          <a:ln w="9525">
            <a:noFill/>
            <a:miter lim="800000"/>
            <a:headEnd/>
            <a:tailEnd/>
          </a:ln>
        </p:spPr>
        <p:txBody>
          <a:bodyPr wrap="none" lIns="0" tIns="0" rIns="0" bIns="0">
            <a:spAutoFit/>
          </a:bodyPr>
          <a:lstStyle/>
          <a:p>
            <a:pPr eaLnBrk="0" hangingPunct="0">
              <a:spcBef>
                <a:spcPct val="20000"/>
              </a:spcBef>
            </a:pPr>
            <a:r>
              <a:rPr lang="hr-HR" sz="2000" i="1">
                <a:solidFill>
                  <a:schemeClr val="bg1"/>
                </a:solidFill>
                <a:latin typeface="Corbel" pitchFamily="34" charset="0"/>
              </a:rPr>
              <a:t>Port </a:t>
            </a:r>
            <a:r>
              <a:rPr lang="en-US" sz="2000">
                <a:solidFill>
                  <a:schemeClr val="bg1"/>
                </a:solidFill>
                <a:latin typeface="Corbel" pitchFamily="34" charset="0"/>
              </a:rPr>
              <a:t>2</a:t>
            </a:r>
            <a:endParaRPr lang="en-US" sz="2000" i="1">
              <a:solidFill>
                <a:schemeClr val="bg1"/>
              </a:solidFill>
              <a:latin typeface="Corbel" pitchFamily="34" charset="0"/>
            </a:endParaRPr>
          </a:p>
        </p:txBody>
      </p:sp>
      <p:sp>
        <p:nvSpPr>
          <p:cNvPr id="90135" name="Rectangle 23"/>
          <p:cNvSpPr>
            <a:spLocks noChangeArrowheads="1"/>
          </p:cNvSpPr>
          <p:nvPr/>
        </p:nvSpPr>
        <p:spPr bwMode="auto">
          <a:xfrm>
            <a:off x="1704975" y="4246563"/>
            <a:ext cx="615950" cy="307975"/>
          </a:xfrm>
          <a:prstGeom prst="rect">
            <a:avLst/>
          </a:prstGeom>
          <a:noFill/>
          <a:ln w="9525">
            <a:noFill/>
            <a:miter lim="800000"/>
            <a:headEnd/>
            <a:tailEnd/>
          </a:ln>
        </p:spPr>
        <p:txBody>
          <a:bodyPr wrap="none" lIns="0" tIns="0" rIns="0" bIns="0">
            <a:spAutoFit/>
          </a:bodyPr>
          <a:lstStyle/>
          <a:p>
            <a:pPr eaLnBrk="0" hangingPunct="0">
              <a:spcBef>
                <a:spcPct val="20000"/>
              </a:spcBef>
            </a:pPr>
            <a:r>
              <a:rPr lang="hr-HR" sz="2000" i="1">
                <a:solidFill>
                  <a:schemeClr val="bg1"/>
                </a:solidFill>
                <a:latin typeface="Corbel" pitchFamily="34" charset="0"/>
              </a:rPr>
              <a:t>Port</a:t>
            </a:r>
            <a:r>
              <a:rPr lang="en-US" sz="2000" i="1">
                <a:solidFill>
                  <a:schemeClr val="bg1"/>
                </a:solidFill>
                <a:latin typeface="Corbel" pitchFamily="34" charset="0"/>
              </a:rPr>
              <a:t> </a:t>
            </a:r>
            <a:r>
              <a:rPr lang="en-US" sz="2000">
                <a:solidFill>
                  <a:schemeClr val="bg1"/>
                </a:solidFill>
                <a:latin typeface="Corbel" pitchFamily="34" charset="0"/>
              </a:rPr>
              <a:t>1</a:t>
            </a:r>
            <a:endParaRPr lang="en-US" sz="2000" i="1">
              <a:solidFill>
                <a:schemeClr val="bg1"/>
              </a:solidFill>
              <a:latin typeface="Corbel" pitchFamily="34" charset="0"/>
            </a:endParaRPr>
          </a:p>
        </p:txBody>
      </p:sp>
      <p:sp>
        <p:nvSpPr>
          <p:cNvPr id="90136" name="Rectangle 24"/>
          <p:cNvSpPr>
            <a:spLocks noChangeArrowheads="1"/>
          </p:cNvSpPr>
          <p:nvPr/>
        </p:nvSpPr>
        <p:spPr bwMode="auto">
          <a:xfrm>
            <a:off x="6965950" y="5873750"/>
            <a:ext cx="615950" cy="307975"/>
          </a:xfrm>
          <a:prstGeom prst="rect">
            <a:avLst/>
          </a:prstGeom>
          <a:noFill/>
          <a:ln w="9525">
            <a:noFill/>
            <a:miter lim="800000"/>
            <a:headEnd/>
            <a:tailEnd/>
          </a:ln>
        </p:spPr>
        <p:txBody>
          <a:bodyPr wrap="none" lIns="0" tIns="0" rIns="0" bIns="0">
            <a:spAutoFit/>
          </a:bodyPr>
          <a:lstStyle/>
          <a:p>
            <a:pPr eaLnBrk="0" hangingPunct="0">
              <a:spcBef>
                <a:spcPct val="20000"/>
              </a:spcBef>
            </a:pPr>
            <a:r>
              <a:rPr lang="en-US" sz="2000" i="1">
                <a:solidFill>
                  <a:schemeClr val="bg1"/>
                </a:solidFill>
                <a:latin typeface="Corbel" pitchFamily="34" charset="0"/>
              </a:rPr>
              <a:t>Port </a:t>
            </a:r>
            <a:r>
              <a:rPr lang="en-US" sz="2000">
                <a:solidFill>
                  <a:schemeClr val="bg1"/>
                </a:solidFill>
                <a:latin typeface="Corbel" pitchFamily="34" charset="0"/>
              </a:rPr>
              <a:t>4</a:t>
            </a:r>
            <a:endParaRPr lang="en-US" sz="2000" i="1">
              <a:solidFill>
                <a:schemeClr val="bg1"/>
              </a:solidFill>
              <a:latin typeface="Corbel" pitchFamily="34" charset="0"/>
            </a:endParaRPr>
          </a:p>
        </p:txBody>
      </p:sp>
      <p:sp>
        <p:nvSpPr>
          <p:cNvPr id="90137" name="Rectangle 25"/>
          <p:cNvSpPr>
            <a:spLocks noChangeArrowheads="1"/>
          </p:cNvSpPr>
          <p:nvPr/>
        </p:nvSpPr>
        <p:spPr bwMode="auto">
          <a:xfrm>
            <a:off x="7010400" y="4246563"/>
            <a:ext cx="552450" cy="307975"/>
          </a:xfrm>
          <a:prstGeom prst="rect">
            <a:avLst/>
          </a:prstGeom>
          <a:noFill/>
          <a:ln w="9525">
            <a:noFill/>
            <a:miter lim="800000"/>
            <a:headEnd/>
            <a:tailEnd/>
          </a:ln>
        </p:spPr>
        <p:txBody>
          <a:bodyPr wrap="none" lIns="0" tIns="0" rIns="0" bIns="0">
            <a:spAutoFit/>
          </a:bodyPr>
          <a:lstStyle/>
          <a:p>
            <a:pPr eaLnBrk="0" hangingPunct="0">
              <a:spcBef>
                <a:spcPct val="20000"/>
              </a:spcBef>
            </a:pPr>
            <a:r>
              <a:rPr lang="hr-HR" sz="2000" i="1">
                <a:solidFill>
                  <a:schemeClr val="bg1"/>
                </a:solidFill>
                <a:latin typeface="Corbel" pitchFamily="34" charset="0"/>
              </a:rPr>
              <a:t>Port</a:t>
            </a:r>
            <a:r>
              <a:rPr lang="en-US" sz="2000">
                <a:solidFill>
                  <a:schemeClr val="bg1"/>
                </a:solidFill>
                <a:latin typeface="Corbel" pitchFamily="34" charset="0"/>
              </a:rPr>
              <a:t>3</a:t>
            </a:r>
            <a:endParaRPr lang="en-US" sz="2000" i="1">
              <a:solidFill>
                <a:schemeClr val="bg1"/>
              </a:solidFill>
              <a:latin typeface="Corbel" pitchFamily="34" charset="0"/>
            </a:endParaRPr>
          </a:p>
        </p:txBody>
      </p:sp>
      <p:sp>
        <p:nvSpPr>
          <p:cNvPr id="90138" name="Freeform 26"/>
          <p:cNvSpPr>
            <a:spLocks noEditPoints="1"/>
          </p:cNvSpPr>
          <p:nvPr/>
        </p:nvSpPr>
        <p:spPr bwMode="auto">
          <a:xfrm>
            <a:off x="4049713" y="4392613"/>
            <a:ext cx="1098550" cy="365125"/>
          </a:xfrm>
          <a:custGeom>
            <a:avLst/>
            <a:gdLst>
              <a:gd name="T0" fmla="*/ 1098550 w 692"/>
              <a:gd name="T1" fmla="*/ 0 h 230"/>
              <a:gd name="T2" fmla="*/ 1098550 w 692"/>
              <a:gd name="T3" fmla="*/ 365125 h 230"/>
              <a:gd name="T4" fmla="*/ 987425 w 692"/>
              <a:gd name="T5" fmla="*/ 0 h 230"/>
              <a:gd name="T6" fmla="*/ 987425 w 692"/>
              <a:gd name="T7" fmla="*/ 365125 h 230"/>
              <a:gd name="T8" fmla="*/ 877888 w 692"/>
              <a:gd name="T9" fmla="*/ 0 h 230"/>
              <a:gd name="T10" fmla="*/ 877888 w 692"/>
              <a:gd name="T11" fmla="*/ 365125 h 230"/>
              <a:gd name="T12" fmla="*/ 768350 w 692"/>
              <a:gd name="T13" fmla="*/ 0 h 230"/>
              <a:gd name="T14" fmla="*/ 768350 w 692"/>
              <a:gd name="T15" fmla="*/ 365125 h 230"/>
              <a:gd name="T16" fmla="*/ 658812 w 692"/>
              <a:gd name="T17" fmla="*/ 0 h 230"/>
              <a:gd name="T18" fmla="*/ 658812 w 692"/>
              <a:gd name="T19" fmla="*/ 365125 h 230"/>
              <a:gd name="T20" fmla="*/ 549275 w 692"/>
              <a:gd name="T21" fmla="*/ 0 h 230"/>
              <a:gd name="T22" fmla="*/ 549275 w 692"/>
              <a:gd name="T23" fmla="*/ 365125 h 230"/>
              <a:gd name="T24" fmla="*/ 439738 w 692"/>
              <a:gd name="T25" fmla="*/ 0 h 230"/>
              <a:gd name="T26" fmla="*/ 439738 w 692"/>
              <a:gd name="T27" fmla="*/ 365125 h 230"/>
              <a:gd name="T28" fmla="*/ 330200 w 692"/>
              <a:gd name="T29" fmla="*/ 0 h 230"/>
              <a:gd name="T30" fmla="*/ 330200 w 692"/>
              <a:gd name="T31" fmla="*/ 365125 h 230"/>
              <a:gd name="T32" fmla="*/ 219075 w 692"/>
              <a:gd name="T33" fmla="*/ 0 h 230"/>
              <a:gd name="T34" fmla="*/ 219075 w 692"/>
              <a:gd name="T35" fmla="*/ 365125 h 230"/>
              <a:gd name="T36" fmla="*/ 109538 w 692"/>
              <a:gd name="T37" fmla="*/ 0 h 230"/>
              <a:gd name="T38" fmla="*/ 109538 w 692"/>
              <a:gd name="T39" fmla="*/ 365125 h 230"/>
              <a:gd name="T40" fmla="*/ 0 w 692"/>
              <a:gd name="T41" fmla="*/ 0 h 230"/>
              <a:gd name="T42" fmla="*/ 0 w 692"/>
              <a:gd name="T43" fmla="*/ 365125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2"/>
              <a:gd name="T67" fmla="*/ 0 h 230"/>
              <a:gd name="T68" fmla="*/ 692 w 692"/>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2" h="230">
                <a:moveTo>
                  <a:pt x="692" y="0"/>
                </a:moveTo>
                <a:lnTo>
                  <a:pt x="692" y="230"/>
                </a:lnTo>
                <a:moveTo>
                  <a:pt x="622" y="0"/>
                </a:moveTo>
                <a:lnTo>
                  <a:pt x="622" y="230"/>
                </a:lnTo>
                <a:moveTo>
                  <a:pt x="553" y="0"/>
                </a:moveTo>
                <a:lnTo>
                  <a:pt x="553" y="230"/>
                </a:lnTo>
                <a:moveTo>
                  <a:pt x="484" y="0"/>
                </a:moveTo>
                <a:lnTo>
                  <a:pt x="484" y="230"/>
                </a:lnTo>
                <a:moveTo>
                  <a:pt x="415" y="0"/>
                </a:moveTo>
                <a:lnTo>
                  <a:pt x="415" y="230"/>
                </a:lnTo>
                <a:moveTo>
                  <a:pt x="346" y="0"/>
                </a:moveTo>
                <a:lnTo>
                  <a:pt x="346" y="230"/>
                </a:lnTo>
                <a:moveTo>
                  <a:pt x="277" y="0"/>
                </a:moveTo>
                <a:lnTo>
                  <a:pt x="277" y="230"/>
                </a:lnTo>
                <a:moveTo>
                  <a:pt x="208" y="0"/>
                </a:moveTo>
                <a:lnTo>
                  <a:pt x="208" y="230"/>
                </a:lnTo>
                <a:moveTo>
                  <a:pt x="138" y="0"/>
                </a:moveTo>
                <a:lnTo>
                  <a:pt x="138" y="230"/>
                </a:lnTo>
                <a:moveTo>
                  <a:pt x="69" y="0"/>
                </a:moveTo>
                <a:lnTo>
                  <a:pt x="69" y="230"/>
                </a:lnTo>
                <a:moveTo>
                  <a:pt x="0" y="0"/>
                </a:moveTo>
                <a:lnTo>
                  <a:pt x="0" y="230"/>
                </a:lnTo>
              </a:path>
            </a:pathLst>
          </a:custGeom>
          <a:noFill/>
          <a:ln w="3175">
            <a:solidFill>
              <a:srgbClr val="000000"/>
            </a:solidFill>
            <a:round/>
            <a:headEnd/>
            <a:tailEnd/>
          </a:ln>
        </p:spPr>
        <p:txBody>
          <a:bodyPr/>
          <a:lstStyle/>
          <a:p>
            <a:endParaRPr lang="en-US">
              <a:solidFill>
                <a:schemeClr val="bg1"/>
              </a:solidFill>
              <a:latin typeface="Corbel" pitchFamily="34" charset="0"/>
            </a:endParaRPr>
          </a:p>
        </p:txBody>
      </p:sp>
      <p:sp>
        <p:nvSpPr>
          <p:cNvPr id="90139" name="Freeform 27"/>
          <p:cNvSpPr>
            <a:spLocks noEditPoints="1"/>
          </p:cNvSpPr>
          <p:nvPr/>
        </p:nvSpPr>
        <p:spPr bwMode="auto">
          <a:xfrm>
            <a:off x="4049713" y="5673725"/>
            <a:ext cx="1098550" cy="365125"/>
          </a:xfrm>
          <a:custGeom>
            <a:avLst/>
            <a:gdLst>
              <a:gd name="T0" fmla="*/ 1098550 w 692"/>
              <a:gd name="T1" fmla="*/ 0 h 230"/>
              <a:gd name="T2" fmla="*/ 1098550 w 692"/>
              <a:gd name="T3" fmla="*/ 365125 h 230"/>
              <a:gd name="T4" fmla="*/ 987425 w 692"/>
              <a:gd name="T5" fmla="*/ 0 h 230"/>
              <a:gd name="T6" fmla="*/ 987425 w 692"/>
              <a:gd name="T7" fmla="*/ 365125 h 230"/>
              <a:gd name="T8" fmla="*/ 877888 w 692"/>
              <a:gd name="T9" fmla="*/ 0 h 230"/>
              <a:gd name="T10" fmla="*/ 877888 w 692"/>
              <a:gd name="T11" fmla="*/ 365125 h 230"/>
              <a:gd name="T12" fmla="*/ 768350 w 692"/>
              <a:gd name="T13" fmla="*/ 0 h 230"/>
              <a:gd name="T14" fmla="*/ 768350 w 692"/>
              <a:gd name="T15" fmla="*/ 365125 h 230"/>
              <a:gd name="T16" fmla="*/ 658812 w 692"/>
              <a:gd name="T17" fmla="*/ 0 h 230"/>
              <a:gd name="T18" fmla="*/ 658812 w 692"/>
              <a:gd name="T19" fmla="*/ 365125 h 230"/>
              <a:gd name="T20" fmla="*/ 549275 w 692"/>
              <a:gd name="T21" fmla="*/ 0 h 230"/>
              <a:gd name="T22" fmla="*/ 549275 w 692"/>
              <a:gd name="T23" fmla="*/ 365125 h 230"/>
              <a:gd name="T24" fmla="*/ 439738 w 692"/>
              <a:gd name="T25" fmla="*/ 0 h 230"/>
              <a:gd name="T26" fmla="*/ 439738 w 692"/>
              <a:gd name="T27" fmla="*/ 365125 h 230"/>
              <a:gd name="T28" fmla="*/ 330200 w 692"/>
              <a:gd name="T29" fmla="*/ 0 h 230"/>
              <a:gd name="T30" fmla="*/ 330200 w 692"/>
              <a:gd name="T31" fmla="*/ 365125 h 230"/>
              <a:gd name="T32" fmla="*/ 219075 w 692"/>
              <a:gd name="T33" fmla="*/ 0 h 230"/>
              <a:gd name="T34" fmla="*/ 219075 w 692"/>
              <a:gd name="T35" fmla="*/ 365125 h 230"/>
              <a:gd name="T36" fmla="*/ 109538 w 692"/>
              <a:gd name="T37" fmla="*/ 0 h 230"/>
              <a:gd name="T38" fmla="*/ 109538 w 692"/>
              <a:gd name="T39" fmla="*/ 365125 h 230"/>
              <a:gd name="T40" fmla="*/ 0 w 692"/>
              <a:gd name="T41" fmla="*/ 0 h 230"/>
              <a:gd name="T42" fmla="*/ 0 w 692"/>
              <a:gd name="T43" fmla="*/ 365125 h 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2"/>
              <a:gd name="T67" fmla="*/ 0 h 230"/>
              <a:gd name="T68" fmla="*/ 692 w 692"/>
              <a:gd name="T69" fmla="*/ 230 h 2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2" h="230">
                <a:moveTo>
                  <a:pt x="692" y="0"/>
                </a:moveTo>
                <a:lnTo>
                  <a:pt x="692" y="230"/>
                </a:lnTo>
                <a:moveTo>
                  <a:pt x="622" y="0"/>
                </a:moveTo>
                <a:lnTo>
                  <a:pt x="622" y="230"/>
                </a:lnTo>
                <a:moveTo>
                  <a:pt x="553" y="0"/>
                </a:moveTo>
                <a:lnTo>
                  <a:pt x="553" y="230"/>
                </a:lnTo>
                <a:moveTo>
                  <a:pt x="484" y="0"/>
                </a:moveTo>
                <a:lnTo>
                  <a:pt x="484" y="230"/>
                </a:lnTo>
                <a:moveTo>
                  <a:pt x="415" y="0"/>
                </a:moveTo>
                <a:lnTo>
                  <a:pt x="415" y="230"/>
                </a:lnTo>
                <a:moveTo>
                  <a:pt x="346" y="0"/>
                </a:moveTo>
                <a:lnTo>
                  <a:pt x="346" y="230"/>
                </a:lnTo>
                <a:moveTo>
                  <a:pt x="277" y="0"/>
                </a:moveTo>
                <a:lnTo>
                  <a:pt x="277" y="230"/>
                </a:lnTo>
                <a:moveTo>
                  <a:pt x="208" y="0"/>
                </a:moveTo>
                <a:lnTo>
                  <a:pt x="208" y="230"/>
                </a:lnTo>
                <a:moveTo>
                  <a:pt x="138" y="0"/>
                </a:moveTo>
                <a:lnTo>
                  <a:pt x="138" y="230"/>
                </a:lnTo>
                <a:moveTo>
                  <a:pt x="69" y="0"/>
                </a:moveTo>
                <a:lnTo>
                  <a:pt x="69" y="230"/>
                </a:lnTo>
                <a:moveTo>
                  <a:pt x="0" y="0"/>
                </a:moveTo>
                <a:lnTo>
                  <a:pt x="0" y="230"/>
                </a:lnTo>
              </a:path>
            </a:pathLst>
          </a:custGeom>
          <a:noFill/>
          <a:ln w="3175">
            <a:solidFill>
              <a:srgbClr val="000000"/>
            </a:solidFill>
            <a:round/>
            <a:headEnd/>
            <a:tailEnd/>
          </a:ln>
        </p:spPr>
        <p:txBody>
          <a:bodyPr/>
          <a:lstStyle/>
          <a:p>
            <a:endParaRPr lang="en-US">
              <a:solidFill>
                <a:schemeClr val="bg1"/>
              </a:solidFill>
              <a:latin typeface="Corbel" pitchFamily="34" charset="0"/>
            </a:endParaRPr>
          </a:p>
        </p:txBody>
      </p:sp>
      <p:sp>
        <p:nvSpPr>
          <p:cNvPr id="90140" name="Rectangle 28"/>
          <p:cNvSpPr>
            <a:spLocks noChangeArrowheads="1"/>
          </p:cNvSpPr>
          <p:nvPr/>
        </p:nvSpPr>
        <p:spPr bwMode="auto">
          <a:xfrm>
            <a:off x="3370263" y="5003800"/>
            <a:ext cx="804862" cy="307975"/>
          </a:xfrm>
          <a:prstGeom prst="rect">
            <a:avLst/>
          </a:prstGeom>
          <a:noFill/>
          <a:ln w="9525">
            <a:noFill/>
            <a:miter lim="800000"/>
            <a:headEnd/>
            <a:tailEnd/>
          </a:ln>
        </p:spPr>
        <p:txBody>
          <a:bodyPr wrap="none" lIns="0" tIns="0" rIns="0" bIns="0">
            <a:spAutoFit/>
          </a:bodyPr>
          <a:lstStyle/>
          <a:p>
            <a:pPr eaLnBrk="0" hangingPunct="0">
              <a:spcBef>
                <a:spcPct val="20000"/>
              </a:spcBef>
            </a:pPr>
            <a:r>
              <a:rPr lang="en-US" sz="2000" i="1">
                <a:solidFill>
                  <a:schemeClr val="bg1"/>
                </a:solidFill>
                <a:latin typeface="Corbel" pitchFamily="34" charset="0"/>
              </a:rPr>
              <a:t>Rešetke</a:t>
            </a:r>
          </a:p>
        </p:txBody>
      </p:sp>
      <p:sp>
        <p:nvSpPr>
          <p:cNvPr id="90141" name="Freeform 29"/>
          <p:cNvSpPr>
            <a:spLocks/>
          </p:cNvSpPr>
          <p:nvPr/>
        </p:nvSpPr>
        <p:spPr bwMode="auto">
          <a:xfrm>
            <a:off x="4259263" y="4887913"/>
            <a:ext cx="346075" cy="654050"/>
          </a:xfrm>
          <a:custGeom>
            <a:avLst/>
            <a:gdLst>
              <a:gd name="T0" fmla="*/ 346075 w 218"/>
              <a:gd name="T1" fmla="*/ 654050 h 412"/>
              <a:gd name="T2" fmla="*/ 0 w 218"/>
              <a:gd name="T3" fmla="*/ 306388 h 412"/>
              <a:gd name="T4" fmla="*/ 342900 w 218"/>
              <a:gd name="T5" fmla="*/ 0 h 412"/>
              <a:gd name="T6" fmla="*/ 0 60000 65536"/>
              <a:gd name="T7" fmla="*/ 0 60000 65536"/>
              <a:gd name="T8" fmla="*/ 0 60000 65536"/>
              <a:gd name="T9" fmla="*/ 0 w 218"/>
              <a:gd name="T10" fmla="*/ 0 h 412"/>
              <a:gd name="T11" fmla="*/ 218 w 218"/>
              <a:gd name="T12" fmla="*/ 412 h 412"/>
            </a:gdLst>
            <a:ahLst/>
            <a:cxnLst>
              <a:cxn ang="T6">
                <a:pos x="T0" y="T1"/>
              </a:cxn>
              <a:cxn ang="T7">
                <a:pos x="T2" y="T3"/>
              </a:cxn>
              <a:cxn ang="T8">
                <a:pos x="T4" y="T5"/>
              </a:cxn>
            </a:cxnLst>
            <a:rect l="T9" t="T10" r="T11" b="T12"/>
            <a:pathLst>
              <a:path w="218" h="412">
                <a:moveTo>
                  <a:pt x="218" y="412"/>
                </a:moveTo>
                <a:lnTo>
                  <a:pt x="0" y="193"/>
                </a:lnTo>
                <a:lnTo>
                  <a:pt x="216" y="0"/>
                </a:lnTo>
              </a:path>
            </a:pathLst>
          </a:custGeom>
          <a:noFill/>
          <a:ln w="7938">
            <a:solidFill>
              <a:srgbClr val="000000"/>
            </a:solidFill>
            <a:round/>
            <a:headEnd/>
            <a:tailEnd/>
          </a:ln>
        </p:spPr>
        <p:txBody>
          <a:bodyPr/>
          <a:lstStyle/>
          <a:p>
            <a:endParaRPr lang="en-US">
              <a:solidFill>
                <a:schemeClr val="bg1"/>
              </a:solidFill>
              <a:latin typeface="Corbel" pitchFamily="34" charset="0"/>
            </a:endParaRPr>
          </a:p>
        </p:txBody>
      </p:sp>
      <p:sp>
        <p:nvSpPr>
          <p:cNvPr id="90142" name="Freeform 30"/>
          <p:cNvSpPr>
            <a:spLocks/>
          </p:cNvSpPr>
          <p:nvPr/>
        </p:nvSpPr>
        <p:spPr bwMode="auto">
          <a:xfrm>
            <a:off x="4575175" y="5511800"/>
            <a:ext cx="69850" cy="69850"/>
          </a:xfrm>
          <a:custGeom>
            <a:avLst/>
            <a:gdLst>
              <a:gd name="T0" fmla="*/ 47625 w 44"/>
              <a:gd name="T1" fmla="*/ 0 h 44"/>
              <a:gd name="T2" fmla="*/ 69850 w 44"/>
              <a:gd name="T3" fmla="*/ 69850 h 44"/>
              <a:gd name="T4" fmla="*/ 0 w 44"/>
              <a:gd name="T5" fmla="*/ 46037 h 44"/>
              <a:gd name="T6" fmla="*/ 47625 w 44"/>
              <a:gd name="T7" fmla="*/ 0 h 44"/>
              <a:gd name="T8" fmla="*/ 0 60000 65536"/>
              <a:gd name="T9" fmla="*/ 0 60000 65536"/>
              <a:gd name="T10" fmla="*/ 0 60000 65536"/>
              <a:gd name="T11" fmla="*/ 0 60000 65536"/>
              <a:gd name="T12" fmla="*/ 0 w 44"/>
              <a:gd name="T13" fmla="*/ 0 h 44"/>
              <a:gd name="T14" fmla="*/ 44 w 44"/>
              <a:gd name="T15" fmla="*/ 44 h 44"/>
            </a:gdLst>
            <a:ahLst/>
            <a:cxnLst>
              <a:cxn ang="T8">
                <a:pos x="T0" y="T1"/>
              </a:cxn>
              <a:cxn ang="T9">
                <a:pos x="T2" y="T3"/>
              </a:cxn>
              <a:cxn ang="T10">
                <a:pos x="T4" y="T5"/>
              </a:cxn>
              <a:cxn ang="T11">
                <a:pos x="T6" y="T7"/>
              </a:cxn>
            </a:cxnLst>
            <a:rect l="T12" t="T13" r="T14" b="T15"/>
            <a:pathLst>
              <a:path w="44" h="44">
                <a:moveTo>
                  <a:pt x="30" y="0"/>
                </a:moveTo>
                <a:lnTo>
                  <a:pt x="44" y="44"/>
                </a:lnTo>
                <a:lnTo>
                  <a:pt x="0" y="29"/>
                </a:lnTo>
                <a:lnTo>
                  <a:pt x="30" y="0"/>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sp>
        <p:nvSpPr>
          <p:cNvPr id="90143" name="Freeform 31"/>
          <p:cNvSpPr>
            <a:spLocks/>
          </p:cNvSpPr>
          <p:nvPr/>
        </p:nvSpPr>
        <p:spPr bwMode="auto">
          <a:xfrm>
            <a:off x="4575175" y="4849813"/>
            <a:ext cx="69850" cy="68262"/>
          </a:xfrm>
          <a:custGeom>
            <a:avLst/>
            <a:gdLst>
              <a:gd name="T0" fmla="*/ 0 w 44"/>
              <a:gd name="T1" fmla="*/ 19050 h 43"/>
              <a:gd name="T2" fmla="*/ 69850 w 44"/>
              <a:gd name="T3" fmla="*/ 0 h 43"/>
              <a:gd name="T4" fmla="*/ 42862 w 44"/>
              <a:gd name="T5" fmla="*/ 68262 h 43"/>
              <a:gd name="T6" fmla="*/ 0 w 44"/>
              <a:gd name="T7" fmla="*/ 19050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0" y="12"/>
                </a:moveTo>
                <a:lnTo>
                  <a:pt x="44" y="0"/>
                </a:lnTo>
                <a:lnTo>
                  <a:pt x="27" y="43"/>
                </a:lnTo>
                <a:lnTo>
                  <a:pt x="0" y="12"/>
                </a:lnTo>
                <a:close/>
              </a:path>
            </a:pathLst>
          </a:custGeom>
          <a:solidFill>
            <a:srgbClr val="000000"/>
          </a:solidFill>
          <a:ln w="9525">
            <a:noFill/>
            <a:round/>
            <a:headEnd/>
            <a:tailEnd/>
          </a:ln>
        </p:spPr>
        <p:txBody>
          <a:bodyPr/>
          <a:lstStyle/>
          <a:p>
            <a:endParaRPr lang="en-US">
              <a:solidFill>
                <a:schemeClr val="bg1"/>
              </a:solidFill>
              <a:latin typeface="Corbel" pitchFamily="34" charset="0"/>
            </a:endParaRPr>
          </a:p>
        </p:txBody>
      </p:sp>
      <p:grpSp>
        <p:nvGrpSpPr>
          <p:cNvPr id="90144" name="Group 32"/>
          <p:cNvGrpSpPr>
            <a:grpSpLocks/>
          </p:cNvGrpSpPr>
          <p:nvPr/>
        </p:nvGrpSpPr>
        <p:grpSpPr bwMode="auto">
          <a:xfrm>
            <a:off x="2601913" y="3567113"/>
            <a:ext cx="842962" cy="1195387"/>
            <a:chOff x="1578" y="1407"/>
            <a:chExt cx="532" cy="753"/>
          </a:xfrm>
        </p:grpSpPr>
        <p:sp>
          <p:nvSpPr>
            <p:cNvPr id="90176" name="Rectangle 33"/>
            <p:cNvSpPr>
              <a:spLocks noChangeArrowheads="1"/>
            </p:cNvSpPr>
            <p:nvPr/>
          </p:nvSpPr>
          <p:spPr bwMode="auto">
            <a:xfrm>
              <a:off x="1578" y="1407"/>
              <a:ext cx="532" cy="388"/>
            </a:xfrm>
            <a:prstGeom prst="rect">
              <a:avLst/>
            </a:prstGeom>
            <a:noFill/>
            <a:ln w="9525">
              <a:noFill/>
              <a:miter lim="800000"/>
              <a:headEnd/>
              <a:tailEnd/>
            </a:ln>
          </p:spPr>
          <p:txBody>
            <a:bodyPr wrap="none" lIns="0" tIns="0" rIns="0" bIns="0">
              <a:spAutoFit/>
            </a:bodyPr>
            <a:lstStyle/>
            <a:p>
              <a:pPr algn="ctr" eaLnBrk="0" hangingPunct="0"/>
              <a:r>
                <a:rPr lang="en-US" sz="2000">
                  <a:solidFill>
                    <a:schemeClr val="bg1"/>
                  </a:solidFill>
                  <a:latin typeface="Corbel" pitchFamily="34" charset="0"/>
                </a:rPr>
                <a:t>3</a:t>
              </a:r>
              <a:r>
                <a:rPr lang="en-US" sz="2000" i="1">
                  <a:solidFill>
                    <a:schemeClr val="bg1"/>
                  </a:solidFill>
                  <a:latin typeface="Corbel" pitchFamily="34" charset="0"/>
                </a:rPr>
                <a:t> dB </a:t>
              </a:r>
            </a:p>
            <a:p>
              <a:pPr algn="ctr" eaLnBrk="0" hangingPunct="0"/>
              <a:r>
                <a:rPr lang="en-US" sz="2000" i="1">
                  <a:solidFill>
                    <a:schemeClr val="bg1"/>
                  </a:solidFill>
                  <a:latin typeface="Corbel" pitchFamily="34" charset="0"/>
                </a:rPr>
                <a:t>sprežnik</a:t>
              </a:r>
            </a:p>
          </p:txBody>
        </p:sp>
        <p:sp>
          <p:nvSpPr>
            <p:cNvPr id="90177" name="AutoShape 34"/>
            <p:cNvSpPr>
              <a:spLocks noChangeArrowheads="1"/>
            </p:cNvSpPr>
            <p:nvPr/>
          </p:nvSpPr>
          <p:spPr bwMode="auto">
            <a:xfrm>
              <a:off x="1737" y="1910"/>
              <a:ext cx="163" cy="250"/>
            </a:xfrm>
            <a:prstGeom prst="downArrow">
              <a:avLst>
                <a:gd name="adj1" fmla="val 50000"/>
                <a:gd name="adj2" fmla="val 38344"/>
              </a:avLst>
            </a:prstGeom>
            <a:solidFill>
              <a:srgbClr val="FFFFFF"/>
            </a:solidFill>
            <a:ln w="9525">
              <a:solidFill>
                <a:schemeClr val="tx1"/>
              </a:solidFill>
              <a:miter lim="800000"/>
              <a:headEnd/>
              <a:tailEnd/>
            </a:ln>
          </p:spPr>
          <p:txBody>
            <a:bodyPr wrap="none" anchor="ctr"/>
            <a:lstStyle/>
            <a:p>
              <a:endParaRPr lang="en-US">
                <a:solidFill>
                  <a:schemeClr val="bg1"/>
                </a:solidFill>
                <a:latin typeface="Corbel" pitchFamily="34" charset="0"/>
              </a:endParaRPr>
            </a:p>
          </p:txBody>
        </p:sp>
      </p:grpSp>
      <p:grpSp>
        <p:nvGrpSpPr>
          <p:cNvPr id="90145" name="Group 35"/>
          <p:cNvGrpSpPr>
            <a:grpSpLocks/>
          </p:cNvGrpSpPr>
          <p:nvPr/>
        </p:nvGrpSpPr>
        <p:grpSpPr bwMode="auto">
          <a:xfrm>
            <a:off x="5878513" y="3567113"/>
            <a:ext cx="842962" cy="1195387"/>
            <a:chOff x="1578" y="1407"/>
            <a:chExt cx="532" cy="753"/>
          </a:xfrm>
        </p:grpSpPr>
        <p:sp>
          <p:nvSpPr>
            <p:cNvPr id="90174" name="Rectangle 36"/>
            <p:cNvSpPr>
              <a:spLocks noChangeArrowheads="1"/>
            </p:cNvSpPr>
            <p:nvPr/>
          </p:nvSpPr>
          <p:spPr bwMode="auto">
            <a:xfrm>
              <a:off x="1578" y="1407"/>
              <a:ext cx="532" cy="388"/>
            </a:xfrm>
            <a:prstGeom prst="rect">
              <a:avLst/>
            </a:prstGeom>
            <a:noFill/>
            <a:ln w="9525">
              <a:noFill/>
              <a:miter lim="800000"/>
              <a:headEnd/>
              <a:tailEnd/>
            </a:ln>
          </p:spPr>
          <p:txBody>
            <a:bodyPr wrap="none" lIns="0" tIns="0" rIns="0" bIns="0">
              <a:spAutoFit/>
            </a:bodyPr>
            <a:lstStyle/>
            <a:p>
              <a:pPr algn="ctr" eaLnBrk="0" hangingPunct="0"/>
              <a:r>
                <a:rPr lang="en-US" sz="2000">
                  <a:solidFill>
                    <a:schemeClr val="bg1"/>
                  </a:solidFill>
                  <a:latin typeface="Corbel" pitchFamily="34" charset="0"/>
                </a:rPr>
                <a:t>3</a:t>
              </a:r>
              <a:r>
                <a:rPr lang="en-US" sz="2000" i="1">
                  <a:solidFill>
                    <a:schemeClr val="bg1"/>
                  </a:solidFill>
                  <a:latin typeface="Corbel" pitchFamily="34" charset="0"/>
                </a:rPr>
                <a:t> dB </a:t>
              </a:r>
            </a:p>
            <a:p>
              <a:pPr algn="ctr" eaLnBrk="0" hangingPunct="0"/>
              <a:r>
                <a:rPr lang="en-US" sz="2000" i="1">
                  <a:solidFill>
                    <a:schemeClr val="bg1"/>
                  </a:solidFill>
                  <a:latin typeface="Corbel" pitchFamily="34" charset="0"/>
                </a:rPr>
                <a:t>sprežnik</a:t>
              </a:r>
            </a:p>
          </p:txBody>
        </p:sp>
        <p:sp>
          <p:nvSpPr>
            <p:cNvPr id="90175" name="AutoShape 37"/>
            <p:cNvSpPr>
              <a:spLocks noChangeArrowheads="1"/>
            </p:cNvSpPr>
            <p:nvPr/>
          </p:nvSpPr>
          <p:spPr bwMode="auto">
            <a:xfrm>
              <a:off x="1737" y="1910"/>
              <a:ext cx="163" cy="250"/>
            </a:xfrm>
            <a:prstGeom prst="downArrow">
              <a:avLst>
                <a:gd name="adj1" fmla="val 50000"/>
                <a:gd name="adj2" fmla="val 38344"/>
              </a:avLst>
            </a:prstGeom>
            <a:solidFill>
              <a:srgbClr val="FFFFFF"/>
            </a:solidFill>
            <a:ln w="9525">
              <a:solidFill>
                <a:schemeClr val="tx1"/>
              </a:solidFill>
              <a:miter lim="800000"/>
              <a:headEnd/>
              <a:tailEnd/>
            </a:ln>
          </p:spPr>
          <p:txBody>
            <a:bodyPr wrap="none" anchor="ctr"/>
            <a:lstStyle/>
            <a:p>
              <a:endParaRPr lang="en-US">
                <a:solidFill>
                  <a:schemeClr val="bg1"/>
                </a:solidFill>
                <a:latin typeface="Corbel" pitchFamily="34" charset="0"/>
              </a:endParaRPr>
            </a:p>
          </p:txBody>
        </p:sp>
      </p:grpSp>
      <p:grpSp>
        <p:nvGrpSpPr>
          <p:cNvPr id="90146" name="Group 38"/>
          <p:cNvGrpSpPr>
            <a:grpSpLocks/>
          </p:cNvGrpSpPr>
          <p:nvPr/>
        </p:nvGrpSpPr>
        <p:grpSpPr bwMode="auto">
          <a:xfrm>
            <a:off x="1000125" y="1530350"/>
            <a:ext cx="7259638" cy="1876425"/>
            <a:chOff x="682" y="964"/>
            <a:chExt cx="4955" cy="1182"/>
          </a:xfrm>
        </p:grpSpPr>
        <p:sp>
          <p:nvSpPr>
            <p:cNvPr id="90158" name="Rectangle 39"/>
            <p:cNvSpPr>
              <a:spLocks noChangeArrowheads="1"/>
            </p:cNvSpPr>
            <p:nvPr/>
          </p:nvSpPr>
          <p:spPr bwMode="auto">
            <a:xfrm>
              <a:off x="2460" y="1070"/>
              <a:ext cx="1056" cy="432"/>
            </a:xfrm>
            <a:prstGeom prst="rect">
              <a:avLst/>
            </a:prstGeom>
            <a:solidFill>
              <a:srgbClr val="E1EB5D"/>
            </a:solidFill>
            <a:ln w="12700">
              <a:solidFill>
                <a:schemeClr val="bg1"/>
              </a:solidFill>
              <a:miter lim="800000"/>
              <a:headEnd/>
              <a:tailEnd/>
            </a:ln>
          </p:spPr>
          <p:txBody>
            <a:bodyPr wrap="none" anchor="ctr"/>
            <a:lstStyle/>
            <a:p>
              <a:endParaRPr lang="en-US">
                <a:solidFill>
                  <a:schemeClr val="bg1"/>
                </a:solidFill>
                <a:latin typeface="Corbel" pitchFamily="34" charset="0"/>
              </a:endParaRPr>
            </a:p>
          </p:txBody>
        </p:sp>
        <p:grpSp>
          <p:nvGrpSpPr>
            <p:cNvPr id="90159" name="Group 40"/>
            <p:cNvGrpSpPr>
              <a:grpSpLocks/>
            </p:cNvGrpSpPr>
            <p:nvPr/>
          </p:nvGrpSpPr>
          <p:grpSpPr bwMode="auto">
            <a:xfrm>
              <a:off x="1932" y="1214"/>
              <a:ext cx="2112" cy="0"/>
              <a:chOff x="2064" y="1104"/>
              <a:chExt cx="2112" cy="0"/>
            </a:xfrm>
          </p:grpSpPr>
          <p:sp>
            <p:nvSpPr>
              <p:cNvPr id="90171" name="Line 41"/>
              <p:cNvSpPr>
                <a:spLocks noChangeShapeType="1"/>
              </p:cNvSpPr>
              <p:nvPr/>
            </p:nvSpPr>
            <p:spPr bwMode="auto">
              <a:xfrm>
                <a:off x="2064" y="1104"/>
                <a:ext cx="528" cy="0"/>
              </a:xfrm>
              <a:prstGeom prst="line">
                <a:avLst/>
              </a:prstGeom>
              <a:noFill/>
              <a:ln w="57150">
                <a:solidFill>
                  <a:schemeClr val="bg1"/>
                </a:solidFill>
                <a:round/>
                <a:headEnd/>
                <a:tailEnd type="arrow" w="med" len="med"/>
              </a:ln>
            </p:spPr>
            <p:txBody>
              <a:bodyPr wrap="none" anchor="ctr"/>
              <a:lstStyle/>
              <a:p>
                <a:endParaRPr lang="en-US"/>
              </a:p>
            </p:txBody>
          </p:sp>
          <p:sp>
            <p:nvSpPr>
              <p:cNvPr id="90172" name="Line 42"/>
              <p:cNvSpPr>
                <a:spLocks noChangeShapeType="1"/>
              </p:cNvSpPr>
              <p:nvPr/>
            </p:nvSpPr>
            <p:spPr bwMode="auto">
              <a:xfrm>
                <a:off x="3648" y="1104"/>
                <a:ext cx="528" cy="0"/>
              </a:xfrm>
              <a:prstGeom prst="line">
                <a:avLst/>
              </a:prstGeom>
              <a:noFill/>
              <a:ln w="57150">
                <a:solidFill>
                  <a:schemeClr val="bg1"/>
                </a:solidFill>
                <a:round/>
                <a:headEnd/>
                <a:tailEnd type="arrow" w="med" len="med"/>
              </a:ln>
            </p:spPr>
            <p:txBody>
              <a:bodyPr wrap="none" anchor="ctr"/>
              <a:lstStyle/>
              <a:p>
                <a:endParaRPr lang="en-US"/>
              </a:p>
            </p:txBody>
          </p:sp>
          <p:sp>
            <p:nvSpPr>
              <p:cNvPr id="90173" name="Line 43"/>
              <p:cNvSpPr>
                <a:spLocks noChangeShapeType="1"/>
              </p:cNvSpPr>
              <p:nvPr/>
            </p:nvSpPr>
            <p:spPr bwMode="auto">
              <a:xfrm>
                <a:off x="2592" y="1104"/>
                <a:ext cx="1056" cy="0"/>
              </a:xfrm>
              <a:prstGeom prst="line">
                <a:avLst/>
              </a:prstGeom>
              <a:noFill/>
              <a:ln w="57150">
                <a:solidFill>
                  <a:schemeClr val="bg1"/>
                </a:solidFill>
                <a:prstDash val="sysDot"/>
                <a:round/>
                <a:headEnd/>
                <a:tailEnd/>
              </a:ln>
            </p:spPr>
            <p:txBody>
              <a:bodyPr wrap="none" anchor="ctr"/>
              <a:lstStyle/>
              <a:p>
                <a:endParaRPr lang="en-US"/>
              </a:p>
            </p:txBody>
          </p:sp>
        </p:grpSp>
        <p:grpSp>
          <p:nvGrpSpPr>
            <p:cNvPr id="90160" name="Group 44"/>
            <p:cNvGrpSpPr>
              <a:grpSpLocks/>
            </p:cNvGrpSpPr>
            <p:nvPr/>
          </p:nvGrpSpPr>
          <p:grpSpPr bwMode="auto">
            <a:xfrm>
              <a:off x="2604" y="1214"/>
              <a:ext cx="792" cy="547"/>
              <a:chOff x="2736" y="1104"/>
              <a:chExt cx="792" cy="547"/>
            </a:xfrm>
          </p:grpSpPr>
          <p:sp>
            <p:nvSpPr>
              <p:cNvPr id="90167" name="Freeform 45"/>
              <p:cNvSpPr>
                <a:spLocks/>
              </p:cNvSpPr>
              <p:nvPr/>
            </p:nvSpPr>
            <p:spPr bwMode="auto">
              <a:xfrm>
                <a:off x="2736" y="1104"/>
                <a:ext cx="154" cy="288"/>
              </a:xfrm>
              <a:custGeom>
                <a:avLst/>
                <a:gdLst>
                  <a:gd name="T0" fmla="*/ 0 w 168"/>
                  <a:gd name="T1" fmla="*/ 0 h 288"/>
                  <a:gd name="T2" fmla="*/ 132 w 168"/>
                  <a:gd name="T3" fmla="*/ 144 h 288"/>
                  <a:gd name="T4" fmla="*/ 132 w 168"/>
                  <a:gd name="T5" fmla="*/ 288 h 288"/>
                  <a:gd name="T6" fmla="*/ 0 60000 65536"/>
                  <a:gd name="T7" fmla="*/ 0 60000 65536"/>
                  <a:gd name="T8" fmla="*/ 0 60000 65536"/>
                  <a:gd name="T9" fmla="*/ 0 w 168"/>
                  <a:gd name="T10" fmla="*/ 0 h 288"/>
                  <a:gd name="T11" fmla="*/ 168 w 168"/>
                  <a:gd name="T12" fmla="*/ 288 h 288"/>
                </a:gdLst>
                <a:ahLst/>
                <a:cxnLst>
                  <a:cxn ang="T6">
                    <a:pos x="T0" y="T1"/>
                  </a:cxn>
                  <a:cxn ang="T7">
                    <a:pos x="T2" y="T3"/>
                  </a:cxn>
                  <a:cxn ang="T8">
                    <a:pos x="T4" y="T5"/>
                  </a:cxn>
                </a:cxnLst>
                <a:rect l="T9" t="T10" r="T11" b="T12"/>
                <a:pathLst>
                  <a:path w="168" h="288">
                    <a:moveTo>
                      <a:pt x="0" y="0"/>
                    </a:moveTo>
                    <a:cubicBezTo>
                      <a:pt x="60" y="48"/>
                      <a:pt x="120" y="96"/>
                      <a:pt x="144" y="144"/>
                    </a:cubicBezTo>
                    <a:cubicBezTo>
                      <a:pt x="168" y="192"/>
                      <a:pt x="144" y="264"/>
                      <a:pt x="144" y="288"/>
                    </a:cubicBezTo>
                  </a:path>
                </a:pathLst>
              </a:custGeom>
              <a:noFill/>
              <a:ln w="28575">
                <a:solidFill>
                  <a:schemeClr val="bg1"/>
                </a:solidFill>
                <a:prstDash val="sysDot"/>
                <a:round/>
                <a:headEnd/>
                <a:tailEnd/>
              </a:ln>
            </p:spPr>
            <p:txBody>
              <a:bodyPr wrap="none" anchor="ctr"/>
              <a:lstStyle/>
              <a:p>
                <a:endParaRPr lang="en-US">
                  <a:solidFill>
                    <a:schemeClr val="bg1"/>
                  </a:solidFill>
                  <a:latin typeface="Corbel" pitchFamily="34" charset="0"/>
                </a:endParaRPr>
              </a:p>
            </p:txBody>
          </p:sp>
          <p:sp>
            <p:nvSpPr>
              <p:cNvPr id="90168" name="Freeform 46"/>
              <p:cNvSpPr>
                <a:spLocks/>
              </p:cNvSpPr>
              <p:nvPr/>
            </p:nvSpPr>
            <p:spPr bwMode="auto">
              <a:xfrm flipH="1">
                <a:off x="3360" y="1104"/>
                <a:ext cx="168" cy="288"/>
              </a:xfrm>
              <a:custGeom>
                <a:avLst/>
                <a:gdLst>
                  <a:gd name="T0" fmla="*/ 0 w 168"/>
                  <a:gd name="T1" fmla="*/ 0 h 288"/>
                  <a:gd name="T2" fmla="*/ 144 w 168"/>
                  <a:gd name="T3" fmla="*/ 144 h 288"/>
                  <a:gd name="T4" fmla="*/ 144 w 168"/>
                  <a:gd name="T5" fmla="*/ 288 h 288"/>
                  <a:gd name="T6" fmla="*/ 0 60000 65536"/>
                  <a:gd name="T7" fmla="*/ 0 60000 65536"/>
                  <a:gd name="T8" fmla="*/ 0 60000 65536"/>
                  <a:gd name="T9" fmla="*/ 0 w 168"/>
                  <a:gd name="T10" fmla="*/ 0 h 288"/>
                  <a:gd name="T11" fmla="*/ 168 w 168"/>
                  <a:gd name="T12" fmla="*/ 288 h 288"/>
                </a:gdLst>
                <a:ahLst/>
                <a:cxnLst>
                  <a:cxn ang="T6">
                    <a:pos x="T0" y="T1"/>
                  </a:cxn>
                  <a:cxn ang="T7">
                    <a:pos x="T2" y="T3"/>
                  </a:cxn>
                  <a:cxn ang="T8">
                    <a:pos x="T4" y="T5"/>
                  </a:cxn>
                </a:cxnLst>
                <a:rect l="T9" t="T10" r="T11" b="T12"/>
                <a:pathLst>
                  <a:path w="168" h="288">
                    <a:moveTo>
                      <a:pt x="0" y="0"/>
                    </a:moveTo>
                    <a:cubicBezTo>
                      <a:pt x="60" y="48"/>
                      <a:pt x="120" y="96"/>
                      <a:pt x="144" y="144"/>
                    </a:cubicBezTo>
                    <a:cubicBezTo>
                      <a:pt x="168" y="192"/>
                      <a:pt x="144" y="264"/>
                      <a:pt x="144" y="288"/>
                    </a:cubicBezTo>
                  </a:path>
                </a:pathLst>
              </a:custGeom>
              <a:noFill/>
              <a:ln w="28575">
                <a:solidFill>
                  <a:schemeClr val="bg1"/>
                </a:solidFill>
                <a:prstDash val="sysDot"/>
                <a:round/>
                <a:headEnd/>
                <a:tailEnd/>
              </a:ln>
            </p:spPr>
            <p:txBody>
              <a:bodyPr wrap="none" anchor="ctr"/>
              <a:lstStyle/>
              <a:p>
                <a:endParaRPr lang="en-US">
                  <a:solidFill>
                    <a:schemeClr val="bg1"/>
                  </a:solidFill>
                  <a:latin typeface="Corbel" pitchFamily="34" charset="0"/>
                </a:endParaRPr>
              </a:p>
            </p:txBody>
          </p:sp>
          <p:sp>
            <p:nvSpPr>
              <p:cNvPr id="90169" name="Line 47"/>
              <p:cNvSpPr>
                <a:spLocks noChangeShapeType="1"/>
              </p:cNvSpPr>
              <p:nvPr/>
            </p:nvSpPr>
            <p:spPr bwMode="auto">
              <a:xfrm>
                <a:off x="2880" y="1392"/>
                <a:ext cx="0" cy="240"/>
              </a:xfrm>
              <a:prstGeom prst="line">
                <a:avLst/>
              </a:prstGeom>
              <a:noFill/>
              <a:ln w="28575">
                <a:solidFill>
                  <a:schemeClr val="bg1"/>
                </a:solidFill>
                <a:round/>
                <a:headEnd/>
                <a:tailEnd type="arrow" w="med" len="med"/>
              </a:ln>
            </p:spPr>
            <p:txBody>
              <a:bodyPr wrap="none" anchor="ctr"/>
              <a:lstStyle/>
              <a:p>
                <a:endParaRPr lang="en-US"/>
              </a:p>
            </p:txBody>
          </p:sp>
          <p:sp>
            <p:nvSpPr>
              <p:cNvPr id="90170" name="Line 48"/>
              <p:cNvSpPr>
                <a:spLocks noChangeShapeType="1"/>
              </p:cNvSpPr>
              <p:nvPr/>
            </p:nvSpPr>
            <p:spPr bwMode="auto">
              <a:xfrm flipH="1" flipV="1">
                <a:off x="3370" y="1411"/>
                <a:ext cx="0" cy="240"/>
              </a:xfrm>
              <a:prstGeom prst="line">
                <a:avLst/>
              </a:prstGeom>
              <a:noFill/>
              <a:ln w="28575">
                <a:solidFill>
                  <a:schemeClr val="bg1"/>
                </a:solidFill>
                <a:round/>
                <a:headEnd/>
                <a:tailEnd type="arrow" w="med" len="med"/>
              </a:ln>
            </p:spPr>
            <p:txBody>
              <a:bodyPr wrap="none" anchor="ctr"/>
              <a:lstStyle/>
              <a:p>
                <a:endParaRPr lang="en-US"/>
              </a:p>
            </p:txBody>
          </p:sp>
        </p:grpSp>
        <p:sp>
          <p:nvSpPr>
            <p:cNvPr id="90161" name="Text Box 49"/>
            <p:cNvSpPr txBox="1">
              <a:spLocks noChangeArrowheads="1"/>
            </p:cNvSpPr>
            <p:nvPr/>
          </p:nvSpPr>
          <p:spPr bwMode="auto">
            <a:xfrm>
              <a:off x="682" y="964"/>
              <a:ext cx="1566" cy="327"/>
            </a:xfrm>
            <a:prstGeom prst="rect">
              <a:avLst/>
            </a:prstGeom>
            <a:noFill/>
            <a:ln w="12700">
              <a:noFill/>
              <a:miter lim="800000"/>
              <a:headEnd/>
              <a:tailEnd/>
            </a:ln>
          </p:spPr>
          <p:txBody>
            <a:bodyPr>
              <a:spAutoFit/>
            </a:bodyPr>
            <a:lstStyle/>
            <a:p>
              <a:pPr eaLnBrk="0" hangingPunct="0">
                <a:spcBef>
                  <a:spcPct val="50000"/>
                </a:spcBef>
              </a:pPr>
              <a:r>
                <a:rPr lang="en-US" sz="2800" dirty="0">
                  <a:solidFill>
                    <a:schemeClr val="bg1"/>
                  </a:solidFill>
                  <a:latin typeface="Symbol" pitchFamily="18" charset="2"/>
                </a:rPr>
                <a:t>l</a:t>
              </a:r>
              <a:r>
                <a:rPr lang="en-US" sz="2800" baseline="-25000" dirty="0">
                  <a:solidFill>
                    <a:schemeClr val="bg1"/>
                  </a:solidFill>
                  <a:latin typeface="Symbol" pitchFamily="18" charset="2"/>
                </a:rPr>
                <a:t>1 </a:t>
              </a:r>
              <a:r>
                <a:rPr lang="en-US" sz="2800" dirty="0">
                  <a:solidFill>
                    <a:schemeClr val="bg1"/>
                  </a:solidFill>
                  <a:latin typeface="Symbol" pitchFamily="18" charset="2"/>
                </a:rPr>
                <a:t>l</a:t>
              </a:r>
              <a:r>
                <a:rPr lang="en-US" sz="2800" baseline="-25000" dirty="0">
                  <a:solidFill>
                    <a:schemeClr val="bg1"/>
                  </a:solidFill>
                  <a:latin typeface="Symbol" pitchFamily="18" charset="2"/>
                </a:rPr>
                <a:t>2 </a:t>
              </a:r>
              <a:r>
                <a:rPr lang="en-US" sz="2800" dirty="0">
                  <a:solidFill>
                    <a:schemeClr val="bg1"/>
                  </a:solidFill>
                  <a:latin typeface="Symbol" pitchFamily="18" charset="2"/>
                </a:rPr>
                <a:t>l</a:t>
              </a:r>
              <a:r>
                <a:rPr lang="en-US" sz="2800" baseline="-25000" dirty="0">
                  <a:solidFill>
                    <a:schemeClr val="bg1"/>
                  </a:solidFill>
                  <a:latin typeface="Symbol" pitchFamily="18" charset="2"/>
                </a:rPr>
                <a:t>3 </a:t>
              </a:r>
              <a:r>
                <a:rPr lang="en-US" sz="2800" dirty="0">
                  <a:solidFill>
                    <a:schemeClr val="bg1"/>
                  </a:solidFill>
                  <a:latin typeface="Symbol" pitchFamily="18" charset="2"/>
                </a:rPr>
                <a:t>l</a:t>
              </a:r>
              <a:r>
                <a:rPr lang="en-US" sz="2800" baseline="-25000" dirty="0">
                  <a:solidFill>
                    <a:schemeClr val="bg1"/>
                  </a:solidFill>
                  <a:latin typeface="Symbol" pitchFamily="18" charset="2"/>
                </a:rPr>
                <a:t>4 </a:t>
              </a:r>
              <a:r>
                <a:rPr lang="en-US" sz="2800" dirty="0">
                  <a:solidFill>
                    <a:schemeClr val="bg1"/>
                  </a:solidFill>
                  <a:latin typeface="Symbol" pitchFamily="18" charset="2"/>
                </a:rPr>
                <a:t>l</a:t>
              </a:r>
              <a:r>
                <a:rPr lang="en-US" sz="2800" baseline="-25000" dirty="0">
                  <a:solidFill>
                    <a:schemeClr val="bg1"/>
                  </a:solidFill>
                  <a:latin typeface="Symbol" pitchFamily="18" charset="2"/>
                </a:rPr>
                <a:t>5</a:t>
              </a:r>
              <a:endParaRPr lang="en-US" sz="2400" baseline="-25000" dirty="0">
                <a:solidFill>
                  <a:schemeClr val="bg1"/>
                </a:solidFill>
                <a:latin typeface="Symbol" pitchFamily="18" charset="2"/>
              </a:endParaRPr>
            </a:p>
          </p:txBody>
        </p:sp>
        <p:sp>
          <p:nvSpPr>
            <p:cNvPr id="90162" name="Text Box 50"/>
            <p:cNvSpPr txBox="1">
              <a:spLocks noChangeArrowheads="1"/>
            </p:cNvSpPr>
            <p:nvPr/>
          </p:nvSpPr>
          <p:spPr bwMode="auto">
            <a:xfrm>
              <a:off x="4071" y="1022"/>
              <a:ext cx="1566" cy="327"/>
            </a:xfrm>
            <a:prstGeom prst="rect">
              <a:avLst/>
            </a:prstGeom>
            <a:noFill/>
            <a:ln w="12700">
              <a:noFill/>
              <a:miter lim="800000"/>
              <a:headEnd/>
              <a:tailEnd/>
            </a:ln>
          </p:spPr>
          <p:txBody>
            <a:bodyPr>
              <a:spAutoFit/>
            </a:bodyPr>
            <a:lstStyle/>
            <a:p>
              <a:pP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1 </a:t>
              </a:r>
              <a:r>
                <a:rPr lang="en-US" sz="2800">
                  <a:solidFill>
                    <a:schemeClr val="bg1"/>
                  </a:solidFill>
                  <a:latin typeface="Symbol" pitchFamily="18" charset="2"/>
                </a:rPr>
                <a:t>l</a:t>
              </a:r>
              <a:r>
                <a:rPr lang="en-US" sz="2800" baseline="-25000">
                  <a:solidFill>
                    <a:schemeClr val="bg1"/>
                  </a:solidFill>
                  <a:latin typeface="Symbol" pitchFamily="18" charset="2"/>
                </a:rPr>
                <a:t>2</a:t>
              </a:r>
              <a:r>
                <a:rPr lang="en-US" sz="2800" baseline="30000">
                  <a:solidFill>
                    <a:schemeClr val="bg1"/>
                  </a:solidFill>
                  <a:latin typeface="Symbol" pitchFamily="18" charset="2"/>
                </a:rPr>
                <a:t>*</a:t>
              </a:r>
              <a:r>
                <a:rPr lang="en-US" sz="2800" baseline="-25000">
                  <a:solidFill>
                    <a:schemeClr val="bg1"/>
                  </a:solidFill>
                  <a:latin typeface="Symbol" pitchFamily="18" charset="2"/>
                </a:rPr>
                <a:t> </a:t>
              </a:r>
              <a:r>
                <a:rPr lang="en-US" sz="2800">
                  <a:solidFill>
                    <a:schemeClr val="bg1"/>
                  </a:solidFill>
                  <a:latin typeface="Symbol" pitchFamily="18" charset="2"/>
                </a:rPr>
                <a:t>l</a:t>
              </a:r>
              <a:r>
                <a:rPr lang="en-US" sz="2800" baseline="-25000">
                  <a:solidFill>
                    <a:schemeClr val="bg1"/>
                  </a:solidFill>
                  <a:latin typeface="Symbol" pitchFamily="18" charset="2"/>
                </a:rPr>
                <a:t>3 </a:t>
              </a:r>
              <a:r>
                <a:rPr lang="en-US" sz="2800">
                  <a:solidFill>
                    <a:schemeClr val="bg1"/>
                  </a:solidFill>
                  <a:latin typeface="Symbol" pitchFamily="18" charset="2"/>
                </a:rPr>
                <a:t>l</a:t>
              </a:r>
              <a:r>
                <a:rPr lang="en-US" sz="2800" baseline="-25000">
                  <a:solidFill>
                    <a:schemeClr val="bg1"/>
                  </a:solidFill>
                  <a:latin typeface="Symbol" pitchFamily="18" charset="2"/>
                </a:rPr>
                <a:t>4 </a:t>
              </a:r>
              <a:r>
                <a:rPr lang="en-US" sz="2800">
                  <a:solidFill>
                    <a:schemeClr val="bg1"/>
                  </a:solidFill>
                  <a:latin typeface="Symbol" pitchFamily="18" charset="2"/>
                </a:rPr>
                <a:t>l</a:t>
              </a:r>
              <a:r>
                <a:rPr lang="en-US" sz="2800" baseline="-25000">
                  <a:solidFill>
                    <a:schemeClr val="bg1"/>
                  </a:solidFill>
                  <a:latin typeface="Symbol" pitchFamily="18" charset="2"/>
                </a:rPr>
                <a:t>5</a:t>
              </a:r>
            </a:p>
          </p:txBody>
        </p:sp>
        <p:sp>
          <p:nvSpPr>
            <p:cNvPr id="90163" name="Text Box 51"/>
            <p:cNvSpPr txBox="1">
              <a:spLocks noChangeArrowheads="1"/>
            </p:cNvSpPr>
            <p:nvPr/>
          </p:nvSpPr>
          <p:spPr bwMode="auto">
            <a:xfrm>
              <a:off x="2584" y="1818"/>
              <a:ext cx="385" cy="327"/>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endParaRPr lang="en-US" sz="2400" baseline="-25000">
                <a:solidFill>
                  <a:schemeClr val="bg1"/>
                </a:solidFill>
                <a:latin typeface="Symbol" pitchFamily="18" charset="2"/>
              </a:endParaRPr>
            </a:p>
          </p:txBody>
        </p:sp>
        <p:sp>
          <p:nvSpPr>
            <p:cNvPr id="90164" name="Text Box 52"/>
            <p:cNvSpPr txBox="1">
              <a:spLocks noChangeArrowheads="1"/>
            </p:cNvSpPr>
            <p:nvPr/>
          </p:nvSpPr>
          <p:spPr bwMode="auto">
            <a:xfrm>
              <a:off x="3029" y="1819"/>
              <a:ext cx="500" cy="327"/>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r>
                <a:rPr lang="en-US" sz="2800" baseline="30000">
                  <a:solidFill>
                    <a:schemeClr val="bg1"/>
                  </a:solidFill>
                  <a:latin typeface="Symbol" pitchFamily="18" charset="2"/>
                </a:rPr>
                <a:t>*</a:t>
              </a:r>
              <a:endParaRPr lang="en-US" sz="2800" baseline="-25000">
                <a:solidFill>
                  <a:schemeClr val="bg1"/>
                </a:solidFill>
                <a:latin typeface="Symbol" pitchFamily="18" charset="2"/>
              </a:endParaRPr>
            </a:p>
          </p:txBody>
        </p:sp>
        <p:sp>
          <p:nvSpPr>
            <p:cNvPr id="90165" name="Text Box 53"/>
            <p:cNvSpPr txBox="1">
              <a:spLocks noChangeArrowheads="1"/>
            </p:cNvSpPr>
            <p:nvPr/>
          </p:nvSpPr>
          <p:spPr bwMode="auto">
            <a:xfrm>
              <a:off x="1894" y="1511"/>
              <a:ext cx="777" cy="288"/>
            </a:xfrm>
            <a:prstGeom prst="rect">
              <a:avLst/>
            </a:prstGeom>
            <a:noFill/>
            <a:ln w="12700">
              <a:noFill/>
              <a:miter lim="800000"/>
              <a:headEnd/>
              <a:tailEnd/>
            </a:ln>
          </p:spPr>
          <p:txBody>
            <a:bodyPr>
              <a:spAutoFit/>
            </a:bodyPr>
            <a:lstStyle/>
            <a:p>
              <a:pPr algn="r" eaLnBrk="0" hangingPunct="0">
                <a:spcBef>
                  <a:spcPct val="50000"/>
                </a:spcBef>
              </a:pPr>
              <a:r>
                <a:rPr lang="en-US" sz="2400" i="1">
                  <a:solidFill>
                    <a:schemeClr val="bg1"/>
                  </a:solidFill>
                  <a:latin typeface="Corbel" pitchFamily="34" charset="0"/>
                </a:rPr>
                <a:t>drop</a:t>
              </a:r>
            </a:p>
          </p:txBody>
        </p:sp>
        <p:sp>
          <p:nvSpPr>
            <p:cNvPr id="90166" name="Text Box 54"/>
            <p:cNvSpPr txBox="1">
              <a:spLocks noChangeArrowheads="1"/>
            </p:cNvSpPr>
            <p:nvPr/>
          </p:nvSpPr>
          <p:spPr bwMode="auto">
            <a:xfrm>
              <a:off x="3363" y="1512"/>
              <a:ext cx="777" cy="288"/>
            </a:xfrm>
            <a:prstGeom prst="rect">
              <a:avLst/>
            </a:prstGeom>
            <a:noFill/>
            <a:ln w="12700">
              <a:noFill/>
              <a:miter lim="800000"/>
              <a:headEnd/>
              <a:tailEnd/>
            </a:ln>
          </p:spPr>
          <p:txBody>
            <a:bodyPr>
              <a:spAutoFit/>
            </a:bodyPr>
            <a:lstStyle/>
            <a:p>
              <a:pPr eaLnBrk="0" hangingPunct="0">
                <a:spcBef>
                  <a:spcPct val="50000"/>
                </a:spcBef>
              </a:pPr>
              <a:r>
                <a:rPr lang="en-US" sz="2400" i="1">
                  <a:solidFill>
                    <a:schemeClr val="bg1"/>
                  </a:solidFill>
                  <a:latin typeface="Corbel" pitchFamily="34" charset="0"/>
                </a:rPr>
                <a:t>add</a:t>
              </a:r>
            </a:p>
          </p:txBody>
        </p:sp>
      </p:grpSp>
      <p:sp>
        <p:nvSpPr>
          <p:cNvPr id="90147" name="Text Box 55"/>
          <p:cNvSpPr txBox="1">
            <a:spLocks noChangeArrowheads="1"/>
          </p:cNvSpPr>
          <p:nvPr/>
        </p:nvSpPr>
        <p:spPr bwMode="auto">
          <a:xfrm>
            <a:off x="549275" y="3694113"/>
            <a:ext cx="1957388" cy="954087"/>
          </a:xfrm>
          <a:prstGeom prst="rect">
            <a:avLst/>
          </a:prstGeom>
          <a:noFill/>
          <a:ln w="12700">
            <a:noFill/>
            <a:miter lim="800000"/>
            <a:headEnd/>
            <a:tailEnd/>
          </a:ln>
        </p:spPr>
        <p:txBody>
          <a:bodyPr>
            <a:spAutoFit/>
          </a:bodyPr>
          <a:lstStyle/>
          <a:p>
            <a:pP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1 </a:t>
            </a:r>
            <a:r>
              <a:rPr lang="en-US" sz="2800">
                <a:solidFill>
                  <a:schemeClr val="bg1"/>
                </a:solidFill>
                <a:latin typeface="Symbol" pitchFamily="18" charset="2"/>
              </a:rPr>
              <a:t>l</a:t>
            </a:r>
            <a:r>
              <a:rPr lang="en-US" sz="2800" baseline="-25000">
                <a:solidFill>
                  <a:schemeClr val="bg1"/>
                </a:solidFill>
                <a:latin typeface="Symbol" pitchFamily="18" charset="2"/>
              </a:rPr>
              <a:t>2 </a:t>
            </a:r>
            <a:r>
              <a:rPr lang="en-US" sz="2800">
                <a:solidFill>
                  <a:schemeClr val="bg1"/>
                </a:solidFill>
                <a:latin typeface="Symbol" pitchFamily="18" charset="2"/>
              </a:rPr>
              <a:t>l</a:t>
            </a:r>
            <a:r>
              <a:rPr lang="en-US" sz="2800" baseline="-25000">
                <a:solidFill>
                  <a:schemeClr val="bg1"/>
                </a:solidFill>
                <a:latin typeface="Symbol" pitchFamily="18" charset="2"/>
              </a:rPr>
              <a:t>3 </a:t>
            </a:r>
            <a:r>
              <a:rPr lang="en-US" sz="2800">
                <a:solidFill>
                  <a:schemeClr val="bg1"/>
                </a:solidFill>
                <a:latin typeface="Symbol" pitchFamily="18" charset="2"/>
              </a:rPr>
              <a:t>l</a:t>
            </a:r>
            <a:r>
              <a:rPr lang="en-US" sz="2800" baseline="-25000">
                <a:solidFill>
                  <a:schemeClr val="bg1"/>
                </a:solidFill>
                <a:latin typeface="Symbol" pitchFamily="18" charset="2"/>
              </a:rPr>
              <a:t>4 </a:t>
            </a:r>
            <a:r>
              <a:rPr lang="en-US" sz="2800">
                <a:solidFill>
                  <a:schemeClr val="bg1"/>
                </a:solidFill>
                <a:latin typeface="Symbol" pitchFamily="18" charset="2"/>
              </a:rPr>
              <a:t>l</a:t>
            </a:r>
            <a:r>
              <a:rPr lang="en-US" sz="2800" baseline="-25000">
                <a:solidFill>
                  <a:schemeClr val="bg1"/>
                </a:solidFill>
                <a:latin typeface="Symbol" pitchFamily="18" charset="2"/>
              </a:rPr>
              <a:t>5</a:t>
            </a:r>
            <a:endParaRPr lang="en-US" sz="2400" baseline="-25000">
              <a:solidFill>
                <a:schemeClr val="bg1"/>
              </a:solidFill>
              <a:latin typeface="Symbol" pitchFamily="18" charset="2"/>
            </a:endParaRPr>
          </a:p>
        </p:txBody>
      </p:sp>
      <p:sp>
        <p:nvSpPr>
          <p:cNvPr id="90148" name="Text Box 56"/>
          <p:cNvSpPr txBox="1">
            <a:spLocks noChangeArrowheads="1"/>
          </p:cNvSpPr>
          <p:nvPr/>
        </p:nvSpPr>
        <p:spPr bwMode="auto">
          <a:xfrm>
            <a:off x="930275" y="5553075"/>
            <a:ext cx="565150" cy="519113"/>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endParaRPr lang="en-US" sz="2400" baseline="-25000">
              <a:solidFill>
                <a:schemeClr val="bg1"/>
              </a:solidFill>
              <a:latin typeface="Symbol" pitchFamily="18" charset="2"/>
            </a:endParaRPr>
          </a:p>
        </p:txBody>
      </p:sp>
      <p:sp>
        <p:nvSpPr>
          <p:cNvPr id="90149" name="Text Box 57"/>
          <p:cNvSpPr txBox="1">
            <a:spLocks noChangeArrowheads="1"/>
          </p:cNvSpPr>
          <p:nvPr/>
        </p:nvSpPr>
        <p:spPr bwMode="auto">
          <a:xfrm>
            <a:off x="6969125" y="3621088"/>
            <a:ext cx="733425" cy="519112"/>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r>
              <a:rPr lang="en-US" sz="2800" baseline="30000">
                <a:solidFill>
                  <a:schemeClr val="bg1"/>
                </a:solidFill>
                <a:latin typeface="Symbol" pitchFamily="18" charset="2"/>
              </a:rPr>
              <a:t>*</a:t>
            </a:r>
            <a:endParaRPr lang="en-US" sz="2800" baseline="-25000">
              <a:solidFill>
                <a:schemeClr val="bg1"/>
              </a:solidFill>
              <a:latin typeface="Symbol" pitchFamily="18" charset="2"/>
            </a:endParaRPr>
          </a:p>
        </p:txBody>
      </p:sp>
      <p:grpSp>
        <p:nvGrpSpPr>
          <p:cNvPr id="90150" name="Group 58"/>
          <p:cNvGrpSpPr>
            <a:grpSpLocks/>
          </p:cNvGrpSpPr>
          <p:nvPr/>
        </p:nvGrpSpPr>
        <p:grpSpPr bwMode="auto">
          <a:xfrm>
            <a:off x="3478213" y="4300538"/>
            <a:ext cx="915987" cy="546100"/>
            <a:chOff x="2534" y="2359"/>
            <a:chExt cx="625" cy="344"/>
          </a:xfrm>
        </p:grpSpPr>
        <p:sp>
          <p:nvSpPr>
            <p:cNvPr id="90156" name="Arc 59"/>
            <p:cNvSpPr>
              <a:spLocks/>
            </p:cNvSpPr>
            <p:nvPr/>
          </p:nvSpPr>
          <p:spPr bwMode="auto">
            <a:xfrm>
              <a:off x="2534" y="2359"/>
              <a:ext cx="624" cy="173"/>
            </a:xfrm>
            <a:custGeom>
              <a:avLst/>
              <a:gdLst>
                <a:gd name="T0" fmla="*/ 0 w 21600"/>
                <a:gd name="T1" fmla="*/ 0 h 21600"/>
                <a:gd name="T2" fmla="*/ 18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a:tailEnd/>
            </a:ln>
          </p:spPr>
          <p:txBody>
            <a:bodyPr wrap="none" anchor="ctr"/>
            <a:lstStyle/>
            <a:p>
              <a:endParaRPr lang="en-US">
                <a:solidFill>
                  <a:schemeClr val="bg1"/>
                </a:solidFill>
                <a:latin typeface="Corbel" pitchFamily="34" charset="0"/>
              </a:endParaRPr>
            </a:p>
          </p:txBody>
        </p:sp>
        <p:sp>
          <p:nvSpPr>
            <p:cNvPr id="90157" name="Arc 60"/>
            <p:cNvSpPr>
              <a:spLocks/>
            </p:cNvSpPr>
            <p:nvPr/>
          </p:nvSpPr>
          <p:spPr bwMode="auto">
            <a:xfrm flipV="1">
              <a:off x="2535" y="2530"/>
              <a:ext cx="624" cy="173"/>
            </a:xfrm>
            <a:custGeom>
              <a:avLst/>
              <a:gdLst>
                <a:gd name="T0" fmla="*/ 0 w 21600"/>
                <a:gd name="T1" fmla="*/ 0 h 21600"/>
                <a:gd name="T2" fmla="*/ 18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type="arrow" w="med" len="med"/>
              <a:tailEnd/>
            </a:ln>
          </p:spPr>
          <p:txBody>
            <a:bodyPr wrap="none" anchor="ctr"/>
            <a:lstStyle/>
            <a:p>
              <a:endParaRPr lang="en-US">
                <a:solidFill>
                  <a:schemeClr val="bg1"/>
                </a:solidFill>
                <a:latin typeface="Corbel" pitchFamily="34" charset="0"/>
              </a:endParaRPr>
            </a:p>
          </p:txBody>
        </p:sp>
      </p:grpSp>
      <p:grpSp>
        <p:nvGrpSpPr>
          <p:cNvPr id="90151" name="Group 61"/>
          <p:cNvGrpSpPr>
            <a:grpSpLocks/>
          </p:cNvGrpSpPr>
          <p:nvPr/>
        </p:nvGrpSpPr>
        <p:grpSpPr bwMode="auto">
          <a:xfrm flipH="1">
            <a:off x="4795838" y="4314825"/>
            <a:ext cx="915987" cy="546100"/>
            <a:chOff x="2534" y="2359"/>
            <a:chExt cx="625" cy="344"/>
          </a:xfrm>
        </p:grpSpPr>
        <p:sp>
          <p:nvSpPr>
            <p:cNvPr id="90154" name="Arc 62"/>
            <p:cNvSpPr>
              <a:spLocks/>
            </p:cNvSpPr>
            <p:nvPr/>
          </p:nvSpPr>
          <p:spPr bwMode="auto">
            <a:xfrm>
              <a:off x="2534" y="2359"/>
              <a:ext cx="624" cy="173"/>
            </a:xfrm>
            <a:custGeom>
              <a:avLst/>
              <a:gdLst>
                <a:gd name="T0" fmla="*/ 0 w 21600"/>
                <a:gd name="T1" fmla="*/ 0 h 21600"/>
                <a:gd name="T2" fmla="*/ 18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a:tailEnd/>
            </a:ln>
          </p:spPr>
          <p:txBody>
            <a:bodyPr wrap="none" anchor="ctr"/>
            <a:lstStyle/>
            <a:p>
              <a:endParaRPr lang="en-US">
                <a:solidFill>
                  <a:schemeClr val="bg1"/>
                </a:solidFill>
                <a:latin typeface="Corbel" pitchFamily="34" charset="0"/>
              </a:endParaRPr>
            </a:p>
          </p:txBody>
        </p:sp>
        <p:sp>
          <p:nvSpPr>
            <p:cNvPr id="90155" name="Arc 63"/>
            <p:cNvSpPr>
              <a:spLocks/>
            </p:cNvSpPr>
            <p:nvPr/>
          </p:nvSpPr>
          <p:spPr bwMode="auto">
            <a:xfrm flipV="1">
              <a:off x="2535" y="2530"/>
              <a:ext cx="624" cy="173"/>
            </a:xfrm>
            <a:custGeom>
              <a:avLst/>
              <a:gdLst>
                <a:gd name="T0" fmla="*/ 0 w 21600"/>
                <a:gd name="T1" fmla="*/ 0 h 21600"/>
                <a:gd name="T2" fmla="*/ 18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round/>
              <a:headEnd type="arrow" w="med" len="med"/>
              <a:tailEnd/>
            </a:ln>
          </p:spPr>
          <p:txBody>
            <a:bodyPr wrap="none" anchor="ctr"/>
            <a:lstStyle/>
            <a:p>
              <a:endParaRPr lang="en-US">
                <a:solidFill>
                  <a:schemeClr val="bg1"/>
                </a:solidFill>
                <a:latin typeface="Corbel" pitchFamily="34" charset="0"/>
              </a:endParaRPr>
            </a:p>
          </p:txBody>
        </p:sp>
      </p:grpSp>
      <p:sp>
        <p:nvSpPr>
          <p:cNvPr id="90152" name="Text Box 64"/>
          <p:cNvSpPr txBox="1">
            <a:spLocks noChangeArrowheads="1"/>
          </p:cNvSpPr>
          <p:nvPr/>
        </p:nvSpPr>
        <p:spPr bwMode="auto">
          <a:xfrm>
            <a:off x="3505200" y="3740150"/>
            <a:ext cx="563563" cy="519113"/>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endParaRPr lang="en-US" sz="2400" baseline="-25000">
              <a:solidFill>
                <a:schemeClr val="bg1"/>
              </a:solidFill>
              <a:latin typeface="Symbol" pitchFamily="18" charset="2"/>
            </a:endParaRPr>
          </a:p>
        </p:txBody>
      </p:sp>
      <p:sp>
        <p:nvSpPr>
          <p:cNvPr id="90153" name="Text Box 65"/>
          <p:cNvSpPr txBox="1">
            <a:spLocks noChangeArrowheads="1"/>
          </p:cNvSpPr>
          <p:nvPr/>
        </p:nvSpPr>
        <p:spPr bwMode="auto">
          <a:xfrm>
            <a:off x="4718050" y="3792538"/>
            <a:ext cx="733425" cy="519112"/>
          </a:xfrm>
          <a:prstGeom prst="rect">
            <a:avLst/>
          </a:prstGeom>
          <a:noFill/>
          <a:ln w="12700">
            <a:noFill/>
            <a:miter lim="800000"/>
            <a:headEnd/>
            <a:tailEnd/>
          </a:ln>
        </p:spPr>
        <p:txBody>
          <a:bodyPr>
            <a:spAutoFit/>
          </a:bodyPr>
          <a:lstStyle/>
          <a:p>
            <a:pPr algn="ctr" eaLnBrk="0" hangingPunct="0">
              <a:spcBef>
                <a:spcPct val="50000"/>
              </a:spcBef>
            </a:pPr>
            <a:r>
              <a:rPr lang="en-US" sz="2800">
                <a:solidFill>
                  <a:schemeClr val="bg1"/>
                </a:solidFill>
                <a:latin typeface="Symbol" pitchFamily="18" charset="2"/>
              </a:rPr>
              <a:t>l</a:t>
            </a:r>
            <a:r>
              <a:rPr lang="en-US" sz="2800" baseline="-25000">
                <a:solidFill>
                  <a:schemeClr val="bg1"/>
                </a:solidFill>
                <a:latin typeface="Symbol" pitchFamily="18" charset="2"/>
              </a:rPr>
              <a:t>2</a:t>
            </a:r>
            <a:r>
              <a:rPr lang="en-US" sz="2800" baseline="30000">
                <a:solidFill>
                  <a:schemeClr val="bg1"/>
                </a:solidFill>
                <a:latin typeface="Symbol" pitchFamily="18" charset="2"/>
              </a:rPr>
              <a:t>*</a:t>
            </a:r>
            <a:endParaRPr lang="en-US" sz="2800" baseline="-25000">
              <a:solidFill>
                <a:schemeClr val="bg1"/>
              </a:solidFill>
              <a:latin typeface="Symbol" pitchFamily="18" charset="2"/>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4514" name="Rectangle 1"/>
          <p:cNvSpPr txBox="1">
            <a:spLocks/>
          </p:cNvSpPr>
          <p:nvPr/>
        </p:nvSpPr>
        <p:spPr bwMode="auto">
          <a:xfrm>
            <a:off x="914400" y="3248980"/>
            <a:ext cx="7772400" cy="1974850"/>
          </a:xfrm>
          <a:prstGeom prst="rect">
            <a:avLst/>
          </a:prstGeom>
          <a:noFill/>
          <a:ln w="9525">
            <a:noFill/>
            <a:miter lim="800000"/>
            <a:headEnd/>
            <a:tailEnd/>
          </a:ln>
        </p:spPr>
        <p:txBody>
          <a:bodyPr anchor="b"/>
          <a:lstStyle/>
          <a:p>
            <a:endParaRPr lang="en-US" sz="4000" dirty="0">
              <a:solidFill>
                <a:schemeClr val="bg1"/>
              </a:solidFill>
              <a:latin typeface="Corbel" pitchFamily="34" charset="0"/>
            </a:endParaRPr>
          </a:p>
        </p:txBody>
      </p:sp>
      <p:sp>
        <p:nvSpPr>
          <p:cNvPr id="2" name="Title 1"/>
          <p:cNvSpPr>
            <a:spLocks noGrp="1"/>
          </p:cNvSpPr>
          <p:nvPr>
            <p:ph type="ctrTitle"/>
          </p:nvPr>
        </p:nvSpPr>
        <p:spPr/>
        <p:txBody>
          <a:bodyPr/>
          <a:lstStyle/>
          <a:p>
            <a:r>
              <a:rPr lang="en-US" dirty="0">
                <a:latin typeface="Corbel" pitchFamily="34" charset="0"/>
              </a:rPr>
              <a:t>NELINEARNI </a:t>
            </a:r>
            <a:r>
              <a:rPr lang="en-US" dirty="0" smtClean="0">
                <a:latin typeface="Corbel" pitchFamily="34" charset="0"/>
              </a:rPr>
              <a:t>EFEKTI</a:t>
            </a:r>
            <a:endParaRPr lang="hr-HR"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all" dirty="0" err="1">
                <a:effectLst>
                  <a:outerShdw blurRad="38100" dist="38100" dir="2700000" algn="tl">
                    <a:srgbClr val="000000">
                      <a:alpha val="43137"/>
                    </a:srgbClr>
                  </a:outerShdw>
                </a:effectLst>
              </a:rPr>
              <a:t>Optičke</a:t>
            </a:r>
            <a:r>
              <a:rPr lang="en-US" cap="all" dirty="0">
                <a:effectLst>
                  <a:outerShdw blurRad="38100" dist="38100" dir="2700000" algn="tl">
                    <a:srgbClr val="000000">
                      <a:alpha val="43137"/>
                    </a:srgbClr>
                  </a:outerShdw>
                </a:effectLst>
              </a:rPr>
              <a:t> </a:t>
            </a:r>
            <a:r>
              <a:rPr lang="en-US" cap="all" dirty="0" err="1">
                <a:effectLst>
                  <a:outerShdw blurRad="38100" dist="38100" dir="2700000" algn="tl">
                    <a:srgbClr val="000000">
                      <a:alpha val="43137"/>
                    </a:srgbClr>
                  </a:outerShdw>
                </a:effectLst>
              </a:rPr>
              <a:t>komponente</a:t>
            </a:r>
            <a:r>
              <a:rPr lang="hr-HR" cap="all" dirty="0">
                <a:effectLst>
                  <a:outerShdw blurRad="38100" dist="38100" dir="2700000" algn="tl">
                    <a:srgbClr val="000000">
                      <a:alpha val="43137"/>
                    </a:srgbClr>
                  </a:outerShdw>
                </a:effectLst>
              </a:rPr>
              <a:t/>
            </a:r>
            <a:br>
              <a:rPr lang="hr-HR" cap="all" dirty="0">
                <a:effectLst>
                  <a:outerShdw blurRad="38100" dist="38100" dir="2700000" algn="tl">
                    <a:srgbClr val="000000">
                      <a:alpha val="43137"/>
                    </a:srgbClr>
                  </a:outerShdw>
                </a:effectLst>
              </a:rPr>
            </a:br>
            <a:r>
              <a:rPr lang="hr-HR" i="1" cap="all" dirty="0">
                <a:effectLst>
                  <a:outerShdw blurRad="38100" dist="38100" dir="2700000" algn="tl">
                    <a:srgbClr val="000000">
                      <a:alpha val="43137"/>
                    </a:srgbClr>
                  </a:outerShdw>
                </a:effectLst>
              </a:rPr>
              <a:t>Optical </a:t>
            </a:r>
            <a:r>
              <a:rPr lang="hr-HR" i="1" cap="all" dirty="0" smtClean="0">
                <a:effectLst>
                  <a:outerShdw blurRad="38100" dist="38100" dir="2700000" algn="tl">
                    <a:srgbClr val="000000">
                      <a:alpha val="43137"/>
                    </a:srgbClr>
                  </a:outerShdw>
                </a:effectLst>
              </a:rPr>
              <a:t>components</a:t>
            </a:r>
            <a:endParaRPr lang="hr-HR" dirty="0"/>
          </a:p>
        </p:txBody>
      </p:sp>
      <p:sp>
        <p:nvSpPr>
          <p:cNvPr id="3" name="Subtitle 2"/>
          <p:cNvSpPr>
            <a:spLocks noGrp="1"/>
          </p:cNvSpPr>
          <p:nvPr>
            <p:ph type="subTitle" idx="1"/>
          </p:nvPr>
        </p:nvSpPr>
        <p:spPr/>
        <p:txBody>
          <a:bodyPr/>
          <a:lstStyle/>
          <a:p>
            <a:r>
              <a:rPr lang="hr-HR" cap="all" dirty="0">
                <a:effectLst>
                  <a:outerShdw blurRad="38100" dist="38100" dir="2700000" algn="tl">
                    <a:srgbClr val="000000">
                      <a:alpha val="43137"/>
                    </a:srgbClr>
                  </a:outerShdw>
                </a:effectLst>
              </a:rPr>
              <a:t>Pojačala</a:t>
            </a:r>
            <a:endParaRPr lang="hr-HR" dirty="0"/>
          </a:p>
        </p:txBody>
      </p:sp>
      <p:sp>
        <p:nvSpPr>
          <p:cNvPr id="91139" name="Rectangle 3"/>
          <p:cNvSpPr>
            <a:spLocks noChangeArrowheads="1"/>
          </p:cNvSpPr>
          <p:nvPr/>
        </p:nvSpPr>
        <p:spPr bwMode="auto">
          <a:xfrm>
            <a:off x="585788" y="4476750"/>
            <a:ext cx="8316912" cy="704850"/>
          </a:xfrm>
          <a:prstGeom prst="rect">
            <a:avLst/>
          </a:prstGeom>
          <a:noFill/>
          <a:ln w="9525">
            <a:noFill/>
            <a:miter lim="800000"/>
            <a:headEnd/>
            <a:tailEnd/>
          </a:ln>
        </p:spPr>
        <p:txBody>
          <a:bodyPr anchor="b"/>
          <a:lstStyle/>
          <a:p>
            <a:endParaRPr lang="hr-HR" sz="3200" b="1" i="1" dirty="0">
              <a:solidFill>
                <a:schemeClr val="tx2"/>
              </a:solidFill>
              <a:latin typeface="Corbel" pitchFamily="34" charset="0"/>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fontAlgn="auto" hangingPunct="1">
              <a:spcAft>
                <a:spcPts val="0"/>
              </a:spcAft>
              <a:defRPr/>
            </a:pPr>
            <a:r>
              <a:rPr lang="hr-HR" dirty="0" smtClean="0"/>
              <a:t>Pojačala</a:t>
            </a:r>
            <a:br>
              <a:rPr lang="hr-HR" dirty="0" smtClean="0"/>
            </a:br>
            <a:r>
              <a:rPr lang="en-US" i="1" dirty="0" smtClean="0"/>
              <a:t>Amplifiers</a:t>
            </a:r>
            <a:endParaRPr lang="en-US" i="1" dirty="0"/>
          </a:p>
        </p:txBody>
      </p:sp>
      <p:sp>
        <p:nvSpPr>
          <p:cNvPr id="92163" name="Rectangle 3"/>
          <p:cNvSpPr>
            <a:spLocks noGrp="1" noChangeArrowheads="1"/>
          </p:cNvSpPr>
          <p:nvPr>
            <p:ph idx="1"/>
          </p:nvPr>
        </p:nvSpPr>
        <p:spPr/>
        <p:txBody>
          <a:bodyPr/>
          <a:lstStyle/>
          <a:p>
            <a:pPr eaLnBrk="1" hangingPunct="1">
              <a:lnSpc>
                <a:spcPct val="110000"/>
              </a:lnSpc>
            </a:pPr>
            <a:r>
              <a:rPr lang="hr-HR" altLang="zh-CN" sz="2200" dirty="0" smtClean="0">
                <a:ea typeface="宋体" pitchFamily="2" charset="-122"/>
              </a:rPr>
              <a:t>Kako optički signal tijekom puta kroz optičku nit biva smanjiva zbog gubitak u niti i zbog gubitaka umetanja ostalih komponenti kroz koje prolazi, nakon nekog vremena signal može postati preslab za detekciju na prijamniku</a:t>
            </a:r>
            <a:endParaRPr lang="en-US" altLang="zh-CN" sz="2200" dirty="0" smtClean="0">
              <a:ea typeface="宋体" pitchFamily="2" charset="-122"/>
            </a:endParaRPr>
          </a:p>
          <a:p>
            <a:pPr eaLnBrk="1" hangingPunct="1">
              <a:lnSpc>
                <a:spcPct val="110000"/>
              </a:lnSpc>
            </a:pPr>
            <a:r>
              <a:rPr lang="hr-HR" altLang="zh-CN" sz="2200" dirty="0" smtClean="0">
                <a:ea typeface="宋体" pitchFamily="2" charset="-122"/>
              </a:rPr>
              <a:t>Optički je moguća je 1R regeneracija (sa svim svojim dobrim i lošim stranama)</a:t>
            </a:r>
            <a:endParaRPr lang="en-US" altLang="zh-CN" sz="2200" dirty="0" smtClean="0">
              <a:ea typeface="宋体" pitchFamily="2" charset="-122"/>
            </a:endParaRPr>
          </a:p>
          <a:p>
            <a:pPr eaLnBrk="1" hangingPunct="1">
              <a:lnSpc>
                <a:spcPct val="110000"/>
              </a:lnSpc>
            </a:pPr>
            <a:r>
              <a:rPr lang="hr-HR" altLang="zh-CN" sz="2200" dirty="0" smtClean="0">
                <a:ea typeface="宋体" pitchFamily="2" charset="-122"/>
              </a:rPr>
              <a:t>Optička pojačala imaju velik raspon pojačanja </a:t>
            </a:r>
            <a:r>
              <a:rPr lang="en-US" altLang="zh-CN" sz="2200" dirty="0" smtClean="0">
                <a:ea typeface="宋体" pitchFamily="2" charset="-122"/>
              </a:rPr>
              <a:t>(</a:t>
            </a:r>
            <a:r>
              <a:rPr lang="hr-HR" altLang="zh-CN" sz="2200" dirty="0" smtClean="0">
                <a:ea typeface="宋体" pitchFamily="2" charset="-122"/>
              </a:rPr>
              <a:t>jedan regenerator je dovoljan za cijeli raspon)</a:t>
            </a:r>
            <a:endParaRPr lang="en-US" altLang="zh-CN" sz="2200" dirty="0" smtClean="0">
              <a:ea typeface="宋体" pitchFamily="2" charset="-122"/>
            </a:endParaRPr>
          </a:p>
          <a:p>
            <a:pPr eaLnBrk="1" hangingPunct="1">
              <a:lnSpc>
                <a:spcPct val="110000"/>
              </a:lnSpc>
            </a:pPr>
            <a:r>
              <a:rPr lang="hr-HR" altLang="zh-CN" sz="2200" dirty="0" smtClean="0">
                <a:ea typeface="宋体" pitchFamily="2" charset="-122"/>
              </a:rPr>
              <a:t>Mana im je to što unose dodan šum (šum koji se akumulira)</a:t>
            </a:r>
            <a:r>
              <a:rPr lang="en-US" altLang="zh-CN" sz="2200" dirty="0" smtClean="0">
                <a:ea typeface="宋体" pitchFamily="2" charset="-122"/>
              </a:rPr>
              <a:t>. (</a:t>
            </a:r>
            <a:r>
              <a:rPr lang="hr-HR" altLang="zh-CN" sz="2200" dirty="0" smtClean="0">
                <a:ea typeface="宋体" pitchFamily="2" charset="-122"/>
              </a:rPr>
              <a:t>Pojačanje bi trebalo pokrivati cijeli raspone i biti neosjetljivo na ulazni signal)</a:t>
            </a:r>
            <a:endParaRPr lang="en-US" altLang="zh-CN" sz="22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fontAlgn="auto" hangingPunct="1">
              <a:spcAft>
                <a:spcPts val="0"/>
              </a:spcAft>
              <a:defRPr/>
            </a:pPr>
            <a:r>
              <a:rPr lang="hr-HR" dirty="0" smtClean="0"/>
              <a:t>Karakteristike optičkih pojačala</a:t>
            </a:r>
            <a:endParaRPr lang="en-US" dirty="0"/>
          </a:p>
        </p:txBody>
      </p:sp>
      <p:sp>
        <p:nvSpPr>
          <p:cNvPr id="94211" name="Rectangle 3"/>
          <p:cNvSpPr>
            <a:spLocks noGrp="1" noChangeArrowheads="1"/>
          </p:cNvSpPr>
          <p:nvPr>
            <p:ph idx="1"/>
          </p:nvPr>
        </p:nvSpPr>
        <p:spPr/>
        <p:txBody>
          <a:bodyPr/>
          <a:lstStyle/>
          <a:p>
            <a:pPr eaLnBrk="1" hangingPunct="1">
              <a:lnSpc>
                <a:spcPct val="90000"/>
              </a:lnSpc>
            </a:pPr>
            <a:r>
              <a:rPr lang="hr-HR" altLang="zh-CN" sz="2100" dirty="0" smtClean="0">
                <a:ea typeface="宋体" pitchFamily="2" charset="-122"/>
              </a:rPr>
              <a:t>Uređaji za pojačavanje jakosti optičkog signala</a:t>
            </a:r>
            <a:endParaRPr lang="en-US" altLang="zh-CN" sz="2100" dirty="0" smtClean="0">
              <a:ea typeface="宋体" pitchFamily="2" charset="-122"/>
            </a:endParaRPr>
          </a:p>
          <a:p>
            <a:pPr eaLnBrk="1" hangingPunct="1">
              <a:lnSpc>
                <a:spcPct val="90000"/>
              </a:lnSpc>
            </a:pPr>
            <a:r>
              <a:rPr lang="hr-HR" altLang="zh-CN" sz="2100" dirty="0" smtClean="0">
                <a:ea typeface="宋体" pitchFamily="2" charset="-122"/>
              </a:rPr>
              <a:t>OEO pretvorba nije potrebna</a:t>
            </a:r>
            <a:endParaRPr lang="en-US" altLang="zh-CN" sz="2100" dirty="0" smtClean="0">
              <a:ea typeface="宋体" pitchFamily="2" charset="-122"/>
            </a:endParaRPr>
          </a:p>
          <a:p>
            <a:pPr eaLnBrk="1" hangingPunct="1">
              <a:lnSpc>
                <a:spcPct val="90000"/>
              </a:lnSpc>
            </a:pPr>
            <a:r>
              <a:rPr lang="hr-HR" altLang="zh-CN" sz="2100" dirty="0" smtClean="0">
                <a:ea typeface="宋体" pitchFamily="2" charset="-122"/>
              </a:rPr>
              <a:t>Dvije prednosti nad regeneratorima</a:t>
            </a:r>
            <a:endParaRPr lang="en-US" altLang="zh-CN" sz="2100" dirty="0" smtClean="0">
              <a:ea typeface="宋体" pitchFamily="2" charset="-122"/>
            </a:endParaRPr>
          </a:p>
          <a:p>
            <a:pPr lvl="1" eaLnBrk="1" hangingPunct="1">
              <a:lnSpc>
                <a:spcPct val="90000"/>
              </a:lnSpc>
            </a:pPr>
            <a:r>
              <a:rPr lang="hr-HR" altLang="zh-CN" sz="1900" dirty="0" smtClean="0">
                <a:ea typeface="宋体" pitchFamily="2" charset="-122"/>
              </a:rPr>
              <a:t>Podržavaju bilo koju brzinu (bit rate) i format signala (transparentno)</a:t>
            </a:r>
            <a:endParaRPr lang="en-US" altLang="zh-CN" sz="1900" dirty="0" smtClean="0">
              <a:ea typeface="宋体" pitchFamily="2" charset="-122"/>
            </a:endParaRPr>
          </a:p>
          <a:p>
            <a:pPr lvl="1" eaLnBrk="1" hangingPunct="1">
              <a:lnSpc>
                <a:spcPct val="90000"/>
              </a:lnSpc>
            </a:pPr>
            <a:r>
              <a:rPr lang="hr-HR" altLang="zh-CN" sz="1900" dirty="0" smtClean="0">
                <a:ea typeface="宋体" pitchFamily="2" charset="-122"/>
              </a:rPr>
              <a:t>Osim pojačavanja jedne valne duljine (kao regeneratori), omogućuju i određene regije valnih duljina</a:t>
            </a:r>
            <a:r>
              <a:rPr lang="en-US" altLang="zh-CN" sz="1900" dirty="0" smtClean="0">
                <a:ea typeface="宋体" pitchFamily="2" charset="-122"/>
              </a:rPr>
              <a:t> </a:t>
            </a:r>
            <a:r>
              <a:rPr lang="hr-HR" altLang="zh-CN" sz="1900" dirty="0" smtClean="0">
                <a:solidFill>
                  <a:srgbClr val="FF0000"/>
                </a:solidFill>
                <a:ea typeface="宋体" pitchFamily="2" charset="-122"/>
              </a:rPr>
              <a:t>(</a:t>
            </a:r>
            <a:r>
              <a:rPr lang="en-US" altLang="zh-CN" sz="1900" dirty="0" smtClean="0">
                <a:solidFill>
                  <a:srgbClr val="FF0000"/>
                </a:solidFill>
                <a:ea typeface="宋体" pitchFamily="2" charset="-122"/>
              </a:rPr>
              <a:t>also supports a certain wavelength region</a:t>
            </a:r>
            <a:r>
              <a:rPr lang="hr-HR" altLang="zh-CN" sz="1900" dirty="0" smtClean="0">
                <a:solidFill>
                  <a:srgbClr val="FF0000"/>
                </a:solidFill>
                <a:ea typeface="宋体" pitchFamily="2" charset="-122"/>
              </a:rPr>
              <a:t>)</a:t>
            </a:r>
            <a:endParaRPr lang="en-US" altLang="zh-CN" sz="1900" dirty="0" smtClean="0">
              <a:solidFill>
                <a:srgbClr val="FF0000"/>
              </a:solidFill>
              <a:ea typeface="宋体" pitchFamily="2" charset="-122"/>
            </a:endParaRPr>
          </a:p>
          <a:p>
            <a:pPr eaLnBrk="1" hangingPunct="1">
              <a:lnSpc>
                <a:spcPct val="90000"/>
              </a:lnSpc>
            </a:pPr>
            <a:r>
              <a:rPr lang="hr-HR" altLang="zh-CN" sz="2100" dirty="0" smtClean="0">
                <a:ea typeface="宋体" pitchFamily="2" charset="-122"/>
              </a:rPr>
              <a:t>Samo optička pojačala mogu podržavati TDM i WDM mreže s optičkim nitima koje koriste razne brzine, formate moduliranja i valne duljine</a:t>
            </a:r>
            <a:endParaRPr lang="en-US" altLang="zh-CN" sz="2100" dirty="0" smtClean="0">
              <a:ea typeface="宋体" pitchFamily="2" charset="-122"/>
            </a:endParaRPr>
          </a:p>
          <a:p>
            <a:pPr eaLnBrk="1" hangingPunct="1">
              <a:lnSpc>
                <a:spcPct val="90000"/>
              </a:lnSpc>
            </a:pPr>
            <a:r>
              <a:rPr lang="hr-HR" altLang="zh-CN" sz="2100" dirty="0" smtClean="0">
                <a:ea typeface="宋体" pitchFamily="2" charset="-122"/>
              </a:rPr>
              <a:t>Pojačalo s erbijem dopiranom niti</a:t>
            </a:r>
            <a:r>
              <a:rPr lang="en-US" altLang="zh-CN" sz="2100" dirty="0" smtClean="0">
                <a:ea typeface="宋体" pitchFamily="2" charset="-122"/>
              </a:rPr>
              <a:t> (EDFA) </a:t>
            </a:r>
            <a:r>
              <a:rPr lang="hr-HR" altLang="zh-CN" sz="2100" dirty="0" smtClean="0">
                <a:ea typeface="宋体" pitchFamily="2" charset="-122"/>
              </a:rPr>
              <a:t>pojačava sve valne duljine od oko 1530 nm do 1610 nm</a:t>
            </a:r>
          </a:p>
          <a:p>
            <a:pPr eaLnBrk="1" hangingPunct="1">
              <a:lnSpc>
                <a:spcPct val="90000"/>
              </a:lnSpc>
            </a:pPr>
            <a:r>
              <a:rPr lang="hr-HR" altLang="zh-CN" sz="2100" dirty="0" smtClean="0">
                <a:ea typeface="宋体" pitchFamily="2" charset="-122"/>
              </a:rPr>
              <a:t>Nakon izuma optički pojačala(EDFA) WDM tehnologija je doživjela veliki napredak u rastu i razvoju</a:t>
            </a:r>
            <a:endParaRPr lang="en-US" altLang="zh-CN" sz="21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fontAlgn="auto" hangingPunct="1">
              <a:spcAft>
                <a:spcPts val="0"/>
              </a:spcAft>
              <a:defRPr/>
            </a:pPr>
            <a:r>
              <a:rPr lang="hr-HR" dirty="0" smtClean="0"/>
              <a:t>Karakteristike optički pojačala koje često susrećemo</a:t>
            </a:r>
            <a:endParaRPr lang="en-US" dirty="0"/>
          </a:p>
        </p:txBody>
      </p:sp>
      <p:sp>
        <p:nvSpPr>
          <p:cNvPr id="96259" name="Rectangle 3"/>
          <p:cNvSpPr>
            <a:spLocks noGrp="1" noChangeArrowheads="1"/>
          </p:cNvSpPr>
          <p:nvPr>
            <p:ph idx="1"/>
          </p:nvPr>
        </p:nvSpPr>
        <p:spPr/>
        <p:txBody>
          <a:bodyPr/>
          <a:lstStyle/>
          <a:p>
            <a:pPr eaLnBrk="1" hangingPunct="1">
              <a:lnSpc>
                <a:spcPct val="90000"/>
              </a:lnSpc>
            </a:pPr>
            <a:r>
              <a:rPr lang="hr-HR" altLang="zh-CN" sz="2000" dirty="0" smtClean="0">
                <a:ea typeface="宋体" pitchFamily="2" charset="-122"/>
              </a:rPr>
              <a:t>Optičko pojačalo je analogan uređaj, pa su svi parametri karakteristika analogni</a:t>
            </a:r>
            <a:r>
              <a:rPr lang="en-US" altLang="zh-CN" sz="2000" dirty="0" smtClean="0">
                <a:ea typeface="宋体" pitchFamily="2" charset="-122"/>
              </a:rPr>
              <a:t> </a:t>
            </a:r>
          </a:p>
          <a:p>
            <a:pPr eaLnBrk="1" hangingPunct="1">
              <a:lnSpc>
                <a:spcPct val="90000"/>
              </a:lnSpc>
            </a:pPr>
            <a:r>
              <a:rPr lang="hr-HR" altLang="zh-CN" sz="2000" b="1" dirty="0" smtClean="0">
                <a:ea typeface="宋体" pitchFamily="2" charset="-122"/>
              </a:rPr>
              <a:t>Pojačanje (</a:t>
            </a:r>
            <a:r>
              <a:rPr lang="hr-HR" altLang="zh-CN" sz="2000" b="1" dirty="0" err="1" smtClean="0">
                <a:ea typeface="宋体" pitchFamily="2" charset="-122"/>
              </a:rPr>
              <a:t>Gein</a:t>
            </a:r>
            <a:r>
              <a:rPr lang="hr-HR" altLang="zh-CN" sz="2000" b="1" dirty="0" smtClean="0">
                <a:ea typeface="宋体" pitchFamily="2" charset="-122"/>
              </a:rPr>
              <a:t>)</a:t>
            </a:r>
            <a:r>
              <a:rPr lang="en-US" altLang="zh-CN" sz="2000" b="1" dirty="0" smtClean="0">
                <a:ea typeface="宋体" pitchFamily="2" charset="-122"/>
              </a:rPr>
              <a:t>- </a:t>
            </a:r>
            <a:r>
              <a:rPr lang="hr-HR" altLang="zh-CN" sz="2000" dirty="0" smtClean="0">
                <a:ea typeface="宋体" pitchFamily="2" charset="-122"/>
              </a:rPr>
              <a:t>je omjer izlazne u i ulazne snage signala :</a:t>
            </a:r>
            <a:r>
              <a:rPr lang="en-US" altLang="zh-CN" sz="2000" dirty="0" smtClean="0">
                <a:ea typeface="宋体" pitchFamily="2" charset="-122"/>
              </a:rPr>
              <a:t> </a:t>
            </a:r>
          </a:p>
          <a:p>
            <a:pPr algn="ctr" eaLnBrk="1" hangingPunct="1">
              <a:lnSpc>
                <a:spcPct val="90000"/>
              </a:lnSpc>
              <a:buFont typeface="Wingdings" pitchFamily="2" charset="2"/>
              <a:buNone/>
            </a:pPr>
            <a:r>
              <a:rPr lang="hr-HR" altLang="zh-CN" sz="2000" dirty="0" err="1" smtClean="0">
                <a:ea typeface="宋体" pitchFamily="2" charset="-122"/>
              </a:rPr>
              <a:t>Gein</a:t>
            </a:r>
            <a:r>
              <a:rPr lang="en-US" altLang="zh-CN" sz="2000" dirty="0" smtClean="0">
                <a:ea typeface="宋体" pitchFamily="2" charset="-122"/>
              </a:rPr>
              <a:t>=</a:t>
            </a:r>
            <a:r>
              <a:rPr lang="en-US" altLang="zh-CN" sz="2000" i="1" dirty="0" smtClean="0">
                <a:ea typeface="宋体" pitchFamily="2" charset="-122"/>
              </a:rPr>
              <a:t>P</a:t>
            </a:r>
            <a:r>
              <a:rPr lang="en-US" altLang="zh-CN" sz="2000" i="1" baseline="-25000" dirty="0" smtClean="0">
                <a:ea typeface="宋体" pitchFamily="2" charset="-122"/>
              </a:rPr>
              <a:t>OUT</a:t>
            </a:r>
            <a:r>
              <a:rPr lang="en-US" altLang="zh-CN" sz="2000" dirty="0" smtClean="0">
                <a:ea typeface="宋体" pitchFamily="2" charset="-122"/>
              </a:rPr>
              <a:t>/</a:t>
            </a:r>
            <a:r>
              <a:rPr lang="en-US" altLang="zh-CN" sz="2000" i="1" dirty="0" smtClean="0">
                <a:ea typeface="宋体" pitchFamily="2" charset="-122"/>
              </a:rPr>
              <a:t>P</a:t>
            </a:r>
            <a:r>
              <a:rPr lang="en-US" altLang="zh-CN" sz="2000" i="1" baseline="-25000" dirty="0" smtClean="0">
                <a:ea typeface="宋体" pitchFamily="2" charset="-122"/>
              </a:rPr>
              <a:t>IN</a:t>
            </a:r>
          </a:p>
          <a:p>
            <a:pPr eaLnBrk="1" hangingPunct="1">
              <a:lnSpc>
                <a:spcPct val="90000"/>
              </a:lnSpc>
            </a:pPr>
            <a:r>
              <a:rPr lang="en-US" altLang="zh-CN" sz="2000" i="1" dirty="0" smtClean="0">
                <a:ea typeface="宋体" pitchFamily="2" charset="-122"/>
              </a:rPr>
              <a:t>P</a:t>
            </a:r>
            <a:r>
              <a:rPr lang="en-US" altLang="zh-CN" sz="2000" i="1" baseline="-25000" dirty="0" smtClean="0">
                <a:ea typeface="宋体" pitchFamily="2" charset="-122"/>
              </a:rPr>
              <a:t>OUT</a:t>
            </a:r>
            <a:r>
              <a:rPr lang="en-US" altLang="zh-CN" sz="2000" dirty="0" smtClean="0">
                <a:ea typeface="宋体" pitchFamily="2" charset="-122"/>
              </a:rPr>
              <a:t> </a:t>
            </a:r>
            <a:r>
              <a:rPr lang="hr-HR" altLang="zh-CN" sz="2000" dirty="0" smtClean="0">
                <a:ea typeface="宋体" pitchFamily="2" charset="-122"/>
              </a:rPr>
              <a:t>i</a:t>
            </a:r>
            <a:r>
              <a:rPr lang="en-US" altLang="zh-CN" sz="2000" dirty="0" smtClean="0">
                <a:ea typeface="宋体" pitchFamily="2" charset="-122"/>
              </a:rPr>
              <a:t> </a:t>
            </a:r>
            <a:r>
              <a:rPr lang="en-US" altLang="zh-CN" sz="2000" i="1" dirty="0" smtClean="0">
                <a:ea typeface="宋体" pitchFamily="2" charset="-122"/>
              </a:rPr>
              <a:t>P</a:t>
            </a:r>
            <a:r>
              <a:rPr lang="en-US" altLang="zh-CN" sz="2000" i="1" baseline="-25000" dirty="0" smtClean="0">
                <a:ea typeface="宋体" pitchFamily="2" charset="-122"/>
              </a:rPr>
              <a:t>IN</a:t>
            </a:r>
            <a:r>
              <a:rPr lang="en-US" altLang="zh-CN" sz="2000" dirty="0" smtClean="0">
                <a:ea typeface="宋体" pitchFamily="2" charset="-122"/>
              </a:rPr>
              <a:t> </a:t>
            </a:r>
            <a:r>
              <a:rPr lang="hr-HR" altLang="zh-CN" sz="2000" dirty="0" smtClean="0">
                <a:ea typeface="宋体" pitchFamily="2" charset="-122"/>
              </a:rPr>
              <a:t>su izlazna i ulazna optička snaga izražene u vatima (W). </a:t>
            </a:r>
          </a:p>
          <a:p>
            <a:pPr eaLnBrk="1" hangingPunct="1">
              <a:lnSpc>
                <a:spcPct val="90000"/>
              </a:lnSpc>
            </a:pPr>
            <a:r>
              <a:rPr lang="hr-HR" altLang="zh-CN" sz="2000" dirty="0" smtClean="0">
                <a:ea typeface="宋体" pitchFamily="2" charset="-122"/>
              </a:rPr>
              <a:t>Uobičajeno je da se pojačanje izražava u decibelima (dB)</a:t>
            </a:r>
            <a:r>
              <a:rPr lang="en-US" altLang="zh-CN" sz="2000" dirty="0" smtClean="0">
                <a:ea typeface="宋体" pitchFamily="2" charset="-122"/>
              </a:rPr>
              <a:t> : </a:t>
            </a:r>
          </a:p>
          <a:p>
            <a:pPr algn="ctr" eaLnBrk="1" hangingPunct="1">
              <a:lnSpc>
                <a:spcPct val="90000"/>
              </a:lnSpc>
              <a:buFont typeface="Wingdings" pitchFamily="2" charset="2"/>
              <a:buNone/>
            </a:pPr>
            <a:r>
              <a:rPr lang="en-US" altLang="zh-CN" sz="2000" dirty="0" smtClean="0">
                <a:ea typeface="宋体" pitchFamily="2" charset="-122"/>
              </a:rPr>
              <a:t>Gain (dB)=</a:t>
            </a:r>
            <a:r>
              <a:rPr lang="en-US" altLang="zh-CN" sz="2000" i="1" dirty="0" smtClean="0">
                <a:ea typeface="宋体" pitchFamily="2" charset="-122"/>
              </a:rPr>
              <a:t>10l</a:t>
            </a:r>
            <a:r>
              <a:rPr lang="hr-HR" altLang="zh-CN" sz="2000" i="1" dirty="0" smtClean="0">
                <a:ea typeface="宋体" pitchFamily="2" charset="-122"/>
              </a:rPr>
              <a:t>o</a:t>
            </a:r>
            <a:r>
              <a:rPr lang="en-US" altLang="zh-CN" sz="2000" i="1" dirty="0" smtClean="0">
                <a:ea typeface="宋体" pitchFamily="2" charset="-122"/>
              </a:rPr>
              <a:t>g(P</a:t>
            </a:r>
            <a:r>
              <a:rPr lang="en-US" altLang="zh-CN" sz="2000" i="1" baseline="-25000" dirty="0" smtClean="0">
                <a:ea typeface="宋体" pitchFamily="2" charset="-122"/>
              </a:rPr>
              <a:t>OUT</a:t>
            </a:r>
            <a:r>
              <a:rPr lang="en-US" altLang="zh-CN" sz="2000" i="1" dirty="0" smtClean="0">
                <a:ea typeface="宋体" pitchFamily="2" charset="-122"/>
              </a:rPr>
              <a:t>/P</a:t>
            </a:r>
            <a:r>
              <a:rPr lang="en-US" altLang="zh-CN" sz="2000" i="1" baseline="-25000" dirty="0" smtClean="0">
                <a:ea typeface="宋体" pitchFamily="2" charset="-122"/>
              </a:rPr>
              <a:t>IN</a:t>
            </a:r>
            <a:r>
              <a:rPr lang="en-US" altLang="zh-CN" sz="2000" dirty="0" smtClean="0">
                <a:ea typeface="宋体" pitchFamily="2" charset="-122"/>
              </a:rPr>
              <a:t>) </a:t>
            </a:r>
          </a:p>
          <a:p>
            <a:pPr eaLnBrk="1" hangingPunct="1">
              <a:lnSpc>
                <a:spcPct val="90000"/>
              </a:lnSpc>
            </a:pPr>
            <a:r>
              <a:rPr lang="en-US" altLang="zh-CN" sz="2000" b="1" dirty="0" smtClean="0">
                <a:solidFill>
                  <a:srgbClr val="FF0000"/>
                </a:solidFill>
                <a:ea typeface="宋体" pitchFamily="2" charset="-122"/>
              </a:rPr>
              <a:t>Noise Figure (NF) </a:t>
            </a:r>
            <a:r>
              <a:rPr lang="en-US" altLang="zh-CN" sz="2000" b="1" dirty="0" smtClean="0">
                <a:ea typeface="宋体" pitchFamily="2" charset="-122"/>
              </a:rPr>
              <a:t>– </a:t>
            </a:r>
            <a:r>
              <a:rPr lang="hr-HR" altLang="zh-CN" sz="2000" dirty="0" smtClean="0">
                <a:ea typeface="宋体" pitchFamily="2" charset="-122"/>
              </a:rPr>
              <a:t>definira se kao omjer SNR(omjera signala i šuma) ulaza i izlaza pojačala</a:t>
            </a:r>
            <a:r>
              <a:rPr lang="en-US" altLang="zh-CN" sz="2000" dirty="0" smtClean="0">
                <a:ea typeface="宋体" pitchFamily="2" charset="-122"/>
              </a:rPr>
              <a:t>:</a:t>
            </a:r>
          </a:p>
          <a:p>
            <a:pPr algn="ctr" eaLnBrk="1" hangingPunct="1">
              <a:lnSpc>
                <a:spcPct val="90000"/>
              </a:lnSpc>
              <a:buFont typeface="Wingdings" pitchFamily="2" charset="2"/>
              <a:buNone/>
            </a:pPr>
            <a:r>
              <a:rPr lang="en-US" altLang="zh-CN" sz="2000" i="1" dirty="0" smtClean="0">
                <a:ea typeface="宋体" pitchFamily="2" charset="-122"/>
              </a:rPr>
              <a:t>NF=</a:t>
            </a:r>
            <a:r>
              <a:rPr lang="en-US" altLang="zh-CN" sz="2000" i="1" dirty="0" err="1" smtClean="0">
                <a:ea typeface="宋体" pitchFamily="2" charset="-122"/>
              </a:rPr>
              <a:t>SNR</a:t>
            </a:r>
            <a:r>
              <a:rPr lang="en-US" altLang="zh-CN" sz="2000" i="1" baseline="-25000" dirty="0" err="1" smtClean="0">
                <a:ea typeface="宋体" pitchFamily="2" charset="-122"/>
              </a:rPr>
              <a:t>in</a:t>
            </a:r>
            <a:r>
              <a:rPr lang="en-US" altLang="zh-CN" sz="2000" i="1" dirty="0" err="1" smtClean="0">
                <a:ea typeface="宋体" pitchFamily="2" charset="-122"/>
              </a:rPr>
              <a:t>/SNR</a:t>
            </a:r>
            <a:r>
              <a:rPr lang="en-US" altLang="zh-CN" sz="2000" i="1" baseline="-25000" dirty="0" err="1" smtClean="0">
                <a:ea typeface="宋体" pitchFamily="2" charset="-122"/>
              </a:rPr>
              <a:t>out</a:t>
            </a:r>
            <a:r>
              <a:rPr lang="en-US" altLang="zh-CN" sz="2000" dirty="0" smtClean="0">
                <a:ea typeface="宋体" pitchFamily="2" charset="-122"/>
              </a:rPr>
              <a:t> </a:t>
            </a:r>
          </a:p>
          <a:p>
            <a:r>
              <a:rPr lang="hr-HR" altLang="zh-CN" sz="2000" b="1" dirty="0" smtClean="0">
                <a:ea typeface="宋体" pitchFamily="2" charset="-122"/>
              </a:rPr>
              <a:t>Raspon pojačanja (</a:t>
            </a:r>
            <a:r>
              <a:rPr lang="en-US" altLang="zh-CN" sz="2000" b="1" dirty="0" smtClean="0">
                <a:ea typeface="宋体" pitchFamily="2" charset="-122"/>
              </a:rPr>
              <a:t>Gain Bandwidth</a:t>
            </a:r>
            <a:r>
              <a:rPr lang="hr-HR" altLang="zh-CN" sz="2000" b="1" dirty="0" smtClean="0">
                <a:ea typeface="宋体" pitchFamily="2" charset="-122"/>
              </a:rPr>
              <a:t>)</a:t>
            </a:r>
            <a:r>
              <a:rPr lang="en-US" altLang="zh-CN" sz="2000" b="1" dirty="0" smtClean="0">
                <a:ea typeface="宋体" pitchFamily="2" charset="-122"/>
              </a:rPr>
              <a:t>- </a:t>
            </a:r>
            <a:r>
              <a:rPr lang="hr-HR" sz="2000" dirty="0" smtClean="0"/>
              <a:t>raspon frekvencija ili valnih duljina</a:t>
            </a:r>
          </a:p>
          <a:p>
            <a:pPr>
              <a:buNone/>
            </a:pPr>
            <a:r>
              <a:rPr lang="hr-HR" sz="2000" dirty="0" smtClean="0"/>
              <a:t>	za koje pojačalo radi,</a:t>
            </a:r>
            <a:r>
              <a:rPr lang="en-US" altLang="zh-CN" sz="2000" dirty="0" smtClean="0">
                <a:ea typeface="宋体" pitchFamily="2" charset="-122"/>
              </a:rPr>
              <a:t> </a:t>
            </a:r>
            <a:r>
              <a:rPr lang="hr-HR" altLang="zh-CN" sz="2000" dirty="0" smtClean="0">
                <a:ea typeface="宋体" pitchFamily="2" charset="-122"/>
              </a:rPr>
              <a:t> to je raspon valnih duljina na kojima pojačanje ne padne za više od 3 dB od svoje maksimalne vrijednost. Izraženo je u nm.</a:t>
            </a:r>
            <a:endParaRPr lang="en-US" altLang="zh-CN" sz="20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fontAlgn="auto" hangingPunct="1">
              <a:spcAft>
                <a:spcPts val="0"/>
              </a:spcAft>
              <a:defRPr/>
            </a:pPr>
            <a:r>
              <a:rPr lang="hr-HR" dirty="0" smtClean="0"/>
              <a:t>Karakteristike optički pojačala koje često susrećemo</a:t>
            </a:r>
            <a:endParaRPr lang="en-US" dirty="0"/>
          </a:p>
        </p:txBody>
      </p:sp>
      <p:sp>
        <p:nvSpPr>
          <p:cNvPr id="97283" name="Rectangle 3"/>
          <p:cNvSpPr>
            <a:spLocks noGrp="1" noChangeArrowheads="1"/>
          </p:cNvSpPr>
          <p:nvPr>
            <p:ph idx="1"/>
          </p:nvPr>
        </p:nvSpPr>
        <p:spPr/>
        <p:txBody>
          <a:bodyPr/>
          <a:lstStyle/>
          <a:p>
            <a:pPr eaLnBrk="1" hangingPunct="1"/>
            <a:r>
              <a:rPr lang="hr-HR" altLang="zh-CN" sz="2200" dirty="0" smtClean="0">
                <a:ea typeface="宋体" pitchFamily="2" charset="-122"/>
              </a:rPr>
              <a:t>Veza između pojačanja i valne duljine ulaznog signala</a:t>
            </a:r>
            <a:r>
              <a:rPr lang="en-US" altLang="zh-CN" sz="2200" dirty="0" smtClean="0">
                <a:ea typeface="宋体" pitchFamily="2" charset="-122"/>
              </a:rPr>
              <a:t> </a:t>
            </a:r>
          </a:p>
          <a:p>
            <a:pPr eaLnBrk="1" hangingPunct="1"/>
            <a:r>
              <a:rPr lang="hr-HR" altLang="zh-CN" sz="2200" dirty="0" smtClean="0">
                <a:cs typeface="华文楷体"/>
              </a:rPr>
              <a:t>Kako u WDM sustavima sve valne duljine moraju biti pojačane, optičko pojačalo mora imati dovoljno velik raspon pojačanja</a:t>
            </a:r>
            <a:r>
              <a:rPr lang="en-US" altLang="zh-CN" sz="2200" dirty="0" smtClean="0">
                <a:ea typeface="宋体" pitchFamily="2" charset="-122"/>
              </a:rPr>
              <a:t>. </a:t>
            </a:r>
          </a:p>
          <a:p>
            <a:pPr eaLnBrk="1" hangingPunct="1"/>
            <a:endParaRPr lang="en-US" altLang="zh-CN" sz="2200" dirty="0" smtClean="0">
              <a:ea typeface="宋体" pitchFamily="2" charset="-122"/>
            </a:endParaRPr>
          </a:p>
          <a:p>
            <a:pPr eaLnBrk="1" hangingPunct="1"/>
            <a:endParaRPr lang="en-US" altLang="zh-CN" sz="2200" dirty="0" smtClean="0">
              <a:ea typeface="宋体" pitchFamily="2" charset="-122"/>
            </a:endParaRPr>
          </a:p>
          <a:p>
            <a:pPr eaLnBrk="1" hangingPunct="1"/>
            <a:endParaRPr lang="en-US" altLang="zh-CN" sz="2200" dirty="0" smtClean="0">
              <a:ea typeface="宋体" pitchFamily="2" charset="-122"/>
            </a:endParaRPr>
          </a:p>
          <a:p>
            <a:pPr eaLnBrk="1" hangingPunct="1"/>
            <a:endParaRPr lang="en-US" altLang="zh-CN" sz="2200" dirty="0" smtClean="0">
              <a:ea typeface="宋体" pitchFamily="2" charset="-122"/>
            </a:endParaRPr>
          </a:p>
        </p:txBody>
      </p:sp>
      <p:pic>
        <p:nvPicPr>
          <p:cNvPr id="43010" name="Picture 2"/>
          <p:cNvPicPr>
            <a:picLocks noChangeAspect="1" noChangeArrowheads="1"/>
          </p:cNvPicPr>
          <p:nvPr/>
        </p:nvPicPr>
        <p:blipFill>
          <a:blip r:embed="rId3" cstate="print"/>
          <a:srcRect/>
          <a:stretch>
            <a:fillRect/>
          </a:stretch>
        </p:blipFill>
        <p:spPr bwMode="auto">
          <a:xfrm>
            <a:off x="1871700" y="2816932"/>
            <a:ext cx="5244004" cy="3515866"/>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fontAlgn="auto" hangingPunct="1">
              <a:spcAft>
                <a:spcPts val="0"/>
              </a:spcAft>
              <a:defRPr/>
            </a:pPr>
            <a:r>
              <a:rPr lang="hr-HR" dirty="0" smtClean="0"/>
              <a:t>Karakteristike optički pojačala koje često susrećemo</a:t>
            </a:r>
            <a:endParaRPr lang="en-US" dirty="0"/>
          </a:p>
        </p:txBody>
      </p:sp>
      <p:sp>
        <p:nvSpPr>
          <p:cNvPr id="98307" name="Rectangle 3"/>
          <p:cNvSpPr>
            <a:spLocks noGrp="1" noChangeArrowheads="1"/>
          </p:cNvSpPr>
          <p:nvPr>
            <p:ph idx="1"/>
          </p:nvPr>
        </p:nvSpPr>
        <p:spPr/>
        <p:txBody>
          <a:bodyPr/>
          <a:lstStyle/>
          <a:p>
            <a:pPr eaLnBrk="1" hangingPunct="1">
              <a:lnSpc>
                <a:spcPct val="90000"/>
              </a:lnSpc>
            </a:pPr>
            <a:r>
              <a:rPr lang="hr-HR" altLang="zh-CN" sz="2000" b="1" dirty="0" smtClean="0">
                <a:ea typeface="宋体" pitchFamily="2" charset="-122"/>
              </a:rPr>
              <a:t>Zasićenje izlazne snage</a:t>
            </a:r>
            <a:r>
              <a:rPr lang="en-US" altLang="zh-CN" sz="2000" b="1" dirty="0" smtClean="0">
                <a:ea typeface="宋体" pitchFamily="2" charset="-122"/>
              </a:rPr>
              <a:t> – </a:t>
            </a:r>
            <a:r>
              <a:rPr lang="hr-HR" altLang="zh-CN" sz="2000" dirty="0" smtClean="0">
                <a:ea typeface="宋体" pitchFamily="2" charset="-122"/>
              </a:rPr>
              <a:t>veza između pojačanja, ulazne i izlazne snage</a:t>
            </a:r>
            <a:r>
              <a:rPr lang="en-US" altLang="zh-CN" sz="2000" dirty="0" smtClean="0">
                <a:ea typeface="宋体" pitchFamily="2" charset="-122"/>
              </a:rPr>
              <a:t> </a:t>
            </a:r>
          </a:p>
          <a:p>
            <a:pPr eaLnBrk="1" hangingPunct="1">
              <a:lnSpc>
                <a:spcPct val="90000"/>
              </a:lnSpc>
            </a:pPr>
            <a:r>
              <a:rPr lang="hr-HR" altLang="zh-CN" sz="2000" dirty="0" smtClean="0">
                <a:ea typeface="宋体" pitchFamily="2" charset="-122"/>
              </a:rPr>
              <a:t>Postoji zahtjev za raspon ulazne optičke snage optičkog pojačala. Kada ulazna optička snaga pređe određeni prag (Pt) doći će do zasićenja pojačanja. Zasićenje pojačanja znači da izlazna snaga neće više rasti, ili će rasti zanemarivo malo povećavanjem ulazne snage</a:t>
            </a:r>
            <a:r>
              <a:rPr lang="en-US" altLang="zh-CN" sz="2000" dirty="0" smtClean="0">
                <a:ea typeface="宋体" pitchFamily="2" charset="-122"/>
              </a:rPr>
              <a:t/>
            </a:r>
            <a:br>
              <a:rPr lang="en-US" altLang="zh-CN" sz="2000" dirty="0" smtClean="0">
                <a:ea typeface="宋体" pitchFamily="2" charset="-122"/>
              </a:rPr>
            </a:br>
            <a:r>
              <a:rPr lang="hr-HR" altLang="zh-CN" sz="2000" dirty="0" smtClean="0">
                <a:ea typeface="宋体" pitchFamily="2" charset="-122"/>
              </a:rPr>
              <a:t>Prema preporukama </a:t>
            </a:r>
            <a:r>
              <a:rPr lang="en-US" altLang="zh-CN" sz="2000" dirty="0" smtClean="0">
                <a:ea typeface="宋体" pitchFamily="2" charset="-122"/>
              </a:rPr>
              <a:t>ITU-T, </a:t>
            </a:r>
            <a:br>
              <a:rPr lang="en-US" altLang="zh-CN" sz="2000" dirty="0" smtClean="0">
                <a:ea typeface="宋体" pitchFamily="2" charset="-122"/>
              </a:rPr>
            </a:br>
            <a:r>
              <a:rPr lang="hr-HR" altLang="zh-CN" sz="2000" dirty="0" smtClean="0">
                <a:ea typeface="宋体" pitchFamily="2" charset="-122"/>
              </a:rPr>
              <a:t>izlazna snaga koja je manja</a:t>
            </a:r>
            <a:r>
              <a:rPr lang="en-US" altLang="zh-CN" sz="2000" dirty="0" smtClean="0">
                <a:ea typeface="宋体" pitchFamily="2" charset="-122"/>
              </a:rPr>
              <a:t> </a:t>
            </a:r>
            <a:br>
              <a:rPr lang="en-US" altLang="zh-CN" sz="2000" dirty="0" smtClean="0">
                <a:ea typeface="宋体" pitchFamily="2" charset="-122"/>
              </a:rPr>
            </a:br>
            <a:r>
              <a:rPr lang="hr-HR" altLang="zh-CN" sz="2000" dirty="0" smtClean="0">
                <a:ea typeface="宋体" pitchFamily="2" charset="-122"/>
              </a:rPr>
              <a:t>od normalne za</a:t>
            </a:r>
            <a:r>
              <a:rPr lang="en-US" altLang="zh-CN" sz="2000" dirty="0" smtClean="0">
                <a:ea typeface="宋体" pitchFamily="2" charset="-122"/>
              </a:rPr>
              <a:t> 3dB </a:t>
            </a:r>
            <a:br>
              <a:rPr lang="en-US" altLang="zh-CN" sz="2000" dirty="0" smtClean="0">
                <a:ea typeface="宋体" pitchFamily="2" charset="-122"/>
              </a:rPr>
            </a:br>
            <a:r>
              <a:rPr lang="hr-HR" altLang="zh-CN" sz="2000" dirty="0" smtClean="0">
                <a:ea typeface="宋体" pitchFamily="2" charset="-122"/>
              </a:rPr>
              <a:t>biti će prozvana zasićenom</a:t>
            </a:r>
            <a:r>
              <a:rPr lang="en-US" altLang="zh-CN" sz="2000" dirty="0" smtClean="0">
                <a:ea typeface="宋体" pitchFamily="2" charset="-122"/>
              </a:rPr>
              <a:t> </a:t>
            </a:r>
            <a:br>
              <a:rPr lang="en-US" altLang="zh-CN" sz="2000" dirty="0" smtClean="0">
                <a:ea typeface="宋体" pitchFamily="2" charset="-122"/>
              </a:rPr>
            </a:br>
            <a:r>
              <a:rPr lang="hr-HR" altLang="zh-CN" sz="2000" dirty="0" smtClean="0">
                <a:ea typeface="宋体" pitchFamily="2" charset="-122"/>
              </a:rPr>
              <a:t>izlaznom snagom </a:t>
            </a:r>
            <a:r>
              <a:rPr lang="en-US" altLang="zh-CN" sz="2000" dirty="0" smtClean="0">
                <a:ea typeface="宋体" pitchFamily="2" charset="-122"/>
              </a:rPr>
              <a:t>(Ps), </a:t>
            </a:r>
            <a:r>
              <a:rPr lang="hr-HR" altLang="zh-CN" sz="2000" dirty="0" smtClean="0">
                <a:ea typeface="宋体" pitchFamily="2" charset="-122"/>
              </a:rPr>
              <a:t>te se</a:t>
            </a:r>
            <a:r>
              <a:rPr lang="en-US" altLang="zh-CN" sz="2000" dirty="0" smtClean="0">
                <a:ea typeface="宋体" pitchFamily="2" charset="-122"/>
              </a:rPr>
              <a:t/>
            </a:r>
            <a:br>
              <a:rPr lang="en-US" altLang="zh-CN" sz="2000" dirty="0" smtClean="0">
                <a:ea typeface="宋体" pitchFamily="2" charset="-122"/>
              </a:rPr>
            </a:br>
            <a:r>
              <a:rPr lang="hr-HR" altLang="zh-CN" sz="2000" dirty="0" smtClean="0">
                <a:ea typeface="宋体" pitchFamily="2" charset="-122"/>
              </a:rPr>
              <a:t>uobičajeno izražava u </a:t>
            </a:r>
            <a:r>
              <a:rPr lang="hr-HR" altLang="zh-CN" sz="2000" dirty="0" err="1" smtClean="0">
                <a:ea typeface="宋体" pitchFamily="2" charset="-122"/>
              </a:rPr>
              <a:t>dBm</a:t>
            </a:r>
            <a:r>
              <a:rPr lang="hr-HR" altLang="zh-CN" sz="2000" dirty="0" smtClean="0">
                <a:ea typeface="宋体" pitchFamily="2" charset="-122"/>
              </a:rPr>
              <a:t>.</a:t>
            </a:r>
            <a:r>
              <a:rPr lang="en-US" altLang="zh-CN" sz="2000" dirty="0" smtClean="0">
                <a:ea typeface="宋体" pitchFamily="2" charset="-122"/>
              </a:rPr>
              <a:t> </a:t>
            </a:r>
          </a:p>
          <a:p>
            <a:pPr eaLnBrk="1" hangingPunct="1">
              <a:lnSpc>
                <a:spcPct val="80000"/>
              </a:lnSpc>
            </a:pPr>
            <a:endParaRPr lang="en-US" altLang="zh-CN" sz="2000" dirty="0" smtClean="0">
              <a:solidFill>
                <a:srgbClr val="000000"/>
              </a:solidFill>
              <a:ea typeface="宋体" pitchFamily="2" charset="-122"/>
            </a:endParaRPr>
          </a:p>
        </p:txBody>
      </p:sp>
      <p:pic>
        <p:nvPicPr>
          <p:cNvPr id="44035" name="Picture 3"/>
          <p:cNvPicPr>
            <a:picLocks noChangeAspect="1" noChangeArrowheads="1"/>
          </p:cNvPicPr>
          <p:nvPr/>
        </p:nvPicPr>
        <p:blipFill>
          <a:blip r:embed="rId3" cstate="print"/>
          <a:srcRect/>
          <a:stretch>
            <a:fillRect/>
          </a:stretch>
        </p:blipFill>
        <p:spPr bwMode="auto">
          <a:xfrm>
            <a:off x="4299334" y="3109106"/>
            <a:ext cx="4593146" cy="349684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fontAlgn="auto" hangingPunct="1">
              <a:spcAft>
                <a:spcPts val="0"/>
              </a:spcAft>
              <a:defRPr/>
            </a:pPr>
            <a:r>
              <a:rPr lang="hr-HR" dirty="0" smtClean="0"/>
              <a:t>Vrste optički pojačala</a:t>
            </a:r>
            <a:endParaRPr lang="en-US" dirty="0"/>
          </a:p>
        </p:txBody>
      </p:sp>
      <p:sp>
        <p:nvSpPr>
          <p:cNvPr id="95235" name="Rectangle 3"/>
          <p:cNvSpPr>
            <a:spLocks noGrp="1" noChangeArrowheads="1"/>
          </p:cNvSpPr>
          <p:nvPr>
            <p:ph idx="1"/>
          </p:nvPr>
        </p:nvSpPr>
        <p:spPr/>
        <p:txBody>
          <a:bodyPr/>
          <a:lstStyle/>
          <a:p>
            <a:pPr eaLnBrk="1" hangingPunct="1">
              <a:lnSpc>
                <a:spcPct val="90000"/>
              </a:lnSpc>
            </a:pPr>
            <a:r>
              <a:rPr lang="hr-HR" altLang="zh-CN" sz="2000" b="1" dirty="0" smtClean="0">
                <a:cs typeface="华文楷体"/>
              </a:rPr>
              <a:t>Poluvodička optička pojačala</a:t>
            </a:r>
            <a:r>
              <a:rPr lang="en-US" altLang="zh-CN" sz="2000" b="1" dirty="0" smtClean="0">
                <a:ea typeface="宋体" pitchFamily="2" charset="-122"/>
              </a:rPr>
              <a:t>(SOA) </a:t>
            </a:r>
            <a:endParaRPr lang="hr-HR" altLang="zh-CN" sz="2000" b="1" dirty="0" smtClean="0">
              <a:cs typeface="华文楷体"/>
            </a:endParaRPr>
          </a:p>
          <a:p>
            <a:pPr lvl="1" eaLnBrk="1" hangingPunct="1">
              <a:lnSpc>
                <a:spcPct val="90000"/>
              </a:lnSpc>
            </a:pPr>
            <a:r>
              <a:rPr lang="hr-HR" altLang="zh-CN" sz="1800" dirty="0" smtClean="0">
                <a:cs typeface="华文楷体"/>
              </a:rPr>
              <a:t>Optička pojačala koja koriste mehanizme koji su karakteristični za poluvodičke materijale, pojačanje stimuliranom emisijom zračenja</a:t>
            </a:r>
          </a:p>
          <a:p>
            <a:pPr lvl="1" eaLnBrk="1" hangingPunct="1">
              <a:lnSpc>
                <a:spcPct val="90000"/>
              </a:lnSpc>
            </a:pPr>
            <a:r>
              <a:rPr lang="hr-HR" altLang="zh-CN" sz="1800" dirty="0" smtClean="0">
                <a:cs typeface="华文楷体"/>
              </a:rPr>
              <a:t> Sličan princip kao kod poluvodičkih lasera</a:t>
            </a:r>
            <a:endParaRPr lang="en-US" altLang="zh-CN" sz="1800" dirty="0" smtClean="0">
              <a:ea typeface="宋体" pitchFamily="2" charset="-122"/>
            </a:endParaRPr>
          </a:p>
          <a:p>
            <a:pPr eaLnBrk="1" hangingPunct="1">
              <a:lnSpc>
                <a:spcPct val="90000"/>
              </a:lnSpc>
            </a:pPr>
            <a:r>
              <a:rPr lang="hr-HR" altLang="zh-CN" sz="2000" b="1" dirty="0" smtClean="0">
                <a:cs typeface="华文楷体"/>
              </a:rPr>
              <a:t>Pojačala s optičkom niti</a:t>
            </a:r>
            <a:r>
              <a:rPr lang="en-US" altLang="zh-CN" sz="2000" b="1" dirty="0" smtClean="0">
                <a:ea typeface="宋体" pitchFamily="2" charset="-122"/>
              </a:rPr>
              <a:t> (OFA) </a:t>
            </a:r>
            <a:endParaRPr lang="hr-HR" altLang="zh-CN" sz="2000" b="1" dirty="0" smtClean="0">
              <a:cs typeface="华文楷体"/>
            </a:endParaRPr>
          </a:p>
          <a:p>
            <a:pPr lvl="1" eaLnBrk="1" hangingPunct="1">
              <a:lnSpc>
                <a:spcPct val="90000"/>
              </a:lnSpc>
            </a:pPr>
            <a:r>
              <a:rPr lang="hr-HR" altLang="zh-CN" sz="1800" dirty="0" smtClean="0">
                <a:cs typeface="华文楷体"/>
              </a:rPr>
              <a:t>Aktivni medij </a:t>
            </a:r>
            <a:r>
              <a:rPr lang="en-US" altLang="zh-CN" sz="1800" dirty="0" smtClean="0">
                <a:ea typeface="宋体" pitchFamily="2" charset="-122"/>
              </a:rPr>
              <a:t>(</a:t>
            </a:r>
            <a:r>
              <a:rPr lang="hr-HR" altLang="zh-CN" sz="1800" dirty="0" smtClean="0">
                <a:ea typeface="宋体" pitchFamily="2" charset="-122"/>
              </a:rPr>
              <a:t>medij koji vrši pojačavanje</a:t>
            </a:r>
            <a:r>
              <a:rPr lang="en-US" altLang="zh-CN" sz="1800" dirty="0" smtClean="0">
                <a:ea typeface="宋体" pitchFamily="2" charset="-122"/>
              </a:rPr>
              <a:t>)</a:t>
            </a:r>
            <a:r>
              <a:rPr lang="hr-HR" altLang="zh-CN" sz="1800" dirty="0" smtClean="0">
                <a:ea typeface="宋体" pitchFamily="2" charset="-122"/>
              </a:rPr>
              <a:t> je komadić specijalne niti ili prijenosne niti koji je povezan na optičku pumpu. Princip rada je takav da kada svjetlosni signal prođe kroz komadić niti bude pojačan</a:t>
            </a:r>
            <a:endParaRPr lang="hr-HR" altLang="zh-CN" sz="1800" dirty="0" smtClean="0">
              <a:cs typeface="华文楷体"/>
            </a:endParaRPr>
          </a:p>
          <a:p>
            <a:pPr lvl="1" eaLnBrk="1" hangingPunct="1">
              <a:lnSpc>
                <a:spcPct val="90000"/>
              </a:lnSpc>
            </a:pPr>
            <a:r>
              <a:rPr lang="hr-HR" altLang="zh-CN" sz="1800" dirty="0" smtClean="0">
                <a:ea typeface="宋体" pitchFamily="2" charset="-122"/>
              </a:rPr>
              <a:t>Uključuju pojačala s rijetkim zemljinim ionom dopiranom niti i pojačala s nelinearnom niti</a:t>
            </a:r>
            <a:endParaRPr lang="hr-HR" altLang="zh-CN" sz="1800" dirty="0" smtClean="0">
              <a:cs typeface="华文楷体"/>
            </a:endParaRPr>
          </a:p>
          <a:p>
            <a:pPr lvl="1" eaLnBrk="1" hangingPunct="1">
              <a:lnSpc>
                <a:spcPct val="90000"/>
              </a:lnSpc>
            </a:pPr>
            <a:r>
              <a:rPr lang="hr-HR" altLang="zh-CN" sz="1800" dirty="0" smtClean="0">
                <a:ea typeface="宋体" pitchFamily="2" charset="-122"/>
              </a:rPr>
              <a:t>Kao i poluvodička pojačala pojača s rijetkim zemljanim ionom dopiranom niti isto rade na principu stimulirane emisije</a:t>
            </a:r>
            <a:r>
              <a:rPr lang="en-US" altLang="zh-CN" sz="1800" dirty="0" smtClean="0">
                <a:ea typeface="宋体" pitchFamily="2" charset="-122"/>
              </a:rPr>
              <a:t>; </a:t>
            </a:r>
            <a:r>
              <a:rPr lang="hr-HR" altLang="zh-CN" sz="1800" dirty="0" smtClean="0">
                <a:ea typeface="宋体" pitchFamily="2" charset="-122"/>
              </a:rPr>
              <a:t>dok pojačala s nelinearnom  niti za pojačanje koriste nelinearne efekte niti</a:t>
            </a:r>
            <a:endParaRPr lang="hr-HR" altLang="zh-CN" sz="1800" dirty="0" smtClean="0">
              <a:cs typeface="华文楷体"/>
            </a:endParaRPr>
          </a:p>
          <a:p>
            <a:pPr lvl="1" eaLnBrk="1" hangingPunct="1">
              <a:lnSpc>
                <a:spcPct val="90000"/>
              </a:lnSpc>
            </a:pPr>
            <a:r>
              <a:rPr lang="hr-HR" altLang="zh-CN" sz="1800" dirty="0" smtClean="0">
                <a:cs typeface="华文楷体"/>
              </a:rPr>
              <a:t>Imamo pojačalo s erbijem dopiranom niti (EDFA) te pojačalo s Raman-ovom niti </a:t>
            </a:r>
            <a:r>
              <a:rPr lang="en-US" altLang="zh-CN" sz="1800" dirty="0" smtClean="0">
                <a:ea typeface="宋体" pitchFamily="2" charset="-122"/>
              </a:rPr>
              <a:t> (RFA)</a:t>
            </a:r>
            <a:endParaRPr lang="en-US" altLang="zh-CN" sz="1800" dirty="0" smtClean="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
          <p:cNvGrpSpPr>
            <a:grpSpLocks/>
          </p:cNvGrpSpPr>
          <p:nvPr/>
        </p:nvGrpSpPr>
        <p:grpSpPr bwMode="auto">
          <a:xfrm>
            <a:off x="1295400" y="4433888"/>
            <a:ext cx="5654675" cy="685800"/>
            <a:chOff x="816" y="2160"/>
            <a:chExt cx="3562" cy="432"/>
          </a:xfrm>
        </p:grpSpPr>
        <p:sp>
          <p:nvSpPr>
            <p:cNvPr id="99356" name="Text Box 3"/>
            <p:cNvSpPr txBox="1">
              <a:spLocks noChangeArrowheads="1"/>
            </p:cNvSpPr>
            <p:nvPr/>
          </p:nvSpPr>
          <p:spPr bwMode="auto">
            <a:xfrm>
              <a:off x="2831" y="2208"/>
              <a:ext cx="996" cy="213"/>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600" dirty="0">
                  <a:solidFill>
                    <a:schemeClr val="bg1"/>
                  </a:solidFill>
                  <a:latin typeface="+mj-lt"/>
                </a:rPr>
                <a:t>EDF(F)A     EDFA</a:t>
              </a:r>
            </a:p>
          </p:txBody>
        </p:sp>
        <p:sp>
          <p:nvSpPr>
            <p:cNvPr id="99357" name="Line 4"/>
            <p:cNvSpPr>
              <a:spLocks noChangeShapeType="1"/>
            </p:cNvSpPr>
            <p:nvPr/>
          </p:nvSpPr>
          <p:spPr bwMode="auto">
            <a:xfrm flipV="1">
              <a:off x="2927" y="2208"/>
              <a:ext cx="432"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8" name="Line 5"/>
            <p:cNvSpPr>
              <a:spLocks noChangeShapeType="1"/>
            </p:cNvSpPr>
            <p:nvPr/>
          </p:nvSpPr>
          <p:spPr bwMode="auto">
            <a:xfrm>
              <a:off x="3503" y="2208"/>
              <a:ext cx="480"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9" name="Text Box 6"/>
            <p:cNvSpPr txBox="1">
              <a:spLocks noChangeArrowheads="1"/>
            </p:cNvSpPr>
            <p:nvPr/>
          </p:nvSpPr>
          <p:spPr bwMode="auto">
            <a:xfrm>
              <a:off x="2159" y="2256"/>
              <a:ext cx="553" cy="213"/>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600" dirty="0">
                  <a:solidFill>
                    <a:schemeClr val="bg1"/>
                  </a:solidFill>
                  <a:latin typeface="+mj-lt"/>
                </a:rPr>
                <a:t>RAMAN</a:t>
              </a:r>
            </a:p>
          </p:txBody>
        </p:sp>
        <p:sp>
          <p:nvSpPr>
            <p:cNvPr id="99360" name="Text Box 7"/>
            <p:cNvSpPr txBox="1">
              <a:spLocks noChangeArrowheads="1"/>
            </p:cNvSpPr>
            <p:nvPr/>
          </p:nvSpPr>
          <p:spPr bwMode="auto">
            <a:xfrm>
              <a:off x="2399" y="2160"/>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30nm</a:t>
              </a:r>
            </a:p>
          </p:txBody>
        </p:sp>
        <p:sp>
          <p:nvSpPr>
            <p:cNvPr id="99361" name="Text Box 8"/>
            <p:cNvSpPr txBox="1">
              <a:spLocks noChangeArrowheads="1"/>
            </p:cNvSpPr>
            <p:nvPr/>
          </p:nvSpPr>
          <p:spPr bwMode="auto">
            <a:xfrm>
              <a:off x="3935" y="2160"/>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40nm</a:t>
              </a:r>
            </a:p>
          </p:txBody>
        </p:sp>
        <p:sp>
          <p:nvSpPr>
            <p:cNvPr id="99362" name="Line 9"/>
            <p:cNvSpPr>
              <a:spLocks noChangeShapeType="1"/>
            </p:cNvSpPr>
            <p:nvPr/>
          </p:nvSpPr>
          <p:spPr bwMode="auto">
            <a:xfrm flipV="1">
              <a:off x="2975" y="2448"/>
              <a:ext cx="432" cy="0"/>
            </a:xfrm>
            <a:prstGeom prst="line">
              <a:avLst/>
            </a:prstGeom>
            <a:noFill/>
            <a:ln w="12700">
              <a:solidFill>
                <a:srgbClr val="006600"/>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63" name="Line 10"/>
            <p:cNvSpPr>
              <a:spLocks noChangeShapeType="1"/>
            </p:cNvSpPr>
            <p:nvPr/>
          </p:nvSpPr>
          <p:spPr bwMode="auto">
            <a:xfrm flipV="1">
              <a:off x="3599" y="2448"/>
              <a:ext cx="384" cy="0"/>
            </a:xfrm>
            <a:prstGeom prst="line">
              <a:avLst/>
            </a:prstGeom>
            <a:noFill/>
            <a:ln w="12700">
              <a:solidFill>
                <a:srgbClr val="006600"/>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64" name="Text Box 11"/>
            <p:cNvSpPr txBox="1">
              <a:spLocks noChangeArrowheads="1"/>
            </p:cNvSpPr>
            <p:nvPr/>
          </p:nvSpPr>
          <p:spPr bwMode="auto">
            <a:xfrm>
              <a:off x="3983" y="2352"/>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36nm</a:t>
              </a:r>
            </a:p>
          </p:txBody>
        </p:sp>
        <p:sp>
          <p:nvSpPr>
            <p:cNvPr id="99365" name="Text Box 12"/>
            <p:cNvSpPr txBox="1">
              <a:spLocks noChangeArrowheads="1"/>
            </p:cNvSpPr>
            <p:nvPr/>
          </p:nvSpPr>
          <p:spPr bwMode="auto">
            <a:xfrm>
              <a:off x="2639" y="2400"/>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38nm</a:t>
              </a:r>
            </a:p>
          </p:txBody>
        </p:sp>
        <p:sp>
          <p:nvSpPr>
            <p:cNvPr id="99366" name="Line 13"/>
            <p:cNvSpPr>
              <a:spLocks noChangeShapeType="1"/>
            </p:cNvSpPr>
            <p:nvPr/>
          </p:nvSpPr>
          <p:spPr bwMode="auto">
            <a:xfrm flipV="1">
              <a:off x="1248" y="2448"/>
              <a:ext cx="431" cy="0"/>
            </a:xfrm>
            <a:prstGeom prst="line">
              <a:avLst/>
            </a:prstGeom>
            <a:noFill/>
            <a:ln w="12700">
              <a:solidFill>
                <a:srgbClr val="006600"/>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67" name="Line 14"/>
            <p:cNvSpPr>
              <a:spLocks noChangeShapeType="1"/>
            </p:cNvSpPr>
            <p:nvPr/>
          </p:nvSpPr>
          <p:spPr bwMode="auto">
            <a:xfrm flipV="1">
              <a:off x="2111" y="2448"/>
              <a:ext cx="432" cy="0"/>
            </a:xfrm>
            <a:prstGeom prst="line">
              <a:avLst/>
            </a:prstGeom>
            <a:noFill/>
            <a:ln w="12700">
              <a:solidFill>
                <a:srgbClr val="006600"/>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68" name="Text Box 15"/>
            <p:cNvSpPr txBox="1">
              <a:spLocks noChangeArrowheads="1"/>
            </p:cNvSpPr>
            <p:nvPr/>
          </p:nvSpPr>
          <p:spPr bwMode="auto">
            <a:xfrm>
              <a:off x="1008" y="2256"/>
              <a:ext cx="992" cy="213"/>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600" dirty="0">
                  <a:solidFill>
                    <a:schemeClr val="bg1"/>
                  </a:solidFill>
                  <a:latin typeface="+mj-lt"/>
                </a:rPr>
                <a:t>Tm (</a:t>
              </a:r>
              <a:r>
                <a:rPr lang="en-GB" altLang="fr-FR" sz="1600" dirty="0" smtClean="0">
                  <a:solidFill>
                    <a:schemeClr val="bg1"/>
                  </a:solidFill>
                  <a:latin typeface="+mj-lt"/>
                </a:rPr>
                <a:t>t</a:t>
              </a:r>
              <a:r>
                <a:rPr lang="hr-HR" altLang="fr-FR" sz="1600" dirty="0" err="1" smtClean="0">
                  <a:solidFill>
                    <a:schemeClr val="bg1"/>
                  </a:solidFill>
                  <a:latin typeface="+mj-lt"/>
                </a:rPr>
                <a:t>ulijum</a:t>
              </a:r>
              <a:r>
                <a:rPr lang="en-GB" altLang="fr-FR" sz="1600" dirty="0" smtClean="0">
                  <a:solidFill>
                    <a:schemeClr val="bg1"/>
                  </a:solidFill>
                  <a:latin typeface="+mj-lt"/>
                </a:rPr>
                <a:t>)DFA</a:t>
              </a:r>
              <a:endParaRPr lang="en-GB" altLang="fr-FR" sz="1600" dirty="0">
                <a:solidFill>
                  <a:schemeClr val="bg1"/>
                </a:solidFill>
                <a:latin typeface="+mj-lt"/>
              </a:endParaRPr>
            </a:p>
          </p:txBody>
        </p:sp>
        <p:sp>
          <p:nvSpPr>
            <p:cNvPr id="99369" name="Text Box 16"/>
            <p:cNvSpPr txBox="1">
              <a:spLocks noChangeArrowheads="1"/>
            </p:cNvSpPr>
            <p:nvPr/>
          </p:nvSpPr>
          <p:spPr bwMode="auto">
            <a:xfrm>
              <a:off x="816" y="2400"/>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22nm</a:t>
              </a:r>
            </a:p>
          </p:txBody>
        </p:sp>
        <p:sp>
          <p:nvSpPr>
            <p:cNvPr id="99370" name="Text Box 17"/>
            <p:cNvSpPr txBox="1">
              <a:spLocks noChangeArrowheads="1"/>
            </p:cNvSpPr>
            <p:nvPr/>
          </p:nvSpPr>
          <p:spPr bwMode="auto">
            <a:xfrm>
              <a:off x="1727" y="2400"/>
              <a:ext cx="395" cy="192"/>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36nm</a:t>
              </a:r>
            </a:p>
          </p:txBody>
        </p:sp>
      </p:grpSp>
      <p:grpSp>
        <p:nvGrpSpPr>
          <p:cNvPr id="99331" name="Group 18"/>
          <p:cNvGrpSpPr>
            <a:grpSpLocks/>
          </p:cNvGrpSpPr>
          <p:nvPr/>
        </p:nvGrpSpPr>
        <p:grpSpPr bwMode="auto">
          <a:xfrm>
            <a:off x="0" y="5193707"/>
            <a:ext cx="6399213" cy="1033463"/>
            <a:chOff x="0" y="3400"/>
            <a:chExt cx="4031" cy="651"/>
          </a:xfrm>
        </p:grpSpPr>
        <p:sp>
          <p:nvSpPr>
            <p:cNvPr id="99346" name="Text Box 19"/>
            <p:cNvSpPr txBox="1">
              <a:spLocks noChangeArrowheads="1"/>
            </p:cNvSpPr>
            <p:nvPr/>
          </p:nvSpPr>
          <p:spPr bwMode="auto">
            <a:xfrm>
              <a:off x="192" y="3857"/>
              <a:ext cx="1134" cy="194"/>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a:solidFill>
                    <a:schemeClr val="bg1"/>
                  </a:solidFill>
                  <a:latin typeface="+mj-lt"/>
                </a:rPr>
                <a:t>SOAs </a:t>
              </a:r>
              <a:r>
                <a:rPr lang="hr-HR" altLang="fr-FR" sz="1400" dirty="0" smtClean="0">
                  <a:solidFill>
                    <a:schemeClr val="bg1"/>
                  </a:solidFill>
                  <a:latin typeface="+mj-lt"/>
                </a:rPr>
                <a:t> mogući raspon</a:t>
              </a:r>
              <a:r>
                <a:rPr lang="en-GB" altLang="fr-FR" sz="1400" dirty="0" smtClean="0">
                  <a:solidFill>
                    <a:schemeClr val="bg1"/>
                  </a:solidFill>
                  <a:latin typeface="+mj-lt"/>
                </a:rPr>
                <a:t> </a:t>
              </a:r>
              <a:endParaRPr lang="en-GB" altLang="fr-FR" sz="1400" dirty="0">
                <a:solidFill>
                  <a:schemeClr val="bg1"/>
                </a:solidFill>
                <a:latin typeface="+mj-lt"/>
              </a:endParaRPr>
            </a:p>
          </p:txBody>
        </p:sp>
        <p:sp>
          <p:nvSpPr>
            <p:cNvPr id="99347" name="Line 20"/>
            <p:cNvSpPr>
              <a:spLocks noChangeShapeType="1"/>
            </p:cNvSpPr>
            <p:nvPr/>
          </p:nvSpPr>
          <p:spPr bwMode="auto">
            <a:xfrm>
              <a:off x="1775" y="3888"/>
              <a:ext cx="2256"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48" name="Line 21"/>
            <p:cNvSpPr>
              <a:spLocks noChangeShapeType="1"/>
            </p:cNvSpPr>
            <p:nvPr/>
          </p:nvSpPr>
          <p:spPr bwMode="auto">
            <a:xfrm>
              <a:off x="1775" y="3936"/>
              <a:ext cx="384"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49" name="Text Box 22"/>
            <p:cNvSpPr txBox="1">
              <a:spLocks noChangeArrowheads="1"/>
            </p:cNvSpPr>
            <p:nvPr/>
          </p:nvSpPr>
          <p:spPr bwMode="auto">
            <a:xfrm>
              <a:off x="0" y="3617"/>
              <a:ext cx="2038" cy="194"/>
            </a:xfrm>
            <a:prstGeom prst="rect">
              <a:avLst/>
            </a:prstGeom>
            <a:noFill/>
            <a:ln w="12700">
              <a:noFill/>
              <a:miter lim="800000"/>
              <a:headEnd type="none" w="sm" len="sm"/>
              <a:tailEnd type="none" w="sm" len="sm"/>
            </a:ln>
          </p:spPr>
          <p:txBody>
            <a:bodyPr wrap="none">
              <a:spAutoFit/>
            </a:bodyPr>
            <a:lstStyle/>
            <a:p>
              <a:pPr eaLnBrk="0" hangingPunct="0">
                <a:defRPr/>
              </a:pPr>
              <a:r>
                <a:rPr lang="hr-HR" altLang="fr-FR" sz="1400" dirty="0" smtClean="0">
                  <a:solidFill>
                    <a:schemeClr val="bg1"/>
                  </a:solidFill>
                  <a:latin typeface="+mj-lt"/>
                </a:rPr>
                <a:t>Mogući  Više-pumpni  Raman-</a:t>
              </a:r>
              <a:r>
                <a:rPr lang="hr-HR" altLang="fr-FR" sz="1400" dirty="0" err="1" smtClean="0">
                  <a:solidFill>
                    <a:schemeClr val="bg1"/>
                  </a:solidFill>
                  <a:latin typeface="+mj-lt"/>
                </a:rPr>
                <a:t>ov</a:t>
              </a:r>
              <a:r>
                <a:rPr lang="hr-HR" altLang="fr-FR" sz="1400" dirty="0" smtClean="0">
                  <a:solidFill>
                    <a:schemeClr val="bg1"/>
                  </a:solidFill>
                  <a:latin typeface="+mj-lt"/>
                </a:rPr>
                <a:t> raspon </a:t>
              </a:r>
              <a:endParaRPr lang="en-GB" altLang="fr-FR" sz="1400" dirty="0">
                <a:solidFill>
                  <a:schemeClr val="bg1"/>
                </a:solidFill>
                <a:latin typeface="+mj-lt"/>
              </a:endParaRPr>
            </a:p>
          </p:txBody>
        </p:sp>
        <p:sp>
          <p:nvSpPr>
            <p:cNvPr id="99350" name="Line 23"/>
            <p:cNvSpPr>
              <a:spLocks noChangeShapeType="1"/>
            </p:cNvSpPr>
            <p:nvPr/>
          </p:nvSpPr>
          <p:spPr bwMode="auto">
            <a:xfrm>
              <a:off x="1631" y="3552"/>
              <a:ext cx="768"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1" name="Text Box 24"/>
            <p:cNvSpPr txBox="1">
              <a:spLocks noChangeArrowheads="1"/>
            </p:cNvSpPr>
            <p:nvPr/>
          </p:nvSpPr>
          <p:spPr bwMode="auto">
            <a:xfrm>
              <a:off x="771" y="3400"/>
              <a:ext cx="672" cy="194"/>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400" dirty="0" err="1" smtClean="0">
                  <a:solidFill>
                    <a:schemeClr val="bg1"/>
                  </a:solidFill>
                  <a:latin typeface="+mj-lt"/>
                </a:rPr>
                <a:t>Prase</a:t>
              </a:r>
              <a:r>
                <a:rPr lang="hr-HR" altLang="fr-FR" sz="1400" dirty="0" err="1" smtClean="0">
                  <a:solidFill>
                    <a:schemeClr val="bg1"/>
                  </a:solidFill>
                  <a:latin typeface="+mj-lt"/>
                </a:rPr>
                <a:t>odimij</a:t>
              </a:r>
              <a:endParaRPr lang="en-GB" altLang="fr-FR" sz="1400" dirty="0">
                <a:solidFill>
                  <a:schemeClr val="bg1"/>
                </a:solidFill>
                <a:latin typeface="+mj-lt"/>
              </a:endParaRPr>
            </a:p>
          </p:txBody>
        </p:sp>
        <p:sp>
          <p:nvSpPr>
            <p:cNvPr id="99352" name="Line 25"/>
            <p:cNvSpPr>
              <a:spLocks noChangeShapeType="1"/>
            </p:cNvSpPr>
            <p:nvPr/>
          </p:nvSpPr>
          <p:spPr bwMode="auto">
            <a:xfrm>
              <a:off x="2159" y="3936"/>
              <a:ext cx="384"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3" name="Line 26"/>
            <p:cNvSpPr>
              <a:spLocks noChangeShapeType="1"/>
            </p:cNvSpPr>
            <p:nvPr/>
          </p:nvSpPr>
          <p:spPr bwMode="auto">
            <a:xfrm>
              <a:off x="2591" y="3936"/>
              <a:ext cx="384"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4" name="Line 27"/>
            <p:cNvSpPr>
              <a:spLocks noChangeShapeType="1"/>
            </p:cNvSpPr>
            <p:nvPr/>
          </p:nvSpPr>
          <p:spPr bwMode="auto">
            <a:xfrm>
              <a:off x="3023" y="3936"/>
              <a:ext cx="384"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sp>
          <p:nvSpPr>
            <p:cNvPr id="99355" name="Line 28"/>
            <p:cNvSpPr>
              <a:spLocks noChangeShapeType="1"/>
            </p:cNvSpPr>
            <p:nvPr/>
          </p:nvSpPr>
          <p:spPr bwMode="auto">
            <a:xfrm>
              <a:off x="3455" y="3936"/>
              <a:ext cx="384" cy="0"/>
            </a:xfrm>
            <a:prstGeom prst="line">
              <a:avLst/>
            </a:prstGeom>
            <a:noFill/>
            <a:ln w="12700">
              <a:solidFill>
                <a:srgbClr val="333399"/>
              </a:solidFill>
              <a:round/>
              <a:headEnd type="triangle" w="med" len="med"/>
              <a:tailEnd type="triangle" w="med" len="med"/>
            </a:ln>
          </p:spPr>
          <p:txBody>
            <a:bodyPr wrap="none" anchor="ctr"/>
            <a:lstStyle/>
            <a:p>
              <a:pPr>
                <a:defRPr/>
              </a:pPr>
              <a:endParaRPr lang="en-US" dirty="0">
                <a:solidFill>
                  <a:schemeClr val="bg1"/>
                </a:solidFill>
                <a:latin typeface="+mj-lt"/>
              </a:endParaRPr>
            </a:p>
          </p:txBody>
        </p:sp>
      </p:grpSp>
      <p:grpSp>
        <p:nvGrpSpPr>
          <p:cNvPr id="99332" name="Group 30"/>
          <p:cNvGrpSpPr>
            <a:grpSpLocks/>
          </p:cNvGrpSpPr>
          <p:nvPr/>
        </p:nvGrpSpPr>
        <p:grpSpPr bwMode="auto">
          <a:xfrm>
            <a:off x="152400" y="2224088"/>
            <a:ext cx="8455025" cy="2090737"/>
            <a:chOff x="96" y="864"/>
            <a:chExt cx="5326" cy="1317"/>
          </a:xfrm>
        </p:grpSpPr>
        <p:sp>
          <p:nvSpPr>
            <p:cNvPr id="99336" name="Line 31"/>
            <p:cNvSpPr>
              <a:spLocks noChangeShapeType="1"/>
            </p:cNvSpPr>
            <p:nvPr/>
          </p:nvSpPr>
          <p:spPr bwMode="auto">
            <a:xfrm>
              <a:off x="96" y="1920"/>
              <a:ext cx="5326" cy="0"/>
            </a:xfrm>
            <a:prstGeom prst="line">
              <a:avLst/>
            </a:prstGeom>
            <a:noFill/>
            <a:ln w="19050">
              <a:solidFill>
                <a:schemeClr val="tx1"/>
              </a:solidFill>
              <a:round/>
              <a:headEnd type="none" w="sm" len="sm"/>
              <a:tailEnd type="triangle" w="lg" len="lg"/>
            </a:ln>
          </p:spPr>
          <p:txBody>
            <a:bodyPr wrap="none" anchor="ctr"/>
            <a:lstStyle/>
            <a:p>
              <a:pPr>
                <a:defRPr/>
              </a:pPr>
              <a:endParaRPr lang="en-US" dirty="0">
                <a:solidFill>
                  <a:schemeClr val="bg1"/>
                </a:solidFill>
                <a:latin typeface="+mj-lt"/>
              </a:endParaRPr>
            </a:p>
          </p:txBody>
        </p:sp>
        <p:sp>
          <p:nvSpPr>
            <p:cNvPr id="99337" name="Text Box 32"/>
            <p:cNvSpPr txBox="1">
              <a:spLocks noChangeArrowheads="1"/>
            </p:cNvSpPr>
            <p:nvPr/>
          </p:nvSpPr>
          <p:spPr bwMode="auto">
            <a:xfrm>
              <a:off x="5076" y="1579"/>
              <a:ext cx="259" cy="368"/>
            </a:xfrm>
            <a:prstGeom prst="rect">
              <a:avLst/>
            </a:prstGeom>
            <a:noFill/>
            <a:ln w="12700">
              <a:noFill/>
              <a:miter lim="800000"/>
              <a:headEnd type="none" w="sm" len="sm"/>
              <a:tailEnd type="none" w="sm" len="sm"/>
            </a:ln>
          </p:spPr>
          <p:txBody>
            <a:bodyPr wrap="none">
              <a:spAutoFit/>
            </a:bodyPr>
            <a:lstStyle/>
            <a:p>
              <a:pPr eaLnBrk="0" hangingPunct="0"/>
              <a:r>
                <a:rPr lang="en-GB" altLang="fr-FR" sz="3200">
                  <a:solidFill>
                    <a:schemeClr val="bg1"/>
                  </a:solidFill>
                  <a:latin typeface="Symbol" pitchFamily="18" charset="2"/>
                </a:rPr>
                <a:t>l</a:t>
              </a:r>
            </a:p>
          </p:txBody>
        </p:sp>
        <p:sp>
          <p:nvSpPr>
            <p:cNvPr id="99338" name="Freeform 33"/>
            <p:cNvSpPr>
              <a:spLocks/>
            </p:cNvSpPr>
            <p:nvPr/>
          </p:nvSpPr>
          <p:spPr bwMode="auto">
            <a:xfrm>
              <a:off x="624" y="1152"/>
              <a:ext cx="3952" cy="718"/>
            </a:xfrm>
            <a:custGeom>
              <a:avLst/>
              <a:gdLst>
                <a:gd name="T0" fmla="*/ 0 w 3954"/>
                <a:gd name="T1" fmla="*/ 0 h 718"/>
                <a:gd name="T2" fmla="*/ 444 w 3954"/>
                <a:gd name="T3" fmla="*/ 370 h 718"/>
                <a:gd name="T4" fmla="*/ 1244 w 3954"/>
                <a:gd name="T5" fmla="*/ 560 h 718"/>
                <a:gd name="T6" fmla="*/ 3464 w 3954"/>
                <a:gd name="T7" fmla="*/ 700 h 718"/>
                <a:gd name="T8" fmla="*/ 3954 w 3954"/>
                <a:gd name="T9" fmla="*/ 450 h 718"/>
                <a:gd name="T10" fmla="*/ 0 60000 65536"/>
                <a:gd name="T11" fmla="*/ 0 60000 65536"/>
                <a:gd name="T12" fmla="*/ 0 60000 65536"/>
                <a:gd name="T13" fmla="*/ 0 60000 65536"/>
                <a:gd name="T14" fmla="*/ 0 60000 65536"/>
                <a:gd name="T15" fmla="*/ 0 w 3954"/>
                <a:gd name="T16" fmla="*/ 0 h 718"/>
                <a:gd name="T17" fmla="*/ 3954 w 3954"/>
                <a:gd name="T18" fmla="*/ 718 h 718"/>
              </a:gdLst>
              <a:ahLst/>
              <a:cxnLst>
                <a:cxn ang="T10">
                  <a:pos x="T0" y="T1"/>
                </a:cxn>
                <a:cxn ang="T11">
                  <a:pos x="T2" y="T3"/>
                </a:cxn>
                <a:cxn ang="T12">
                  <a:pos x="T4" y="T5"/>
                </a:cxn>
                <a:cxn ang="T13">
                  <a:pos x="T6" y="T7"/>
                </a:cxn>
                <a:cxn ang="T14">
                  <a:pos x="T8" y="T9"/>
                </a:cxn>
              </a:cxnLst>
              <a:rect l="T15" t="T16" r="T17" b="T18"/>
              <a:pathLst>
                <a:path w="3954" h="718">
                  <a:moveTo>
                    <a:pt x="0" y="0"/>
                  </a:moveTo>
                  <a:cubicBezTo>
                    <a:pt x="74" y="61"/>
                    <a:pt x="236" y="276"/>
                    <a:pt x="444" y="370"/>
                  </a:cubicBezTo>
                  <a:cubicBezTo>
                    <a:pt x="651" y="463"/>
                    <a:pt x="740" y="505"/>
                    <a:pt x="1244" y="560"/>
                  </a:cubicBezTo>
                  <a:cubicBezTo>
                    <a:pt x="1747" y="615"/>
                    <a:pt x="3012" y="718"/>
                    <a:pt x="3464" y="700"/>
                  </a:cubicBezTo>
                  <a:cubicBezTo>
                    <a:pt x="3915" y="681"/>
                    <a:pt x="3852" y="502"/>
                    <a:pt x="3954" y="450"/>
                  </a:cubicBezTo>
                </a:path>
              </a:pathLst>
            </a:custGeom>
            <a:noFill/>
            <a:ln w="28575">
              <a:solidFill>
                <a:srgbClr val="333399"/>
              </a:solidFill>
              <a:round/>
              <a:headEnd type="none" w="sm" len="sm"/>
              <a:tailEnd type="none" w="sm" len="sm"/>
            </a:ln>
          </p:spPr>
          <p:txBody>
            <a:bodyPr wrap="none" anchor="ctr"/>
            <a:lstStyle/>
            <a:p>
              <a:pPr>
                <a:defRPr/>
              </a:pPr>
              <a:endParaRPr lang="en-US" dirty="0">
                <a:solidFill>
                  <a:schemeClr val="bg1"/>
                </a:solidFill>
                <a:latin typeface="+mj-lt"/>
              </a:endParaRPr>
            </a:p>
          </p:txBody>
        </p:sp>
        <p:sp>
          <p:nvSpPr>
            <p:cNvPr id="99339" name="Freeform 34"/>
            <p:cNvSpPr>
              <a:spLocks/>
            </p:cNvSpPr>
            <p:nvPr/>
          </p:nvSpPr>
          <p:spPr bwMode="auto">
            <a:xfrm>
              <a:off x="2495" y="1008"/>
              <a:ext cx="432" cy="776"/>
            </a:xfrm>
            <a:custGeom>
              <a:avLst/>
              <a:gdLst>
                <a:gd name="T0" fmla="*/ 0 w 432"/>
                <a:gd name="T1" fmla="*/ 728 h 776"/>
                <a:gd name="T2" fmla="*/ 48 w 432"/>
                <a:gd name="T3" fmla="*/ 440 h 776"/>
                <a:gd name="T4" fmla="*/ 96 w 432"/>
                <a:gd name="T5" fmla="*/ 8 h 776"/>
                <a:gd name="T6" fmla="*/ 144 w 432"/>
                <a:gd name="T7" fmla="*/ 392 h 776"/>
                <a:gd name="T8" fmla="*/ 212 w 432"/>
                <a:gd name="T9" fmla="*/ 654 h 776"/>
                <a:gd name="T10" fmla="*/ 432 w 432"/>
                <a:gd name="T11" fmla="*/ 776 h 776"/>
                <a:gd name="T12" fmla="*/ 0 60000 65536"/>
                <a:gd name="T13" fmla="*/ 0 60000 65536"/>
                <a:gd name="T14" fmla="*/ 0 60000 65536"/>
                <a:gd name="T15" fmla="*/ 0 60000 65536"/>
                <a:gd name="T16" fmla="*/ 0 60000 65536"/>
                <a:gd name="T17" fmla="*/ 0 60000 65536"/>
                <a:gd name="T18" fmla="*/ 0 w 432"/>
                <a:gd name="T19" fmla="*/ 0 h 776"/>
                <a:gd name="T20" fmla="*/ 432 w 432"/>
                <a:gd name="T21" fmla="*/ 776 h 776"/>
              </a:gdLst>
              <a:ahLst/>
              <a:cxnLst>
                <a:cxn ang="T12">
                  <a:pos x="T0" y="T1"/>
                </a:cxn>
                <a:cxn ang="T13">
                  <a:pos x="T2" y="T3"/>
                </a:cxn>
                <a:cxn ang="T14">
                  <a:pos x="T4" y="T5"/>
                </a:cxn>
                <a:cxn ang="T15">
                  <a:pos x="T6" y="T7"/>
                </a:cxn>
                <a:cxn ang="T16">
                  <a:pos x="T8" y="T9"/>
                </a:cxn>
                <a:cxn ang="T17">
                  <a:pos x="T10" y="T11"/>
                </a:cxn>
              </a:cxnLst>
              <a:rect l="T18" t="T19" r="T20" b="T21"/>
              <a:pathLst>
                <a:path w="432" h="776">
                  <a:moveTo>
                    <a:pt x="0" y="728"/>
                  </a:moveTo>
                  <a:cubicBezTo>
                    <a:pt x="15" y="644"/>
                    <a:pt x="31" y="560"/>
                    <a:pt x="48" y="440"/>
                  </a:cubicBezTo>
                  <a:cubicBezTo>
                    <a:pt x="64" y="319"/>
                    <a:pt x="80" y="15"/>
                    <a:pt x="96" y="8"/>
                  </a:cubicBezTo>
                  <a:cubicBezTo>
                    <a:pt x="111" y="0"/>
                    <a:pt x="124" y="284"/>
                    <a:pt x="144" y="392"/>
                  </a:cubicBezTo>
                  <a:cubicBezTo>
                    <a:pt x="163" y="499"/>
                    <a:pt x="163" y="589"/>
                    <a:pt x="212" y="654"/>
                  </a:cubicBezTo>
                  <a:cubicBezTo>
                    <a:pt x="260" y="718"/>
                    <a:pt x="386" y="750"/>
                    <a:pt x="432" y="776"/>
                  </a:cubicBezTo>
                </a:path>
              </a:pathLst>
            </a:custGeom>
            <a:noFill/>
            <a:ln w="19050" cap="rnd">
              <a:solidFill>
                <a:srgbClr val="333399"/>
              </a:solidFill>
              <a:prstDash val="sysDot"/>
              <a:round/>
              <a:headEnd type="none" w="sm" len="sm"/>
              <a:tailEnd type="none" w="sm" len="sm"/>
            </a:ln>
          </p:spPr>
          <p:txBody>
            <a:bodyPr wrap="none" anchor="ctr"/>
            <a:lstStyle/>
            <a:p>
              <a:pPr>
                <a:defRPr/>
              </a:pPr>
              <a:endParaRPr lang="en-US" dirty="0">
                <a:solidFill>
                  <a:schemeClr val="bg1"/>
                </a:solidFill>
                <a:latin typeface="+mj-lt"/>
              </a:endParaRPr>
            </a:p>
          </p:txBody>
        </p:sp>
        <p:sp>
          <p:nvSpPr>
            <p:cNvPr id="99340" name="Text Box 35"/>
            <p:cNvSpPr txBox="1">
              <a:spLocks noChangeArrowheads="1"/>
            </p:cNvSpPr>
            <p:nvPr/>
          </p:nvSpPr>
          <p:spPr bwMode="auto">
            <a:xfrm>
              <a:off x="288" y="1968"/>
              <a:ext cx="563" cy="213"/>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600" dirty="0">
                  <a:solidFill>
                    <a:schemeClr val="bg1"/>
                  </a:solidFill>
                  <a:latin typeface="+mj-lt"/>
                </a:rPr>
                <a:t>1250 nm</a:t>
              </a:r>
            </a:p>
          </p:txBody>
        </p:sp>
        <p:sp>
          <p:nvSpPr>
            <p:cNvPr id="99341" name="Rectangle 36"/>
            <p:cNvSpPr>
              <a:spLocks noChangeArrowheads="1"/>
            </p:cNvSpPr>
            <p:nvPr/>
          </p:nvSpPr>
          <p:spPr bwMode="auto">
            <a:xfrm>
              <a:off x="912" y="1920"/>
              <a:ext cx="3556" cy="240"/>
            </a:xfrm>
            <a:prstGeom prst="rect">
              <a:avLst/>
            </a:prstGeom>
            <a:noFill/>
            <a:ln w="12700">
              <a:solidFill>
                <a:srgbClr val="333399"/>
              </a:solidFill>
              <a:miter lim="800000"/>
              <a:headEnd type="none" w="sm" len="sm"/>
              <a:tailEnd type="none" w="sm" len="sm"/>
            </a:ln>
          </p:spPr>
          <p:txBody>
            <a:bodyPr wrap="none" anchor="ctr"/>
            <a:lstStyle/>
            <a:p>
              <a:pPr algn="ctr" eaLnBrk="0" hangingPunct="0">
                <a:defRPr/>
              </a:pPr>
              <a:r>
                <a:rPr lang="en-GB" altLang="fr-FR" sz="1600" dirty="0">
                  <a:solidFill>
                    <a:schemeClr val="bg1"/>
                  </a:solidFill>
                  <a:latin typeface="+mj-lt"/>
                </a:rPr>
                <a:t>XS </a:t>
              </a:r>
              <a:r>
                <a:rPr lang="hr-HR" altLang="fr-FR" sz="1600" dirty="0" smtClean="0">
                  <a:solidFill>
                    <a:schemeClr val="bg1"/>
                  </a:solidFill>
                  <a:latin typeface="+mj-lt"/>
                </a:rPr>
                <a:t>raspon</a:t>
              </a:r>
              <a:r>
                <a:rPr lang="en-GB" altLang="fr-FR" sz="1600" dirty="0" smtClean="0">
                  <a:solidFill>
                    <a:schemeClr val="bg1"/>
                  </a:solidFill>
                  <a:latin typeface="+mj-lt"/>
                </a:rPr>
                <a:t>     </a:t>
              </a:r>
              <a:r>
                <a:rPr lang="en-GB" altLang="fr-FR" sz="1600" dirty="0">
                  <a:solidFill>
                    <a:schemeClr val="bg1"/>
                  </a:solidFill>
                  <a:latin typeface="+mj-lt"/>
                </a:rPr>
                <a:t>S- </a:t>
              </a:r>
              <a:r>
                <a:rPr lang="hr-HR" altLang="fr-FR" sz="1600" dirty="0" smtClean="0">
                  <a:solidFill>
                    <a:schemeClr val="bg1"/>
                  </a:solidFill>
                  <a:latin typeface="+mj-lt"/>
                </a:rPr>
                <a:t>raspon</a:t>
              </a:r>
              <a:r>
                <a:rPr lang="en-GB" altLang="fr-FR" sz="1600" dirty="0" smtClean="0">
                  <a:solidFill>
                    <a:schemeClr val="bg1"/>
                  </a:solidFill>
                  <a:latin typeface="+mj-lt"/>
                </a:rPr>
                <a:t>     </a:t>
              </a:r>
              <a:r>
                <a:rPr lang="en-GB" altLang="fr-FR" sz="1600" dirty="0">
                  <a:solidFill>
                    <a:schemeClr val="bg1"/>
                  </a:solidFill>
                  <a:latin typeface="+mj-lt"/>
                </a:rPr>
                <a:t>S </a:t>
              </a:r>
              <a:r>
                <a:rPr lang="hr-HR" altLang="fr-FR" sz="1600" dirty="0" smtClean="0">
                  <a:solidFill>
                    <a:schemeClr val="bg1"/>
                  </a:solidFill>
                  <a:latin typeface="+mj-lt"/>
                </a:rPr>
                <a:t>raspon</a:t>
              </a:r>
              <a:r>
                <a:rPr lang="en-GB" altLang="fr-FR" sz="1600" dirty="0" smtClean="0">
                  <a:solidFill>
                    <a:schemeClr val="bg1"/>
                  </a:solidFill>
                  <a:latin typeface="+mj-lt"/>
                </a:rPr>
                <a:t>      </a:t>
              </a:r>
              <a:r>
                <a:rPr lang="en-GB" altLang="fr-FR" sz="1600" dirty="0">
                  <a:solidFill>
                    <a:schemeClr val="bg1"/>
                  </a:solidFill>
                  <a:latin typeface="+mj-lt"/>
                </a:rPr>
                <a:t>C </a:t>
              </a:r>
              <a:r>
                <a:rPr lang="hr-HR" altLang="fr-FR" sz="1600" dirty="0" smtClean="0">
                  <a:solidFill>
                    <a:schemeClr val="bg1"/>
                  </a:solidFill>
                  <a:latin typeface="+mj-lt"/>
                </a:rPr>
                <a:t>raspon</a:t>
              </a:r>
              <a:r>
                <a:rPr lang="en-GB" altLang="fr-FR" sz="1600" dirty="0" smtClean="0">
                  <a:solidFill>
                    <a:schemeClr val="bg1"/>
                  </a:solidFill>
                  <a:latin typeface="+mj-lt"/>
                </a:rPr>
                <a:t>     L</a:t>
              </a:r>
              <a:r>
                <a:rPr lang="hr-HR" altLang="fr-FR" sz="1600" dirty="0" smtClean="0">
                  <a:solidFill>
                    <a:schemeClr val="bg1"/>
                  </a:solidFill>
                  <a:latin typeface="+mj-lt"/>
                </a:rPr>
                <a:t> raspon</a:t>
              </a:r>
              <a:r>
                <a:rPr lang="en-GB" altLang="fr-FR" sz="1600" dirty="0" smtClean="0">
                  <a:solidFill>
                    <a:schemeClr val="bg1"/>
                  </a:solidFill>
                  <a:latin typeface="+mj-lt"/>
                </a:rPr>
                <a:t>   </a:t>
              </a:r>
              <a:r>
                <a:rPr lang="en-GB" altLang="fr-FR" sz="1600" dirty="0">
                  <a:solidFill>
                    <a:schemeClr val="bg1"/>
                  </a:solidFill>
                  <a:latin typeface="+mj-lt"/>
                </a:rPr>
                <a:t>L+ </a:t>
              </a:r>
              <a:r>
                <a:rPr lang="hr-HR" altLang="fr-FR" sz="1600" dirty="0" smtClean="0">
                  <a:solidFill>
                    <a:schemeClr val="bg1"/>
                  </a:solidFill>
                  <a:latin typeface="+mj-lt"/>
                </a:rPr>
                <a:t>raspon</a:t>
              </a:r>
              <a:endParaRPr lang="en-GB" altLang="fr-FR" sz="1600" dirty="0">
                <a:solidFill>
                  <a:schemeClr val="bg1"/>
                </a:solidFill>
                <a:latin typeface="+mj-lt"/>
              </a:endParaRPr>
            </a:p>
          </p:txBody>
        </p:sp>
        <p:sp>
          <p:nvSpPr>
            <p:cNvPr id="99342" name="Text Box 37"/>
            <p:cNvSpPr txBox="1">
              <a:spLocks noChangeArrowheads="1"/>
            </p:cNvSpPr>
            <p:nvPr/>
          </p:nvSpPr>
          <p:spPr bwMode="auto">
            <a:xfrm>
              <a:off x="4510" y="1968"/>
              <a:ext cx="624" cy="212"/>
            </a:xfrm>
            <a:prstGeom prst="rect">
              <a:avLst/>
            </a:prstGeom>
            <a:noFill/>
            <a:ln w="12700">
              <a:noFill/>
              <a:miter lim="800000"/>
              <a:headEnd type="none" w="sm" len="sm"/>
              <a:tailEnd type="none" w="sm" len="sm"/>
            </a:ln>
          </p:spPr>
          <p:txBody>
            <a:bodyPr>
              <a:spAutoFit/>
            </a:bodyPr>
            <a:lstStyle/>
            <a:p>
              <a:pPr eaLnBrk="0" hangingPunct="0">
                <a:defRPr/>
              </a:pPr>
              <a:r>
                <a:rPr lang="en-GB" altLang="fr-FR" sz="1600" dirty="0">
                  <a:solidFill>
                    <a:schemeClr val="bg1"/>
                  </a:solidFill>
                  <a:latin typeface="+mj-lt"/>
                </a:rPr>
                <a:t>1650 nm</a:t>
              </a:r>
            </a:p>
          </p:txBody>
        </p:sp>
        <p:sp>
          <p:nvSpPr>
            <p:cNvPr id="99343" name="Line 38"/>
            <p:cNvSpPr>
              <a:spLocks noChangeShapeType="1"/>
            </p:cNvSpPr>
            <p:nvPr/>
          </p:nvSpPr>
          <p:spPr bwMode="auto">
            <a:xfrm>
              <a:off x="2591" y="960"/>
              <a:ext cx="0" cy="816"/>
            </a:xfrm>
            <a:prstGeom prst="line">
              <a:avLst/>
            </a:prstGeom>
            <a:noFill/>
            <a:ln w="9525">
              <a:solidFill>
                <a:schemeClr val="tx1"/>
              </a:solidFill>
              <a:round/>
              <a:headEnd/>
              <a:tailEnd/>
            </a:ln>
          </p:spPr>
          <p:txBody>
            <a:bodyPr wrap="none" anchor="ctr"/>
            <a:lstStyle/>
            <a:p>
              <a:pPr>
                <a:defRPr/>
              </a:pPr>
              <a:endParaRPr lang="en-US" dirty="0">
                <a:solidFill>
                  <a:schemeClr val="bg1"/>
                </a:solidFill>
                <a:latin typeface="+mj-lt"/>
              </a:endParaRPr>
            </a:p>
          </p:txBody>
        </p:sp>
        <p:sp>
          <p:nvSpPr>
            <p:cNvPr id="99344" name="Text Box 39"/>
            <p:cNvSpPr txBox="1">
              <a:spLocks noChangeArrowheads="1"/>
            </p:cNvSpPr>
            <p:nvPr/>
          </p:nvSpPr>
          <p:spPr bwMode="auto">
            <a:xfrm>
              <a:off x="2399" y="1776"/>
              <a:ext cx="453" cy="174"/>
            </a:xfrm>
            <a:prstGeom prst="rect">
              <a:avLst/>
            </a:prstGeom>
            <a:noFill/>
            <a:ln w="12700">
              <a:noFill/>
              <a:miter lim="800000"/>
              <a:headEnd type="none" w="sm" len="sm"/>
              <a:tailEnd type="none" w="sm" len="sm"/>
            </a:ln>
          </p:spPr>
          <p:txBody>
            <a:bodyPr wrap="none">
              <a:spAutoFit/>
            </a:bodyPr>
            <a:lstStyle/>
            <a:p>
              <a:pPr eaLnBrk="0" hangingPunct="0">
                <a:defRPr/>
              </a:pPr>
              <a:r>
                <a:rPr lang="en-GB" altLang="fr-FR" sz="1200" dirty="0">
                  <a:solidFill>
                    <a:schemeClr val="bg1"/>
                  </a:solidFill>
                  <a:latin typeface="+mj-lt"/>
                </a:rPr>
                <a:t>1390 nm</a:t>
              </a:r>
            </a:p>
          </p:txBody>
        </p:sp>
        <p:sp>
          <p:nvSpPr>
            <p:cNvPr id="99345" name="Text Box 40"/>
            <p:cNvSpPr txBox="1">
              <a:spLocks noChangeArrowheads="1"/>
            </p:cNvSpPr>
            <p:nvPr/>
          </p:nvSpPr>
          <p:spPr bwMode="auto">
            <a:xfrm>
              <a:off x="2591" y="864"/>
              <a:ext cx="394" cy="327"/>
            </a:xfrm>
            <a:prstGeom prst="rect">
              <a:avLst/>
            </a:prstGeom>
            <a:noFill/>
            <a:ln w="9525">
              <a:noFill/>
              <a:miter lim="800000"/>
              <a:headEnd/>
              <a:tailEnd/>
            </a:ln>
          </p:spPr>
          <p:txBody>
            <a:bodyPr>
              <a:spAutoFit/>
            </a:bodyPr>
            <a:lstStyle/>
            <a:p>
              <a:pPr eaLnBrk="0" hangingPunct="0">
                <a:defRPr/>
              </a:pPr>
              <a:r>
                <a:rPr lang="fr-FR" altLang="fr-FR" sz="2800" dirty="0">
                  <a:solidFill>
                    <a:schemeClr val="bg1"/>
                  </a:solidFill>
                  <a:latin typeface="+mj-lt"/>
                </a:rPr>
                <a:t>-</a:t>
              </a:r>
              <a:r>
                <a:rPr lang="fr-FR" altLang="fr-FR" sz="1600" dirty="0">
                  <a:solidFill>
                    <a:schemeClr val="bg1"/>
                  </a:solidFill>
                  <a:latin typeface="+mj-lt"/>
                </a:rPr>
                <a:t>OH</a:t>
              </a:r>
              <a:endParaRPr lang="fr-FR" altLang="fr-FR" sz="2400" dirty="0">
                <a:solidFill>
                  <a:schemeClr val="bg1"/>
                </a:solidFill>
                <a:latin typeface="+mj-lt"/>
              </a:endParaRPr>
            </a:p>
          </p:txBody>
        </p:sp>
      </p:grpSp>
      <p:sp>
        <p:nvSpPr>
          <p:cNvPr id="99333" name="Text Box 41"/>
          <p:cNvSpPr txBox="1">
            <a:spLocks noChangeArrowheads="1"/>
          </p:cNvSpPr>
          <p:nvPr/>
        </p:nvSpPr>
        <p:spPr bwMode="auto">
          <a:xfrm>
            <a:off x="5111750" y="1520825"/>
            <a:ext cx="3722688" cy="1323975"/>
          </a:xfrm>
          <a:prstGeom prst="rect">
            <a:avLst/>
          </a:prstGeom>
          <a:noFill/>
          <a:ln w="12700">
            <a:noFill/>
            <a:miter lim="800000"/>
            <a:headEnd type="none" w="sm" len="sm"/>
            <a:tailEnd type="none" w="sm" len="sm"/>
          </a:ln>
        </p:spPr>
        <p:txBody>
          <a:bodyPr wrap="none">
            <a:spAutoFit/>
          </a:bodyPr>
          <a:lstStyle/>
          <a:p>
            <a:pPr defTabSz="762000" eaLnBrk="0" hangingPunct="0">
              <a:defRPr/>
            </a:pPr>
            <a:r>
              <a:rPr lang="en-GB" sz="1600" dirty="0">
                <a:solidFill>
                  <a:schemeClr val="bg1"/>
                </a:solidFill>
                <a:latin typeface="+mj-lt"/>
              </a:rPr>
              <a:t>C (conventional) </a:t>
            </a:r>
            <a:r>
              <a:rPr lang="hr-HR" sz="1600" dirty="0" smtClean="0">
                <a:solidFill>
                  <a:schemeClr val="bg1"/>
                </a:solidFill>
                <a:latin typeface="+mj-lt"/>
              </a:rPr>
              <a:t>raspon</a:t>
            </a:r>
            <a:r>
              <a:rPr lang="en-GB" sz="1600" dirty="0" smtClean="0">
                <a:solidFill>
                  <a:schemeClr val="bg1"/>
                </a:solidFill>
                <a:latin typeface="+mj-lt"/>
              </a:rPr>
              <a:t>: </a:t>
            </a:r>
            <a:r>
              <a:rPr lang="hr-HR" sz="1600" dirty="0">
                <a:solidFill>
                  <a:schemeClr val="bg1"/>
                </a:solidFill>
                <a:latin typeface="+mj-lt"/>
              </a:rPr>
              <a:t>	</a:t>
            </a:r>
            <a:r>
              <a:rPr lang="en-GB" sz="1600" dirty="0">
                <a:solidFill>
                  <a:schemeClr val="bg1"/>
                </a:solidFill>
                <a:latin typeface="+mj-lt"/>
              </a:rPr>
              <a:t>1530-1565 nm</a:t>
            </a:r>
          </a:p>
          <a:p>
            <a:pPr defTabSz="762000" eaLnBrk="0" hangingPunct="0">
              <a:defRPr/>
            </a:pPr>
            <a:r>
              <a:rPr lang="en-GB" sz="1600" dirty="0">
                <a:solidFill>
                  <a:schemeClr val="bg1"/>
                </a:solidFill>
                <a:latin typeface="+mj-lt"/>
              </a:rPr>
              <a:t>L (longer) </a:t>
            </a:r>
            <a:r>
              <a:rPr lang="hr-HR" sz="1600" dirty="0" smtClean="0">
                <a:solidFill>
                  <a:schemeClr val="bg1"/>
                </a:solidFill>
                <a:latin typeface="+mj-lt"/>
              </a:rPr>
              <a:t>raspon</a:t>
            </a:r>
            <a:r>
              <a:rPr lang="en-GB" sz="1600" dirty="0" smtClean="0">
                <a:solidFill>
                  <a:schemeClr val="bg1"/>
                </a:solidFill>
                <a:latin typeface="+mj-lt"/>
              </a:rPr>
              <a:t>:</a:t>
            </a:r>
            <a:r>
              <a:rPr lang="en-GB" sz="1600" dirty="0">
                <a:solidFill>
                  <a:schemeClr val="bg1"/>
                </a:solidFill>
                <a:latin typeface="+mj-lt"/>
              </a:rPr>
              <a:t>	        </a:t>
            </a:r>
            <a:r>
              <a:rPr lang="hr-HR" sz="1600" dirty="0">
                <a:solidFill>
                  <a:schemeClr val="bg1"/>
                </a:solidFill>
                <a:latin typeface="+mj-lt"/>
              </a:rPr>
              <a:t>	</a:t>
            </a:r>
            <a:r>
              <a:rPr lang="en-GB" sz="1600" dirty="0">
                <a:solidFill>
                  <a:schemeClr val="bg1"/>
                </a:solidFill>
                <a:latin typeface="+mj-lt"/>
              </a:rPr>
              <a:t>1565-1625 nm</a:t>
            </a:r>
          </a:p>
          <a:p>
            <a:pPr defTabSz="762000" eaLnBrk="0" hangingPunct="0">
              <a:defRPr/>
            </a:pPr>
            <a:r>
              <a:rPr lang="en-GB" sz="1600" dirty="0">
                <a:solidFill>
                  <a:schemeClr val="bg1"/>
                </a:solidFill>
                <a:latin typeface="+mj-lt"/>
              </a:rPr>
              <a:t>L</a:t>
            </a:r>
            <a:r>
              <a:rPr lang="en-GB" sz="1600" baseline="-25000" dirty="0">
                <a:solidFill>
                  <a:schemeClr val="bg1"/>
                </a:solidFill>
                <a:latin typeface="+mj-lt"/>
              </a:rPr>
              <a:t>+</a:t>
            </a:r>
            <a:r>
              <a:rPr lang="en-GB" sz="1600" dirty="0">
                <a:solidFill>
                  <a:schemeClr val="bg1"/>
                </a:solidFill>
                <a:latin typeface="+mj-lt"/>
              </a:rPr>
              <a:t>	                       </a:t>
            </a:r>
            <a:r>
              <a:rPr lang="hr-HR" sz="1600" dirty="0">
                <a:solidFill>
                  <a:schemeClr val="bg1"/>
                </a:solidFill>
                <a:latin typeface="+mj-lt"/>
              </a:rPr>
              <a:t>	</a:t>
            </a:r>
            <a:r>
              <a:rPr lang="en-GB" sz="1600" dirty="0">
                <a:solidFill>
                  <a:schemeClr val="bg1"/>
                </a:solidFill>
                <a:latin typeface="+mj-lt"/>
              </a:rPr>
              <a:t>1625-</a:t>
            </a:r>
          </a:p>
          <a:p>
            <a:pPr defTabSz="762000" eaLnBrk="0" hangingPunct="0">
              <a:defRPr/>
            </a:pPr>
            <a:r>
              <a:rPr lang="en-GB" sz="1600" dirty="0">
                <a:solidFill>
                  <a:schemeClr val="bg1"/>
                </a:solidFill>
                <a:latin typeface="+mj-lt"/>
              </a:rPr>
              <a:t>S (shorter) </a:t>
            </a:r>
            <a:r>
              <a:rPr lang="hr-HR" sz="1600" dirty="0" smtClean="0">
                <a:solidFill>
                  <a:schemeClr val="bg1"/>
                </a:solidFill>
                <a:latin typeface="+mj-lt"/>
              </a:rPr>
              <a:t>raspon</a:t>
            </a:r>
            <a:r>
              <a:rPr lang="en-GB" sz="1600" dirty="0" smtClean="0">
                <a:solidFill>
                  <a:schemeClr val="bg1"/>
                </a:solidFill>
                <a:latin typeface="+mj-lt"/>
              </a:rPr>
              <a:t>:           </a:t>
            </a:r>
            <a:r>
              <a:rPr lang="hr-HR" sz="1600" dirty="0">
                <a:solidFill>
                  <a:schemeClr val="bg1"/>
                </a:solidFill>
                <a:latin typeface="+mj-lt"/>
              </a:rPr>
              <a:t>	</a:t>
            </a:r>
            <a:r>
              <a:rPr lang="en-GB" sz="1600" dirty="0">
                <a:solidFill>
                  <a:schemeClr val="bg1"/>
                </a:solidFill>
                <a:latin typeface="+mj-lt"/>
              </a:rPr>
              <a:t>1460- 1565 nm</a:t>
            </a:r>
          </a:p>
          <a:p>
            <a:pPr defTabSz="762000" eaLnBrk="0" hangingPunct="0">
              <a:defRPr/>
            </a:pPr>
            <a:r>
              <a:rPr lang="en-GB" sz="1600" dirty="0">
                <a:solidFill>
                  <a:schemeClr val="bg1"/>
                </a:solidFill>
                <a:latin typeface="+mj-lt"/>
              </a:rPr>
              <a:t>S</a:t>
            </a:r>
            <a:r>
              <a:rPr lang="en-GB" sz="1600" baseline="-25000" dirty="0">
                <a:solidFill>
                  <a:schemeClr val="bg1"/>
                </a:solidFill>
                <a:latin typeface="+mj-lt"/>
              </a:rPr>
              <a:t>-</a:t>
            </a:r>
            <a:r>
              <a:rPr lang="en-GB" sz="1600" dirty="0">
                <a:solidFill>
                  <a:schemeClr val="bg1"/>
                </a:solidFill>
                <a:latin typeface="+mj-lt"/>
              </a:rPr>
              <a:t>                                            </a:t>
            </a:r>
            <a:r>
              <a:rPr lang="hr-HR" sz="1600" dirty="0">
                <a:solidFill>
                  <a:schemeClr val="bg1"/>
                </a:solidFill>
                <a:latin typeface="+mj-lt"/>
              </a:rPr>
              <a:t>	</a:t>
            </a:r>
            <a:r>
              <a:rPr lang="en-GB" sz="1600" dirty="0">
                <a:solidFill>
                  <a:schemeClr val="bg1"/>
                </a:solidFill>
                <a:latin typeface="+mj-lt"/>
              </a:rPr>
              <a:t>-1460 nm</a:t>
            </a:r>
          </a:p>
        </p:txBody>
      </p:sp>
      <p:sp>
        <p:nvSpPr>
          <p:cNvPr id="99334" name="Rectangle 42"/>
          <p:cNvSpPr>
            <a:spLocks noChangeArrowheads="1"/>
          </p:cNvSpPr>
          <p:nvPr/>
        </p:nvSpPr>
        <p:spPr bwMode="auto">
          <a:xfrm>
            <a:off x="5100638" y="1433513"/>
            <a:ext cx="3440112" cy="1536700"/>
          </a:xfrm>
          <a:prstGeom prst="rect">
            <a:avLst/>
          </a:prstGeom>
          <a:noFill/>
          <a:ln w="12700">
            <a:solidFill>
              <a:schemeClr val="tx1"/>
            </a:solidFill>
            <a:miter lim="800000"/>
            <a:headEnd type="none" w="sm" len="sm"/>
            <a:tailEnd type="none" w="sm" len="sm"/>
          </a:ln>
        </p:spPr>
        <p:txBody>
          <a:bodyPr wrap="none" anchor="ctr"/>
          <a:lstStyle/>
          <a:p>
            <a:pPr>
              <a:defRPr/>
            </a:pPr>
            <a:endParaRPr lang="en-US" dirty="0">
              <a:solidFill>
                <a:schemeClr val="bg1"/>
              </a:solidFill>
              <a:latin typeface="+mj-lt"/>
            </a:endParaRPr>
          </a:p>
        </p:txBody>
      </p:sp>
      <p:sp>
        <p:nvSpPr>
          <p:cNvPr id="43" name="Title 42"/>
          <p:cNvSpPr>
            <a:spLocks noGrp="1"/>
          </p:cNvSpPr>
          <p:nvPr>
            <p:ph type="title"/>
          </p:nvPr>
        </p:nvSpPr>
        <p:spPr/>
        <p:txBody>
          <a:bodyPr/>
          <a:lstStyle/>
          <a:p>
            <a:pPr eaLnBrk="1" fontAlgn="auto" hangingPunct="1">
              <a:spcAft>
                <a:spcPts val="0"/>
              </a:spcAft>
              <a:defRPr/>
            </a:pPr>
            <a:r>
              <a:rPr lang="hr-HR" altLang="fr-FR" dirty="0" smtClean="0"/>
              <a:t>Optička pojačala</a:t>
            </a:r>
            <a:br>
              <a:rPr lang="hr-HR" altLang="fr-FR" dirty="0" smtClean="0"/>
            </a:br>
            <a:r>
              <a:rPr lang="hr-HR" altLang="fr-FR" sz="2800" dirty="0" smtClean="0"/>
              <a:t>Raspon spektra</a:t>
            </a:r>
            <a:endParaRPr lang="en-US" sz="2400" dirty="0"/>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fontAlgn="auto" hangingPunct="1">
              <a:spcAft>
                <a:spcPts val="0"/>
              </a:spcAft>
              <a:defRPr/>
            </a:pPr>
            <a:r>
              <a:rPr lang="hr-HR" dirty="0" smtClean="0"/>
              <a:t>Pojačalo s Erbijem dopiranom niti</a:t>
            </a:r>
            <a:endParaRPr lang="en-US" dirty="0"/>
          </a:p>
        </p:txBody>
      </p:sp>
      <p:sp>
        <p:nvSpPr>
          <p:cNvPr id="100355" name="Rectangle 3"/>
          <p:cNvSpPr>
            <a:spLocks noGrp="1" noChangeArrowheads="1"/>
          </p:cNvSpPr>
          <p:nvPr>
            <p:ph idx="1"/>
          </p:nvPr>
        </p:nvSpPr>
        <p:spPr/>
        <p:txBody>
          <a:bodyPr/>
          <a:lstStyle/>
          <a:p>
            <a:pPr eaLnBrk="1" hangingPunct="1">
              <a:lnSpc>
                <a:spcPct val="90000"/>
              </a:lnSpc>
            </a:pPr>
            <a:r>
              <a:rPr lang="hr-HR" altLang="zh-CN" sz="2200" dirty="0" smtClean="0">
                <a:ea typeface="宋体" pitchFamily="2" charset="-122"/>
              </a:rPr>
              <a:t>Jedna razred pojačala s niti je razred pojačala s niti dopiranom s rijetkim zemljanim ionom</a:t>
            </a:r>
            <a:r>
              <a:rPr lang="en-US" altLang="zh-CN" sz="2200" dirty="0" smtClean="0">
                <a:ea typeface="宋体" pitchFamily="2" charset="-122"/>
              </a:rPr>
              <a:t> </a:t>
            </a:r>
          </a:p>
          <a:p>
            <a:pPr lvl="1" eaLnBrk="1" hangingPunct="1">
              <a:lnSpc>
                <a:spcPct val="90000"/>
              </a:lnSpc>
            </a:pPr>
            <a:r>
              <a:rPr lang="hr-HR" altLang="zh-CN" sz="2000" dirty="0" smtClean="0">
                <a:ea typeface="宋体" pitchFamily="2" charset="-122"/>
              </a:rPr>
              <a:t>Koriste rijetke zemljane ione kao radini medij , te pomoću stimulirane emisije zračenja vrše pojačavanje(</a:t>
            </a:r>
            <a:r>
              <a:rPr lang="hr-HR" altLang="zh-CN" sz="2000" dirty="0" err="1" smtClean="0">
                <a:ea typeface="宋体" pitchFamily="2" charset="-122"/>
              </a:rPr>
              <a:t>Er</a:t>
            </a:r>
            <a:r>
              <a:rPr lang="hr-HR" altLang="zh-CN" sz="2000" dirty="0" smtClean="0">
                <a:ea typeface="宋体" pitchFamily="2" charset="-122"/>
              </a:rPr>
              <a:t>,</a:t>
            </a:r>
            <a:r>
              <a:rPr lang="hr-HR" altLang="zh-CN" sz="2000" dirty="0" err="1" smtClean="0">
                <a:ea typeface="宋体" pitchFamily="2" charset="-122"/>
              </a:rPr>
              <a:t>Nd</a:t>
            </a:r>
            <a:r>
              <a:rPr lang="hr-HR" altLang="zh-CN" sz="2000" dirty="0" smtClean="0">
                <a:ea typeface="宋体" pitchFamily="2" charset="-122"/>
              </a:rPr>
              <a:t>,</a:t>
            </a:r>
            <a:r>
              <a:rPr lang="hr-HR" altLang="zh-CN" sz="2000" dirty="0" err="1" smtClean="0">
                <a:ea typeface="宋体" pitchFamily="2" charset="-122"/>
              </a:rPr>
              <a:t>Pr</a:t>
            </a:r>
            <a:r>
              <a:rPr lang="hr-HR" altLang="zh-CN" sz="2000" dirty="0" smtClean="0">
                <a:ea typeface="宋体" pitchFamily="2" charset="-122"/>
              </a:rPr>
              <a:t> i </a:t>
            </a:r>
            <a:r>
              <a:rPr lang="hr-HR" altLang="zh-CN" sz="2000" dirty="0" err="1" smtClean="0">
                <a:ea typeface="宋体" pitchFamily="2" charset="-122"/>
              </a:rPr>
              <a:t>Tm</a:t>
            </a:r>
            <a:r>
              <a:rPr lang="hr-HR" altLang="zh-CN" sz="2000" dirty="0" smtClean="0">
                <a:ea typeface="宋体" pitchFamily="2" charset="-122"/>
              </a:rPr>
              <a:t>)</a:t>
            </a:r>
            <a:endParaRPr lang="en-US" altLang="zh-CN" sz="2000" dirty="0" smtClean="0">
              <a:ea typeface="宋体" pitchFamily="2" charset="-122"/>
            </a:endParaRPr>
          </a:p>
          <a:p>
            <a:pPr eaLnBrk="1" hangingPunct="1">
              <a:lnSpc>
                <a:spcPct val="90000"/>
              </a:lnSpc>
            </a:pPr>
            <a:r>
              <a:rPr lang="hr-HR" altLang="zh-CN" sz="2200" dirty="0" smtClean="0">
                <a:ea typeface="宋体" pitchFamily="2" charset="-122"/>
              </a:rPr>
              <a:t>Erbijem dopirana nit je srž pojačala s optičkom niti. To je nit s određenom gustoćom </a:t>
            </a:r>
            <a:r>
              <a:rPr lang="en-US" altLang="zh-CN" sz="2200" dirty="0" smtClean="0">
                <a:ea typeface="宋体" pitchFamily="2" charset="-122"/>
              </a:rPr>
              <a:t> Er3+ </a:t>
            </a:r>
          </a:p>
          <a:p>
            <a:pPr eaLnBrk="1" hangingPunct="1">
              <a:lnSpc>
                <a:spcPct val="90000"/>
              </a:lnSpc>
            </a:pPr>
            <a:r>
              <a:rPr lang="hr-HR" altLang="zh-CN" sz="2200" dirty="0" smtClean="0">
                <a:ea typeface="宋体" pitchFamily="2" charset="-122"/>
              </a:rPr>
              <a:t>Tri energetska nivoa čine strukturu oko perifernog elektrona </a:t>
            </a:r>
            <a:r>
              <a:rPr lang="hr-HR" altLang="zh-CN" sz="2200" dirty="0" err="1" smtClean="0">
                <a:ea typeface="宋体" pitchFamily="2" charset="-122"/>
              </a:rPr>
              <a:t>erbijevog</a:t>
            </a:r>
            <a:r>
              <a:rPr lang="hr-HR" altLang="zh-CN" sz="2200" dirty="0" smtClean="0">
                <a:ea typeface="宋体" pitchFamily="2" charset="-122"/>
              </a:rPr>
              <a:t>  iona </a:t>
            </a:r>
            <a:r>
              <a:rPr lang="en-US" altLang="zh-CN" sz="2200" dirty="0" smtClean="0">
                <a:ea typeface="宋体" pitchFamily="2" charset="-122"/>
              </a:rPr>
              <a:t>(E1, E2 and E3),</a:t>
            </a:r>
            <a:r>
              <a:rPr lang="hr-HR" altLang="zh-CN" sz="2200" dirty="0" smtClean="0">
                <a:ea typeface="宋体" pitchFamily="2" charset="-122"/>
              </a:rPr>
              <a:t> gdje je </a:t>
            </a:r>
            <a:r>
              <a:rPr lang="en-US" altLang="zh-CN" sz="2200" dirty="0" smtClean="0">
                <a:ea typeface="宋体" pitchFamily="2" charset="-122"/>
              </a:rPr>
              <a:t> E1 </a:t>
            </a:r>
            <a:r>
              <a:rPr lang="hr-HR" altLang="zh-CN" sz="2200" dirty="0" smtClean="0">
                <a:ea typeface="宋体" pitchFamily="2" charset="-122"/>
              </a:rPr>
              <a:t> početno stanje,E2 </a:t>
            </a:r>
            <a:r>
              <a:rPr lang="hr-HR" altLang="zh-CN" sz="2200" dirty="0" err="1" smtClean="0">
                <a:ea typeface="宋体" pitchFamily="2" charset="-122"/>
              </a:rPr>
              <a:t>metastabilno</a:t>
            </a:r>
            <a:r>
              <a:rPr lang="hr-HR" altLang="zh-CN" sz="2200" dirty="0" smtClean="0">
                <a:ea typeface="宋体" pitchFamily="2" charset="-122"/>
              </a:rPr>
              <a:t> stanje,</a:t>
            </a:r>
          </a:p>
          <a:p>
            <a:pPr eaLnBrk="1" hangingPunct="1">
              <a:lnSpc>
                <a:spcPct val="90000"/>
              </a:lnSpc>
              <a:buNone/>
            </a:pPr>
            <a:r>
              <a:rPr lang="hr-HR" altLang="zh-CN" sz="2200" dirty="0" smtClean="0">
                <a:ea typeface="宋体" pitchFamily="2" charset="-122"/>
              </a:rPr>
              <a:t>	i E3 stanje visoke </a:t>
            </a:r>
          </a:p>
          <a:p>
            <a:pPr eaLnBrk="1" hangingPunct="1">
              <a:lnSpc>
                <a:spcPct val="90000"/>
              </a:lnSpc>
              <a:buNone/>
            </a:pPr>
            <a:r>
              <a:rPr lang="hr-HR" altLang="zh-CN" sz="2200" dirty="0" smtClean="0">
                <a:ea typeface="宋体" pitchFamily="2" charset="-122"/>
              </a:rPr>
              <a:t>	energije</a:t>
            </a:r>
            <a:r>
              <a:rPr lang="en-US" altLang="zh-CN" sz="2200" dirty="0" smtClean="0">
                <a:ea typeface="宋体" pitchFamily="2" charset="-122"/>
              </a:rPr>
              <a:t/>
            </a:r>
            <a:br>
              <a:rPr lang="en-US" altLang="zh-CN" sz="2200" dirty="0" smtClean="0">
                <a:ea typeface="宋体" pitchFamily="2" charset="-122"/>
              </a:rPr>
            </a:br>
            <a:endParaRPr lang="en-US" altLang="zh-CN" sz="2200" dirty="0" smtClean="0">
              <a:ea typeface="宋体" pitchFamily="2" charset="-122"/>
            </a:endParaRPr>
          </a:p>
        </p:txBody>
      </p:sp>
      <p:pic>
        <p:nvPicPr>
          <p:cNvPr id="45058" name="Picture 2"/>
          <p:cNvPicPr>
            <a:picLocks noChangeAspect="1" noChangeArrowheads="1"/>
          </p:cNvPicPr>
          <p:nvPr/>
        </p:nvPicPr>
        <p:blipFill>
          <a:blip r:embed="rId3" cstate="print"/>
          <a:srcRect/>
          <a:stretch>
            <a:fillRect/>
          </a:stretch>
        </p:blipFill>
        <p:spPr bwMode="auto">
          <a:xfrm>
            <a:off x="3419872" y="4275348"/>
            <a:ext cx="5248275" cy="22860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fontAlgn="auto" hangingPunct="1">
              <a:spcAft>
                <a:spcPts val="0"/>
              </a:spcAft>
              <a:defRPr/>
            </a:pPr>
            <a:r>
              <a:rPr lang="hr-HR" dirty="0" smtClean="0"/>
              <a:t>Pojačalo s Erbijem dopiranom niti</a:t>
            </a:r>
            <a:endParaRPr lang="en-US" dirty="0"/>
          </a:p>
        </p:txBody>
      </p:sp>
      <p:sp>
        <p:nvSpPr>
          <p:cNvPr id="101379" name="Rectangle 3"/>
          <p:cNvSpPr>
            <a:spLocks noGrp="1" noChangeArrowheads="1"/>
          </p:cNvSpPr>
          <p:nvPr>
            <p:ph idx="1"/>
          </p:nvPr>
        </p:nvSpPr>
        <p:spPr/>
        <p:txBody>
          <a:bodyPr/>
          <a:lstStyle/>
          <a:p>
            <a:pPr eaLnBrk="1" hangingPunct="1">
              <a:lnSpc>
                <a:spcPct val="80000"/>
              </a:lnSpc>
            </a:pPr>
            <a:r>
              <a:rPr lang="hr-HR" altLang="zh-CN" sz="1900" dirty="0" smtClean="0">
                <a:ea typeface="宋体" pitchFamily="2" charset="-122"/>
              </a:rPr>
              <a:t>Kada se za stimuliranje erbijem dopirane niti laserska pumpa s velikom snagom velik broj slobodnih elektrona iz erbija mogu biti stimulirani da prijeđu iz početnog stanja (E1) u stanje velike energije (E3)</a:t>
            </a:r>
            <a:r>
              <a:rPr lang="en-US" altLang="zh-CN" sz="1900" dirty="0" smtClean="0">
                <a:ea typeface="宋体" pitchFamily="2" charset="-122"/>
              </a:rPr>
              <a:t>. </a:t>
            </a:r>
            <a:endParaRPr lang="hr-HR" altLang="zh-CN" sz="1900" dirty="0" smtClean="0">
              <a:ea typeface="宋体" pitchFamily="2" charset="-122"/>
            </a:endParaRPr>
          </a:p>
          <a:p>
            <a:pPr eaLnBrk="1" hangingPunct="1">
              <a:lnSpc>
                <a:spcPct val="80000"/>
              </a:lnSpc>
              <a:buNone/>
            </a:pP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Erbijevi ioni će ubrzo nakon toga pasti na metastabilnu razinu (E2)</a:t>
            </a:r>
            <a:r>
              <a:rPr lang="en-US" altLang="zh-CN" sz="1900" dirty="0" smtClean="0">
                <a:ea typeface="宋体" pitchFamily="2" charset="-122"/>
              </a:rPr>
              <a:t>. </a:t>
            </a:r>
            <a:r>
              <a:rPr lang="hr-HR" altLang="zh-CN" sz="1900" dirty="0" smtClean="0">
                <a:ea typeface="宋体" pitchFamily="2" charset="-122"/>
              </a:rPr>
              <a:t>Kako je E2 metastabilna razina na njoj čestice mogu živjeti dulje (oko 10ms)</a:t>
            </a:r>
            <a:r>
              <a:rPr lang="en-US" altLang="zh-CN" sz="1900" dirty="0" smtClean="0">
                <a:ea typeface="宋体" pitchFamily="2" charset="-122"/>
              </a:rPr>
              <a:t>. </a:t>
            </a:r>
            <a:r>
              <a:rPr lang="hr-HR" altLang="zh-CN" sz="1900" dirty="0" smtClean="0">
                <a:ea typeface="宋体" pitchFamily="2" charset="-122"/>
              </a:rPr>
              <a:t>Čestice stimulirane optičkim pumpanjem se neprekidno konvergiraju prema energetskoj razini u neracionalnom skokovitom uzorku, kako bi obrnuta distribucija čestica bila omogućena, odnosno da je više iona na metastabilnoj razini E2 nego na početnoj E1 razini</a:t>
            </a:r>
            <a:r>
              <a:rPr lang="en-US" altLang="zh-CN" sz="1900" dirty="0" smtClean="0">
                <a:ea typeface="宋体" pitchFamily="2" charset="-122"/>
              </a:rPr>
              <a:t>.</a:t>
            </a:r>
            <a:endParaRPr lang="hr-HR" altLang="zh-CN" sz="1900" dirty="0" smtClean="0">
              <a:ea typeface="宋体" pitchFamily="2" charset="-122"/>
            </a:endParaRPr>
          </a:p>
          <a:p>
            <a:pPr eaLnBrk="1" hangingPunct="1">
              <a:lnSpc>
                <a:spcPct val="80000"/>
              </a:lnSpc>
              <a:buNone/>
            </a:pPr>
            <a:r>
              <a:rPr lang="en-US" altLang="zh-CN" sz="1900" dirty="0" smtClean="0">
                <a:ea typeface="宋体" pitchFamily="2" charset="-122"/>
              </a:rPr>
              <a:t> </a:t>
            </a:r>
          </a:p>
          <a:p>
            <a:pPr eaLnBrk="1" hangingPunct="1">
              <a:lnSpc>
                <a:spcPct val="80000"/>
              </a:lnSpc>
            </a:pPr>
            <a:r>
              <a:rPr lang="hr-HR" altLang="zh-CN" sz="1900" dirty="0" smtClean="0">
                <a:ea typeface="宋体" pitchFamily="2" charset="-122"/>
              </a:rPr>
              <a:t>Kada svjetlosni signal na valnoj duljini od 1550 nm prođe kroz erbijem dopitranu nit, čestice s metastabilne razine bivaju stimulirane od fotona iz svjetlosnog signala te skaču na početno stanje u uzorku stimulirane emisije zračenja te proizvode fotone potpuno iste fotonima ulaznog signala te tako jako povećavaju broj fotona ulaznog signala odnosno kontinuirano pojačanje ulaznog signala tijekom prolaska kroz erbijem dopiranu nit je</a:t>
            </a:r>
            <a:endParaRPr lang="en-US" altLang="zh-CN" sz="19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hr-HR" dirty="0" smtClean="0"/>
              <a:t>Nelinearni efekti u jednomodnim vlaknima</a:t>
            </a:r>
            <a:endParaRPr lang="en-US" dirty="0"/>
          </a:p>
        </p:txBody>
      </p:sp>
      <p:sp>
        <p:nvSpPr>
          <p:cNvPr id="65539" name="Rectangle 4"/>
          <p:cNvSpPr>
            <a:spLocks noGrp="1" noChangeArrowheads="1"/>
          </p:cNvSpPr>
          <p:nvPr>
            <p:ph idx="1"/>
          </p:nvPr>
        </p:nvSpPr>
        <p:spPr/>
        <p:txBody>
          <a:bodyPr/>
          <a:lstStyle/>
          <a:p>
            <a:pPr eaLnBrk="1" hangingPunct="1"/>
            <a:r>
              <a:rPr lang="hr-HR" sz="2200" dirty="0" smtClean="0"/>
              <a:t>Sve prijenosni mediji su po prirodi nelinearni</a:t>
            </a:r>
            <a:endParaRPr lang="en-US" sz="2200" dirty="0" smtClean="0"/>
          </a:p>
          <a:p>
            <a:pPr eaLnBrk="1" hangingPunct="1"/>
            <a:r>
              <a:rPr lang="hr-HR" sz="2200" dirty="0" smtClean="0"/>
              <a:t>U većini su slučajeva nelinearna obilježja preslabo izražena da bi se mogla zamijetiti</a:t>
            </a:r>
            <a:endParaRPr lang="en-US" sz="2200" dirty="0" smtClean="0"/>
          </a:p>
          <a:p>
            <a:pPr eaLnBrk="1" hangingPunct="1"/>
            <a:r>
              <a:rPr lang="hr-HR" sz="2200" dirty="0" smtClean="0"/>
              <a:t>Linearna će obilježja biti prisutna ako je snaga ulaznog svjetla u vlakno mala</a:t>
            </a:r>
            <a:endParaRPr lang="en-US" sz="2200" dirty="0" smtClean="0"/>
          </a:p>
          <a:p>
            <a:pPr eaLnBrk="1" hangingPunct="1"/>
            <a:r>
              <a:rPr lang="hr-HR" sz="2200" dirty="0" smtClean="0"/>
              <a:t>Nelinearna će obilježja jačati uz primjenu optičkog pojačala ili lasera u optičkom komunikacijskom sustavu</a:t>
            </a:r>
            <a:endParaRPr lang="en-US" sz="2200" dirty="0" smtClean="0"/>
          </a:p>
          <a:p>
            <a:pPr lvl="1" eaLnBrk="1" hangingPunct="1"/>
            <a:r>
              <a:rPr lang="hr-HR" sz="2000" dirty="0" smtClean="0"/>
              <a:t>Optička snaga je u jednomodnom vlaknu (SMF – </a:t>
            </a:r>
            <a:r>
              <a:rPr lang="hr-HR" sz="2000" dirty="0" err="1" smtClean="0"/>
              <a:t>Single</a:t>
            </a:r>
            <a:r>
              <a:rPr lang="hr-HR" sz="2000" dirty="0" smtClean="0"/>
              <a:t> Mode </a:t>
            </a:r>
            <a:r>
              <a:rPr lang="hr-HR" sz="2000" dirty="0" err="1" smtClean="0"/>
              <a:t>Fiber</a:t>
            </a:r>
            <a:r>
              <a:rPr lang="hr-HR" sz="2000" dirty="0" smtClean="0"/>
              <a:t>) sadržana u polju jednog moda, a efektivna je površina vlakna razmjerno mala</a:t>
            </a:r>
            <a:r>
              <a:rPr lang="en-US" sz="2000" dirty="0" smtClean="0"/>
              <a:t> =&gt; </a:t>
            </a:r>
            <a:r>
              <a:rPr lang="hr-HR" sz="2000" dirty="0" smtClean="0"/>
              <a:t>gustoća optičke snage je vrlo velika, i ostaje velika na veliku udaljenost uslijed malih gubitaka snage po jedinici duljine vlakna</a:t>
            </a:r>
            <a:endParaRPr lang="en-US" sz="2000" dirty="0" smtClean="0"/>
          </a:p>
        </p:txBody>
      </p:sp>
      <p:sp>
        <p:nvSpPr>
          <p:cNvPr id="65540" name="Rectangle 3"/>
          <p:cNvSpPr>
            <a:spLocks noChangeArrowheads="1"/>
          </p:cNvSpPr>
          <p:nvPr/>
        </p:nvSpPr>
        <p:spPr bwMode="auto">
          <a:xfrm>
            <a:off x="0" y="2733675"/>
            <a:ext cx="184150" cy="369888"/>
          </a:xfrm>
          <a:prstGeom prst="rect">
            <a:avLst/>
          </a:prstGeom>
          <a:noFill/>
          <a:ln w="12700">
            <a:noFill/>
            <a:miter lim="800000"/>
            <a:headEnd/>
            <a:tailEnd/>
          </a:ln>
        </p:spPr>
        <p:txBody>
          <a:bodyPr wrap="none" anchor="ctr">
            <a:spAutoFit/>
          </a:bodyPr>
          <a:lstStyle/>
          <a:p>
            <a:endParaRPr lang="en-US">
              <a:latin typeface="Corbel" pitchFamily="34" charset="0"/>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fontAlgn="auto" hangingPunct="1">
              <a:spcAft>
                <a:spcPts val="0"/>
              </a:spcAft>
              <a:defRPr/>
            </a:pPr>
            <a:r>
              <a:rPr lang="hr-HR" dirty="0" smtClean="0"/>
              <a:t>Pojačalo s Erbijem dopiranom niti</a:t>
            </a:r>
            <a:endParaRPr lang="en-US" dirty="0"/>
          </a:p>
        </p:txBody>
      </p:sp>
      <p:sp>
        <p:nvSpPr>
          <p:cNvPr id="102403" name="Rectangle 3"/>
          <p:cNvSpPr>
            <a:spLocks noGrp="1" noChangeArrowheads="1"/>
          </p:cNvSpPr>
          <p:nvPr>
            <p:ph idx="1"/>
          </p:nvPr>
        </p:nvSpPr>
        <p:spPr/>
        <p:txBody>
          <a:bodyPr/>
          <a:lstStyle/>
          <a:p>
            <a:pPr eaLnBrk="1" hangingPunct="1">
              <a:lnSpc>
                <a:spcPct val="90000"/>
              </a:lnSpc>
            </a:pPr>
            <a:r>
              <a:rPr lang="hr-HR" altLang="zh-CN" sz="2200" dirty="0" smtClean="0">
                <a:ea typeface="宋体" pitchFamily="2" charset="-122"/>
              </a:rPr>
              <a:t>U EDF-a pojačalima većina stimuliranih iona Erbija su prisiljeni vratiti se na početnu razinu(E1) zato što su stimulirani zračenjem ali neki pandu na početnu razinu sami od sebe</a:t>
            </a:r>
            <a:r>
              <a:rPr lang="en-US" altLang="zh-CN" sz="2200" dirty="0" smtClean="0">
                <a:ea typeface="宋体" pitchFamily="2" charset="-122"/>
              </a:rPr>
              <a:t>. </a:t>
            </a:r>
            <a:r>
              <a:rPr lang="hr-HR" altLang="zh-CN" sz="2200" dirty="0" smtClean="0">
                <a:ea typeface="宋体" pitchFamily="2" charset="-122"/>
              </a:rPr>
              <a:t>Kod raspadanja ovi stimulirani ioni spontano emitiraju fotone</a:t>
            </a:r>
            <a:r>
              <a:rPr lang="en-US" altLang="zh-CN" sz="2200" dirty="0" smtClean="0">
                <a:ea typeface="宋体" pitchFamily="2" charset="-122"/>
              </a:rPr>
              <a:t>. </a:t>
            </a:r>
            <a:endParaRPr lang="hr-HR" altLang="zh-CN" sz="2200" dirty="0" smtClean="0">
              <a:ea typeface="宋体" pitchFamily="2" charset="-122"/>
            </a:endParaRPr>
          </a:p>
          <a:p>
            <a:pPr eaLnBrk="1" hangingPunct="1">
              <a:lnSpc>
                <a:spcPct val="90000"/>
              </a:lnSpc>
              <a:buNone/>
            </a:pPr>
            <a:endParaRPr lang="en-US" altLang="zh-CN" sz="2200" dirty="0" smtClean="0">
              <a:ea typeface="宋体" pitchFamily="2" charset="-122"/>
            </a:endParaRPr>
          </a:p>
          <a:p>
            <a:pPr eaLnBrk="1" hangingPunct="1">
              <a:lnSpc>
                <a:spcPct val="90000"/>
              </a:lnSpc>
            </a:pPr>
            <a:r>
              <a:rPr lang="hr-HR" altLang="zh-CN" sz="2200" dirty="0" smtClean="0">
                <a:ea typeface="宋体" pitchFamily="2" charset="-122"/>
              </a:rPr>
              <a:t>Spontano emitirani fotoni su istog frekvencijskog raspona kao i </a:t>
            </a:r>
            <a:r>
              <a:rPr lang="hr-HR" altLang="zh-CN" sz="2200" dirty="0" err="1" smtClean="0">
                <a:ea typeface="宋体" pitchFamily="2" charset="-122"/>
              </a:rPr>
              <a:t>i</a:t>
            </a:r>
            <a:r>
              <a:rPr lang="hr-HR" altLang="zh-CN" sz="2200" dirty="0" smtClean="0">
                <a:ea typeface="宋体" pitchFamily="2" charset="-122"/>
              </a:rPr>
              <a:t> fotoni signala ali </a:t>
            </a:r>
            <a:r>
              <a:rPr lang="en-US" altLang="zh-CN" sz="2200" dirty="0" smtClean="0">
                <a:solidFill>
                  <a:srgbClr val="FF0000"/>
                </a:solidFill>
                <a:ea typeface="宋体" pitchFamily="2" charset="-122"/>
              </a:rPr>
              <a:t>range with the signal photons, but the former are random</a:t>
            </a:r>
            <a:r>
              <a:rPr lang="en-US" altLang="zh-CN" sz="2200" dirty="0" smtClean="0">
                <a:ea typeface="宋体" pitchFamily="2" charset="-122"/>
              </a:rPr>
              <a:t>. </a:t>
            </a:r>
            <a:r>
              <a:rPr lang="hr-HR" altLang="zh-CN" sz="2200" dirty="0" smtClean="0">
                <a:ea typeface="宋体" pitchFamily="2" charset="-122"/>
              </a:rPr>
              <a:t> Ovi spontano emitirani fotoni koji su u istom smjeru ko i fotoni ulaznog signala se također pojačaju u EDF-a pojačalu.</a:t>
            </a:r>
            <a:r>
              <a:rPr lang="en-US" altLang="zh-CN" sz="2200" dirty="0" smtClean="0">
                <a:ea typeface="宋体" pitchFamily="2" charset="-122"/>
              </a:rPr>
              <a:t> </a:t>
            </a:r>
            <a:endParaRPr lang="hr-HR" altLang="zh-CN" sz="2200" dirty="0" smtClean="0">
              <a:ea typeface="宋体" pitchFamily="2" charset="-122"/>
            </a:endParaRPr>
          </a:p>
          <a:p>
            <a:pPr eaLnBrk="1" hangingPunct="1">
              <a:lnSpc>
                <a:spcPct val="90000"/>
              </a:lnSpc>
              <a:buNone/>
            </a:pPr>
            <a:endParaRPr lang="en-US" altLang="zh-CN" sz="2200" dirty="0" smtClean="0">
              <a:ea typeface="宋体" pitchFamily="2" charset="-122"/>
            </a:endParaRPr>
          </a:p>
          <a:p>
            <a:pPr eaLnBrk="1" hangingPunct="1">
              <a:lnSpc>
                <a:spcPct val="90000"/>
              </a:lnSpc>
            </a:pPr>
            <a:r>
              <a:rPr lang="hr-HR" altLang="zh-CN" sz="2200" dirty="0" smtClean="0">
                <a:ea typeface="宋体" pitchFamily="2" charset="-122"/>
              </a:rPr>
              <a:t>Ti spontano emitirani i pojačani fotoni za pojačanu spontanu emisiju(ASE), kako su slučajni ne pridonose pojačanju signala nego generiraju šum u spektralnom rasponu signala.</a:t>
            </a:r>
            <a:r>
              <a:rPr lang="en-US" altLang="zh-CN" sz="2200" dirty="0" smtClean="0">
                <a:ea typeface="宋体" pitchFamily="2" charset="-122"/>
              </a:rPr>
              <a:t> </a:t>
            </a:r>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hr-HR" dirty="0" smtClean="0"/>
              <a:t>Optička struktura pojačala s Erbijem dopiranom niti</a:t>
            </a:r>
            <a:endParaRPr lang="en-US" dirty="0"/>
          </a:p>
        </p:txBody>
      </p:sp>
      <p:sp>
        <p:nvSpPr>
          <p:cNvPr id="103427" name="Rectangle 3"/>
          <p:cNvSpPr>
            <a:spLocks noGrp="1" noChangeArrowheads="1"/>
          </p:cNvSpPr>
          <p:nvPr>
            <p:ph idx="1"/>
          </p:nvPr>
        </p:nvSpPr>
        <p:spPr/>
        <p:txBody>
          <a:bodyPr/>
          <a:lstStyle/>
          <a:p>
            <a:pPr eaLnBrk="1" hangingPunct="1">
              <a:lnSpc>
                <a:spcPct val="90000"/>
              </a:lnSpc>
            </a:pPr>
            <a:r>
              <a:rPr lang="hr-HR" altLang="zh-CN" sz="2000" dirty="0" smtClean="0">
                <a:ea typeface="宋体" pitchFamily="2" charset="-122"/>
              </a:rPr>
              <a:t>Imamo neke optički pasivne uređaje, izvore optički pumpi i erbijem dopirane niti koje su povezane zajedno sa posebnim </a:t>
            </a:r>
            <a:r>
              <a:rPr lang="hr-HR" altLang="zh-CN" sz="2000" dirty="0" err="1" smtClean="0">
                <a:ea typeface="宋体" pitchFamily="2" charset="-122"/>
              </a:rPr>
              <a:t>kemiskim</a:t>
            </a:r>
            <a:r>
              <a:rPr lang="hr-HR" altLang="zh-CN" sz="2000" dirty="0" smtClean="0">
                <a:ea typeface="宋体" pitchFamily="2" charset="-122"/>
              </a:rPr>
              <a:t> strukturama</a:t>
            </a:r>
            <a:endParaRPr lang="en-US" altLang="zh-CN" sz="2000" dirty="0" smtClean="0">
              <a:ea typeface="宋体" pitchFamily="2" charset="-122"/>
            </a:endParaRPr>
          </a:p>
          <a:p>
            <a:pPr eaLnBrk="1" hangingPunct="1">
              <a:lnSpc>
                <a:spcPct val="90000"/>
              </a:lnSpc>
            </a:pPr>
            <a:r>
              <a:rPr lang="hr-HR" altLang="zh-CN" sz="2000" dirty="0" smtClean="0">
                <a:ea typeface="宋体" pitchFamily="2" charset="-122"/>
              </a:rPr>
              <a:t>Ulazni svjetlosni signali i svjetlosni signal iz pumpe se spajaju u WDM prije nego ulaz u EDF</a:t>
            </a:r>
            <a:r>
              <a:rPr lang="en-US" altLang="zh-CN" sz="2000" dirty="0" smtClean="0">
                <a:ea typeface="宋体" pitchFamily="2" charset="-122"/>
              </a:rPr>
              <a:t>, </a:t>
            </a:r>
            <a:r>
              <a:rPr lang="hr-HR" altLang="zh-CN" sz="2000" dirty="0" smtClean="0">
                <a:ea typeface="宋体" pitchFamily="2" charset="-122"/>
              </a:rPr>
              <a:t>gdje dvije laserske pumpe čine drugo-</a:t>
            </a:r>
            <a:r>
              <a:rPr lang="hr-HR" altLang="zh-CN" sz="2000" dirty="0" err="1" smtClean="0">
                <a:ea typeface="宋体" pitchFamily="2" charset="-122"/>
              </a:rPr>
              <a:t>razinsko</a:t>
            </a:r>
            <a:r>
              <a:rPr lang="hr-HR" altLang="zh-CN" sz="2000" dirty="0" smtClean="0">
                <a:ea typeface="宋体" pitchFamily="2" charset="-122"/>
              </a:rPr>
              <a:t> pumpanje.</a:t>
            </a:r>
            <a:r>
              <a:rPr lang="en-US" altLang="zh-CN" sz="2000" dirty="0" smtClean="0">
                <a:ea typeface="宋体" pitchFamily="2" charset="-122"/>
              </a:rPr>
              <a:t> </a:t>
            </a:r>
            <a:r>
              <a:rPr lang="hr-HR" altLang="zh-CN" sz="2000" dirty="0" smtClean="0">
                <a:ea typeface="宋体" pitchFamily="2" charset="-122"/>
              </a:rPr>
              <a:t>Pod utjecajem svjetla iz pumpe</a:t>
            </a:r>
            <a:r>
              <a:rPr lang="en-US" altLang="zh-CN" sz="2000" dirty="0" smtClean="0">
                <a:ea typeface="宋体" pitchFamily="2" charset="-122"/>
              </a:rPr>
              <a:t> EDF</a:t>
            </a:r>
            <a:r>
              <a:rPr lang="hr-HR" altLang="zh-CN" sz="2000" dirty="0" smtClean="0">
                <a:ea typeface="宋体" pitchFamily="2" charset="-122"/>
              </a:rPr>
              <a:t>-a može izvršiti pojačanje.</a:t>
            </a:r>
            <a:r>
              <a:rPr lang="en-US" altLang="zh-CN" sz="2000" dirty="0" smtClean="0">
                <a:ea typeface="宋体" pitchFamily="2" charset="-122"/>
              </a:rPr>
              <a:t> </a:t>
            </a:r>
          </a:p>
        </p:txBody>
      </p:sp>
      <p:pic>
        <p:nvPicPr>
          <p:cNvPr id="46082" name="Picture 2"/>
          <p:cNvPicPr>
            <a:picLocks noChangeAspect="1" noChangeArrowheads="1"/>
          </p:cNvPicPr>
          <p:nvPr/>
        </p:nvPicPr>
        <p:blipFill>
          <a:blip r:embed="rId3" cstate="print"/>
          <a:srcRect/>
          <a:stretch>
            <a:fillRect/>
          </a:stretch>
        </p:blipFill>
        <p:spPr bwMode="auto">
          <a:xfrm>
            <a:off x="647564" y="3392996"/>
            <a:ext cx="7934325" cy="3200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hr-HR" dirty="0" smtClean="0"/>
              <a:t>Optička struktura pojačala s Erbijem dopiranom niti</a:t>
            </a:r>
            <a:endParaRPr lang="en-US" dirty="0"/>
          </a:p>
        </p:txBody>
      </p:sp>
      <p:sp>
        <p:nvSpPr>
          <p:cNvPr id="104451" name="Rectangle 3"/>
          <p:cNvSpPr>
            <a:spLocks noGrp="1" noChangeArrowheads="1"/>
          </p:cNvSpPr>
          <p:nvPr>
            <p:ph idx="1"/>
          </p:nvPr>
        </p:nvSpPr>
        <p:spPr/>
        <p:txBody>
          <a:bodyPr/>
          <a:lstStyle/>
          <a:p>
            <a:pPr eaLnBrk="1" hangingPunct="1">
              <a:lnSpc>
                <a:spcPct val="80000"/>
              </a:lnSpc>
            </a:pPr>
            <a:r>
              <a:rPr lang="hr-HR" altLang="zh-CN" sz="1700" b="1" dirty="0" smtClean="0">
                <a:ea typeface="宋体" pitchFamily="2" charset="-122"/>
              </a:rPr>
              <a:t>Sprežnik</a:t>
            </a:r>
            <a:r>
              <a:rPr lang="en-US" altLang="zh-CN" sz="1700" b="1" dirty="0" smtClean="0">
                <a:ea typeface="宋体" pitchFamily="2" charset="-122"/>
              </a:rPr>
              <a:t> – </a:t>
            </a:r>
            <a:r>
              <a:rPr lang="hr-HR" altLang="zh-CN" sz="1700" dirty="0" smtClean="0">
                <a:ea typeface="宋体" pitchFamily="2" charset="-122"/>
              </a:rPr>
              <a:t>ima funkciju spajanja ulaznog svjetlosnog signala i svjetlosnog signala iz pumpe , te ih takve spojene šalje u erbijem dopiranu nit. Poznat je i pod nazivom optički multipleksor</a:t>
            </a:r>
            <a:r>
              <a:rPr lang="en-US" altLang="zh-CN" sz="1700" dirty="0" smtClean="0">
                <a:ea typeface="宋体" pitchFamily="2" charset="-122"/>
              </a:rPr>
              <a:t>. </a:t>
            </a:r>
            <a:endParaRPr lang="hr-HR" altLang="zh-CN" sz="1700" dirty="0" smtClean="0">
              <a:cs typeface="华文楷体"/>
            </a:endParaRPr>
          </a:p>
          <a:p>
            <a:pPr eaLnBrk="1" hangingPunct="1">
              <a:lnSpc>
                <a:spcPct val="80000"/>
              </a:lnSpc>
            </a:pPr>
            <a:r>
              <a:rPr lang="hr-HR" altLang="zh-CN" sz="1700" b="1" dirty="0" smtClean="0">
                <a:ea typeface="宋体" pitchFamily="2" charset="-122"/>
              </a:rPr>
              <a:t>Izolator</a:t>
            </a:r>
            <a:r>
              <a:rPr lang="en-US" altLang="zh-CN" sz="1700" b="1" dirty="0" smtClean="0">
                <a:ea typeface="宋体" pitchFamily="2" charset="-122"/>
              </a:rPr>
              <a:t> – </a:t>
            </a:r>
            <a:r>
              <a:rPr lang="hr-HR" altLang="zh-CN" sz="1700" dirty="0" smtClean="0">
                <a:ea typeface="宋体" pitchFamily="2" charset="-122"/>
              </a:rPr>
              <a:t>ulazni optički izolator može spriječiti da </a:t>
            </a:r>
            <a:r>
              <a:rPr lang="hr-HR" altLang="zh-CN" sz="1700" dirty="0" err="1" smtClean="0">
                <a:ea typeface="宋体" pitchFamily="2" charset="-122"/>
              </a:rPr>
              <a:t>inverzni</a:t>
            </a:r>
            <a:r>
              <a:rPr lang="hr-HR" altLang="zh-CN" sz="1700" dirty="0" smtClean="0">
                <a:ea typeface="宋体" pitchFamily="2" charset="-122"/>
              </a:rPr>
              <a:t>  ASE u erbijem dopiranoj niti ne ometa odašiljač u sustavu te sprječava da </a:t>
            </a:r>
            <a:r>
              <a:rPr lang="hr-HR" altLang="zh-CN" sz="1700" dirty="0" err="1" smtClean="0">
                <a:ea typeface="宋体" pitchFamily="2" charset="-122"/>
              </a:rPr>
              <a:t>inverzni</a:t>
            </a:r>
            <a:r>
              <a:rPr lang="hr-HR" altLang="zh-CN" sz="1700" dirty="0" smtClean="0">
                <a:ea typeface="宋体" pitchFamily="2" charset="-122"/>
              </a:rPr>
              <a:t> </a:t>
            </a:r>
            <a:r>
              <a:rPr lang="en-US" altLang="zh-CN" sz="1700" dirty="0" smtClean="0">
                <a:ea typeface="宋体" pitchFamily="2" charset="-122"/>
              </a:rPr>
              <a:t>ASE </a:t>
            </a:r>
            <a:r>
              <a:rPr lang="hr-HR" altLang="zh-CN" sz="1700" dirty="0" smtClean="0">
                <a:ea typeface="宋体" pitchFamily="2" charset="-122"/>
              </a:rPr>
              <a:t> ulazi u erbijem dopiranu nit nakon što se reflektira od ulazne strane te time sprječava dodatni šum.   Izlazni optički izolator može spriječiti izlazni pojačani svjetlosni signal od ponovnog ulaska u erbijem dopiranu nit nakon što se reflektira od izlaznog kraja,da potroši čestice i stoga utječe na karakteristike pojačanja</a:t>
            </a:r>
            <a:r>
              <a:rPr lang="en-US" altLang="zh-CN" sz="1700" dirty="0" smtClean="0">
                <a:ea typeface="宋体" pitchFamily="2" charset="-122"/>
              </a:rPr>
              <a:t>. </a:t>
            </a:r>
          </a:p>
          <a:p>
            <a:pPr eaLnBrk="1" hangingPunct="1">
              <a:lnSpc>
                <a:spcPct val="80000"/>
              </a:lnSpc>
            </a:pPr>
            <a:r>
              <a:rPr lang="hr-HR" altLang="zh-CN" sz="1700" b="1" dirty="0" smtClean="0">
                <a:ea typeface="宋体" pitchFamily="2" charset="-122"/>
              </a:rPr>
              <a:t>Laserska pumpa</a:t>
            </a:r>
            <a:r>
              <a:rPr lang="en-US" altLang="zh-CN" sz="1700" b="1" dirty="0" smtClean="0">
                <a:ea typeface="宋体" pitchFamily="2" charset="-122"/>
              </a:rPr>
              <a:t> - </a:t>
            </a:r>
            <a:r>
              <a:rPr lang="hr-HR" altLang="zh-CN" sz="1700" dirty="0" smtClean="0">
                <a:ea typeface="宋体" pitchFamily="2" charset="-122"/>
              </a:rPr>
              <a:t> pruža energiju za pojačanje optičkog signala. Kada svjetlo iz pumpe prođe kroz erbijem dopiranu nit, ioni erbija bivaju podignuti s razine niske energije na razinu visoke energije kako bi tamo nastupilo vračanje broja čestica, odnosno kada optički signal prođe, energija će biti pretvorena u optički signal te će  time biti ostvareno pojačanje.</a:t>
            </a:r>
            <a:r>
              <a:rPr lang="en-US" altLang="zh-CN" sz="1700" dirty="0" smtClean="0">
                <a:ea typeface="宋体" pitchFamily="2" charset="-122"/>
              </a:rPr>
              <a:t> </a:t>
            </a:r>
          </a:p>
          <a:p>
            <a:pPr eaLnBrk="1" hangingPunct="1">
              <a:lnSpc>
                <a:spcPct val="80000"/>
              </a:lnSpc>
            </a:pPr>
            <a:r>
              <a:rPr lang="hr-HR" altLang="zh-CN" sz="1700" b="1" dirty="0" smtClean="0">
                <a:ea typeface="宋体" pitchFamily="2" charset="-122"/>
              </a:rPr>
              <a:t>Razdjelnik</a:t>
            </a:r>
            <a:r>
              <a:rPr lang="en-US" altLang="zh-CN" sz="1700" b="1" dirty="0" smtClean="0">
                <a:ea typeface="宋体" pitchFamily="2" charset="-122"/>
              </a:rPr>
              <a:t> – </a:t>
            </a:r>
            <a:r>
              <a:rPr lang="hr-HR" altLang="zh-CN" sz="1700" b="1" dirty="0" smtClean="0">
                <a:ea typeface="宋体" pitchFamily="2" charset="-122"/>
              </a:rPr>
              <a:t> </a:t>
            </a:r>
            <a:r>
              <a:rPr lang="hr-HR" altLang="zh-CN" sz="1700" dirty="0" smtClean="0">
                <a:ea typeface="宋体" pitchFamily="2" charset="-122"/>
              </a:rPr>
              <a:t>služi da mali dio svjetlosnog signala odvoji od glavno kanala i pošalje ga do foto detektora kako bi se ostvarilo nadziranje optičke snage na glavnom kanalu</a:t>
            </a:r>
            <a:r>
              <a:rPr lang="en-US" altLang="zh-CN" sz="1700" dirty="0" smtClean="0">
                <a:ea typeface="宋体" pitchFamily="2" charset="-122"/>
              </a:rPr>
              <a:t>. </a:t>
            </a:r>
          </a:p>
          <a:p>
            <a:pPr eaLnBrk="1" hangingPunct="1">
              <a:lnSpc>
                <a:spcPct val="80000"/>
              </a:lnSpc>
            </a:pPr>
            <a:r>
              <a:rPr lang="hr-HR" altLang="zh-CN" sz="1700" b="1" dirty="0" smtClean="0">
                <a:ea typeface="宋体" pitchFamily="2" charset="-122"/>
              </a:rPr>
              <a:t>Foto detektor </a:t>
            </a:r>
            <a:r>
              <a:rPr lang="en-US" altLang="zh-CN" sz="1700" b="1" dirty="0" smtClean="0">
                <a:ea typeface="宋体" pitchFamily="2" charset="-122"/>
              </a:rPr>
              <a:t>– </a:t>
            </a:r>
            <a:r>
              <a:rPr lang="hr-HR" altLang="zh-CN" sz="1700" dirty="0" smtClean="0">
                <a:ea typeface="宋体" pitchFamily="2" charset="-122"/>
              </a:rPr>
              <a:t>detektor jakosti svjetla, s funkcijom pretvorbe primljene optičke snage u struju pomoću fotoelektrične  pretvorbe</a:t>
            </a:r>
            <a:r>
              <a:rPr lang="en-US" altLang="zh-CN" sz="1700" dirty="0" smtClean="0">
                <a:ea typeface="宋体" pitchFamily="2" charset="-122"/>
              </a:rPr>
              <a:t> </a:t>
            </a:r>
            <a:r>
              <a:rPr lang="hr-HR" altLang="zh-CN" sz="1700" dirty="0" smtClean="0">
                <a:ea typeface="宋体" pitchFamily="2" charset="-122"/>
              </a:rPr>
              <a:t> kako bi se ostvarilo nadziranje ulazne i izlazne optičke snage EDFA modula</a:t>
            </a:r>
            <a:r>
              <a:rPr lang="en-US" altLang="zh-CN" sz="1700" dirty="0" smtClean="0">
                <a:ea typeface="宋体" pitchFamily="2" charset="-122"/>
              </a:rPr>
              <a:t>. </a:t>
            </a:r>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hr-HR" dirty="0" smtClean="0"/>
              <a:t>Prednosti pojačala s erbijem dopiranom niti</a:t>
            </a:r>
            <a:endParaRPr lang="en-US" dirty="0"/>
          </a:p>
        </p:txBody>
      </p:sp>
      <p:sp>
        <p:nvSpPr>
          <p:cNvPr id="105475" name="Rectangle 3"/>
          <p:cNvSpPr>
            <a:spLocks noGrp="1" noChangeArrowheads="1"/>
          </p:cNvSpPr>
          <p:nvPr>
            <p:ph idx="1"/>
          </p:nvPr>
        </p:nvSpPr>
        <p:spPr/>
        <p:txBody>
          <a:bodyPr/>
          <a:lstStyle/>
          <a:p>
            <a:pPr eaLnBrk="1" hangingPunct="1">
              <a:lnSpc>
                <a:spcPct val="80000"/>
              </a:lnSpc>
            </a:pPr>
            <a:r>
              <a:rPr lang="hr-HR" altLang="zh-CN" sz="1900" dirty="0" smtClean="0">
                <a:ea typeface="宋体" pitchFamily="2" charset="-122"/>
              </a:rPr>
              <a:t>Dosljednost između prozora minimalnog slabljenja radne valne duljine i jedno-modne niti</a:t>
            </a: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Visoka učinkovitost spajanja – kako je to pojačalo s optičkom niti lakše ga je spojiti s prijenosnom optičkom niti</a:t>
            </a: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Visoka  energijska učinkovitost pretvorbe. </a:t>
            </a:r>
            <a:r>
              <a:rPr lang="en-US" altLang="zh-CN" sz="1900" dirty="0" smtClean="0">
                <a:ea typeface="宋体" pitchFamily="2" charset="-122"/>
              </a:rPr>
              <a:t> </a:t>
            </a:r>
            <a:r>
              <a:rPr lang="hr-HR" altLang="zh-CN" sz="1900" dirty="0" smtClean="0">
                <a:ea typeface="宋体" pitchFamily="2" charset="-122"/>
              </a:rPr>
              <a:t>Jezgra je manja nego kod prijenosne optičke niti te ulazni svjetlosni signal i svjetlosni signal iz pumpe mogu zajedno biti pušteni kroz nju time čineći veliku koncentraciju optičke energije. Ovo svojstvo omogućava punu funkcionalnost svjetla i pojačanja  iona Erbija s dodatkom  niti dovoljne duljine imamo visoku energijsku učinkovitost pretvorbe optičke energije</a:t>
            </a: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Veliko pojačanje</a:t>
            </a:r>
            <a:r>
              <a:rPr lang="en-US" altLang="zh-CN" sz="1900" dirty="0" smtClean="0">
                <a:ea typeface="宋体" pitchFamily="2" charset="-122"/>
              </a:rPr>
              <a:t>, </a:t>
            </a:r>
            <a:r>
              <a:rPr lang="hr-HR" altLang="zh-CN" sz="1900" dirty="0" smtClean="0">
                <a:ea typeface="宋体" pitchFamily="2" charset="-122"/>
              </a:rPr>
              <a:t>niski</a:t>
            </a:r>
            <a:r>
              <a:rPr lang="en-US" altLang="zh-CN" sz="1900" dirty="0" smtClean="0">
                <a:ea typeface="宋体" pitchFamily="2" charset="-122"/>
              </a:rPr>
              <a:t> </a:t>
            </a:r>
            <a:r>
              <a:rPr lang="en-US" altLang="zh-CN" sz="1900" dirty="0" smtClean="0">
                <a:solidFill>
                  <a:srgbClr val="FF0000"/>
                </a:solidFill>
                <a:ea typeface="宋体" pitchFamily="2" charset="-122"/>
              </a:rPr>
              <a:t>noise figure</a:t>
            </a:r>
            <a:r>
              <a:rPr lang="en-US" altLang="zh-CN" sz="1900" dirty="0" smtClean="0">
                <a:ea typeface="宋体" pitchFamily="2" charset="-122"/>
              </a:rPr>
              <a:t>, </a:t>
            </a:r>
            <a:r>
              <a:rPr lang="hr-HR" altLang="zh-CN" sz="1900" dirty="0" smtClean="0">
                <a:ea typeface="宋体" pitchFamily="2" charset="-122"/>
              </a:rPr>
              <a:t>velika izlazna snaga</a:t>
            </a:r>
            <a:r>
              <a:rPr lang="en-US" altLang="zh-CN" sz="1900" dirty="0" smtClean="0">
                <a:ea typeface="宋体" pitchFamily="2" charset="-122"/>
              </a:rPr>
              <a:t>,</a:t>
            </a:r>
            <a:r>
              <a:rPr lang="hr-HR" altLang="zh-CN" sz="1900" dirty="0" smtClean="0">
                <a:ea typeface="宋体" pitchFamily="2" charset="-122"/>
              </a:rPr>
              <a:t> malo preslušavanje između kanala</a:t>
            </a: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Stabilno pojačanje</a:t>
            </a:r>
            <a:r>
              <a:rPr lang="en-US" altLang="zh-CN" sz="1900" dirty="0" smtClean="0">
                <a:ea typeface="宋体" pitchFamily="2" charset="-122"/>
              </a:rPr>
              <a:t>: EDFA </a:t>
            </a:r>
            <a:r>
              <a:rPr lang="hr-HR" altLang="zh-CN" sz="1900" dirty="0" smtClean="0">
                <a:ea typeface="宋体" pitchFamily="2" charset="-122"/>
              </a:rPr>
              <a:t> nije osjetljivo na temperaturu</a:t>
            </a:r>
            <a:r>
              <a:rPr lang="en-US" altLang="zh-CN" sz="1900" dirty="0" smtClean="0">
                <a:ea typeface="宋体" pitchFamily="2" charset="-122"/>
              </a:rPr>
              <a:t>, </a:t>
            </a:r>
            <a:r>
              <a:rPr lang="hr-HR" altLang="zh-CN" sz="1900" dirty="0" smtClean="0">
                <a:ea typeface="宋体" pitchFamily="2" charset="-122"/>
              </a:rPr>
              <a:t>stoga postoje male korelacije između pojačanja i polarizacije</a:t>
            </a:r>
            <a:endParaRPr lang="en-US" altLang="zh-CN" sz="1900" dirty="0" smtClean="0">
              <a:ea typeface="宋体" pitchFamily="2" charset="-122"/>
            </a:endParaRPr>
          </a:p>
          <a:p>
            <a:pPr eaLnBrk="1" hangingPunct="1">
              <a:lnSpc>
                <a:spcPct val="80000"/>
              </a:lnSpc>
            </a:pPr>
            <a:r>
              <a:rPr lang="hr-HR" altLang="zh-CN" sz="1900" dirty="0" smtClean="0">
                <a:ea typeface="宋体" pitchFamily="2" charset="-122"/>
              </a:rPr>
              <a:t>Karakteristike pojačanja su neovisne o brzini sustava i formatu podataka</a:t>
            </a:r>
            <a:endParaRPr lang="en-US" altLang="zh-CN" sz="1900" dirty="0" smtClean="0">
              <a:ea typeface="宋体" pitchFamily="2" charset="-122"/>
            </a:endParaRPr>
          </a:p>
          <a:p>
            <a:pPr eaLnBrk="1" hangingPunct="1">
              <a:lnSpc>
                <a:spcPct val="80000"/>
              </a:lnSpc>
            </a:pPr>
            <a:r>
              <a:rPr lang="en-US" altLang="zh-CN" sz="1900" dirty="0" smtClean="0">
                <a:ea typeface="宋体" pitchFamily="2" charset="-122"/>
              </a:rPr>
              <a:t>EDFA</a:t>
            </a:r>
            <a:r>
              <a:rPr lang="hr-HR" altLang="zh-CN" sz="1900" dirty="0" smtClean="0">
                <a:ea typeface="宋体" pitchFamily="2" charset="-122"/>
              </a:rPr>
              <a:t> je neosporivo ključan element DWDM(</a:t>
            </a:r>
            <a:r>
              <a:rPr lang="hr-HR" altLang="zh-CN" sz="1900" dirty="0" err="1" smtClean="0">
                <a:ea typeface="宋体" pitchFamily="2" charset="-122"/>
              </a:rPr>
              <a:t>dense</a:t>
            </a:r>
            <a:r>
              <a:rPr lang="hr-HR" altLang="zh-CN" sz="1900" dirty="0" smtClean="0">
                <a:ea typeface="宋体" pitchFamily="2" charset="-122"/>
              </a:rPr>
              <a:t> </a:t>
            </a:r>
            <a:r>
              <a:rPr lang="hr-HR" altLang="zh-CN" sz="1900" dirty="0" err="1" smtClean="0">
                <a:ea typeface="宋体" pitchFamily="2" charset="-122"/>
              </a:rPr>
              <a:t>wave</a:t>
            </a:r>
            <a:r>
              <a:rPr lang="hr-HR" altLang="zh-CN" sz="1900" dirty="0" smtClean="0">
                <a:ea typeface="宋体" pitchFamily="2" charset="-122"/>
              </a:rPr>
              <a:t> </a:t>
            </a:r>
            <a:r>
              <a:rPr lang="hr-HR" altLang="zh-CN" sz="1900" dirty="0" err="1" smtClean="0">
                <a:ea typeface="宋体" pitchFamily="2" charset="-122"/>
              </a:rPr>
              <a:t>division</a:t>
            </a:r>
            <a:r>
              <a:rPr lang="hr-HR" altLang="zh-CN" sz="1900" dirty="0" smtClean="0">
                <a:ea typeface="宋体" pitchFamily="2" charset="-122"/>
              </a:rPr>
              <a:t> </a:t>
            </a:r>
            <a:r>
              <a:rPr lang="hr-HR" altLang="zh-CN" sz="1900" dirty="0" err="1" smtClean="0">
                <a:ea typeface="宋体" pitchFamily="2" charset="-122"/>
              </a:rPr>
              <a:t>multiplex</a:t>
            </a:r>
            <a:r>
              <a:rPr lang="hr-HR" altLang="zh-CN" sz="1900" dirty="0" smtClean="0">
                <a:ea typeface="宋体" pitchFamily="2" charset="-122"/>
              </a:rPr>
              <a:t>) sistemima s velikim kapacitetom</a:t>
            </a:r>
            <a:endParaRPr lang="en-US" altLang="zh-CN" sz="19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fontAlgn="auto" hangingPunct="1">
              <a:spcAft>
                <a:spcPts val="0"/>
              </a:spcAft>
              <a:defRPr/>
            </a:pPr>
            <a:r>
              <a:rPr lang="hr-HR" dirty="0" smtClean="0"/>
              <a:t>Nedostaci pojačala s erbijem dopiranom niti</a:t>
            </a:r>
            <a:endParaRPr lang="en-US" dirty="0"/>
          </a:p>
        </p:txBody>
      </p:sp>
      <p:sp>
        <p:nvSpPr>
          <p:cNvPr id="106499" name="Rectangle 3"/>
          <p:cNvSpPr>
            <a:spLocks noGrp="1" noChangeArrowheads="1"/>
          </p:cNvSpPr>
          <p:nvPr>
            <p:ph idx="1"/>
          </p:nvPr>
        </p:nvSpPr>
        <p:spPr/>
        <p:txBody>
          <a:bodyPr/>
          <a:lstStyle/>
          <a:p>
            <a:pPr eaLnBrk="1" hangingPunct="1">
              <a:lnSpc>
                <a:spcPct val="80000"/>
              </a:lnSpc>
            </a:pPr>
            <a:r>
              <a:rPr lang="hr-HR" altLang="zh-CN" sz="2000" dirty="0" smtClean="0">
                <a:ea typeface="宋体" pitchFamily="2" charset="-122"/>
              </a:rPr>
              <a:t>Fiksni raspon valnih duljina</a:t>
            </a:r>
            <a:r>
              <a:rPr lang="en-US" altLang="zh-CN" sz="2000" dirty="0" smtClean="0">
                <a:ea typeface="宋体" pitchFamily="2" charset="-122"/>
              </a:rPr>
              <a:t>: </a:t>
            </a:r>
            <a:r>
              <a:rPr lang="hr-HR" altLang="zh-CN" sz="2000" dirty="0" smtClean="0">
                <a:ea typeface="宋体" pitchFamily="2" charset="-122"/>
              </a:rPr>
              <a:t>Energijska razlika između energetski razina iona Erbija određuje da EDFA radi samo u prozoru od 1550 nm. Ovo se odnosi na sva pojačala s nitima doprianim rijetkim zemljanim ionima. Kao na primjer  pojačalo s niti dopiranom Praseodimjem koje radi samo u prozoru od 1310 nm</a:t>
            </a:r>
            <a:r>
              <a:rPr lang="en-US" altLang="zh-CN" sz="2000" dirty="0" smtClean="0">
                <a:ea typeface="宋体" pitchFamily="2" charset="-122"/>
              </a:rPr>
              <a:t>. </a:t>
            </a:r>
            <a:endParaRPr lang="hr-HR" altLang="zh-CN" sz="2000" dirty="0" smtClean="0">
              <a:ea typeface="宋体" pitchFamily="2" charset="-122"/>
            </a:endParaRPr>
          </a:p>
          <a:p>
            <a:pPr eaLnBrk="1" hangingPunct="1">
              <a:lnSpc>
                <a:spcPct val="80000"/>
              </a:lnSpc>
            </a:pPr>
            <a:endParaRPr lang="en-US" altLang="zh-CN" sz="2000" dirty="0" smtClean="0">
              <a:ea typeface="宋体" pitchFamily="2" charset="-122"/>
            </a:endParaRPr>
          </a:p>
          <a:p>
            <a:pPr eaLnBrk="1" hangingPunct="1">
              <a:lnSpc>
                <a:spcPct val="80000"/>
              </a:lnSpc>
            </a:pPr>
            <a:r>
              <a:rPr lang="hr-HR" altLang="zh-CN" sz="2000" dirty="0" smtClean="0">
                <a:ea typeface="宋体" pitchFamily="2" charset="-122"/>
              </a:rPr>
              <a:t>Raspon pojačanje nejednolik:</a:t>
            </a:r>
            <a:r>
              <a:rPr lang="en-US" altLang="zh-CN" sz="2000" dirty="0" smtClean="0">
                <a:ea typeface="宋体" pitchFamily="2" charset="-122"/>
              </a:rPr>
              <a:t> </a:t>
            </a:r>
            <a:r>
              <a:rPr lang="hr-HR" altLang="zh-CN" sz="2000" dirty="0" smtClean="0">
                <a:ea typeface="宋体" pitchFamily="2" charset="-122"/>
              </a:rPr>
              <a:t>Pojačanje EDFA pojačala je veliko ali spektar pojačanja nije ravan. Pojačanje se mora izravnati pomoću posebne tehnologije ako se koristi u WDM sustavima.</a:t>
            </a:r>
          </a:p>
          <a:p>
            <a:pPr eaLnBrk="1" hangingPunct="1">
              <a:lnSpc>
                <a:spcPct val="80000"/>
              </a:lnSpc>
              <a:buNone/>
            </a:pPr>
            <a:endParaRPr lang="en-US" altLang="zh-CN" sz="2000" dirty="0" smtClean="0">
              <a:ea typeface="宋体" pitchFamily="2" charset="-122"/>
            </a:endParaRPr>
          </a:p>
          <a:p>
            <a:pPr eaLnBrk="1" hangingPunct="1">
              <a:lnSpc>
                <a:spcPct val="80000"/>
              </a:lnSpc>
            </a:pPr>
            <a:r>
              <a:rPr lang="hr-HR" altLang="zh-CN" sz="2000" dirty="0" smtClean="0">
                <a:ea typeface="宋体" pitchFamily="2" charset="-122"/>
              </a:rPr>
              <a:t>Problem optičkog izboja: EDFA može brzo pojačati ulaznu optičku snagu ali zbog slabe dinamičke promjene pojačanja EDFA-e desit će se izboj. Odnosno pojavit će se vršna vrijednost izlazne optičke snage povrh prolazne energije ulaznog signala, naročito u slučaju kaskade EDFA pojačala. Vršna optička snaga može biti veća od nekoliko vata, što je dovoljno da prouzroči štetu krajnjoj površini O/E pretvarača i optičkog konektora.</a:t>
            </a:r>
            <a:r>
              <a:rPr lang="en-US" altLang="zh-CN" sz="2000" dirty="0" smtClean="0">
                <a:ea typeface="宋体" pitchFamily="2" charset="-122"/>
              </a:rPr>
              <a:t> </a:t>
            </a:r>
          </a:p>
          <a:p>
            <a:pPr eaLnBrk="1" hangingPunct="1">
              <a:lnSpc>
                <a:spcPct val="80000"/>
              </a:lnSpc>
            </a:pPr>
            <a:endParaRPr lang="en-US" altLang="zh-CN" sz="2000" dirty="0" smtClean="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fontAlgn="auto" hangingPunct="1">
              <a:spcAft>
                <a:spcPts val="0"/>
              </a:spcAft>
              <a:defRPr/>
            </a:pPr>
            <a:r>
              <a:rPr lang="hr-HR" dirty="0" smtClean="0"/>
              <a:t>Principi rada </a:t>
            </a:r>
            <a:r>
              <a:rPr lang="en-US" dirty="0" smtClean="0"/>
              <a:t> Raman</a:t>
            </a:r>
            <a:r>
              <a:rPr lang="hr-HR" dirty="0" smtClean="0"/>
              <a:t>-ovog pojačala</a:t>
            </a:r>
            <a:endParaRPr lang="en-US" dirty="0"/>
          </a:p>
        </p:txBody>
      </p:sp>
      <p:sp>
        <p:nvSpPr>
          <p:cNvPr id="97283" name="Rectangle 3"/>
          <p:cNvSpPr>
            <a:spLocks noGrp="1" noChangeArrowheads="1"/>
          </p:cNvSpPr>
          <p:nvPr>
            <p:ph idx="1"/>
          </p:nvPr>
        </p:nvSpPr>
        <p:spPr/>
        <p:txBody>
          <a:bodyPr>
            <a:normAutofit lnSpcReduction="10000"/>
          </a:bodyPr>
          <a:lstStyle/>
          <a:p>
            <a:pPr marL="411480" eaLnBrk="1" fontAlgn="auto" hangingPunct="1">
              <a:lnSpc>
                <a:spcPct val="80000"/>
              </a:lnSpc>
              <a:spcAft>
                <a:spcPts val="0"/>
              </a:spcAft>
              <a:buFont typeface="Wingdings"/>
              <a:buChar char=""/>
              <a:defRPr/>
            </a:pPr>
            <a:r>
              <a:rPr lang="hr-HR" altLang="zh-CN" sz="2000" dirty="0" smtClean="0">
                <a:solidFill>
                  <a:srgbClr val="000000"/>
                </a:solidFill>
                <a:ea typeface="宋体" pitchFamily="2" charset="-122"/>
              </a:rPr>
              <a:t>Kada je optika snaga na ulaznoj niti nelinearnog optičkog medija jako velika svijetlosti velike jakosti(male valne duljine) iz pumpe će se raspršiti prenoseći mali dio incidentne snage na drugu svjetlosnu zraku s frekvencijom pomaknutom prema dolje.</a:t>
            </a:r>
            <a:r>
              <a:rPr lang="en-US" altLang="zh-CN" sz="2000" dirty="0" smtClean="0">
                <a:solidFill>
                  <a:srgbClr val="000000"/>
                </a:solidFill>
                <a:ea typeface="宋体" pitchFamily="2" charset="-122"/>
              </a:rPr>
              <a:t> </a:t>
            </a:r>
            <a:endParaRPr lang="en-US" altLang="zh-CN" sz="2000" dirty="0">
              <a:solidFill>
                <a:srgbClr val="000000"/>
              </a:solidFill>
              <a:ea typeface="宋体" pitchFamily="2" charset="-122"/>
            </a:endParaRPr>
          </a:p>
          <a:p>
            <a:pPr marL="411480" eaLnBrk="1" fontAlgn="auto" hangingPunct="1">
              <a:lnSpc>
                <a:spcPct val="80000"/>
              </a:lnSpc>
              <a:spcAft>
                <a:spcPts val="0"/>
              </a:spcAft>
              <a:buFont typeface="Wingdings"/>
              <a:buChar char=""/>
              <a:defRPr/>
            </a:pPr>
            <a:r>
              <a:rPr lang="hr-HR" altLang="zh-CN" sz="2000" dirty="0" smtClean="0">
                <a:solidFill>
                  <a:srgbClr val="000000"/>
                </a:solidFill>
                <a:ea typeface="宋体" pitchFamily="2" charset="-122"/>
              </a:rPr>
              <a:t>Volumen frekvencije pomaknute prema dolje će ovisiti o </a:t>
            </a:r>
            <a:r>
              <a:rPr lang="hr-HR" altLang="zh-CN" sz="2000" dirty="0" err="1" smtClean="0">
                <a:solidFill>
                  <a:srgbClr val="000000"/>
                </a:solidFill>
                <a:ea typeface="宋体" pitchFamily="2" charset="-122"/>
              </a:rPr>
              <a:t>jiggling</a:t>
            </a:r>
            <a:r>
              <a:rPr lang="hr-HR" altLang="zh-CN" sz="2000" dirty="0" smtClean="0">
                <a:solidFill>
                  <a:srgbClr val="000000"/>
                </a:solidFill>
                <a:ea typeface="宋体" pitchFamily="2" charset="-122"/>
              </a:rPr>
              <a:t> modu medija (Raman-</a:t>
            </a:r>
            <a:r>
              <a:rPr lang="hr-HR" altLang="zh-CN" sz="2000" dirty="0" err="1" smtClean="0">
                <a:solidFill>
                  <a:srgbClr val="000000"/>
                </a:solidFill>
                <a:ea typeface="宋体" pitchFamily="2" charset="-122"/>
              </a:rPr>
              <a:t>ov</a:t>
            </a:r>
            <a:r>
              <a:rPr lang="hr-HR" altLang="zh-CN" sz="2000" dirty="0" smtClean="0">
                <a:solidFill>
                  <a:srgbClr val="000000"/>
                </a:solidFill>
                <a:ea typeface="宋体" pitchFamily="2" charset="-122"/>
              </a:rPr>
              <a:t>  efekt). Foton (incidentni optički val, svjetlost iz pumpe) je raspršen kao još jedan foton niske frekvencije(</a:t>
            </a:r>
            <a:r>
              <a:rPr lang="hr-HR" altLang="zh-CN" sz="2000" dirty="0" err="1" smtClean="0">
                <a:solidFill>
                  <a:srgbClr val="000000"/>
                </a:solidFill>
                <a:ea typeface="宋体" pitchFamily="2" charset="-122"/>
              </a:rPr>
              <a:t>Stoksov</a:t>
            </a:r>
            <a:r>
              <a:rPr lang="hr-HR" altLang="zh-CN" sz="2000" dirty="0" smtClean="0">
                <a:solidFill>
                  <a:srgbClr val="000000"/>
                </a:solidFill>
                <a:ea typeface="宋体" pitchFamily="2" charset="-122"/>
              </a:rPr>
              <a:t> val) od strane molekule i unutarnjeg-vibracijskog-skoka stanja postignutog od molekule.</a:t>
            </a:r>
          </a:p>
          <a:p>
            <a:pPr marL="411480" eaLnBrk="1" fontAlgn="auto" hangingPunct="1">
              <a:lnSpc>
                <a:spcPct val="80000"/>
              </a:lnSpc>
              <a:spcAft>
                <a:spcPts val="0"/>
              </a:spcAft>
              <a:buFont typeface="Wingdings"/>
              <a:buChar char=""/>
              <a:defRPr/>
            </a:pPr>
            <a:r>
              <a:rPr lang="hr-HR" altLang="zh-CN" sz="2000" dirty="0" smtClean="0">
                <a:solidFill>
                  <a:srgbClr val="000000"/>
                </a:solidFill>
                <a:ea typeface="宋体" pitchFamily="2" charset="-122"/>
              </a:rPr>
              <a:t>Opće Raman-ovo raspršenje treba laser velike snage. Jedno-modna nit, kao nelinearan medij ima vrlo mali promjer jezgre (manje od 10</a:t>
            </a:r>
            <a:r>
              <a:rPr lang="en-US" altLang="zh-CN" sz="2000" dirty="0" err="1" smtClean="0">
                <a:solidFill>
                  <a:srgbClr val="000000"/>
                </a:solidFill>
                <a:ea typeface="宋体" pitchFamily="2" charset="-122"/>
              </a:rPr>
              <a:t>μm</a:t>
            </a:r>
            <a:r>
              <a:rPr lang="hr-HR" altLang="zh-CN" sz="2000" dirty="0" smtClean="0">
                <a:solidFill>
                  <a:srgbClr val="000000"/>
                </a:solidFill>
                <a:ea typeface="宋体" pitchFamily="2" charset="-122"/>
              </a:rPr>
              <a:t>), pa jedno-modna nit može ograničiti zajednički efekt između snažnog laserskog polja i medija u vrlo mali dio, te tako jako povećati gustoću optičke snage incidentnog optičkog polja.</a:t>
            </a:r>
            <a:r>
              <a:rPr lang="en-US" altLang="zh-CN" sz="2000" dirty="0" smtClean="0">
                <a:solidFill>
                  <a:srgbClr val="000000"/>
                </a:solidFill>
                <a:ea typeface="宋体" pitchFamily="2" charset="-122"/>
              </a:rPr>
              <a:t> </a:t>
            </a:r>
            <a:endParaRPr lang="hr-HR" altLang="zh-CN" sz="2000" dirty="0" smtClean="0">
              <a:solidFill>
                <a:srgbClr val="000000"/>
              </a:solidFill>
              <a:ea typeface="宋体" pitchFamily="2" charset="-122"/>
            </a:endParaRPr>
          </a:p>
          <a:p>
            <a:pPr marL="411480" eaLnBrk="1" fontAlgn="auto" hangingPunct="1">
              <a:lnSpc>
                <a:spcPct val="80000"/>
              </a:lnSpc>
              <a:spcAft>
                <a:spcPts val="0"/>
              </a:spcAft>
              <a:buFont typeface="Wingdings"/>
              <a:buChar char=""/>
              <a:defRPr/>
            </a:pPr>
            <a:r>
              <a:rPr lang="hr-HR" altLang="zh-CN" sz="2000" dirty="0" smtClean="0">
                <a:solidFill>
                  <a:srgbClr val="000000"/>
                </a:solidFill>
                <a:ea typeface="宋体" pitchFamily="2" charset="-122"/>
              </a:rPr>
              <a:t>U niti s malim</a:t>
            </a:r>
            <a:r>
              <a:rPr lang="en-US" altLang="zh-CN" sz="2000" dirty="0" smtClean="0">
                <a:solidFill>
                  <a:srgbClr val="000000"/>
                </a:solidFill>
                <a:ea typeface="宋体" pitchFamily="2" charset="-122"/>
              </a:rPr>
              <a:t>I</a:t>
            </a:r>
            <a:r>
              <a:rPr lang="hr-HR" altLang="zh-CN" sz="2000" dirty="0" smtClean="0">
                <a:solidFill>
                  <a:srgbClr val="000000"/>
                </a:solidFill>
                <a:ea typeface="宋体" pitchFamily="2" charset="-122"/>
              </a:rPr>
              <a:t>im slabljenjem efekt optičkog polja i medija može biti održavan na veliku udaljenost omogućujući cjeloviti energetski spojni teren, kako bi bilo moguće iskorištavanje stimuliranog Raman-ovog raspršivanja.</a:t>
            </a:r>
            <a:endParaRPr lang="en-US" altLang="zh-CN" sz="2000" dirty="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r>
              <a:rPr lang="hr-HR" dirty="0" smtClean="0"/>
              <a:t>Principi rada </a:t>
            </a:r>
            <a:r>
              <a:rPr lang="en-US" dirty="0" smtClean="0"/>
              <a:t> Raman</a:t>
            </a:r>
            <a:r>
              <a:rPr lang="hr-HR" dirty="0" smtClean="0"/>
              <a:t>-ovog pojačala</a:t>
            </a:r>
            <a:endParaRPr lang="en-US" dirty="0"/>
          </a:p>
        </p:txBody>
      </p:sp>
      <p:sp>
        <p:nvSpPr>
          <p:cNvPr id="99331" name="Rectangle 3"/>
          <p:cNvSpPr>
            <a:spLocks noGrp="1" noChangeArrowheads="1"/>
          </p:cNvSpPr>
          <p:nvPr>
            <p:ph idx="1"/>
          </p:nvPr>
        </p:nvSpPr>
        <p:spPr/>
        <p:txBody>
          <a:bodyPr>
            <a:normAutofit/>
          </a:bodyPr>
          <a:lstStyle/>
          <a:p>
            <a:pPr marL="411480" eaLnBrk="1" fontAlgn="auto" hangingPunct="1">
              <a:lnSpc>
                <a:spcPct val="80000"/>
              </a:lnSpc>
              <a:spcAft>
                <a:spcPts val="0"/>
              </a:spcAft>
              <a:buFont typeface="Wingdings"/>
              <a:buChar char=""/>
              <a:defRPr/>
            </a:pPr>
            <a:r>
              <a:rPr lang="hr-HR" altLang="zh-CN" sz="2200" dirty="0" smtClean="0">
                <a:solidFill>
                  <a:srgbClr val="000000"/>
                </a:solidFill>
                <a:latin typeface="+mj-lt"/>
              </a:rPr>
              <a:t>Nit od Q</a:t>
            </a:r>
            <a:r>
              <a:rPr lang="en-US" altLang="zh-CN" sz="2200" dirty="0" err="1" smtClean="0">
                <a:solidFill>
                  <a:srgbClr val="000000"/>
                </a:solidFill>
                <a:latin typeface="+mj-lt"/>
                <a:ea typeface="宋体" pitchFamily="2" charset="-122"/>
              </a:rPr>
              <a:t>uartz</a:t>
            </a:r>
            <a:r>
              <a:rPr lang="hr-HR" altLang="zh-CN" sz="2200" dirty="0" smtClean="0">
                <a:solidFill>
                  <a:srgbClr val="000000"/>
                </a:solidFill>
                <a:latin typeface="+mj-lt"/>
                <a:ea typeface="宋体" pitchFamily="2" charset="-122"/>
              </a:rPr>
              <a:t>-a ima jako širok raspon spektra pojačanja Stimuliranog Raman-ovog raspršenja(SRS) i pojavit će se široki vrh pojačanja kada svjetlo iz pumpe smanji frekvenciju prema dolje na otprilike 13THz. Ako su slabi svjetlosni signal i jaki signal iz pumpe simultano propušteni kroz istu nit te je slabi svjetlosni signal postavljen u raspon Raman-ovog pojačanja</a:t>
            </a:r>
            <a:r>
              <a:rPr lang="en-US" altLang="zh-CN" sz="2200" dirty="0" smtClean="0">
                <a:solidFill>
                  <a:srgbClr val="000000"/>
                </a:solidFill>
                <a:latin typeface="+mj-lt"/>
                <a:ea typeface="宋体" pitchFamily="2" charset="-122"/>
              </a:rPr>
              <a:t> </a:t>
            </a:r>
            <a:r>
              <a:rPr lang="hr-HR" altLang="zh-CN" sz="2200" dirty="0" smtClean="0">
                <a:solidFill>
                  <a:srgbClr val="000000"/>
                </a:solidFill>
                <a:latin typeface="+mj-lt"/>
                <a:ea typeface="宋体" pitchFamily="2" charset="-122"/>
              </a:rPr>
              <a:t>signala iz pumpe slabi signal će biti pojačan.  Incidentni foton nestaje, foton dolje pomaknute frekvencije nastaje( 13 </a:t>
            </a:r>
            <a:r>
              <a:rPr lang="hr-HR" altLang="zh-CN" sz="2200" dirty="0" err="1" smtClean="0">
                <a:solidFill>
                  <a:srgbClr val="000000"/>
                </a:solidFill>
                <a:latin typeface="+mj-lt"/>
                <a:ea typeface="宋体" pitchFamily="2" charset="-122"/>
              </a:rPr>
              <a:t>THz</a:t>
            </a:r>
            <a:r>
              <a:rPr lang="hr-HR" altLang="zh-CN" sz="2200" dirty="0" smtClean="0">
                <a:solidFill>
                  <a:srgbClr val="000000"/>
                </a:solidFill>
                <a:latin typeface="+mj-lt"/>
                <a:ea typeface="宋体" pitchFamily="2" charset="-122"/>
              </a:rPr>
              <a:t>), i ostala energija će iti apsorbirana u mediju u obliku vibracije molekule postižući </a:t>
            </a:r>
            <a:r>
              <a:rPr lang="hr-HR" altLang="zh-CN" sz="2200" dirty="0" err="1" smtClean="0">
                <a:solidFill>
                  <a:srgbClr val="000000"/>
                </a:solidFill>
                <a:latin typeface="+mj-lt"/>
                <a:ea typeface="宋体" pitchFamily="2" charset="-122"/>
              </a:rPr>
              <a:t>unutaranjeg</a:t>
            </a:r>
            <a:r>
              <a:rPr lang="hr-HR" altLang="zh-CN" sz="2200" dirty="0" smtClean="0">
                <a:solidFill>
                  <a:srgbClr val="000000"/>
                </a:solidFill>
                <a:latin typeface="+mj-lt"/>
                <a:ea typeface="宋体" pitchFamily="2" charset="-122"/>
              </a:rPr>
              <a:t>-</a:t>
            </a:r>
            <a:r>
              <a:rPr lang="hr-HR" altLang="zh-CN" sz="2200" dirty="0" err="1" smtClean="0">
                <a:solidFill>
                  <a:srgbClr val="000000"/>
                </a:solidFill>
                <a:latin typeface="+mj-lt"/>
                <a:ea typeface="宋体" pitchFamily="2" charset="-122"/>
              </a:rPr>
              <a:t>jiggling</a:t>
            </a:r>
            <a:r>
              <a:rPr lang="hr-HR" altLang="zh-CN" sz="2200" dirty="0" smtClean="0">
                <a:solidFill>
                  <a:srgbClr val="000000"/>
                </a:solidFill>
                <a:latin typeface="+mj-lt"/>
                <a:ea typeface="宋体" pitchFamily="2" charset="-122"/>
              </a:rPr>
              <a:t> skok stanja.</a:t>
            </a:r>
            <a:r>
              <a:rPr lang="en-US" altLang="zh-CN" sz="2200" dirty="0" smtClean="0">
                <a:solidFill>
                  <a:srgbClr val="000000"/>
                </a:solidFill>
                <a:latin typeface="+mj-lt"/>
                <a:ea typeface="宋体" pitchFamily="2" charset="-122"/>
              </a:rPr>
              <a:t> </a:t>
            </a:r>
            <a:endParaRPr lang="en-US" altLang="zh-CN" sz="2200" dirty="0">
              <a:solidFill>
                <a:srgbClr val="000000"/>
              </a:solidFill>
              <a:latin typeface="+mj-lt"/>
              <a:ea typeface="宋体" pitchFamily="2" charset="-122"/>
            </a:endParaRPr>
          </a:p>
          <a:p>
            <a:pPr marL="411480" eaLnBrk="1" fontAlgn="auto" hangingPunct="1">
              <a:lnSpc>
                <a:spcPct val="80000"/>
              </a:lnSpc>
              <a:spcAft>
                <a:spcPts val="0"/>
              </a:spcAft>
              <a:buFont typeface="Wingdings"/>
              <a:buChar char=""/>
              <a:defRPr/>
            </a:pPr>
            <a:r>
              <a:rPr lang="hr-HR" altLang="zh-CN" sz="2200" dirty="0" smtClean="0">
                <a:solidFill>
                  <a:srgbClr val="000000"/>
                </a:solidFill>
                <a:latin typeface="+mj-lt"/>
                <a:ea typeface="宋体" pitchFamily="2" charset="-122"/>
              </a:rPr>
              <a:t>Pojačanje Raman-ovog </a:t>
            </a:r>
            <a:r>
              <a:rPr lang="hr-HR" altLang="zh-CN" sz="2200" dirty="0" smtClean="0">
                <a:solidFill>
                  <a:srgbClr val="000000"/>
                </a:solidFill>
                <a:latin typeface="+mj-lt"/>
              </a:rPr>
              <a:t/>
            </a:r>
            <a:br>
              <a:rPr lang="hr-HR" altLang="zh-CN" sz="2200" dirty="0" smtClean="0">
                <a:solidFill>
                  <a:srgbClr val="000000"/>
                </a:solidFill>
                <a:latin typeface="+mj-lt"/>
              </a:rPr>
            </a:br>
            <a:r>
              <a:rPr lang="hr-HR" altLang="zh-CN" sz="2200" dirty="0" smtClean="0">
                <a:solidFill>
                  <a:srgbClr val="000000"/>
                </a:solidFill>
                <a:latin typeface="+mj-lt"/>
                <a:ea typeface="宋体" pitchFamily="2" charset="-122"/>
              </a:rPr>
              <a:t>pojačala je </a:t>
            </a:r>
            <a:r>
              <a:rPr lang="hr-HR" altLang="zh-CN" sz="2200" dirty="0" err="1" smtClean="0">
                <a:solidFill>
                  <a:srgbClr val="000000"/>
                </a:solidFill>
                <a:latin typeface="+mj-lt"/>
                <a:ea typeface="宋体" pitchFamily="2" charset="-122"/>
              </a:rPr>
              <a:t>prekidačko</a:t>
            </a:r>
            <a:r>
              <a:rPr lang="en-US" altLang="zh-CN" sz="2200" dirty="0" smtClean="0">
                <a:solidFill>
                  <a:srgbClr val="000000"/>
                </a:solidFill>
                <a:latin typeface="+mj-lt"/>
                <a:ea typeface="宋体" pitchFamily="2" charset="-122"/>
              </a:rPr>
              <a:t> </a:t>
            </a:r>
            <a:r>
              <a:rPr lang="hr-HR" altLang="zh-CN" sz="2200" dirty="0">
                <a:solidFill>
                  <a:srgbClr val="000000"/>
                </a:solidFill>
                <a:latin typeface="+mj-lt"/>
              </a:rPr>
              <a:t/>
            </a:r>
            <a:br>
              <a:rPr lang="hr-HR" altLang="zh-CN" sz="2200" dirty="0">
                <a:solidFill>
                  <a:srgbClr val="000000"/>
                </a:solidFill>
                <a:latin typeface="+mj-lt"/>
              </a:rPr>
            </a:br>
            <a:r>
              <a:rPr lang="hr-HR" altLang="zh-CN" sz="2200" dirty="0" smtClean="0">
                <a:solidFill>
                  <a:srgbClr val="000000"/>
                </a:solidFill>
                <a:latin typeface="+mj-lt"/>
                <a:ea typeface="宋体" pitchFamily="2" charset="-122"/>
              </a:rPr>
              <a:t>pojačanje</a:t>
            </a:r>
            <a:r>
              <a:rPr lang="en-US" altLang="zh-CN" sz="2200" dirty="0" smtClean="0">
                <a:solidFill>
                  <a:srgbClr val="000000"/>
                </a:solidFill>
                <a:latin typeface="+mj-lt"/>
                <a:ea typeface="宋体" pitchFamily="2" charset="-122"/>
              </a:rPr>
              <a:t> </a:t>
            </a:r>
            <a:r>
              <a:rPr lang="hr-HR" altLang="zh-CN" sz="2200" dirty="0" smtClean="0">
                <a:solidFill>
                  <a:srgbClr val="000000"/>
                </a:solidFill>
                <a:latin typeface="+mj-lt"/>
                <a:ea typeface="宋体" pitchFamily="2" charset="-122"/>
              </a:rPr>
              <a:t>,to je razlika </a:t>
            </a:r>
            <a:r>
              <a:rPr lang="hr-HR" altLang="zh-CN" sz="2200" dirty="0">
                <a:solidFill>
                  <a:srgbClr val="000000"/>
                </a:solidFill>
                <a:latin typeface="+mj-lt"/>
              </a:rPr>
              <a:t/>
            </a:r>
            <a:br>
              <a:rPr lang="hr-HR" altLang="zh-CN" sz="2200" dirty="0">
                <a:solidFill>
                  <a:srgbClr val="000000"/>
                </a:solidFill>
                <a:latin typeface="+mj-lt"/>
              </a:rPr>
            </a:br>
            <a:r>
              <a:rPr lang="hr-HR" altLang="zh-CN" sz="2200" dirty="0" smtClean="0">
                <a:solidFill>
                  <a:srgbClr val="000000"/>
                </a:solidFill>
                <a:latin typeface="+mj-lt"/>
                <a:ea typeface="宋体" pitchFamily="2" charset="-122"/>
              </a:rPr>
              <a:t>između izlazne snage kada</a:t>
            </a:r>
            <a:r>
              <a:rPr lang="en-US" altLang="zh-CN" sz="2200" dirty="0" smtClean="0">
                <a:solidFill>
                  <a:srgbClr val="000000"/>
                </a:solidFill>
                <a:latin typeface="+mj-lt"/>
                <a:ea typeface="宋体" pitchFamily="2" charset="-122"/>
              </a:rPr>
              <a:t> </a:t>
            </a:r>
            <a:r>
              <a:rPr lang="hr-HR" altLang="zh-CN" sz="2200" dirty="0">
                <a:solidFill>
                  <a:srgbClr val="000000"/>
                </a:solidFill>
                <a:latin typeface="+mj-lt"/>
              </a:rPr>
              <a:t/>
            </a:r>
            <a:br>
              <a:rPr lang="hr-HR" altLang="zh-CN" sz="2200" dirty="0">
                <a:solidFill>
                  <a:srgbClr val="000000"/>
                </a:solidFill>
                <a:latin typeface="+mj-lt"/>
              </a:rPr>
            </a:br>
            <a:r>
              <a:rPr lang="hr-HR" altLang="zh-CN" sz="2200" dirty="0" smtClean="0">
                <a:solidFill>
                  <a:srgbClr val="000000"/>
                </a:solidFill>
                <a:latin typeface="+mj-lt"/>
              </a:rPr>
              <a:t>je pojačalo uključeno i</a:t>
            </a:r>
            <a:r>
              <a:rPr lang="hr-HR" altLang="zh-CN" sz="2200" dirty="0">
                <a:solidFill>
                  <a:srgbClr val="000000"/>
                </a:solidFill>
                <a:latin typeface="+mj-lt"/>
              </a:rPr>
              <a:t/>
            </a:r>
            <a:br>
              <a:rPr lang="hr-HR" altLang="zh-CN" sz="2200" dirty="0">
                <a:solidFill>
                  <a:srgbClr val="000000"/>
                </a:solidFill>
                <a:latin typeface="+mj-lt"/>
              </a:rPr>
            </a:br>
            <a:r>
              <a:rPr lang="hr-HR" altLang="zh-CN" sz="2200" dirty="0" smtClean="0">
                <a:solidFill>
                  <a:srgbClr val="000000"/>
                </a:solidFill>
                <a:latin typeface="+mj-lt"/>
                <a:ea typeface="宋体" pitchFamily="2" charset="-122"/>
              </a:rPr>
              <a:t>kada je isključeno</a:t>
            </a:r>
            <a:endParaRPr lang="en-US" altLang="zh-CN" sz="2200" dirty="0">
              <a:solidFill>
                <a:srgbClr val="000000"/>
              </a:solidFill>
              <a:latin typeface="+mj-lt"/>
              <a:ea typeface="宋体" pitchFamily="2" charset="-122"/>
            </a:endParaRPr>
          </a:p>
        </p:txBody>
      </p:sp>
      <p:pic>
        <p:nvPicPr>
          <p:cNvPr id="47106" name="Picture 2"/>
          <p:cNvPicPr>
            <a:picLocks noChangeAspect="1" noChangeArrowheads="1"/>
          </p:cNvPicPr>
          <p:nvPr/>
        </p:nvPicPr>
        <p:blipFill>
          <a:blip r:embed="rId3" cstate="print"/>
          <a:srcRect/>
          <a:stretch>
            <a:fillRect/>
          </a:stretch>
        </p:blipFill>
        <p:spPr bwMode="auto">
          <a:xfrm>
            <a:off x="4175956" y="4293096"/>
            <a:ext cx="4267200" cy="21621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r>
              <a:rPr lang="hr-HR" dirty="0" smtClean="0"/>
              <a:t>Karakteristike </a:t>
            </a:r>
            <a:r>
              <a:rPr lang="en-US" dirty="0" smtClean="0"/>
              <a:t>Raman</a:t>
            </a:r>
            <a:r>
              <a:rPr lang="hr-HR" dirty="0" smtClean="0"/>
              <a:t>-ovog pojačala</a:t>
            </a:r>
            <a:endParaRPr lang="en-US" dirty="0"/>
          </a:p>
        </p:txBody>
      </p:sp>
      <p:sp>
        <p:nvSpPr>
          <p:cNvPr id="109571" name="Rectangle 3"/>
          <p:cNvSpPr>
            <a:spLocks noGrp="1" noChangeArrowheads="1"/>
          </p:cNvSpPr>
          <p:nvPr>
            <p:ph idx="1"/>
          </p:nvPr>
        </p:nvSpPr>
        <p:spPr/>
        <p:txBody>
          <a:bodyPr/>
          <a:lstStyle/>
          <a:p>
            <a:pPr eaLnBrk="1" hangingPunct="1">
              <a:lnSpc>
                <a:spcPct val="80000"/>
              </a:lnSpc>
            </a:pPr>
            <a:r>
              <a:rPr lang="hr-HR" altLang="zh-CN" sz="2200" dirty="0" smtClean="0">
                <a:solidFill>
                  <a:srgbClr val="000000"/>
                </a:solidFill>
                <a:cs typeface="华文楷体"/>
              </a:rPr>
              <a:t>Pojačanje valne duljine ovis</a:t>
            </a:r>
            <a:r>
              <a:rPr lang="hr-HR" altLang="zh-CN" sz="2200" dirty="0" smtClean="0">
                <a:solidFill>
                  <a:srgbClr val="000000"/>
                </a:solidFill>
                <a:cs typeface="华文楷体"/>
              </a:rPr>
              <a:t>i</a:t>
            </a:r>
            <a:r>
              <a:rPr lang="en-US" altLang="zh-CN" sz="2200" dirty="0" smtClean="0">
                <a:solidFill>
                  <a:srgbClr val="000000"/>
                </a:solidFill>
                <a:ea typeface="宋体" pitchFamily="2" charset="-122"/>
              </a:rPr>
              <a:t> </a:t>
            </a:r>
            <a:r>
              <a:rPr lang="hr-HR" altLang="zh-CN" sz="2200" dirty="0" smtClean="0">
                <a:solidFill>
                  <a:srgbClr val="000000"/>
                </a:solidFill>
                <a:ea typeface="宋体" pitchFamily="2" charset="-122"/>
              </a:rPr>
              <a:t>on valnoj duljini svjetla iz pumpe, pa stog dok je valna duljina svjetla iz pumpe prikladna teoretski se može ostvariti povećanje bilo koje valne duljine. Iz tog razloga Raman-ovo pojačalo može pojačavati raspone valnih duljina koje EDFA ne može.</a:t>
            </a:r>
            <a:endParaRPr lang="hr-HR" altLang="zh-CN" sz="2200" dirty="0" smtClean="0">
              <a:solidFill>
                <a:srgbClr val="000000"/>
              </a:solidFill>
              <a:cs typeface="华文楷体"/>
            </a:endParaRPr>
          </a:p>
          <a:p>
            <a:pPr eaLnBrk="1" hangingPunct="1">
              <a:lnSpc>
                <a:spcPct val="80000"/>
              </a:lnSpc>
            </a:pPr>
            <a:r>
              <a:rPr lang="hr-HR" altLang="zh-CN" sz="2200" dirty="0" smtClean="0">
                <a:solidFill>
                  <a:srgbClr val="000000"/>
                </a:solidFill>
                <a:ea typeface="宋体" pitchFamily="2" charset="-122"/>
              </a:rPr>
              <a:t>Ako koristimo izvor s više pumpi, moguće je ostvariti raspon pojačanja  mnogo širi nego kod EDFA (ograničen samo mehanizmom energetskih skokova dok je Raspon pojačanja kod EDFA samo 8nm).</a:t>
            </a:r>
            <a:r>
              <a:rPr lang="en-US" altLang="zh-CN" sz="2200" dirty="0" smtClean="0">
                <a:solidFill>
                  <a:srgbClr val="000000"/>
                </a:solidFill>
                <a:ea typeface="宋体" pitchFamily="2" charset="-122"/>
              </a:rPr>
              <a:t> </a:t>
            </a:r>
            <a:r>
              <a:rPr lang="hr-HR" altLang="zh-CN" sz="2200" dirty="0" smtClean="0">
                <a:solidFill>
                  <a:srgbClr val="000000"/>
                </a:solidFill>
                <a:ea typeface="宋体" pitchFamily="2" charset="-122"/>
              </a:rPr>
              <a:t> Iz toga proizlazi da za razvoj cijelog područja male potrošnje niti su valne duljine 1270nm-1670nm od važnosti koja se ne može zanemariti.</a:t>
            </a:r>
            <a:endParaRPr lang="en-US" altLang="zh-CN" sz="2200" dirty="0" smtClean="0">
              <a:solidFill>
                <a:srgbClr val="000000"/>
              </a:solidFill>
              <a:ea typeface="宋体" pitchFamily="2" charset="-122"/>
            </a:endParaRPr>
          </a:p>
        </p:txBody>
      </p:sp>
      <p:pic>
        <p:nvPicPr>
          <p:cNvPr id="48130" name="Picture 2"/>
          <p:cNvPicPr>
            <a:picLocks noChangeAspect="1" noChangeArrowheads="1"/>
          </p:cNvPicPr>
          <p:nvPr/>
        </p:nvPicPr>
        <p:blipFill>
          <a:blip r:embed="rId3" cstate="print"/>
          <a:srcRect/>
          <a:stretch>
            <a:fillRect/>
          </a:stretch>
        </p:blipFill>
        <p:spPr bwMode="auto">
          <a:xfrm>
            <a:off x="4139952" y="4401108"/>
            <a:ext cx="4667250" cy="19431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fontAlgn="auto" hangingPunct="1">
              <a:spcAft>
                <a:spcPts val="0"/>
              </a:spcAft>
              <a:defRPr/>
            </a:pPr>
            <a:r>
              <a:rPr lang="hr-HR" dirty="0" smtClean="0"/>
              <a:t>Karakteristike </a:t>
            </a:r>
            <a:r>
              <a:rPr lang="en-US" dirty="0" smtClean="0"/>
              <a:t>Raman</a:t>
            </a:r>
            <a:r>
              <a:rPr lang="hr-HR" dirty="0" smtClean="0"/>
              <a:t>-ovog pojačala</a:t>
            </a:r>
            <a:endParaRPr lang="en-US" dirty="0"/>
          </a:p>
        </p:txBody>
      </p:sp>
      <p:sp>
        <p:nvSpPr>
          <p:cNvPr id="110595" name="Rectangle 3"/>
          <p:cNvSpPr>
            <a:spLocks noGrp="1" noChangeArrowheads="1"/>
          </p:cNvSpPr>
          <p:nvPr>
            <p:ph idx="1"/>
          </p:nvPr>
        </p:nvSpPr>
        <p:spPr/>
        <p:txBody>
          <a:bodyPr/>
          <a:lstStyle/>
          <a:p>
            <a:pPr eaLnBrk="1" hangingPunct="1">
              <a:spcBef>
                <a:spcPts val="400"/>
              </a:spcBef>
              <a:spcAft>
                <a:spcPts val="400"/>
              </a:spcAft>
            </a:pPr>
            <a:r>
              <a:rPr lang="hr-HR" altLang="zh-CN" sz="2200" dirty="0" smtClean="0">
                <a:solidFill>
                  <a:srgbClr val="000000"/>
                </a:solidFill>
                <a:ea typeface="宋体" pitchFamily="2" charset="-122"/>
              </a:rPr>
              <a:t>Svjetlost iz pumpe određene valne duljine (</a:t>
            </a:r>
            <a:r>
              <a:rPr lang="hr-HR" altLang="zh-CN" sz="2200" dirty="0" err="1" smtClean="0">
                <a:solidFill>
                  <a:srgbClr val="000000"/>
                </a:solidFill>
                <a:ea typeface="宋体" pitchFamily="2" charset="-122"/>
              </a:rPr>
              <a:t>npr</a:t>
            </a:r>
            <a:r>
              <a:rPr lang="hr-HR" altLang="zh-CN" sz="2200" dirty="0" smtClean="0">
                <a:solidFill>
                  <a:srgbClr val="000000"/>
                </a:solidFill>
                <a:ea typeface="宋体" pitchFamily="2" charset="-122"/>
              </a:rPr>
              <a:t>. 1440 nm) kreirat će široki spektar pojačanja kada joj se frekvencija smanji za nekih 13THz( u rasponu od 1550 nm,valna duljina nekih 100nm)</a:t>
            </a:r>
            <a:r>
              <a:rPr lang="hr-HR" altLang="zh-CN" sz="2200" dirty="0" smtClean="0">
                <a:cs typeface="华文楷体"/>
              </a:rPr>
              <a:t>.</a:t>
            </a:r>
            <a:endParaRPr lang="en-US" altLang="zh-CN" sz="2200" dirty="0" smtClean="0">
              <a:solidFill>
                <a:srgbClr val="000000"/>
              </a:solidFill>
              <a:ea typeface="宋体" pitchFamily="2" charset="-122"/>
            </a:endParaRPr>
          </a:p>
        </p:txBody>
      </p:sp>
      <p:pic>
        <p:nvPicPr>
          <p:cNvPr id="41986" name="Picture 2"/>
          <p:cNvPicPr>
            <a:picLocks noChangeAspect="1" noChangeArrowheads="1"/>
          </p:cNvPicPr>
          <p:nvPr/>
        </p:nvPicPr>
        <p:blipFill>
          <a:blip r:embed="rId3" cstate="print"/>
          <a:srcRect/>
          <a:stretch>
            <a:fillRect/>
          </a:stretch>
        </p:blipFill>
        <p:spPr bwMode="auto">
          <a:xfrm>
            <a:off x="467544" y="3068960"/>
            <a:ext cx="8353425" cy="24669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fontAlgn="auto" hangingPunct="1">
              <a:spcAft>
                <a:spcPts val="0"/>
              </a:spcAft>
              <a:defRPr/>
            </a:pPr>
            <a:r>
              <a:rPr lang="hr-HR" dirty="0" smtClean="0"/>
              <a:t>Karakteristike </a:t>
            </a:r>
            <a:r>
              <a:rPr lang="en-US" dirty="0" smtClean="0"/>
              <a:t>Raman</a:t>
            </a:r>
            <a:r>
              <a:rPr lang="hr-HR" dirty="0" smtClean="0"/>
              <a:t>-ovog pojačala</a:t>
            </a:r>
            <a:endParaRPr lang="en-US" dirty="0"/>
          </a:p>
        </p:txBody>
      </p:sp>
      <p:sp>
        <p:nvSpPr>
          <p:cNvPr id="111619" name="Rectangle 3"/>
          <p:cNvSpPr>
            <a:spLocks noGrp="1" noChangeArrowheads="1"/>
          </p:cNvSpPr>
          <p:nvPr>
            <p:ph idx="1"/>
          </p:nvPr>
        </p:nvSpPr>
        <p:spPr/>
        <p:txBody>
          <a:bodyPr/>
          <a:lstStyle/>
          <a:p>
            <a:pPr eaLnBrk="1" hangingPunct="1">
              <a:lnSpc>
                <a:spcPct val="90000"/>
              </a:lnSpc>
              <a:spcBef>
                <a:spcPts val="400"/>
              </a:spcBef>
              <a:spcAft>
                <a:spcPts val="400"/>
              </a:spcAft>
            </a:pPr>
            <a:r>
              <a:rPr lang="hr-HR" altLang="zh-CN" sz="2200" dirty="0" smtClean="0">
                <a:ea typeface="宋体" pitchFamily="2" charset="-122"/>
              </a:rPr>
              <a:t>Njegov medij za po</a:t>
            </a:r>
            <a:r>
              <a:rPr lang="hr-HR" altLang="zh-CN" sz="2200" dirty="0" smtClean="0">
                <a:ea typeface="宋体" pitchFamily="2" charset="-122"/>
              </a:rPr>
              <a:t>jačavanje je sama nit</a:t>
            </a:r>
            <a:r>
              <a:rPr lang="en-US" altLang="zh-CN" sz="2200" dirty="0" smtClean="0">
                <a:ea typeface="宋体" pitchFamily="2" charset="-122"/>
              </a:rPr>
              <a:t> </a:t>
            </a:r>
            <a:endParaRPr lang="en-US" altLang="zh-CN" sz="2200" dirty="0" smtClean="0">
              <a:ea typeface="宋体" pitchFamily="2" charset="-122"/>
            </a:endParaRPr>
          </a:p>
          <a:p>
            <a:pPr lvl="1" eaLnBrk="1" hangingPunct="1">
              <a:lnSpc>
                <a:spcPct val="90000"/>
              </a:lnSpc>
              <a:spcBef>
                <a:spcPts val="400"/>
              </a:spcBef>
              <a:spcAft>
                <a:spcPts val="400"/>
              </a:spcAft>
            </a:pPr>
            <a:r>
              <a:rPr lang="en-US" altLang="zh-CN" sz="2000" dirty="0" smtClean="0">
                <a:ea typeface="宋体" pitchFamily="2" charset="-122"/>
              </a:rPr>
              <a:t>R</a:t>
            </a:r>
            <a:r>
              <a:rPr lang="hr-HR" altLang="zh-CN" sz="2000" dirty="0" smtClean="0">
                <a:cs typeface="华文楷体"/>
              </a:rPr>
              <a:t>F</a:t>
            </a:r>
            <a:r>
              <a:rPr lang="en-US" altLang="zh-CN" sz="2000" dirty="0" smtClean="0">
                <a:ea typeface="宋体" pitchFamily="2" charset="-122"/>
              </a:rPr>
              <a:t>A </a:t>
            </a:r>
            <a:r>
              <a:rPr lang="hr-HR" altLang="zh-CN" sz="2000" dirty="0" smtClean="0">
                <a:ea typeface="宋体" pitchFamily="2" charset="-122"/>
              </a:rPr>
              <a:t>ima funkciju linijskog pojačanja optičkog signala</a:t>
            </a:r>
            <a:endParaRPr lang="en-US" altLang="zh-CN" sz="2000" dirty="0" smtClean="0">
              <a:ea typeface="宋体" pitchFamily="2" charset="-122"/>
            </a:endParaRPr>
          </a:p>
          <a:p>
            <a:pPr lvl="1" eaLnBrk="1" hangingPunct="1">
              <a:lnSpc>
                <a:spcPct val="90000"/>
              </a:lnSpc>
              <a:spcBef>
                <a:spcPts val="400"/>
              </a:spcBef>
              <a:spcAft>
                <a:spcPts val="400"/>
              </a:spcAft>
            </a:pPr>
            <a:r>
              <a:rPr lang="hr-HR" altLang="zh-CN" sz="2000" dirty="0" smtClean="0">
                <a:ea typeface="宋体" pitchFamily="2" charset="-122"/>
              </a:rPr>
              <a:t>Formira raspodijeljeno pojačanje</a:t>
            </a:r>
            <a:endParaRPr lang="en-US" altLang="zh-CN" sz="2000" dirty="0" smtClean="0">
              <a:ea typeface="宋体" pitchFamily="2" charset="-122"/>
            </a:endParaRPr>
          </a:p>
          <a:p>
            <a:pPr lvl="1" eaLnBrk="1" hangingPunct="1">
              <a:lnSpc>
                <a:spcPct val="90000"/>
              </a:lnSpc>
              <a:spcBef>
                <a:spcPts val="400"/>
              </a:spcBef>
              <a:spcAft>
                <a:spcPts val="400"/>
              </a:spcAft>
            </a:pPr>
            <a:r>
              <a:rPr lang="hr-HR" altLang="zh-CN" sz="2000" dirty="0" smtClean="0">
                <a:ea typeface="宋体" pitchFamily="2" charset="-122"/>
              </a:rPr>
              <a:t>Ostvaruje prijenos na veliku daljinu bez potrebe obnavljanjem i udaljeno pumpanje( koristi se u optički vlaknima koja se nalaze ispod mora gdje je raspoloživost obnavljivača mala)</a:t>
            </a:r>
            <a:endParaRPr lang="en-US" altLang="zh-CN" sz="2000" dirty="0" smtClean="0">
              <a:ea typeface="宋体" pitchFamily="2" charset="-122"/>
            </a:endParaRPr>
          </a:p>
          <a:p>
            <a:pPr eaLnBrk="1" hangingPunct="1">
              <a:lnSpc>
                <a:spcPct val="90000"/>
              </a:lnSpc>
              <a:spcBef>
                <a:spcPts val="400"/>
              </a:spcBef>
              <a:spcAft>
                <a:spcPts val="400"/>
              </a:spcAft>
            </a:pPr>
            <a:r>
              <a:rPr lang="hr-HR" altLang="zh-CN" sz="2200" dirty="0" smtClean="0">
                <a:ea typeface="宋体" pitchFamily="2" charset="-122"/>
              </a:rPr>
              <a:t>Pojačanje umjesto da je koncentrirano je raspodijeljeno duž niti, s malo optičke snage signala u različitim mjestima niti</a:t>
            </a:r>
            <a:endParaRPr lang="en-US" altLang="zh-CN" sz="2200" dirty="0" smtClean="0">
              <a:ea typeface="宋体" pitchFamily="2" charset="-122"/>
            </a:endParaRPr>
          </a:p>
          <a:p>
            <a:pPr lvl="1" eaLnBrk="1" hangingPunct="1">
              <a:lnSpc>
                <a:spcPct val="90000"/>
              </a:lnSpc>
              <a:spcBef>
                <a:spcPts val="400"/>
              </a:spcBef>
              <a:spcAft>
                <a:spcPts val="400"/>
              </a:spcAft>
            </a:pPr>
            <a:r>
              <a:rPr lang="hr-HR" altLang="zh-CN" sz="2000" dirty="0" smtClean="0">
                <a:ea typeface="宋体" pitchFamily="2" charset="-122"/>
              </a:rPr>
              <a:t>Smetnje od nelinearnih efekta</a:t>
            </a:r>
            <a:r>
              <a:rPr lang="hr-HR" altLang="zh-CN" sz="2000" dirty="0" smtClean="0">
                <a:ea typeface="宋体" pitchFamily="2" charset="-122"/>
              </a:rPr>
              <a:t>, naročito od miješanja četiri vala (FWM), mogu biti smanjene</a:t>
            </a:r>
            <a:endParaRPr lang="en-US" altLang="zh-CN" sz="2000" dirty="0" smtClean="0">
              <a:ea typeface="宋体" pitchFamily="2" charset="-122"/>
            </a:endParaRPr>
          </a:p>
          <a:p>
            <a:pPr lvl="1" eaLnBrk="1" hangingPunct="1">
              <a:lnSpc>
                <a:spcPct val="90000"/>
              </a:lnSpc>
              <a:spcBef>
                <a:spcPts val="400"/>
              </a:spcBef>
              <a:spcAft>
                <a:spcPts val="400"/>
              </a:spcAft>
            </a:pPr>
            <a:r>
              <a:rPr lang="hr-HR" altLang="zh-CN" sz="2000" dirty="0" smtClean="0">
                <a:ea typeface="宋体" pitchFamily="2" charset="-122"/>
              </a:rPr>
              <a:t>Niska</a:t>
            </a:r>
            <a:r>
              <a:rPr lang="en-US" altLang="zh-CN" sz="2000" dirty="0" smtClean="0">
                <a:ea typeface="宋体" pitchFamily="2" charset="-122"/>
              </a:rPr>
              <a:t> </a:t>
            </a:r>
            <a:r>
              <a:rPr lang="en-US" altLang="zh-CN" sz="2000" dirty="0" smtClean="0">
                <a:solidFill>
                  <a:srgbClr val="FF0000"/>
                </a:solidFill>
                <a:ea typeface="宋体" pitchFamily="2" charset="-122"/>
              </a:rPr>
              <a:t>noise figure</a:t>
            </a:r>
            <a:r>
              <a:rPr lang="en-US" altLang="zh-CN" sz="2000" dirty="0" smtClean="0">
                <a:ea typeface="宋体" pitchFamily="2" charset="-122"/>
              </a:rPr>
              <a:t>, </a:t>
            </a:r>
            <a:r>
              <a:rPr lang="hr-HR" altLang="zh-CN" sz="2000" dirty="0" smtClean="0">
                <a:ea typeface="宋体" pitchFamily="2" charset="-122"/>
              </a:rPr>
              <a:t>što omogućuje da se uvelike smanji </a:t>
            </a:r>
            <a:r>
              <a:rPr lang="en-US" altLang="zh-CN" sz="2000" dirty="0" smtClean="0">
                <a:solidFill>
                  <a:srgbClr val="FF0000"/>
                </a:solidFill>
                <a:ea typeface="宋体" pitchFamily="2" charset="-122"/>
              </a:rPr>
              <a:t>noise </a:t>
            </a:r>
            <a:r>
              <a:rPr lang="en-US" altLang="zh-CN" sz="2000" dirty="0" smtClean="0">
                <a:solidFill>
                  <a:srgbClr val="FF0000"/>
                </a:solidFill>
                <a:ea typeface="宋体" pitchFamily="2" charset="-122"/>
              </a:rPr>
              <a:t>figure</a:t>
            </a:r>
            <a:r>
              <a:rPr lang="hr-HR" altLang="zh-CN" sz="2000" dirty="0" smtClean="0">
                <a:ea typeface="宋体" pitchFamily="2" charset="-122"/>
              </a:rPr>
              <a:t> </a:t>
            </a:r>
            <a:r>
              <a:rPr lang="hr-HR" altLang="zh-CN" sz="2000" dirty="0" smtClean="0">
                <a:ea typeface="宋体" pitchFamily="2" charset="-122"/>
              </a:rPr>
              <a:t>cijelog sustava kada se koristi zajedno s EDFA.</a:t>
            </a:r>
            <a:endParaRPr lang="en-US" altLang="zh-CN" sz="2000" dirty="0" smtClean="0">
              <a:ea typeface="宋体" pitchFamily="2" charset="-122"/>
            </a:endParaRPr>
          </a:p>
          <a:p>
            <a:pPr eaLnBrk="1" hangingPunct="1">
              <a:lnSpc>
                <a:spcPct val="90000"/>
              </a:lnSpc>
            </a:pPr>
            <a:endParaRPr lang="en-US" altLang="zh-CN" sz="2200" dirty="0" smtClean="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dirty="0" smtClean="0"/>
              <a:t>Nelinearni efekti u jednomodnim vlaknima</a:t>
            </a:r>
            <a:endParaRPr lang="hr-HR" dirty="0"/>
          </a:p>
        </p:txBody>
      </p:sp>
      <p:sp>
        <p:nvSpPr>
          <p:cNvPr id="5" name="Content Placeholder 4"/>
          <p:cNvSpPr>
            <a:spLocks noGrp="1"/>
          </p:cNvSpPr>
          <p:nvPr>
            <p:ph idx="1"/>
          </p:nvPr>
        </p:nvSpPr>
        <p:spPr/>
        <p:txBody>
          <a:bodyPr/>
          <a:lstStyle/>
          <a:p>
            <a:r>
              <a:rPr lang="en-US" sz="2400" b="1" dirty="0" smtClean="0"/>
              <a:t>Kerr</a:t>
            </a:r>
            <a:r>
              <a:rPr lang="hr-HR" sz="2400" b="1" dirty="0" err="1" smtClean="0"/>
              <a:t>ov</a:t>
            </a:r>
            <a:r>
              <a:rPr lang="en-US" sz="2400" b="1" dirty="0" smtClean="0"/>
              <a:t> </a:t>
            </a:r>
            <a:r>
              <a:rPr lang="hr-HR" sz="2400" b="1" dirty="0" smtClean="0"/>
              <a:t>E</a:t>
            </a:r>
            <a:r>
              <a:rPr lang="en-US" sz="2400" b="1" dirty="0" smtClean="0"/>
              <a:t>f</a:t>
            </a:r>
            <a:r>
              <a:rPr lang="hr-HR" sz="2400" b="1" dirty="0" err="1" smtClean="0"/>
              <a:t>ek</a:t>
            </a:r>
            <a:r>
              <a:rPr lang="en-US" sz="2400" b="1" dirty="0" smtClean="0"/>
              <a:t>t </a:t>
            </a:r>
            <a:r>
              <a:rPr lang="hr-HR" sz="2400" dirty="0" smtClean="0"/>
              <a:t> -Fenomen koji nam pokazuje da se indeks loma medija mijenja s promjenom intenziteta svijetla</a:t>
            </a:r>
            <a:r>
              <a:rPr lang="en-US" sz="2400" dirty="0" smtClean="0"/>
              <a:t> </a:t>
            </a:r>
            <a:endParaRPr lang="hr-HR" sz="2400" dirty="0" smtClean="0"/>
          </a:p>
          <a:p>
            <a:endParaRPr lang="hr-HR" sz="2400" dirty="0" smtClean="0"/>
          </a:p>
          <a:p>
            <a:endParaRPr lang="hr-HR" sz="2400" dirty="0" smtClean="0"/>
          </a:p>
          <a:p>
            <a:endParaRPr lang="hr-HR" sz="2400" dirty="0" smtClean="0"/>
          </a:p>
          <a:p>
            <a:endParaRPr lang="hr-HR" sz="2400" dirty="0" smtClean="0"/>
          </a:p>
        </p:txBody>
      </p:sp>
      <p:pic>
        <p:nvPicPr>
          <p:cNvPr id="674818" name="Picture 2"/>
          <p:cNvPicPr>
            <a:picLocks noChangeAspect="1" noChangeArrowheads="1"/>
          </p:cNvPicPr>
          <p:nvPr/>
        </p:nvPicPr>
        <p:blipFill>
          <a:blip r:embed="rId3" cstate="print"/>
          <a:srcRect/>
          <a:stretch>
            <a:fillRect/>
          </a:stretch>
        </p:blipFill>
        <p:spPr bwMode="auto">
          <a:xfrm>
            <a:off x="863588" y="2456892"/>
            <a:ext cx="2113043" cy="839799"/>
          </a:xfrm>
          <a:prstGeom prst="rect">
            <a:avLst/>
          </a:prstGeom>
          <a:noFill/>
          <a:ln w="9525">
            <a:noFill/>
            <a:miter lim="800000"/>
            <a:headEnd/>
            <a:tailEnd/>
          </a:ln>
        </p:spPr>
      </p:pic>
      <p:pic>
        <p:nvPicPr>
          <p:cNvPr id="674820" name="Picture 4"/>
          <p:cNvPicPr>
            <a:picLocks noChangeAspect="1" noChangeArrowheads="1"/>
          </p:cNvPicPr>
          <p:nvPr/>
        </p:nvPicPr>
        <p:blipFill>
          <a:blip r:embed="rId4" cstate="print"/>
          <a:srcRect/>
          <a:stretch>
            <a:fillRect/>
          </a:stretch>
        </p:blipFill>
        <p:spPr bwMode="auto">
          <a:xfrm>
            <a:off x="847674" y="3538539"/>
            <a:ext cx="3048000" cy="13144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hr-HR" dirty="0" smtClean="0"/>
              <a:t>Vrste Raman-ovih pojačala</a:t>
            </a:r>
            <a:endParaRPr lang="en-US" dirty="0"/>
          </a:p>
        </p:txBody>
      </p:sp>
      <p:sp>
        <p:nvSpPr>
          <p:cNvPr id="107523" name="Rectangle 3"/>
          <p:cNvSpPr>
            <a:spLocks noGrp="1" noChangeArrowheads="1"/>
          </p:cNvSpPr>
          <p:nvPr>
            <p:ph idx="1"/>
          </p:nvPr>
        </p:nvSpPr>
        <p:spPr/>
        <p:txBody>
          <a:bodyPr>
            <a:normAutofit/>
          </a:bodyPr>
          <a:lstStyle/>
          <a:p>
            <a:pPr marL="411480" algn="just" eaLnBrk="1" fontAlgn="auto" hangingPunct="1">
              <a:spcBef>
                <a:spcPts val="400"/>
              </a:spcBef>
              <a:spcAft>
                <a:spcPts val="400"/>
              </a:spcAft>
              <a:buFont typeface="Wingdings"/>
              <a:buChar char=""/>
              <a:defRPr/>
            </a:pPr>
            <a:r>
              <a:rPr lang="hr-HR" altLang="zh-CN" sz="2200" dirty="0" smtClean="0">
                <a:ea typeface="宋体" pitchFamily="2" charset="-122"/>
              </a:rPr>
              <a:t>Imamo dva tipa Raman-ih pojačala</a:t>
            </a:r>
            <a:r>
              <a:rPr lang="en-US" altLang="zh-CN" sz="2200" dirty="0" smtClean="0">
                <a:ea typeface="宋体" pitchFamily="2" charset="-122"/>
              </a:rPr>
              <a:t>: </a:t>
            </a:r>
            <a:endParaRPr lang="hr-HR" altLang="zh-CN" sz="2200" dirty="0"/>
          </a:p>
          <a:p>
            <a:pPr marL="740664" lvl="1" algn="just" eaLnBrk="1" fontAlgn="auto" hangingPunct="1">
              <a:spcBef>
                <a:spcPts val="400"/>
              </a:spcBef>
              <a:spcAft>
                <a:spcPts val="400"/>
              </a:spcAft>
              <a:buFont typeface="Wingdings"/>
              <a:buChar char=""/>
              <a:defRPr/>
            </a:pPr>
            <a:r>
              <a:rPr lang="hr-HR" altLang="zh-CN" sz="2000" dirty="0" smtClean="0">
                <a:ea typeface="宋体" pitchFamily="2" charset="-122"/>
              </a:rPr>
              <a:t>Diskretno Raman-ovo pojačalo</a:t>
            </a:r>
            <a:endParaRPr lang="hr-HR" altLang="zh-CN" sz="2000" dirty="0"/>
          </a:p>
          <a:p>
            <a:pPr marL="740664" lvl="1" algn="just" eaLnBrk="1" fontAlgn="auto" hangingPunct="1">
              <a:spcBef>
                <a:spcPts val="400"/>
              </a:spcBef>
              <a:spcAft>
                <a:spcPts val="400"/>
              </a:spcAft>
              <a:buFont typeface="Wingdings"/>
              <a:buChar char=""/>
              <a:defRPr/>
            </a:pPr>
            <a:r>
              <a:rPr lang="hr-HR" altLang="zh-CN" sz="2000" dirty="0" smtClean="0">
                <a:ea typeface="宋体" pitchFamily="2" charset="-122"/>
              </a:rPr>
              <a:t>Raspodijeljeno Raman-ovo pojačalo</a:t>
            </a:r>
            <a:r>
              <a:rPr lang="en-US" altLang="zh-CN" sz="2000" dirty="0" smtClean="0">
                <a:ea typeface="宋体" pitchFamily="2" charset="-122"/>
              </a:rPr>
              <a:t> </a:t>
            </a:r>
            <a:endParaRPr lang="hr-HR" altLang="zh-CN" sz="2000" dirty="0"/>
          </a:p>
          <a:p>
            <a:pPr marL="411480" eaLnBrk="1" fontAlgn="auto" hangingPunct="1">
              <a:spcBef>
                <a:spcPts val="400"/>
              </a:spcBef>
              <a:spcAft>
                <a:spcPts val="400"/>
              </a:spcAft>
              <a:buFont typeface="Wingdings"/>
              <a:buChar char=""/>
              <a:defRPr/>
            </a:pPr>
            <a:r>
              <a:rPr lang="hr-HR" altLang="zh-CN" sz="2200" dirty="0" smtClean="0">
                <a:ea typeface="宋体" pitchFamily="2" charset="-122"/>
              </a:rPr>
              <a:t>Iz prvog pojačala nit koja se koristi kao medij za pojačanje je relativno kratka, uobičajeno oko 10 km te je potrebna optička pumpa velike snage(od par do nekoliko vati).</a:t>
            </a:r>
            <a:r>
              <a:rPr lang="en-US" altLang="zh-CN" sz="2200" dirty="0" smtClean="0">
                <a:ea typeface="宋体" pitchFamily="2" charset="-122"/>
              </a:rPr>
              <a:t> </a:t>
            </a:r>
            <a:r>
              <a:rPr lang="hr-HR" altLang="zh-CN" sz="2200" dirty="0" smtClean="0">
                <a:ea typeface="宋体" pitchFamily="2" charset="-122"/>
              </a:rPr>
              <a:t> Može se </a:t>
            </a:r>
            <a:r>
              <a:rPr lang="hr-HR" altLang="zh-CN" sz="2200" dirty="0" err="1" smtClean="0">
                <a:ea typeface="宋体" pitchFamily="2" charset="-122"/>
              </a:rPr>
              <a:t>postiči</a:t>
            </a:r>
            <a:r>
              <a:rPr lang="hr-HR" altLang="zh-CN" sz="2200" dirty="0" smtClean="0">
                <a:ea typeface="宋体" pitchFamily="2" charset="-122"/>
              </a:rPr>
              <a:t> veliko pojačanje veće i od 40 dB za korištenje kod centraliziranog pojačavanja( kao EDFA)</a:t>
            </a:r>
            <a:r>
              <a:rPr lang="hr-HR" altLang="zh-CN" sz="2200" dirty="0" smtClean="0">
                <a:ea typeface="宋体" pitchFamily="2" charset="-122"/>
              </a:rPr>
              <a:t>.</a:t>
            </a:r>
            <a:r>
              <a:rPr lang="hr-HR" altLang="zh-CN" sz="2200" dirty="0"/>
              <a:t/>
            </a:r>
            <a:br>
              <a:rPr lang="hr-HR" altLang="zh-CN" sz="2200" dirty="0"/>
            </a:br>
            <a:r>
              <a:rPr lang="hr-HR" altLang="zh-CN" sz="2200" dirty="0" smtClean="0"/>
              <a:t>P</a:t>
            </a:r>
            <a:r>
              <a:rPr lang="hr-HR" altLang="zh-CN" sz="2200" dirty="0" smtClean="0"/>
              <a:t>a se stoga koristi</a:t>
            </a:r>
            <a:r>
              <a:rPr lang="en-US" altLang="zh-CN" sz="2200" dirty="0" smtClean="0">
                <a:ea typeface="宋体" pitchFamily="2" charset="-122"/>
              </a:rPr>
              <a:t>it </a:t>
            </a:r>
            <a:r>
              <a:rPr lang="hr-HR" altLang="zh-CN" sz="2200" dirty="0"/>
              <a:t/>
            </a:r>
            <a:br>
              <a:rPr lang="hr-HR" altLang="zh-CN" sz="2200" dirty="0"/>
            </a:br>
            <a:r>
              <a:rPr lang="hr-HR" altLang="zh-CN" sz="2200" dirty="0" smtClean="0"/>
              <a:t>za raspone koje EDFA</a:t>
            </a:r>
            <a:r>
              <a:rPr lang="hr-HR" altLang="zh-CN" sz="2200" dirty="0"/>
              <a:t/>
            </a:r>
            <a:br>
              <a:rPr lang="hr-HR" altLang="zh-CN" sz="2200" dirty="0"/>
            </a:br>
            <a:r>
              <a:rPr lang="hr-HR" altLang="zh-CN" sz="2200" dirty="0" smtClean="0"/>
              <a:t>ne može pojačati</a:t>
            </a:r>
            <a:endParaRPr lang="hr-HR" altLang="zh-CN" sz="2200" dirty="0"/>
          </a:p>
        </p:txBody>
      </p:sp>
      <p:pic>
        <p:nvPicPr>
          <p:cNvPr id="43010" name="Picture 2"/>
          <p:cNvPicPr>
            <a:picLocks noChangeAspect="1" noChangeArrowheads="1"/>
          </p:cNvPicPr>
          <p:nvPr/>
        </p:nvPicPr>
        <p:blipFill>
          <a:blip r:embed="rId3" cstate="print"/>
          <a:srcRect/>
          <a:stretch>
            <a:fillRect/>
          </a:stretch>
        </p:blipFill>
        <p:spPr bwMode="auto">
          <a:xfrm>
            <a:off x="3815916" y="4221088"/>
            <a:ext cx="5048250" cy="22574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fontAlgn="auto" hangingPunct="1">
              <a:spcAft>
                <a:spcPts val="0"/>
              </a:spcAft>
              <a:defRPr/>
            </a:pPr>
            <a:r>
              <a:rPr lang="hr-HR" dirty="0" smtClean="0"/>
              <a:t>Vrste Raman-ovih pojačala</a:t>
            </a:r>
            <a:endParaRPr lang="en-US" dirty="0"/>
          </a:p>
        </p:txBody>
      </p:sp>
      <p:sp>
        <p:nvSpPr>
          <p:cNvPr id="113667" name="Rectangle 3"/>
          <p:cNvSpPr>
            <a:spLocks noGrp="1" noChangeArrowheads="1"/>
          </p:cNvSpPr>
          <p:nvPr>
            <p:ph idx="1"/>
          </p:nvPr>
        </p:nvSpPr>
        <p:spPr/>
        <p:txBody>
          <a:bodyPr/>
          <a:lstStyle/>
          <a:p>
            <a:pPr eaLnBrk="1" hangingPunct="1">
              <a:spcBef>
                <a:spcPts val="400"/>
              </a:spcBef>
              <a:spcAft>
                <a:spcPts val="400"/>
              </a:spcAft>
            </a:pPr>
            <a:r>
              <a:rPr lang="hr-HR" altLang="zh-CN" sz="2000" dirty="0" smtClean="0">
                <a:cs typeface="华文楷体"/>
              </a:rPr>
              <a:t>Nit za kompenzaciju disperzije je najbolji izbor za kvalitetno diskretno Raman-ovo pojačalo</a:t>
            </a:r>
            <a:r>
              <a:rPr lang="hr-HR" altLang="zh-CN" sz="2000" dirty="0" smtClean="0">
                <a:cs typeface="华文楷体"/>
              </a:rPr>
              <a:t> </a:t>
            </a:r>
            <a:endParaRPr lang="hr-HR" altLang="zh-CN" sz="2000" dirty="0" smtClean="0">
              <a:cs typeface="华文楷体"/>
            </a:endParaRPr>
          </a:p>
          <a:p>
            <a:pPr lvl="1" eaLnBrk="1" hangingPunct="1">
              <a:spcBef>
                <a:spcPts val="400"/>
              </a:spcBef>
              <a:spcAft>
                <a:spcPts val="400"/>
              </a:spcAft>
            </a:pPr>
            <a:r>
              <a:rPr lang="hr-HR" altLang="zh-CN" sz="1800" dirty="0" smtClean="0">
                <a:cs typeface="华文楷体"/>
              </a:rPr>
              <a:t>Kompenzacija disperzije se može </a:t>
            </a:r>
            <a:r>
              <a:rPr lang="hr-HR" altLang="zh-CN" sz="1800" dirty="0" smtClean="0">
                <a:cs typeface="华文楷体"/>
              </a:rPr>
              <a:t>odvijati simultano s pojačavanje velikog pojačana signala i malog šuma, bez da djeluju jedan na drugog</a:t>
            </a:r>
            <a:endParaRPr lang="hr-HR" altLang="zh-CN" sz="1800" dirty="0" smtClean="0">
              <a:cs typeface="华文楷体"/>
            </a:endParaRPr>
          </a:p>
          <a:p>
            <a:pPr eaLnBrk="1" hangingPunct="1">
              <a:spcBef>
                <a:spcPts val="400"/>
              </a:spcBef>
              <a:spcAft>
                <a:spcPts val="400"/>
              </a:spcAft>
            </a:pPr>
            <a:r>
              <a:rPr lang="hr-HR" altLang="zh-CN" sz="2000" dirty="0" smtClean="0">
                <a:ea typeface="宋体" pitchFamily="2" charset="-122"/>
              </a:rPr>
              <a:t>U DWDM sustavim( veći kapacitet, više multipleksiranih valnih duljina) odaslana optička snaga je velika</a:t>
            </a:r>
            <a:endParaRPr lang="hr-HR" altLang="zh-CN" sz="2000" dirty="0" smtClean="0">
              <a:cs typeface="华文楷体"/>
            </a:endParaRPr>
          </a:p>
          <a:p>
            <a:pPr lvl="1" eaLnBrk="1" hangingPunct="1">
              <a:spcBef>
                <a:spcPts val="400"/>
              </a:spcBef>
              <a:spcAft>
                <a:spcPts val="400"/>
              </a:spcAft>
            </a:pPr>
            <a:r>
              <a:rPr lang="hr-HR" altLang="zh-CN" sz="1800" dirty="0" smtClean="0">
                <a:cs typeface="华文楷体"/>
              </a:rPr>
              <a:t>Sve jači nelinearni efekti uzrokuju preslušavanje i izobličenje</a:t>
            </a:r>
            <a:endParaRPr lang="hr-HR" altLang="zh-CN" sz="1800" dirty="0" smtClean="0">
              <a:cs typeface="华文楷体"/>
            </a:endParaRPr>
          </a:p>
          <a:p>
            <a:pPr lvl="1" eaLnBrk="1" hangingPunct="1">
              <a:spcBef>
                <a:spcPts val="400"/>
              </a:spcBef>
              <a:spcAft>
                <a:spcPts val="400"/>
              </a:spcAft>
            </a:pPr>
            <a:r>
              <a:rPr lang="hr-HR" altLang="zh-CN" sz="1800" dirty="0" smtClean="0">
                <a:ea typeface="宋体" pitchFamily="2" charset="-122"/>
              </a:rPr>
              <a:t> Korištenjem pomoćnog prijenosa raspodijeljenog Raman-ovog pojačala može se smanjiti incidentna snaga signala i održat optički omjer signala i šuma(OSNR)</a:t>
            </a:r>
            <a:endParaRPr lang="hr-HR" altLang="zh-CN" sz="1800" dirty="0" smtClean="0">
              <a:cs typeface="华文楷体"/>
            </a:endParaRPr>
          </a:p>
          <a:p>
            <a:pPr lvl="1" eaLnBrk="1" hangingPunct="1">
              <a:spcBef>
                <a:spcPts val="400"/>
              </a:spcBef>
              <a:spcAft>
                <a:spcPts val="400"/>
              </a:spcAft>
            </a:pPr>
            <a:r>
              <a:rPr lang="hr-HR" altLang="zh-CN" sz="1800" dirty="0" smtClean="0">
                <a:ea typeface="宋体" pitchFamily="2" charset="-122"/>
              </a:rPr>
              <a:t>Tehnologija raspodijeljenog Raman-ovog pojačala se koristi u sistemima s velikim udaljenostima (veliki kapacitet prijenosa)</a:t>
            </a:r>
            <a:endParaRPr lang="en-US" altLang="zh-CN" sz="18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fontAlgn="auto" hangingPunct="1">
              <a:spcAft>
                <a:spcPts val="0"/>
              </a:spcAft>
              <a:defRPr/>
            </a:pPr>
            <a:r>
              <a:rPr lang="hr-HR" dirty="0" smtClean="0"/>
              <a:t>Prednosti Raman-ovih pojačala</a:t>
            </a:r>
            <a:endParaRPr lang="en-US" dirty="0"/>
          </a:p>
        </p:txBody>
      </p:sp>
      <p:sp>
        <p:nvSpPr>
          <p:cNvPr id="114691" name="Rectangle 3"/>
          <p:cNvSpPr>
            <a:spLocks noGrp="1" noChangeArrowheads="1"/>
          </p:cNvSpPr>
          <p:nvPr>
            <p:ph idx="1"/>
          </p:nvPr>
        </p:nvSpPr>
        <p:spPr/>
        <p:txBody>
          <a:bodyPr/>
          <a:lstStyle/>
          <a:p>
            <a:pPr eaLnBrk="1" hangingPunct="1">
              <a:lnSpc>
                <a:spcPct val="120000"/>
              </a:lnSpc>
            </a:pPr>
            <a:r>
              <a:rPr lang="hr-HR" altLang="zh-CN" sz="2200" dirty="0" smtClean="0">
                <a:ea typeface="宋体" pitchFamily="2" charset="-122"/>
              </a:rPr>
              <a:t>Pojačanje je prisutno na bilo kojoj niti, a valna duljina ovisi o valnoj duljini pumpe</a:t>
            </a:r>
            <a:r>
              <a:rPr lang="en-US" altLang="zh-CN" sz="2200" dirty="0" smtClean="0">
                <a:ea typeface="宋体" pitchFamily="2" charset="-122"/>
              </a:rPr>
              <a:t>; </a:t>
            </a:r>
            <a:endParaRPr lang="en-US" altLang="zh-CN" sz="2200" dirty="0" smtClean="0">
              <a:ea typeface="宋体" pitchFamily="2" charset="-122"/>
            </a:endParaRPr>
          </a:p>
          <a:p>
            <a:pPr eaLnBrk="1" hangingPunct="1">
              <a:lnSpc>
                <a:spcPct val="120000"/>
              </a:lnSpc>
            </a:pPr>
            <a:r>
              <a:rPr lang="hr-HR" altLang="zh-CN" sz="2200" dirty="0" smtClean="0">
                <a:ea typeface="宋体" pitchFamily="2" charset="-122"/>
              </a:rPr>
              <a:t>Jednostavna struktura pojačala</a:t>
            </a:r>
            <a:r>
              <a:rPr lang="en-US" altLang="zh-CN" sz="2200" dirty="0" smtClean="0">
                <a:ea typeface="宋体" pitchFamily="2" charset="-122"/>
              </a:rPr>
              <a:t>; </a:t>
            </a:r>
            <a:endParaRPr lang="en-US" altLang="zh-CN" sz="2200" dirty="0" smtClean="0">
              <a:ea typeface="宋体" pitchFamily="2" charset="-122"/>
            </a:endParaRPr>
          </a:p>
          <a:p>
            <a:pPr eaLnBrk="1" hangingPunct="1">
              <a:lnSpc>
                <a:spcPct val="120000"/>
              </a:lnSpc>
            </a:pPr>
            <a:r>
              <a:rPr lang="hr-HR" altLang="zh-CN" sz="2200" dirty="0" smtClean="0">
                <a:ea typeface="宋体" pitchFamily="2" charset="-122"/>
              </a:rPr>
              <a:t>Sposobnost poništavanja nelinearnih efekata</a:t>
            </a:r>
            <a:r>
              <a:rPr lang="en-US" altLang="zh-CN" sz="2200" dirty="0" smtClean="0">
                <a:ea typeface="宋体" pitchFamily="2" charset="-122"/>
              </a:rPr>
              <a:t>; </a:t>
            </a:r>
            <a:endParaRPr lang="en-US" altLang="zh-CN" sz="2200" dirty="0" smtClean="0">
              <a:ea typeface="宋体" pitchFamily="2" charset="-122"/>
            </a:endParaRPr>
          </a:p>
          <a:p>
            <a:pPr eaLnBrk="1" hangingPunct="1">
              <a:lnSpc>
                <a:spcPct val="120000"/>
              </a:lnSpc>
            </a:pPr>
            <a:r>
              <a:rPr lang="hr-HR" altLang="zh-CN" sz="2200" dirty="0" smtClean="0">
                <a:ea typeface="宋体" pitchFamily="2" charset="-122"/>
              </a:rPr>
              <a:t>Ravnomjerno pojačanje</a:t>
            </a:r>
            <a:r>
              <a:rPr lang="en-US" altLang="zh-CN" sz="2200" dirty="0" smtClean="0">
                <a:ea typeface="宋体" pitchFamily="2" charset="-122"/>
              </a:rPr>
              <a:t> </a:t>
            </a:r>
            <a:r>
              <a:rPr lang="en-US" altLang="zh-CN" sz="2200" dirty="0" smtClean="0">
                <a:ea typeface="宋体" pitchFamily="2" charset="-122"/>
              </a:rPr>
              <a:t>(~1 dB) </a:t>
            </a:r>
            <a:r>
              <a:rPr lang="hr-HR" altLang="zh-CN" sz="2200" dirty="0" smtClean="0">
                <a:ea typeface="宋体" pitchFamily="2" charset="-122"/>
              </a:rPr>
              <a:t>unutar raspona pojačanja</a:t>
            </a:r>
            <a:r>
              <a:rPr lang="en-US" altLang="zh-CN" sz="2200" dirty="0" smtClean="0">
                <a:ea typeface="宋体" pitchFamily="2" charset="-122"/>
              </a:rPr>
              <a:t>(30nm</a:t>
            </a:r>
            <a:r>
              <a:rPr lang="en-US" altLang="zh-CN" sz="2200" dirty="0" smtClean="0">
                <a:ea typeface="宋体" pitchFamily="2" charset="-122"/>
              </a:rPr>
              <a:t>); </a:t>
            </a:r>
          </a:p>
          <a:p>
            <a:pPr eaLnBrk="1" hangingPunct="1">
              <a:lnSpc>
                <a:spcPct val="120000"/>
              </a:lnSpc>
            </a:pPr>
            <a:r>
              <a:rPr lang="hr-HR" altLang="zh-CN" sz="2200" dirty="0" smtClean="0">
                <a:ea typeface="宋体" pitchFamily="2" charset="-122"/>
              </a:rPr>
              <a:t>Raspon i ravnomjernost pojačanja mogu se i povećati s odabirom više valnih duljina u pumpi</a:t>
            </a:r>
            <a:r>
              <a:rPr lang="en-US" altLang="zh-CN" sz="2200" dirty="0" smtClean="0">
                <a:ea typeface="宋体" pitchFamily="2" charset="-122"/>
              </a:rPr>
              <a:t>. </a:t>
            </a:r>
            <a:endParaRPr lang="en-US" altLang="zh-CN" sz="2200" dirty="0" smtClean="0">
              <a:ea typeface="宋体" pitchFamily="2" charset="-122"/>
            </a:endParaRPr>
          </a:p>
          <a:p>
            <a:pPr eaLnBrk="1" hangingPunct="1">
              <a:lnSpc>
                <a:spcPct val="120000"/>
              </a:lnSpc>
            </a:pPr>
            <a:endParaRPr lang="en-US" altLang="zh-CN" sz="2200" dirty="0" smtClean="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fontAlgn="auto" hangingPunct="1">
              <a:spcAft>
                <a:spcPts val="0"/>
              </a:spcAft>
              <a:defRPr/>
            </a:pPr>
            <a:r>
              <a:rPr lang="hr-HR" dirty="0" smtClean="0"/>
              <a:t>Nedostaci Raman-ovih pojačala</a:t>
            </a:r>
            <a:endParaRPr lang="en-US" dirty="0"/>
          </a:p>
        </p:txBody>
      </p:sp>
      <p:sp>
        <p:nvSpPr>
          <p:cNvPr id="115715" name="Rectangle 3"/>
          <p:cNvSpPr>
            <a:spLocks noGrp="1" noChangeArrowheads="1"/>
          </p:cNvSpPr>
          <p:nvPr>
            <p:ph idx="1"/>
          </p:nvPr>
        </p:nvSpPr>
        <p:spPr/>
        <p:txBody>
          <a:bodyPr/>
          <a:lstStyle/>
          <a:p>
            <a:pPr eaLnBrk="1" hangingPunct="1">
              <a:lnSpc>
                <a:spcPct val="120000"/>
              </a:lnSpc>
            </a:pPr>
            <a:r>
              <a:rPr lang="hr-HR" altLang="zh-CN" sz="2000" dirty="0" smtClean="0">
                <a:ea typeface="宋体" pitchFamily="2" charset="-122"/>
              </a:rPr>
              <a:t>Slaba učinkovitost pumpe fotona –</a:t>
            </a:r>
            <a:r>
              <a:rPr lang="en-US" altLang="zh-CN" sz="2000" dirty="0" smtClean="0">
                <a:ea typeface="宋体" pitchFamily="2" charset="-122"/>
              </a:rPr>
              <a:t> </a:t>
            </a:r>
            <a:r>
              <a:rPr lang="hr-HR" altLang="zh-CN" sz="2000" dirty="0" smtClean="0">
                <a:ea typeface="宋体" pitchFamily="2" charset="-122"/>
              </a:rPr>
              <a:t>potrebna je velika učinkovitost</a:t>
            </a:r>
            <a:endParaRPr lang="en-US" altLang="zh-CN" sz="2000" dirty="0" smtClean="0">
              <a:ea typeface="宋体" pitchFamily="2" charset="-122"/>
            </a:endParaRPr>
          </a:p>
          <a:p>
            <a:pPr eaLnBrk="1" hangingPunct="1">
              <a:lnSpc>
                <a:spcPct val="120000"/>
              </a:lnSpc>
            </a:pPr>
            <a:r>
              <a:rPr lang="hr-HR" altLang="zh-CN" sz="2000" dirty="0" smtClean="0">
                <a:ea typeface="宋体" pitchFamily="2" charset="-122"/>
              </a:rPr>
              <a:t>Jaka polarizacija</a:t>
            </a:r>
            <a:r>
              <a:rPr lang="en-US" altLang="zh-CN" sz="2000" dirty="0" smtClean="0">
                <a:ea typeface="宋体" pitchFamily="2" charset="-122"/>
              </a:rPr>
              <a:t>-</a:t>
            </a:r>
            <a:r>
              <a:rPr lang="hr-HR" altLang="zh-CN" sz="2000" dirty="0" smtClean="0">
                <a:ea typeface="宋体" pitchFamily="2" charset="-122"/>
              </a:rPr>
              <a:t>relativno pojačanje – upotrjebljen je ortigonalni mod pumpanja</a:t>
            </a:r>
            <a:endParaRPr lang="hr-HR" altLang="zh-CN" sz="2000" dirty="0" smtClean="0">
              <a:cs typeface="华文楷体"/>
            </a:endParaRPr>
          </a:p>
          <a:p>
            <a:pPr eaLnBrk="1" hangingPunct="1">
              <a:lnSpc>
                <a:spcPct val="120000"/>
              </a:lnSpc>
            </a:pPr>
            <a:r>
              <a:rPr lang="hr-HR" altLang="zh-CN" sz="2000" dirty="0" smtClean="0">
                <a:ea typeface="宋体" pitchFamily="2" charset="-122"/>
              </a:rPr>
              <a:t>Trenutno pojačanje</a:t>
            </a:r>
            <a:r>
              <a:rPr lang="en-US" altLang="zh-CN" sz="2000" dirty="0" smtClean="0">
                <a:ea typeface="宋体" pitchFamily="2" charset="-122"/>
              </a:rPr>
              <a:t>,</a:t>
            </a:r>
            <a:r>
              <a:rPr lang="hr-HR" altLang="zh-CN" sz="2000" dirty="0" smtClean="0">
                <a:ea typeface="宋体" pitchFamily="2" charset="-122"/>
              </a:rPr>
              <a:t>i koristi se mod obrnutog pumpanja</a:t>
            </a:r>
            <a:endParaRPr lang="en-US" altLang="zh-CN" sz="2000" dirty="0" smtClean="0">
              <a:ea typeface="宋体" pitchFamily="2" charset="-122"/>
            </a:endParaRPr>
          </a:p>
          <a:p>
            <a:pPr eaLnBrk="1" hangingPunct="1">
              <a:lnSpc>
                <a:spcPct val="120000"/>
              </a:lnSpc>
            </a:pPr>
            <a:r>
              <a:rPr lang="hr-HR" altLang="zh-CN" sz="2000" dirty="0" smtClean="0">
                <a:ea typeface="宋体" pitchFamily="2" charset="-122"/>
              </a:rPr>
              <a:t>Prenosi se velika optička snaga prko optičkih uređaja i niti</a:t>
            </a:r>
            <a:r>
              <a:rPr lang="en-US" altLang="zh-CN" sz="2000" dirty="0" smtClean="0">
                <a:ea typeface="宋体" pitchFamily="2" charset="-122"/>
              </a:rPr>
              <a:t>, </a:t>
            </a:r>
            <a:r>
              <a:rPr lang="hr-HR" altLang="zh-CN" sz="2000" dirty="0" smtClean="0">
                <a:ea typeface="宋体" pitchFamily="2" charset="-122"/>
              </a:rPr>
              <a:t>poboljšano ovijanje</a:t>
            </a:r>
            <a:r>
              <a:rPr lang="en-US" altLang="zh-CN" sz="2000" dirty="0" smtClean="0">
                <a:ea typeface="宋体" pitchFamily="2" charset="-122"/>
              </a:rPr>
              <a:t>, </a:t>
            </a:r>
            <a:r>
              <a:rPr lang="hr-HR" altLang="zh-CN" sz="2000" dirty="0" smtClean="0">
                <a:ea typeface="宋体" pitchFamily="2" charset="-122"/>
              </a:rPr>
              <a:t>pouzdano isključivanje lasera i čisti konektori</a:t>
            </a:r>
            <a:endParaRPr lang="en-US" altLang="zh-CN" sz="2000" dirty="0" smtClean="0">
              <a:ea typeface="宋体" pitchFamily="2" charset="-122"/>
            </a:endParaRPr>
          </a:p>
          <a:p>
            <a:pPr eaLnBrk="1" hangingPunct="1">
              <a:lnSpc>
                <a:spcPct val="120000"/>
              </a:lnSpc>
            </a:pPr>
            <a:r>
              <a:rPr lang="hr-HR" altLang="zh-CN" sz="2000" dirty="0" smtClean="0">
                <a:ea typeface="宋体" pitchFamily="2" charset="-122"/>
              </a:rPr>
              <a:t>Medij za pojačavanje je samo prijenosna nit pa stoga njene performanse dosta utječu na pojačanje</a:t>
            </a:r>
            <a:endParaRPr lang="hr-HR" altLang="zh-CN" sz="2000" dirty="0" smtClean="0">
              <a:cs typeface="华文楷体"/>
            </a:endParaRPr>
          </a:p>
          <a:p>
            <a:pPr eaLnBrk="1" hangingPunct="1">
              <a:lnSpc>
                <a:spcPct val="120000"/>
              </a:lnSpc>
            </a:pPr>
            <a:r>
              <a:rPr lang="hr-HR" altLang="zh-CN" sz="2000" dirty="0" smtClean="0">
                <a:ea typeface="宋体" pitchFamily="2" charset="-122"/>
              </a:rPr>
              <a:t>Slaba kvaliteta niti(blizu kraja Raman-ovog pojačala) -&gt; velika točka potrošnje ili velike koeficijent refleksije -&gt;performanse sustava su narušene(linije pregore), različita pojačanja s različitim vrstama niti</a:t>
            </a:r>
            <a:endParaRPr lang="en-US" altLang="zh-CN" sz="20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fontAlgn="auto" hangingPunct="1">
              <a:spcAft>
                <a:spcPts val="0"/>
              </a:spcAft>
              <a:defRPr/>
            </a:pPr>
            <a:r>
              <a:rPr lang="hr-HR" dirty="0" smtClean="0"/>
              <a:t>Poluvodička optička pojačala</a:t>
            </a:r>
            <a:endParaRPr lang="en-US" dirty="0"/>
          </a:p>
        </p:txBody>
      </p:sp>
      <p:sp>
        <p:nvSpPr>
          <p:cNvPr id="116739" name="Rectangle 3"/>
          <p:cNvSpPr>
            <a:spLocks noGrp="1" noChangeArrowheads="1"/>
          </p:cNvSpPr>
          <p:nvPr>
            <p:ph idx="1"/>
          </p:nvPr>
        </p:nvSpPr>
        <p:spPr/>
        <p:txBody>
          <a:bodyPr/>
          <a:lstStyle/>
          <a:p>
            <a:pPr eaLnBrk="1" hangingPunct="1"/>
            <a:r>
              <a:rPr lang="hr-HR" altLang="zh-CN" sz="2400" dirty="0" smtClean="0">
                <a:ea typeface="宋体" pitchFamily="2" charset="-122"/>
              </a:rPr>
              <a:t>Poluvodička optička pojačala </a:t>
            </a:r>
            <a:r>
              <a:rPr lang="en-US" altLang="zh-CN" sz="2400" dirty="0" smtClean="0">
                <a:ea typeface="宋体" pitchFamily="2" charset="-122"/>
              </a:rPr>
              <a:t>(SOA</a:t>
            </a:r>
            <a:r>
              <a:rPr lang="en-US" altLang="zh-CN" sz="2400" dirty="0" smtClean="0">
                <a:ea typeface="宋体" pitchFamily="2" charset="-122"/>
              </a:rPr>
              <a:t>) </a:t>
            </a:r>
            <a:r>
              <a:rPr lang="hr-HR" altLang="zh-CN" sz="2400" dirty="0" smtClean="0">
                <a:ea typeface="宋体" pitchFamily="2" charset="-122"/>
              </a:rPr>
              <a:t>pojačavaju optički signal koristeći principe stimulirane emisije zračenja</a:t>
            </a:r>
            <a:endParaRPr lang="en-US" altLang="zh-CN" sz="2400" dirty="0" smtClean="0">
              <a:ea typeface="宋体" pitchFamily="2" charset="-122"/>
            </a:endParaRPr>
          </a:p>
          <a:p>
            <a:pPr eaLnBrk="1" hangingPunct="1">
              <a:buNone/>
            </a:pPr>
            <a:endParaRPr lang="en-US" altLang="zh-CN" sz="2400" dirty="0" smtClean="0">
              <a:ea typeface="宋体" pitchFamily="2" charset="-122"/>
            </a:endParaRPr>
          </a:p>
        </p:txBody>
      </p:sp>
      <p:pic>
        <p:nvPicPr>
          <p:cNvPr id="44034" name="Picture 2"/>
          <p:cNvPicPr>
            <a:picLocks noChangeAspect="1" noChangeArrowheads="1"/>
          </p:cNvPicPr>
          <p:nvPr/>
        </p:nvPicPr>
        <p:blipFill>
          <a:blip r:embed="rId3" cstate="print"/>
          <a:srcRect/>
          <a:stretch>
            <a:fillRect/>
          </a:stretch>
        </p:blipFill>
        <p:spPr bwMode="auto">
          <a:xfrm>
            <a:off x="395536" y="2744924"/>
            <a:ext cx="8382000" cy="27813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fontAlgn="auto" hangingPunct="1">
              <a:spcAft>
                <a:spcPts val="0"/>
              </a:spcAft>
              <a:defRPr/>
            </a:pPr>
            <a:r>
              <a:rPr lang="hr-HR" dirty="0" smtClean="0"/>
              <a:t>Poluvodička optička pojačala</a:t>
            </a:r>
            <a:endParaRPr lang="en-US" dirty="0"/>
          </a:p>
        </p:txBody>
      </p:sp>
      <p:sp>
        <p:nvSpPr>
          <p:cNvPr id="117763" name="Rectangle 3"/>
          <p:cNvSpPr>
            <a:spLocks noGrp="1" noChangeArrowheads="1"/>
          </p:cNvSpPr>
          <p:nvPr>
            <p:ph idx="1"/>
          </p:nvPr>
        </p:nvSpPr>
        <p:spPr>
          <a:xfrm>
            <a:off x="457200" y="1600200"/>
            <a:ext cx="8255260" cy="4673116"/>
          </a:xfrm>
        </p:spPr>
        <p:txBody>
          <a:bodyPr/>
          <a:lstStyle/>
          <a:p>
            <a:pPr eaLnBrk="1" hangingPunct="1"/>
            <a:r>
              <a:rPr lang="hr-HR" altLang="zh-CN" sz="2400" dirty="0" smtClean="0">
                <a:ea typeface="宋体" pitchFamily="2" charset="-122"/>
              </a:rPr>
              <a:t>Ulazni optički signal </a:t>
            </a:r>
            <a:r>
              <a:rPr lang="hr-HR" altLang="zh-CN" sz="2400" dirty="0" smtClean="0">
                <a:ea typeface="宋体" pitchFamily="2" charset="-122"/>
              </a:rPr>
              <a:t>koji sadrži originalne podatke ulazi putem optičkog sprežnika u aktivno područje poluvodičkog optičkog pojačala</a:t>
            </a:r>
            <a:endParaRPr lang="hr-HR" altLang="zh-CN" sz="2400" dirty="0" smtClean="0">
              <a:ea typeface="宋体" pitchFamily="2" charset="-122"/>
            </a:endParaRPr>
          </a:p>
          <a:p>
            <a:pPr eaLnBrk="1" hangingPunct="1"/>
            <a:r>
              <a:rPr lang="hr-HR" altLang="zh-CN" sz="2400" dirty="0" smtClean="0">
                <a:ea typeface="宋体" pitchFamily="2" charset="-122"/>
              </a:rPr>
              <a:t>Dijametar polja moda signala je uobičajeno 9.3</a:t>
            </a:r>
            <a:r>
              <a:rPr lang="en-US" altLang="zh-CN" sz="2400" dirty="0" err="1" smtClean="0">
                <a:ea typeface="宋体" pitchFamily="2" charset="-122"/>
              </a:rPr>
              <a:t>μm</a:t>
            </a:r>
            <a:r>
              <a:rPr lang="hr-HR" altLang="zh-CN" sz="2400" dirty="0" smtClean="0">
                <a:ea typeface="宋体" pitchFamily="2" charset="-122"/>
              </a:rPr>
              <a:t>,i debljina aktivnog područja je premala-&gt; pitanje koje se nameće je kako spojiti svjetlosni signal pojačan u aktivnom području na nit s maksimalnom učinkovitošću</a:t>
            </a:r>
            <a:endParaRPr lang="hr-HR" altLang="zh-CN" sz="2400" dirty="0" smtClean="0">
              <a:ea typeface="宋体" pitchFamily="2" charset="-122"/>
            </a:endParaRPr>
          </a:p>
          <a:p>
            <a:pPr eaLnBrk="1" hangingPunct="1"/>
            <a:r>
              <a:rPr lang="hr-HR" altLang="zh-CN" sz="2400" dirty="0" smtClean="0">
                <a:ea typeface="宋体" pitchFamily="2" charset="-122"/>
              </a:rPr>
              <a:t>Strija se umeće kako bi pružila potrebnu vanjsku energiju za pumpe elektrona na vodiču</a:t>
            </a:r>
            <a:endParaRPr lang="hr-HR" altLang="zh-CN" sz="2400" dirty="0" smtClean="0">
              <a:ea typeface="宋体" pitchFamily="2" charset="-122"/>
            </a:endParaRPr>
          </a:p>
          <a:p>
            <a:pPr eaLnBrk="1" hangingPunct="1"/>
            <a:r>
              <a:rPr lang="hr-HR" altLang="zh-CN" sz="2400" dirty="0" smtClean="0">
                <a:ea typeface="宋体" pitchFamily="2" charset="-122"/>
              </a:rPr>
              <a:t>Fotoni signala se umeću da stimuliraju smjesu elektron i šupljina, te se pomoću toga postiže zračenje isti fotona ka u ulazno signalu.</a:t>
            </a:r>
            <a:endParaRPr lang="en-US" altLang="zh-CN" sz="2200" dirty="0" smtClean="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fontAlgn="auto" hangingPunct="1">
              <a:spcAft>
                <a:spcPts val="0"/>
              </a:spcAft>
              <a:defRPr/>
            </a:pPr>
            <a:r>
              <a:rPr lang="hr-HR" dirty="0" smtClean="0"/>
              <a:t>Prednosti i </a:t>
            </a:r>
            <a:r>
              <a:rPr lang="hr-HR" dirty="0" smtClean="0"/>
              <a:t>nedostaci Poluvodička optička </a:t>
            </a:r>
            <a:r>
              <a:rPr lang="hr-HR" dirty="0" smtClean="0"/>
              <a:t>pojačala </a:t>
            </a:r>
            <a:endParaRPr lang="en-US" dirty="0"/>
          </a:p>
        </p:txBody>
      </p:sp>
      <p:sp>
        <p:nvSpPr>
          <p:cNvPr id="119811" name="Rectangle 3"/>
          <p:cNvSpPr>
            <a:spLocks noGrp="1" noChangeArrowheads="1"/>
          </p:cNvSpPr>
          <p:nvPr>
            <p:ph idx="1"/>
          </p:nvPr>
        </p:nvSpPr>
        <p:spPr/>
        <p:txBody>
          <a:bodyPr>
            <a:normAutofit/>
          </a:bodyPr>
          <a:lstStyle/>
          <a:p>
            <a:pPr marL="411480" eaLnBrk="1" fontAlgn="auto" hangingPunct="1">
              <a:spcAft>
                <a:spcPts val="0"/>
              </a:spcAft>
              <a:buFont typeface="Wingdings"/>
              <a:buChar char=""/>
              <a:defRPr/>
            </a:pPr>
            <a:r>
              <a:rPr lang="hr-HR" altLang="zh-CN" sz="2000" b="1" dirty="0" smtClean="0">
                <a:ea typeface="宋体" pitchFamily="2" charset="-122"/>
              </a:rPr>
              <a:t>Glavne prednosti</a:t>
            </a:r>
            <a:endParaRPr lang="hr-HR" altLang="zh-CN" sz="2000" b="1" dirty="0"/>
          </a:p>
          <a:p>
            <a:pPr marL="740664" lvl="1" eaLnBrk="1" fontAlgn="auto" hangingPunct="1">
              <a:spcAft>
                <a:spcPts val="0"/>
              </a:spcAft>
              <a:buFont typeface="Wingdings"/>
              <a:buChar char=""/>
              <a:defRPr/>
            </a:pPr>
            <a:r>
              <a:rPr lang="hr-HR" sz="1800" dirty="0" smtClean="0"/>
              <a:t>Poluvodičko optičko pojačalo je sposobno (simultano) raditi u dva optička prozora (prozori na 1320nm i 1550 nm)</a:t>
            </a:r>
            <a:endParaRPr lang="en-US" altLang="zh-CN" sz="1800" dirty="0">
              <a:ea typeface="宋体" pitchFamily="2" charset="-122"/>
            </a:endParaRPr>
          </a:p>
          <a:p>
            <a:pPr marL="740664" lvl="1" eaLnBrk="1" fontAlgn="auto" hangingPunct="1">
              <a:spcAft>
                <a:spcPts val="0"/>
              </a:spcAft>
              <a:buFont typeface="Wingdings"/>
              <a:buChar char=""/>
              <a:defRPr/>
            </a:pPr>
            <a:r>
              <a:rPr lang="hr-HR" sz="1800" dirty="0" smtClean="0"/>
              <a:t>Poluvodičko optičko pojačalo </a:t>
            </a:r>
            <a:r>
              <a:rPr lang="hr-HR" sz="1800" dirty="0" smtClean="0"/>
              <a:t>ima relativno širok raspon</a:t>
            </a:r>
            <a:endParaRPr lang="en-US" altLang="zh-CN" sz="1800" dirty="0" smtClean="0">
              <a:ea typeface="宋体" pitchFamily="2" charset="-122"/>
            </a:endParaRPr>
          </a:p>
          <a:p>
            <a:pPr marL="740664" lvl="1" eaLnBrk="1" fontAlgn="auto" hangingPunct="1">
              <a:spcAft>
                <a:spcPts val="0"/>
              </a:spcAft>
              <a:buFont typeface="Wingdings"/>
              <a:buChar char=""/>
              <a:defRPr/>
            </a:pPr>
            <a:r>
              <a:rPr lang="hr-HR" sz="1800" dirty="0" smtClean="0"/>
              <a:t>Poluvodičko optičko </a:t>
            </a:r>
            <a:r>
              <a:rPr lang="hr-HR" sz="1800" dirty="0" smtClean="0"/>
              <a:t>pojačalo se može integrirati s drugim poluvodičkim i optički uređajima kao čip koji se naziva optičko-električni integrirani krug(</a:t>
            </a:r>
            <a:r>
              <a:rPr lang="en-US" altLang="zh-CN" sz="1800" dirty="0" smtClean="0">
                <a:ea typeface="宋体" pitchFamily="2" charset="-122"/>
              </a:rPr>
              <a:t> </a:t>
            </a:r>
            <a:r>
              <a:rPr lang="en-US" altLang="zh-CN" sz="1800" dirty="0">
                <a:ea typeface="宋体" pitchFamily="2" charset="-122"/>
              </a:rPr>
              <a:t>called </a:t>
            </a:r>
            <a:r>
              <a:rPr lang="en-US" altLang="zh-CN" sz="1800" dirty="0" err="1">
                <a:ea typeface="宋体" pitchFamily="2" charset="-122"/>
              </a:rPr>
              <a:t>optoelectron</a:t>
            </a:r>
            <a:r>
              <a:rPr lang="en-US" altLang="zh-CN" sz="1800" dirty="0">
                <a:ea typeface="宋体" pitchFamily="2" charset="-122"/>
              </a:rPr>
              <a:t> integrated circuit </a:t>
            </a:r>
            <a:r>
              <a:rPr lang="hr-HR" altLang="zh-CN" sz="1800" dirty="0" smtClean="0">
                <a:ea typeface="宋体" pitchFamily="2" charset="-122"/>
              </a:rPr>
              <a:t>“</a:t>
            </a:r>
            <a:r>
              <a:rPr lang="en-US" altLang="zh-CN" sz="1800" dirty="0" smtClean="0">
                <a:ea typeface="宋体" pitchFamily="2" charset="-122"/>
              </a:rPr>
              <a:t>OEIC</a:t>
            </a:r>
            <a:r>
              <a:rPr lang="hr-HR" altLang="zh-CN" sz="1800" dirty="0" smtClean="0">
                <a:ea typeface="宋体" pitchFamily="2" charset="-122"/>
              </a:rPr>
              <a:t>”</a:t>
            </a:r>
            <a:r>
              <a:rPr lang="en-US" altLang="zh-CN" sz="1800" dirty="0" smtClean="0">
                <a:ea typeface="宋体" pitchFamily="2" charset="-122"/>
              </a:rPr>
              <a:t>)</a:t>
            </a:r>
            <a:endParaRPr lang="en-US" altLang="zh-CN" sz="1800" dirty="0">
              <a:ea typeface="宋体" pitchFamily="2" charset="-122"/>
            </a:endParaRPr>
          </a:p>
          <a:p>
            <a:pPr marL="411480" eaLnBrk="1" fontAlgn="auto" hangingPunct="1">
              <a:spcAft>
                <a:spcPts val="0"/>
              </a:spcAft>
              <a:buFont typeface="Wingdings"/>
              <a:buChar char=""/>
              <a:defRPr/>
            </a:pPr>
            <a:r>
              <a:rPr lang="hr-HR" altLang="zh-CN" sz="2000" b="1" dirty="0" smtClean="0">
                <a:ea typeface="宋体" pitchFamily="2" charset="-122"/>
              </a:rPr>
              <a:t>Glavni nedostaci</a:t>
            </a:r>
            <a:endParaRPr lang="en-US" altLang="zh-CN" sz="2000" b="1" dirty="0">
              <a:ea typeface="宋体" pitchFamily="2" charset="-122"/>
            </a:endParaRPr>
          </a:p>
          <a:p>
            <a:pPr marL="740664" lvl="1" eaLnBrk="1" fontAlgn="auto" hangingPunct="1">
              <a:spcAft>
                <a:spcPts val="0"/>
              </a:spcAft>
              <a:buFont typeface="Wingdings"/>
              <a:buChar char=""/>
              <a:defRPr/>
            </a:pPr>
            <a:r>
              <a:rPr lang="hr-HR" altLang="zh-CN" sz="1800" dirty="0" smtClean="0">
                <a:ea typeface="宋体" pitchFamily="2" charset="-122"/>
              </a:rPr>
              <a:t>Postoji veliko preslušavanje i šum</a:t>
            </a:r>
            <a:endParaRPr lang="en-US" altLang="zh-CN" sz="1800" dirty="0">
              <a:ea typeface="宋体" pitchFamily="2" charset="-122"/>
            </a:endParaRPr>
          </a:p>
          <a:p>
            <a:pPr marL="740664" lvl="1" eaLnBrk="1" fontAlgn="auto" hangingPunct="1">
              <a:spcAft>
                <a:spcPts val="0"/>
              </a:spcAft>
              <a:buFont typeface="Wingdings"/>
              <a:buChar char=""/>
              <a:defRPr/>
            </a:pPr>
            <a:r>
              <a:rPr lang="hr-HR" altLang="zh-CN" sz="1800" dirty="0" smtClean="0">
                <a:ea typeface="宋体" pitchFamily="2" charset="-122"/>
              </a:rPr>
              <a:t>Osjetljivo je na polarizaciju</a:t>
            </a:r>
            <a:r>
              <a:rPr lang="hr-HR" altLang="zh-CN" sz="1800" dirty="0" smtClean="0">
                <a:ea typeface="宋体" pitchFamily="2" charset="-122"/>
              </a:rPr>
              <a:t> </a:t>
            </a:r>
            <a:r>
              <a:rPr lang="hr-HR" altLang="zh-CN" sz="1800" dirty="0" smtClean="0">
                <a:ea typeface="宋体" pitchFamily="2" charset="-122"/>
              </a:rPr>
              <a:t>i temperaturu</a:t>
            </a:r>
            <a:endParaRPr lang="en-US" altLang="zh-CN" sz="1800" dirty="0">
              <a:ea typeface="宋体" pitchFamily="2" charset="-122"/>
            </a:endParaRPr>
          </a:p>
          <a:p>
            <a:pPr marL="740664" lvl="1" eaLnBrk="1" fontAlgn="auto" hangingPunct="1">
              <a:spcAft>
                <a:spcPts val="0"/>
              </a:spcAft>
              <a:buFont typeface="Wingdings"/>
              <a:buChar char=""/>
              <a:defRPr/>
            </a:pPr>
            <a:r>
              <a:rPr lang="hr-HR" altLang="zh-CN" sz="1800" dirty="0" smtClean="0">
                <a:ea typeface="宋体" pitchFamily="2" charset="-122"/>
              </a:rPr>
              <a:t>Efikasnost spajanja između poluvodičkog optičko pojačala i optičke niti je vrlo mala </a:t>
            </a:r>
            <a:endParaRPr lang="en-US" altLang="zh-CN" sz="1800" dirty="0" smtClean="0">
              <a:ea typeface="宋体" pitchFamily="2" charset="-122"/>
            </a:endParaRPr>
          </a:p>
          <a:p>
            <a:pPr marL="740664" lvl="1" eaLnBrk="1" fontAlgn="auto" hangingPunct="1">
              <a:spcAft>
                <a:spcPts val="0"/>
              </a:spcAft>
              <a:buFont typeface="Wingdings"/>
              <a:buChar char=""/>
              <a:defRPr/>
            </a:pPr>
            <a:r>
              <a:rPr lang="hr-HR" altLang="zh-CN" sz="1800" dirty="0" smtClean="0">
                <a:solidFill>
                  <a:srgbClr val="000000"/>
                </a:solidFill>
                <a:ea typeface="宋体" pitchFamily="2" charset="-122"/>
              </a:rPr>
              <a:t>Relativno velika cijena</a:t>
            </a:r>
            <a:endParaRPr lang="en-US" altLang="zh-CN" sz="1800" dirty="0">
              <a:solidFill>
                <a:srgbClr val="000000"/>
              </a:solidFill>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pPr eaLnBrk="1" fontAlgn="auto" hangingPunct="1">
              <a:spcAft>
                <a:spcPts val="0"/>
              </a:spcAft>
              <a:defRPr/>
            </a:pPr>
            <a:r>
              <a:rPr lang="hr-HR" dirty="0" smtClean="0"/>
              <a:t>Poluvodička optička pojačala</a:t>
            </a:r>
            <a:endParaRPr lang="en-US" dirty="0"/>
          </a:p>
        </p:txBody>
      </p:sp>
      <p:sp>
        <p:nvSpPr>
          <p:cNvPr id="119815" name="Text Box 88"/>
          <p:cNvSpPr txBox="1">
            <a:spLocks noChangeArrowheads="1"/>
          </p:cNvSpPr>
          <p:nvPr/>
        </p:nvSpPr>
        <p:spPr bwMode="auto">
          <a:xfrm>
            <a:off x="5395575" y="3662363"/>
            <a:ext cx="1435779" cy="338554"/>
          </a:xfrm>
          <a:prstGeom prst="rect">
            <a:avLst/>
          </a:prstGeom>
          <a:noFill/>
          <a:ln w="12700">
            <a:noFill/>
            <a:miter lim="800000"/>
            <a:headEnd/>
            <a:tailEnd/>
          </a:ln>
        </p:spPr>
        <p:txBody>
          <a:bodyPr wrap="none">
            <a:spAutoFit/>
          </a:bodyPr>
          <a:lstStyle/>
          <a:p>
            <a:pPr algn="ctr" defTabSz="762000" eaLnBrk="0" hangingPunct="0"/>
            <a:r>
              <a:rPr lang="hr-HR" sz="1600" b="1" dirty="0" smtClean="0">
                <a:solidFill>
                  <a:schemeClr val="bg1"/>
                </a:solidFill>
                <a:latin typeface="Corbel" pitchFamily="34" charset="0"/>
              </a:rPr>
              <a:t>Karakteristike</a:t>
            </a:r>
            <a:endParaRPr lang="en-GB" sz="1600" b="1" dirty="0">
              <a:solidFill>
                <a:schemeClr val="bg1"/>
              </a:solidFill>
              <a:latin typeface="Corbel" pitchFamily="34" charset="0"/>
            </a:endParaRPr>
          </a:p>
        </p:txBody>
      </p:sp>
      <p:pic>
        <p:nvPicPr>
          <p:cNvPr id="119816" name="Picture 89"/>
          <p:cNvPicPr>
            <a:picLocks noChangeArrowheads="1"/>
          </p:cNvPicPr>
          <p:nvPr/>
        </p:nvPicPr>
        <p:blipFill>
          <a:blip r:embed="rId3" cstate="print"/>
          <a:srcRect/>
          <a:stretch>
            <a:fillRect/>
          </a:stretch>
        </p:blipFill>
        <p:spPr bwMode="auto">
          <a:xfrm>
            <a:off x="1304925" y="5400675"/>
            <a:ext cx="3098800" cy="682625"/>
          </a:xfrm>
          <a:prstGeom prst="rect">
            <a:avLst/>
          </a:prstGeom>
          <a:noFill/>
          <a:ln w="9525">
            <a:noFill/>
            <a:miter lim="800000"/>
            <a:headEnd/>
            <a:tailEnd/>
          </a:ln>
        </p:spPr>
      </p:pic>
      <p:grpSp>
        <p:nvGrpSpPr>
          <p:cNvPr id="119817" name="Group 90"/>
          <p:cNvGrpSpPr>
            <a:grpSpLocks/>
          </p:cNvGrpSpPr>
          <p:nvPr/>
        </p:nvGrpSpPr>
        <p:grpSpPr bwMode="auto">
          <a:xfrm>
            <a:off x="1366838" y="5070475"/>
            <a:ext cx="1630362" cy="228600"/>
            <a:chOff x="1248" y="3362"/>
            <a:chExt cx="732" cy="115"/>
          </a:xfrm>
        </p:grpSpPr>
        <p:grpSp>
          <p:nvGrpSpPr>
            <p:cNvPr id="119818" name="Group 91"/>
            <p:cNvGrpSpPr>
              <a:grpSpLocks/>
            </p:cNvGrpSpPr>
            <p:nvPr/>
          </p:nvGrpSpPr>
          <p:grpSpPr bwMode="auto">
            <a:xfrm>
              <a:off x="1248" y="3362"/>
              <a:ext cx="116" cy="115"/>
              <a:chOff x="1248" y="3362"/>
              <a:chExt cx="116" cy="115"/>
            </a:xfrm>
          </p:grpSpPr>
          <p:sp>
            <p:nvSpPr>
              <p:cNvPr id="119825" name="Rectangle 92"/>
              <p:cNvSpPr>
                <a:spLocks noChangeArrowheads="1"/>
              </p:cNvSpPr>
              <p:nvPr/>
            </p:nvSpPr>
            <p:spPr bwMode="auto">
              <a:xfrm>
                <a:off x="1248" y="3362"/>
                <a:ext cx="50" cy="101"/>
              </a:xfrm>
              <a:prstGeom prst="rect">
                <a:avLst/>
              </a:prstGeom>
              <a:noFill/>
              <a:ln w="9525">
                <a:noFill/>
                <a:miter lim="800000"/>
                <a:headEnd/>
                <a:tailEnd/>
              </a:ln>
            </p:spPr>
            <p:txBody>
              <a:bodyPr wrap="none" lIns="0" tIns="0" rIns="0" bIns="0">
                <a:spAutoFit/>
              </a:bodyPr>
              <a:lstStyle/>
              <a:p>
                <a:pPr algn="ctr" defTabSz="762000" eaLnBrk="0" hangingPunct="0"/>
                <a:r>
                  <a:rPr lang="en-GB" sz="1300" b="1">
                    <a:solidFill>
                      <a:schemeClr val="bg1"/>
                    </a:solidFill>
                    <a:latin typeface="Corbel" pitchFamily="34" charset="0"/>
                  </a:rPr>
                  <a:t>G</a:t>
                </a:r>
                <a:endParaRPr lang="en-GB" sz="1600" b="1">
                  <a:solidFill>
                    <a:schemeClr val="bg1"/>
                  </a:solidFill>
                  <a:latin typeface="Symbol" pitchFamily="18" charset="2"/>
                </a:endParaRPr>
              </a:p>
            </p:txBody>
          </p:sp>
          <p:sp>
            <p:nvSpPr>
              <p:cNvPr id="119826" name="Rectangle 93"/>
              <p:cNvSpPr>
                <a:spLocks noChangeArrowheads="1"/>
              </p:cNvSpPr>
              <p:nvPr/>
            </p:nvSpPr>
            <p:spPr bwMode="auto">
              <a:xfrm>
                <a:off x="1335" y="3407"/>
                <a:ext cx="29" cy="70"/>
              </a:xfrm>
              <a:prstGeom prst="rect">
                <a:avLst/>
              </a:prstGeom>
              <a:noFill/>
              <a:ln w="9525">
                <a:noFill/>
                <a:miter lim="800000"/>
                <a:headEnd/>
                <a:tailEnd/>
              </a:ln>
            </p:spPr>
            <p:txBody>
              <a:bodyPr wrap="none" lIns="0" tIns="0" rIns="0" bIns="0">
                <a:spAutoFit/>
              </a:bodyPr>
              <a:lstStyle/>
              <a:p>
                <a:pPr algn="ctr" defTabSz="762000" eaLnBrk="0" hangingPunct="0"/>
                <a:r>
                  <a:rPr lang="en-GB" sz="900" b="1">
                    <a:solidFill>
                      <a:schemeClr val="bg1"/>
                    </a:solidFill>
                    <a:latin typeface="Corbel" pitchFamily="34" charset="0"/>
                  </a:rPr>
                  <a:t>o</a:t>
                </a:r>
                <a:endParaRPr lang="en-GB" sz="1600" b="1">
                  <a:solidFill>
                    <a:schemeClr val="bg1"/>
                  </a:solidFill>
                  <a:latin typeface="Symbol" pitchFamily="18" charset="2"/>
                </a:endParaRPr>
              </a:p>
            </p:txBody>
          </p:sp>
        </p:grpSp>
        <p:sp>
          <p:nvSpPr>
            <p:cNvPr id="119819" name="Rectangle 94"/>
            <p:cNvSpPr>
              <a:spLocks noChangeArrowheads="1"/>
            </p:cNvSpPr>
            <p:nvPr/>
          </p:nvSpPr>
          <p:spPr bwMode="auto">
            <a:xfrm>
              <a:off x="1393" y="3362"/>
              <a:ext cx="30" cy="101"/>
            </a:xfrm>
            <a:prstGeom prst="rect">
              <a:avLst/>
            </a:prstGeom>
            <a:noFill/>
            <a:ln w="9525">
              <a:noFill/>
              <a:miter lim="800000"/>
              <a:headEnd/>
              <a:tailEnd/>
            </a:ln>
          </p:spPr>
          <p:txBody>
            <a:bodyPr wrap="none" lIns="0" tIns="0" rIns="0" bIns="0">
              <a:spAutoFit/>
            </a:bodyPr>
            <a:lstStyle/>
            <a:p>
              <a:pPr algn="ctr" defTabSz="762000" eaLnBrk="0" hangingPunct="0"/>
              <a:r>
                <a:rPr lang="en-GB" sz="1300" b="1">
                  <a:solidFill>
                    <a:schemeClr val="bg1"/>
                  </a:solidFill>
                  <a:latin typeface="Corbel" pitchFamily="34" charset="0"/>
                </a:rPr>
                <a:t>  </a:t>
              </a:r>
              <a:endParaRPr lang="en-GB" sz="1600" b="1">
                <a:solidFill>
                  <a:schemeClr val="bg1"/>
                </a:solidFill>
                <a:latin typeface="Symbol" pitchFamily="18" charset="2"/>
              </a:endParaRPr>
            </a:p>
          </p:txBody>
        </p:sp>
        <p:sp>
          <p:nvSpPr>
            <p:cNvPr id="119820" name="Rectangle 95"/>
            <p:cNvSpPr>
              <a:spLocks noChangeArrowheads="1"/>
            </p:cNvSpPr>
            <p:nvPr/>
          </p:nvSpPr>
          <p:spPr bwMode="auto">
            <a:xfrm>
              <a:off x="1454" y="3369"/>
              <a:ext cx="38" cy="101"/>
            </a:xfrm>
            <a:prstGeom prst="rect">
              <a:avLst/>
            </a:prstGeom>
            <a:noFill/>
            <a:ln w="9525">
              <a:noFill/>
              <a:miter lim="800000"/>
              <a:headEnd/>
              <a:tailEnd/>
            </a:ln>
          </p:spPr>
          <p:txBody>
            <a:bodyPr wrap="none" lIns="0" tIns="0" rIns="0" bIns="0">
              <a:spAutoFit/>
            </a:bodyPr>
            <a:lstStyle/>
            <a:p>
              <a:pPr algn="ctr" defTabSz="762000" eaLnBrk="0" hangingPunct="0"/>
              <a:r>
                <a:rPr lang="en-GB" sz="1300">
                  <a:solidFill>
                    <a:schemeClr val="bg1"/>
                  </a:solidFill>
                  <a:latin typeface="Corbel" pitchFamily="34" charset="0"/>
                </a:rPr>
                <a:t>=</a:t>
              </a:r>
              <a:endParaRPr lang="en-GB" sz="1600" b="1">
                <a:solidFill>
                  <a:schemeClr val="bg1"/>
                </a:solidFill>
                <a:latin typeface="Symbol" pitchFamily="18" charset="2"/>
              </a:endParaRPr>
            </a:p>
          </p:txBody>
        </p:sp>
        <p:sp>
          <p:nvSpPr>
            <p:cNvPr id="119821" name="Rectangle 96"/>
            <p:cNvSpPr>
              <a:spLocks noChangeArrowheads="1"/>
            </p:cNvSpPr>
            <p:nvPr/>
          </p:nvSpPr>
          <p:spPr bwMode="auto">
            <a:xfrm>
              <a:off x="1539" y="3362"/>
              <a:ext cx="150" cy="101"/>
            </a:xfrm>
            <a:prstGeom prst="rect">
              <a:avLst/>
            </a:prstGeom>
            <a:noFill/>
            <a:ln w="9525">
              <a:noFill/>
              <a:miter lim="800000"/>
              <a:headEnd/>
              <a:tailEnd/>
            </a:ln>
          </p:spPr>
          <p:txBody>
            <a:bodyPr wrap="none" lIns="0" tIns="0" rIns="0" bIns="0">
              <a:spAutoFit/>
            </a:bodyPr>
            <a:lstStyle/>
            <a:p>
              <a:pPr algn="ctr" defTabSz="762000" eaLnBrk="0" hangingPunct="0"/>
              <a:r>
                <a:rPr lang="en-GB" sz="1300" b="1">
                  <a:solidFill>
                    <a:schemeClr val="bg1"/>
                  </a:solidFill>
                  <a:latin typeface="Corbel" pitchFamily="34" charset="0"/>
                </a:rPr>
                <a:t> exp </a:t>
              </a:r>
              <a:endParaRPr lang="en-GB" sz="1600" b="1">
                <a:solidFill>
                  <a:schemeClr val="bg1"/>
                </a:solidFill>
                <a:latin typeface="Symbol" pitchFamily="18" charset="2"/>
              </a:endParaRPr>
            </a:p>
          </p:txBody>
        </p:sp>
        <p:sp>
          <p:nvSpPr>
            <p:cNvPr id="119822" name="Rectangle 97"/>
            <p:cNvSpPr>
              <a:spLocks noChangeArrowheads="1"/>
            </p:cNvSpPr>
            <p:nvPr/>
          </p:nvSpPr>
          <p:spPr bwMode="auto">
            <a:xfrm>
              <a:off x="1775" y="3369"/>
              <a:ext cx="22" cy="101"/>
            </a:xfrm>
            <a:prstGeom prst="rect">
              <a:avLst/>
            </a:prstGeom>
            <a:noFill/>
            <a:ln w="9525">
              <a:noFill/>
              <a:miter lim="800000"/>
              <a:headEnd/>
              <a:tailEnd/>
            </a:ln>
          </p:spPr>
          <p:txBody>
            <a:bodyPr wrap="none" lIns="0" tIns="0" rIns="0" bIns="0">
              <a:spAutoFit/>
            </a:bodyPr>
            <a:lstStyle/>
            <a:p>
              <a:pPr algn="ctr" defTabSz="762000" eaLnBrk="0" hangingPunct="0"/>
              <a:r>
                <a:rPr lang="en-GB" sz="1300">
                  <a:solidFill>
                    <a:schemeClr val="bg1"/>
                  </a:solidFill>
                  <a:latin typeface="Corbel" pitchFamily="34" charset="0"/>
                </a:rPr>
                <a:t>(</a:t>
              </a:r>
              <a:endParaRPr lang="en-GB" sz="1600" b="1">
                <a:solidFill>
                  <a:schemeClr val="bg1"/>
                </a:solidFill>
                <a:latin typeface="Symbol" pitchFamily="18" charset="2"/>
              </a:endParaRPr>
            </a:p>
          </p:txBody>
        </p:sp>
        <p:sp>
          <p:nvSpPr>
            <p:cNvPr id="119823" name="Rectangle 98"/>
            <p:cNvSpPr>
              <a:spLocks noChangeArrowheads="1"/>
            </p:cNvSpPr>
            <p:nvPr/>
          </p:nvSpPr>
          <p:spPr bwMode="auto">
            <a:xfrm>
              <a:off x="1827" y="3362"/>
              <a:ext cx="81" cy="101"/>
            </a:xfrm>
            <a:prstGeom prst="rect">
              <a:avLst/>
            </a:prstGeom>
            <a:noFill/>
            <a:ln w="9525">
              <a:noFill/>
              <a:miter lim="800000"/>
              <a:headEnd/>
              <a:tailEnd/>
            </a:ln>
          </p:spPr>
          <p:txBody>
            <a:bodyPr wrap="none" lIns="0" tIns="0" rIns="0" bIns="0">
              <a:spAutoFit/>
            </a:bodyPr>
            <a:lstStyle/>
            <a:p>
              <a:pPr algn="ctr" defTabSz="762000" eaLnBrk="0" hangingPunct="0"/>
              <a:r>
                <a:rPr lang="en-GB" sz="1300" b="1">
                  <a:solidFill>
                    <a:schemeClr val="bg1"/>
                  </a:solidFill>
                  <a:latin typeface="Corbel" pitchFamily="34" charset="0"/>
                </a:rPr>
                <a:t>gL</a:t>
              </a:r>
              <a:endParaRPr lang="en-GB" sz="1600" b="1">
                <a:solidFill>
                  <a:schemeClr val="bg1"/>
                </a:solidFill>
                <a:latin typeface="Symbol" pitchFamily="18" charset="2"/>
              </a:endParaRPr>
            </a:p>
          </p:txBody>
        </p:sp>
        <p:sp>
          <p:nvSpPr>
            <p:cNvPr id="119824" name="Rectangle 99"/>
            <p:cNvSpPr>
              <a:spLocks noChangeArrowheads="1"/>
            </p:cNvSpPr>
            <p:nvPr/>
          </p:nvSpPr>
          <p:spPr bwMode="auto">
            <a:xfrm>
              <a:off x="1958" y="3369"/>
              <a:ext cx="22" cy="101"/>
            </a:xfrm>
            <a:prstGeom prst="rect">
              <a:avLst/>
            </a:prstGeom>
            <a:noFill/>
            <a:ln w="9525">
              <a:noFill/>
              <a:miter lim="800000"/>
              <a:headEnd/>
              <a:tailEnd/>
            </a:ln>
          </p:spPr>
          <p:txBody>
            <a:bodyPr wrap="none" lIns="0" tIns="0" rIns="0" bIns="0">
              <a:spAutoFit/>
            </a:bodyPr>
            <a:lstStyle/>
            <a:p>
              <a:pPr algn="ctr" defTabSz="762000" eaLnBrk="0" hangingPunct="0"/>
              <a:r>
                <a:rPr lang="en-GB" sz="1300">
                  <a:solidFill>
                    <a:schemeClr val="bg1"/>
                  </a:solidFill>
                  <a:latin typeface="Corbel" pitchFamily="34" charset="0"/>
                </a:rPr>
                <a:t>)</a:t>
              </a:r>
              <a:endParaRPr lang="en-GB" sz="1600" b="1">
                <a:solidFill>
                  <a:schemeClr val="bg1"/>
                </a:solidFill>
                <a:latin typeface="Symbol" pitchFamily="18" charset="2"/>
              </a:endParaRPr>
            </a:p>
          </p:txBody>
        </p:sp>
      </p:grpSp>
      <p:pic>
        <p:nvPicPr>
          <p:cNvPr id="45058" name="Picture 2"/>
          <p:cNvPicPr>
            <a:picLocks noChangeAspect="1" noChangeArrowheads="1"/>
          </p:cNvPicPr>
          <p:nvPr/>
        </p:nvPicPr>
        <p:blipFill>
          <a:blip r:embed="rId4" cstate="print"/>
          <a:srcRect/>
          <a:stretch>
            <a:fillRect/>
          </a:stretch>
        </p:blipFill>
        <p:spPr bwMode="auto">
          <a:xfrm>
            <a:off x="323528" y="1124744"/>
            <a:ext cx="5295900" cy="2209800"/>
          </a:xfrm>
          <a:prstGeom prst="rect">
            <a:avLst/>
          </a:prstGeom>
          <a:noFill/>
          <a:ln w="9525">
            <a:noFill/>
            <a:miter lim="800000"/>
            <a:headEnd/>
            <a:tailEnd/>
          </a:ln>
        </p:spPr>
      </p:pic>
      <p:pic>
        <p:nvPicPr>
          <p:cNvPr id="45059" name="Picture 3"/>
          <p:cNvPicPr>
            <a:picLocks noChangeAspect="1" noChangeArrowheads="1"/>
          </p:cNvPicPr>
          <p:nvPr/>
        </p:nvPicPr>
        <p:blipFill>
          <a:blip r:embed="rId5" cstate="print"/>
          <a:srcRect/>
          <a:stretch>
            <a:fillRect/>
          </a:stretch>
        </p:blipFill>
        <p:spPr bwMode="auto">
          <a:xfrm>
            <a:off x="5760132" y="1736812"/>
            <a:ext cx="3000375" cy="1314450"/>
          </a:xfrm>
          <a:prstGeom prst="rect">
            <a:avLst/>
          </a:prstGeom>
          <a:noFill/>
          <a:ln w="9525">
            <a:noFill/>
            <a:miter lim="800000"/>
            <a:headEnd/>
            <a:tailEnd/>
          </a:ln>
        </p:spPr>
      </p:pic>
      <p:pic>
        <p:nvPicPr>
          <p:cNvPr id="102" name="Picture 2"/>
          <p:cNvPicPr>
            <a:picLocks noChangeAspect="1" noChangeArrowheads="1"/>
          </p:cNvPicPr>
          <p:nvPr/>
        </p:nvPicPr>
        <p:blipFill>
          <a:blip r:embed="rId6" cstate="print"/>
          <a:srcRect/>
          <a:stretch>
            <a:fillRect/>
          </a:stretch>
        </p:blipFill>
        <p:spPr bwMode="auto">
          <a:xfrm>
            <a:off x="395536" y="3681028"/>
            <a:ext cx="2305050" cy="1228725"/>
          </a:xfrm>
          <a:prstGeom prst="rect">
            <a:avLst/>
          </a:prstGeom>
          <a:noFill/>
          <a:ln w="9525">
            <a:noFill/>
            <a:miter lim="800000"/>
            <a:headEnd/>
            <a:tailEnd/>
          </a:ln>
        </p:spPr>
      </p:pic>
      <p:grpSp>
        <p:nvGrpSpPr>
          <p:cNvPr id="103" name="Group 70"/>
          <p:cNvGrpSpPr>
            <a:grpSpLocks/>
          </p:cNvGrpSpPr>
          <p:nvPr/>
        </p:nvGrpSpPr>
        <p:grpSpPr bwMode="auto">
          <a:xfrm>
            <a:off x="4860032" y="3969060"/>
            <a:ext cx="2233064" cy="2497138"/>
            <a:chOff x="3393" y="2198"/>
            <a:chExt cx="1523" cy="1573"/>
          </a:xfrm>
        </p:grpSpPr>
        <p:grpSp>
          <p:nvGrpSpPr>
            <p:cNvPr id="104" name="Group 71"/>
            <p:cNvGrpSpPr>
              <a:grpSpLocks/>
            </p:cNvGrpSpPr>
            <p:nvPr/>
          </p:nvGrpSpPr>
          <p:grpSpPr bwMode="auto">
            <a:xfrm>
              <a:off x="3399" y="2198"/>
              <a:ext cx="1517" cy="889"/>
              <a:chOff x="3399" y="2198"/>
              <a:chExt cx="1517" cy="889"/>
            </a:xfrm>
          </p:grpSpPr>
          <p:grpSp>
            <p:nvGrpSpPr>
              <p:cNvPr id="115" name="Group 72"/>
              <p:cNvGrpSpPr>
                <a:grpSpLocks/>
              </p:cNvGrpSpPr>
              <p:nvPr/>
            </p:nvGrpSpPr>
            <p:grpSpPr bwMode="auto">
              <a:xfrm>
                <a:off x="3399" y="2198"/>
                <a:ext cx="1517" cy="670"/>
                <a:chOff x="3345" y="2084"/>
                <a:chExt cx="1517" cy="670"/>
              </a:xfrm>
            </p:grpSpPr>
            <p:grpSp>
              <p:nvGrpSpPr>
                <p:cNvPr id="117" name="Group 73"/>
                <p:cNvGrpSpPr>
                  <a:grpSpLocks/>
                </p:cNvGrpSpPr>
                <p:nvPr/>
              </p:nvGrpSpPr>
              <p:grpSpPr bwMode="auto">
                <a:xfrm>
                  <a:off x="3642" y="2220"/>
                  <a:ext cx="1220" cy="534"/>
                  <a:chOff x="3642" y="2220"/>
                  <a:chExt cx="1220" cy="534"/>
                </a:xfrm>
              </p:grpSpPr>
              <p:sp>
                <p:nvSpPr>
                  <p:cNvPr id="119" name="Line 74"/>
                  <p:cNvSpPr>
                    <a:spLocks noChangeShapeType="1"/>
                  </p:cNvSpPr>
                  <p:nvPr/>
                </p:nvSpPr>
                <p:spPr bwMode="auto">
                  <a:xfrm>
                    <a:off x="3642" y="2750"/>
                    <a:ext cx="1220" cy="0"/>
                  </a:xfrm>
                  <a:prstGeom prst="line">
                    <a:avLst/>
                  </a:prstGeom>
                  <a:noFill/>
                  <a:ln w="19050">
                    <a:solidFill>
                      <a:srgbClr val="000000"/>
                    </a:solidFill>
                    <a:round/>
                    <a:headEnd/>
                    <a:tailEnd/>
                  </a:ln>
                </p:spPr>
                <p:txBody>
                  <a:bodyPr wrap="none" anchor="ctr"/>
                  <a:lstStyle/>
                  <a:p>
                    <a:endParaRPr lang="en-US"/>
                  </a:p>
                </p:txBody>
              </p:sp>
              <p:sp>
                <p:nvSpPr>
                  <p:cNvPr id="120" name="Line 75"/>
                  <p:cNvSpPr>
                    <a:spLocks noChangeShapeType="1"/>
                  </p:cNvSpPr>
                  <p:nvPr/>
                </p:nvSpPr>
                <p:spPr bwMode="auto">
                  <a:xfrm flipV="1">
                    <a:off x="3642" y="2220"/>
                    <a:ext cx="0" cy="534"/>
                  </a:xfrm>
                  <a:prstGeom prst="line">
                    <a:avLst/>
                  </a:prstGeom>
                  <a:noFill/>
                  <a:ln w="19050">
                    <a:solidFill>
                      <a:srgbClr val="000000"/>
                    </a:solidFill>
                    <a:round/>
                    <a:headEnd/>
                    <a:tailEnd/>
                  </a:ln>
                </p:spPr>
                <p:txBody>
                  <a:bodyPr wrap="none" anchor="ctr"/>
                  <a:lstStyle/>
                  <a:p>
                    <a:endParaRPr lang="en-US"/>
                  </a:p>
                </p:txBody>
              </p:sp>
            </p:grpSp>
            <p:sp>
              <p:nvSpPr>
                <p:cNvPr id="118" name="Text Box 76"/>
                <p:cNvSpPr txBox="1">
                  <a:spLocks noChangeArrowheads="1"/>
                </p:cNvSpPr>
                <p:nvPr/>
              </p:nvSpPr>
              <p:spPr bwMode="auto">
                <a:xfrm rot="16200000">
                  <a:off x="3156" y="2273"/>
                  <a:ext cx="587" cy="210"/>
                </a:xfrm>
                <a:prstGeom prst="rect">
                  <a:avLst/>
                </a:prstGeom>
                <a:noFill/>
                <a:ln w="12700">
                  <a:noFill/>
                  <a:miter lim="800000"/>
                  <a:headEnd/>
                  <a:tailEnd/>
                </a:ln>
              </p:spPr>
              <p:txBody>
                <a:bodyPr wrap="none">
                  <a:spAutoFit/>
                </a:bodyPr>
                <a:lstStyle/>
                <a:p>
                  <a:pPr algn="ctr" defTabSz="762000" eaLnBrk="0" hangingPunct="0"/>
                  <a:r>
                    <a:rPr lang="hr-HR" sz="1400" b="1" dirty="0" smtClean="0">
                      <a:solidFill>
                        <a:schemeClr val="bg1"/>
                      </a:solidFill>
                      <a:latin typeface="Corbel" pitchFamily="34" charset="0"/>
                    </a:rPr>
                    <a:t>pojačanje</a:t>
                  </a:r>
                  <a:endParaRPr lang="en-GB" sz="1400" b="1" dirty="0">
                    <a:solidFill>
                      <a:schemeClr val="bg1"/>
                    </a:solidFill>
                    <a:latin typeface="Corbel" pitchFamily="34" charset="0"/>
                  </a:endParaRPr>
                </a:p>
              </p:txBody>
            </p:sp>
          </p:grpSp>
          <p:sp>
            <p:nvSpPr>
              <p:cNvPr id="116" name="Text Box 77"/>
              <p:cNvSpPr txBox="1">
                <a:spLocks noChangeArrowheads="1"/>
              </p:cNvSpPr>
              <p:nvPr/>
            </p:nvSpPr>
            <p:spPr bwMode="auto">
              <a:xfrm>
                <a:off x="4683" y="2893"/>
                <a:ext cx="160" cy="194"/>
              </a:xfrm>
              <a:prstGeom prst="rect">
                <a:avLst/>
              </a:prstGeom>
              <a:noFill/>
              <a:ln w="12700">
                <a:noFill/>
                <a:miter lim="800000"/>
                <a:headEnd/>
                <a:tailEnd/>
              </a:ln>
            </p:spPr>
            <p:txBody>
              <a:bodyPr wrap="none">
                <a:spAutoFit/>
              </a:bodyPr>
              <a:lstStyle/>
              <a:p>
                <a:pPr algn="ctr" defTabSz="762000" eaLnBrk="0" hangingPunct="0"/>
                <a:r>
                  <a:rPr lang="en-GB" sz="1400" b="1">
                    <a:solidFill>
                      <a:schemeClr val="bg1"/>
                    </a:solidFill>
                    <a:latin typeface="Corbel" pitchFamily="34" charset="0"/>
                  </a:rPr>
                  <a:t>I</a:t>
                </a:r>
              </a:p>
            </p:txBody>
          </p:sp>
        </p:grpSp>
        <p:grpSp>
          <p:nvGrpSpPr>
            <p:cNvPr id="105" name="Group 78"/>
            <p:cNvGrpSpPr>
              <a:grpSpLocks/>
            </p:cNvGrpSpPr>
            <p:nvPr/>
          </p:nvGrpSpPr>
          <p:grpSpPr bwMode="auto">
            <a:xfrm>
              <a:off x="3393" y="2876"/>
              <a:ext cx="1521" cy="895"/>
              <a:chOff x="3393" y="2876"/>
              <a:chExt cx="1521" cy="895"/>
            </a:xfrm>
          </p:grpSpPr>
          <p:grpSp>
            <p:nvGrpSpPr>
              <p:cNvPr id="109" name="Group 79"/>
              <p:cNvGrpSpPr>
                <a:grpSpLocks/>
              </p:cNvGrpSpPr>
              <p:nvPr/>
            </p:nvGrpSpPr>
            <p:grpSpPr bwMode="auto">
              <a:xfrm>
                <a:off x="3393" y="2876"/>
                <a:ext cx="1517" cy="670"/>
                <a:chOff x="3345" y="2084"/>
                <a:chExt cx="1517" cy="670"/>
              </a:xfrm>
            </p:grpSpPr>
            <p:grpSp>
              <p:nvGrpSpPr>
                <p:cNvPr id="111" name="Group 80"/>
                <p:cNvGrpSpPr>
                  <a:grpSpLocks/>
                </p:cNvGrpSpPr>
                <p:nvPr/>
              </p:nvGrpSpPr>
              <p:grpSpPr bwMode="auto">
                <a:xfrm>
                  <a:off x="3642" y="2220"/>
                  <a:ext cx="1220" cy="534"/>
                  <a:chOff x="3642" y="2220"/>
                  <a:chExt cx="1220" cy="534"/>
                </a:xfrm>
              </p:grpSpPr>
              <p:sp>
                <p:nvSpPr>
                  <p:cNvPr id="113" name="Line 81"/>
                  <p:cNvSpPr>
                    <a:spLocks noChangeShapeType="1"/>
                  </p:cNvSpPr>
                  <p:nvPr/>
                </p:nvSpPr>
                <p:spPr bwMode="auto">
                  <a:xfrm>
                    <a:off x="3642" y="2750"/>
                    <a:ext cx="1220" cy="0"/>
                  </a:xfrm>
                  <a:prstGeom prst="line">
                    <a:avLst/>
                  </a:prstGeom>
                  <a:noFill/>
                  <a:ln w="19050">
                    <a:solidFill>
                      <a:srgbClr val="000000"/>
                    </a:solidFill>
                    <a:round/>
                    <a:headEnd/>
                    <a:tailEnd/>
                  </a:ln>
                </p:spPr>
                <p:txBody>
                  <a:bodyPr wrap="none" anchor="ctr"/>
                  <a:lstStyle/>
                  <a:p>
                    <a:endParaRPr lang="en-US"/>
                  </a:p>
                </p:txBody>
              </p:sp>
              <p:sp>
                <p:nvSpPr>
                  <p:cNvPr id="114" name="Line 82"/>
                  <p:cNvSpPr>
                    <a:spLocks noChangeShapeType="1"/>
                  </p:cNvSpPr>
                  <p:nvPr/>
                </p:nvSpPr>
                <p:spPr bwMode="auto">
                  <a:xfrm flipV="1">
                    <a:off x="3642" y="2220"/>
                    <a:ext cx="0" cy="534"/>
                  </a:xfrm>
                  <a:prstGeom prst="line">
                    <a:avLst/>
                  </a:prstGeom>
                  <a:noFill/>
                  <a:ln w="19050">
                    <a:solidFill>
                      <a:srgbClr val="000000"/>
                    </a:solidFill>
                    <a:round/>
                    <a:headEnd/>
                    <a:tailEnd/>
                  </a:ln>
                </p:spPr>
                <p:txBody>
                  <a:bodyPr wrap="none" anchor="ctr"/>
                  <a:lstStyle/>
                  <a:p>
                    <a:endParaRPr lang="en-US"/>
                  </a:p>
                </p:txBody>
              </p:sp>
            </p:grpSp>
            <p:sp>
              <p:nvSpPr>
                <p:cNvPr id="112" name="Text Box 83"/>
                <p:cNvSpPr txBox="1">
                  <a:spLocks noChangeArrowheads="1"/>
                </p:cNvSpPr>
                <p:nvPr/>
              </p:nvSpPr>
              <p:spPr bwMode="auto">
                <a:xfrm rot="16200000">
                  <a:off x="3156" y="2273"/>
                  <a:ext cx="587" cy="210"/>
                </a:xfrm>
                <a:prstGeom prst="rect">
                  <a:avLst/>
                </a:prstGeom>
                <a:noFill/>
                <a:ln w="12700">
                  <a:noFill/>
                  <a:miter lim="800000"/>
                  <a:headEnd/>
                  <a:tailEnd/>
                </a:ln>
              </p:spPr>
              <p:txBody>
                <a:bodyPr wrap="none">
                  <a:spAutoFit/>
                </a:bodyPr>
                <a:lstStyle/>
                <a:p>
                  <a:pPr algn="ctr" defTabSz="762000" eaLnBrk="0" hangingPunct="0"/>
                  <a:r>
                    <a:rPr lang="hr-HR" sz="1400" b="1" dirty="0" smtClean="0">
                      <a:solidFill>
                        <a:schemeClr val="bg1"/>
                      </a:solidFill>
                      <a:latin typeface="Corbel" pitchFamily="34" charset="0"/>
                    </a:rPr>
                    <a:t>pojačanje</a:t>
                  </a:r>
                  <a:endParaRPr lang="en-GB" sz="1400" b="1" dirty="0">
                    <a:solidFill>
                      <a:schemeClr val="bg1"/>
                    </a:solidFill>
                    <a:latin typeface="Corbel" pitchFamily="34" charset="0"/>
                  </a:endParaRPr>
                </a:p>
              </p:txBody>
            </p:sp>
          </p:grpSp>
          <p:sp>
            <p:nvSpPr>
              <p:cNvPr id="110" name="Text Box 84"/>
              <p:cNvSpPr txBox="1">
                <a:spLocks noChangeArrowheads="1"/>
              </p:cNvSpPr>
              <p:nvPr/>
            </p:nvSpPr>
            <p:spPr bwMode="auto">
              <a:xfrm>
                <a:off x="4645" y="3577"/>
                <a:ext cx="269" cy="194"/>
              </a:xfrm>
              <a:prstGeom prst="rect">
                <a:avLst/>
              </a:prstGeom>
              <a:noFill/>
              <a:ln w="12700">
                <a:noFill/>
                <a:miter lim="800000"/>
                <a:headEnd/>
                <a:tailEnd/>
              </a:ln>
            </p:spPr>
            <p:txBody>
              <a:bodyPr wrap="none">
                <a:spAutoFit/>
              </a:bodyPr>
              <a:lstStyle/>
              <a:p>
                <a:pPr algn="ctr" defTabSz="762000" eaLnBrk="0" hangingPunct="0"/>
                <a:r>
                  <a:rPr lang="en-GB" sz="1400" b="1">
                    <a:solidFill>
                      <a:schemeClr val="bg1"/>
                    </a:solidFill>
                    <a:latin typeface="Corbel" pitchFamily="34" charset="0"/>
                  </a:rPr>
                  <a:t>P</a:t>
                </a:r>
                <a:r>
                  <a:rPr lang="en-GB" sz="1400" b="1" baseline="-25000">
                    <a:solidFill>
                      <a:schemeClr val="bg1"/>
                    </a:solidFill>
                    <a:latin typeface="Corbel" pitchFamily="34" charset="0"/>
                  </a:rPr>
                  <a:t>in</a:t>
                </a:r>
                <a:endParaRPr lang="en-GB" sz="1400" b="1">
                  <a:solidFill>
                    <a:schemeClr val="bg1"/>
                  </a:solidFill>
                  <a:latin typeface="Corbel" pitchFamily="34" charset="0"/>
                </a:endParaRPr>
              </a:p>
            </p:txBody>
          </p:sp>
        </p:grpSp>
        <p:sp>
          <p:nvSpPr>
            <p:cNvPr id="106" name="Line 85"/>
            <p:cNvSpPr>
              <a:spLocks noChangeShapeType="1"/>
            </p:cNvSpPr>
            <p:nvPr/>
          </p:nvSpPr>
          <p:spPr bwMode="auto">
            <a:xfrm flipV="1">
              <a:off x="3714" y="2430"/>
              <a:ext cx="816" cy="432"/>
            </a:xfrm>
            <a:prstGeom prst="line">
              <a:avLst/>
            </a:prstGeom>
            <a:noFill/>
            <a:ln w="19050">
              <a:solidFill>
                <a:srgbClr val="000000"/>
              </a:solidFill>
              <a:prstDash val="dash"/>
              <a:round/>
              <a:headEnd/>
              <a:tailEnd/>
            </a:ln>
          </p:spPr>
          <p:txBody>
            <a:bodyPr wrap="none" anchor="ctr"/>
            <a:lstStyle/>
            <a:p>
              <a:endParaRPr lang="en-US"/>
            </a:p>
          </p:txBody>
        </p:sp>
        <p:sp>
          <p:nvSpPr>
            <p:cNvPr id="107" name="Line 86"/>
            <p:cNvSpPr>
              <a:spLocks noChangeShapeType="1"/>
            </p:cNvSpPr>
            <p:nvPr/>
          </p:nvSpPr>
          <p:spPr bwMode="auto">
            <a:xfrm>
              <a:off x="3696" y="3132"/>
              <a:ext cx="600" cy="0"/>
            </a:xfrm>
            <a:prstGeom prst="line">
              <a:avLst/>
            </a:prstGeom>
            <a:noFill/>
            <a:ln w="19050">
              <a:solidFill>
                <a:srgbClr val="000000"/>
              </a:solidFill>
              <a:prstDash val="dash"/>
              <a:round/>
              <a:headEnd/>
              <a:tailEnd/>
            </a:ln>
          </p:spPr>
          <p:txBody>
            <a:bodyPr wrap="none" anchor="ctr"/>
            <a:lstStyle/>
            <a:p>
              <a:endParaRPr lang="en-US"/>
            </a:p>
          </p:txBody>
        </p:sp>
        <p:sp>
          <p:nvSpPr>
            <p:cNvPr id="108" name="Line 87"/>
            <p:cNvSpPr>
              <a:spLocks noChangeShapeType="1"/>
            </p:cNvSpPr>
            <p:nvPr/>
          </p:nvSpPr>
          <p:spPr bwMode="auto">
            <a:xfrm>
              <a:off x="4296" y="3126"/>
              <a:ext cx="390" cy="348"/>
            </a:xfrm>
            <a:prstGeom prst="line">
              <a:avLst/>
            </a:prstGeom>
            <a:noFill/>
            <a:ln w="19050">
              <a:solidFill>
                <a:srgbClr val="000000"/>
              </a:solidFill>
              <a:prstDash val="dash"/>
              <a:round/>
              <a:headEnd/>
              <a:tailEnd/>
            </a:ln>
          </p:spPr>
          <p:txBody>
            <a:bodyPr wrap="none" anchor="ctr"/>
            <a:lstStyle/>
            <a:p>
              <a:endParaRPr lang="en-US"/>
            </a:p>
          </p:txBody>
        </p:sp>
      </p:gr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fontAlgn="auto" hangingPunct="1">
              <a:spcAft>
                <a:spcPts val="0"/>
              </a:spcAft>
              <a:defRPr/>
            </a:pPr>
            <a:r>
              <a:rPr lang="hr-HR"/>
              <a:t>Primjeri pojačala</a:t>
            </a:r>
            <a:endParaRPr lang="en-US"/>
          </a:p>
        </p:txBody>
      </p:sp>
      <p:sp>
        <p:nvSpPr>
          <p:cNvPr id="120835" name="Rectangle 3"/>
          <p:cNvSpPr>
            <a:spLocks noGrp="1" noChangeArrowheads="1"/>
          </p:cNvSpPr>
          <p:nvPr>
            <p:ph idx="1"/>
          </p:nvPr>
        </p:nvSpPr>
        <p:spPr/>
        <p:txBody>
          <a:bodyPr/>
          <a:lstStyle/>
          <a:p>
            <a:pPr eaLnBrk="1" hangingPunct="1"/>
            <a:r>
              <a:rPr lang="hr-HR" altLang="zh-CN" sz="2200" dirty="0" smtClean="0">
                <a:ea typeface="宋体" pitchFamily="2" charset="-122"/>
              </a:rPr>
              <a:t>Jedinica optičkog pojačala </a:t>
            </a:r>
            <a:r>
              <a:rPr lang="en-US" altLang="zh-CN" sz="2200" dirty="0" smtClean="0">
                <a:ea typeface="宋体" pitchFamily="2" charset="-122"/>
              </a:rPr>
              <a:t>(</a:t>
            </a:r>
            <a:r>
              <a:rPr lang="en-US" altLang="zh-CN" sz="2200" dirty="0" smtClean="0">
                <a:ea typeface="宋体" pitchFamily="2" charset="-122"/>
              </a:rPr>
              <a:t>OAU</a:t>
            </a:r>
            <a:r>
              <a:rPr lang="en-US" altLang="zh-CN" sz="2200" dirty="0" smtClean="0">
                <a:ea typeface="宋体" pitchFamily="2" charset="-122"/>
              </a:rPr>
              <a:t>)</a:t>
            </a:r>
            <a:r>
              <a:rPr lang="hr-HR" altLang="zh-CN" sz="2200" dirty="0" smtClean="0">
                <a:ea typeface="宋体" pitchFamily="2" charset="-122"/>
              </a:rPr>
              <a:t> ima ugrađeno optičko pojačalo</a:t>
            </a:r>
            <a:r>
              <a:rPr lang="en-US" altLang="zh-CN" sz="2200" dirty="0" smtClean="0">
                <a:ea typeface="宋体" pitchFamily="2" charset="-122"/>
              </a:rPr>
              <a:t> </a:t>
            </a:r>
            <a:r>
              <a:rPr lang="en-US" altLang="zh-CN" sz="2200" dirty="0" smtClean="0">
                <a:ea typeface="宋体" pitchFamily="2" charset="-122"/>
              </a:rPr>
              <a:t>SSN1BA2 </a:t>
            </a:r>
            <a:r>
              <a:rPr lang="hr-HR" altLang="zh-CN" sz="2200" dirty="0" smtClean="0">
                <a:ea typeface="宋体" pitchFamily="2" charset="-122"/>
              </a:rPr>
              <a:t>i predpojačalo </a:t>
            </a:r>
            <a:r>
              <a:rPr lang="en-US" altLang="zh-CN" sz="2200" dirty="0" smtClean="0">
                <a:ea typeface="宋体" pitchFamily="2" charset="-122"/>
              </a:rPr>
              <a:t>SSN1BPA</a:t>
            </a:r>
            <a:r>
              <a:rPr lang="en-US" altLang="zh-CN" sz="2200" dirty="0" smtClean="0">
                <a:ea typeface="宋体" pitchFamily="2" charset="-122"/>
              </a:rPr>
              <a:t>. </a:t>
            </a:r>
            <a:r>
              <a:rPr lang="hr-HR" altLang="zh-CN" sz="2200" dirty="0" smtClean="0">
                <a:ea typeface="宋体" pitchFamily="2" charset="-122"/>
              </a:rPr>
              <a:t>Podržava vanjski kockasto optičko pojačalo COA</a:t>
            </a:r>
            <a:r>
              <a:rPr lang="en-US" altLang="zh-CN" sz="2200" dirty="0" smtClean="0">
                <a:ea typeface="宋体" pitchFamily="2" charset="-122"/>
              </a:rPr>
              <a:t>.</a:t>
            </a:r>
            <a:endParaRPr lang="en-US" altLang="zh-CN" sz="2200" dirty="0" smtClean="0">
              <a:ea typeface="宋体" pitchFamily="2" charset="-122"/>
            </a:endParaRPr>
          </a:p>
          <a:p>
            <a:pPr eaLnBrk="1" hangingPunct="1"/>
            <a:r>
              <a:rPr lang="en-US" altLang="zh-CN" sz="2200" dirty="0" smtClean="0">
                <a:ea typeface="宋体" pitchFamily="2" charset="-122"/>
              </a:rPr>
              <a:t> </a:t>
            </a:r>
            <a:r>
              <a:rPr lang="en-US" altLang="zh-CN" sz="2200" dirty="0" smtClean="0">
                <a:ea typeface="宋体" pitchFamily="2" charset="-122"/>
              </a:rPr>
              <a:t>SSN1BA2 </a:t>
            </a:r>
            <a:r>
              <a:rPr lang="hr-HR" altLang="zh-CN" sz="2200" dirty="0" smtClean="0">
                <a:ea typeface="宋体" pitchFamily="2" charset="-122"/>
              </a:rPr>
              <a:t>pruža jedno-kanalno ili dva-kanalno pojačanje snage</a:t>
            </a:r>
            <a:r>
              <a:rPr lang="en-US" altLang="zh-CN" sz="2200" dirty="0" smtClean="0">
                <a:ea typeface="宋体" pitchFamily="2" charset="-122"/>
              </a:rPr>
              <a:t>. </a:t>
            </a:r>
            <a:endParaRPr lang="en-US" altLang="zh-CN" sz="2200" dirty="0" smtClean="0">
              <a:ea typeface="宋体" pitchFamily="2" charset="-122"/>
            </a:endParaRPr>
          </a:p>
          <a:p>
            <a:pPr eaLnBrk="1" hangingPunct="1"/>
            <a:r>
              <a:rPr lang="en-US" altLang="zh-CN" sz="2200" dirty="0" smtClean="0">
                <a:ea typeface="宋体" pitchFamily="2" charset="-122"/>
              </a:rPr>
              <a:t>SSN1BPA </a:t>
            </a:r>
            <a:r>
              <a:rPr lang="hr-HR" altLang="zh-CN" sz="2200" dirty="0" smtClean="0">
                <a:ea typeface="宋体" pitchFamily="2" charset="-122"/>
              </a:rPr>
              <a:t>pruža jedno-kanalno pojačanje snage i jedno-kanalno pred-pojačanje te se koristi predajnom i prijamnom kraju optičkog komunikacijskog sustava. Izlazna snaga pojačala je fiksna </a:t>
            </a:r>
            <a:r>
              <a:rPr lang="en-US" altLang="zh-CN" sz="2200" dirty="0" smtClean="0">
                <a:ea typeface="宋体" pitchFamily="2" charset="-122"/>
              </a:rPr>
              <a:t>(+</a:t>
            </a:r>
            <a:r>
              <a:rPr lang="en-US" altLang="zh-CN" sz="2200" dirty="0" smtClean="0">
                <a:ea typeface="宋体" pitchFamily="2" charset="-122"/>
              </a:rPr>
              <a:t>14dBm </a:t>
            </a:r>
            <a:r>
              <a:rPr lang="en-US" altLang="zh-CN" sz="2200" dirty="0" smtClean="0">
                <a:ea typeface="宋体" pitchFamily="2" charset="-122"/>
              </a:rPr>
              <a:t>or +</a:t>
            </a:r>
            <a:r>
              <a:rPr lang="en-US" altLang="zh-CN" sz="2200" dirty="0" smtClean="0">
                <a:ea typeface="宋体" pitchFamily="2" charset="-122"/>
              </a:rPr>
              <a:t>17dBm),</a:t>
            </a:r>
            <a:r>
              <a:rPr lang="hr-HR" altLang="zh-CN" sz="2200" dirty="0" smtClean="0">
                <a:ea typeface="宋体" pitchFamily="2" charset="-122"/>
              </a:rPr>
              <a:t> dok je ulazna snaga u rasponu od -6dBm do +3dBm. Pred-pojačanje  predpojačala je također fiksno(22dB), dok je ulazna snaga u rasponu od -37dBm do -10dBm</a:t>
            </a:r>
            <a:r>
              <a:rPr lang="en-US" altLang="zh-CN" sz="2200" dirty="0" smtClean="0">
                <a:ea typeface="宋体" pitchFamily="2" charset="-122"/>
              </a:rPr>
              <a:t>.</a:t>
            </a:r>
            <a:endParaRPr lang="en-US" altLang="zh-CN" sz="2200" dirty="0" smtClean="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fontAlgn="auto" hangingPunct="1">
              <a:spcAft>
                <a:spcPts val="0"/>
              </a:spcAft>
              <a:defRPr/>
            </a:pPr>
            <a:r>
              <a:rPr lang="hr-HR" dirty="0" smtClean="0"/>
              <a:t>Primjeri pojačala (</a:t>
            </a:r>
            <a:r>
              <a:rPr lang="hr-HR" sz="3200" dirty="0" smtClean="0"/>
              <a:t>Huawei)</a:t>
            </a:r>
            <a:endParaRPr lang="en-US" sz="3200" dirty="0"/>
          </a:p>
        </p:txBody>
      </p:sp>
      <p:graphicFrame>
        <p:nvGraphicFramePr>
          <p:cNvPr id="125955" name="Group 3"/>
          <p:cNvGraphicFramePr>
            <a:graphicFrameLocks noGrp="1"/>
          </p:cNvGraphicFramePr>
          <p:nvPr>
            <p:ph idx="1"/>
            <p:extLst>
              <p:ext uri="{D42A27DB-BD31-4B8C-83A1-F6EECF244321}">
                <p14:modId xmlns:p14="http://schemas.microsoft.com/office/powerpoint/2010/main" xmlns="" val="320657666"/>
              </p:ext>
            </p:extLst>
          </p:nvPr>
        </p:nvGraphicFramePr>
        <p:xfrm>
          <a:off x="1403648" y="1268760"/>
          <a:ext cx="6815100" cy="5141597"/>
        </p:xfrm>
        <a:graphic>
          <a:graphicData uri="http://schemas.openxmlformats.org/drawingml/2006/table">
            <a:tbl>
              <a:tblPr/>
              <a:tblGrid>
                <a:gridCol w="1824500"/>
                <a:gridCol w="4990600"/>
              </a:tblGrid>
              <a:tr h="311150">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Corbel" pitchFamily="34" charset="0"/>
                          <a:ea typeface="宋体" pitchFamily="2" charset="-122"/>
                          <a:cs typeface="Arial" charset="0"/>
                        </a:rPr>
                        <a:t>Board name</a:t>
                      </a:r>
                      <a:endPar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endParaRP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Corbel" pitchFamily="34" charset="0"/>
                          <a:ea typeface="宋体" pitchFamily="2" charset="-122"/>
                          <a:cs typeface="Arial" charset="0"/>
                        </a:rPr>
                        <a:t>Feature</a:t>
                      </a:r>
                      <a:endPar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endParaRP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SSN1BA201</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SSN1BA201, Dual Booster 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14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SSN1BA202</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SSN1BA202, Dual Booster 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17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SSN1BA203</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SSN1BA203, Booster 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14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SSN1BA204</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SSN1BA204, Booster 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17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SSN1BA205</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SSN1BA205, Dual Booster 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14 &amp; 17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SSN1BPA01</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SSN1BPA01, Optical Booster &amp; Pre-amplifier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(-36 dBm~-10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22 dB, -6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14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SSN1BPA02</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SSN1BPA02, Optical Booster &amp; Pre-amplifier Board </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(-36 dBm~-10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22dB, -6 dBm~+3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17 </a:t>
                      </a: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dBm</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LC)</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SSN1COA</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OptiX</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OSN 3500, SSN1COA01</a:t>
                      </a:r>
                      <a: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a:r>
                      <a:br>
                        <a:rPr kumimoji="0" lang="hr-HR"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b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(-37dBm~-10dBm,22dB)</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13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SS62COA</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bg1"/>
                          </a:solidFill>
                          <a:effectLst/>
                          <a:latin typeface="Corbel" pitchFamily="34" charset="0"/>
                          <a:ea typeface="宋体" pitchFamily="2" charset="-122"/>
                          <a:cs typeface="Arial" charset="0"/>
                        </a:rPr>
                        <a:t>OptiX</a:t>
                      </a:r>
                      <a:r>
                        <a:rPr kumimoji="0" lang="en-US" altLang="zh-CN" sz="1400" b="0" i="0" u="none" strike="noStrike" cap="none" normalizeH="0" baseline="0" dirty="0" smtClean="0">
                          <a:ln>
                            <a:noFill/>
                          </a:ln>
                          <a:solidFill>
                            <a:schemeClr val="bg1"/>
                          </a:solidFill>
                          <a:effectLst/>
                          <a:latin typeface="Corbel" pitchFamily="34" charset="0"/>
                          <a:ea typeface="宋体" pitchFamily="2" charset="-122"/>
                          <a:cs typeface="Arial" charset="0"/>
                        </a:rPr>
                        <a:t> 2500+, SS62COA01</a:t>
                      </a:r>
                    </a:p>
                  </a:txBody>
                  <a:tcPr marL="87815" marR="878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hr-HR" dirty="0" smtClean="0"/>
              <a:t>Nelinearni efekti u jednomodnim vlaknima</a:t>
            </a:r>
            <a:endParaRPr lang="en-US" dirty="0"/>
          </a:p>
        </p:txBody>
      </p:sp>
      <p:sp>
        <p:nvSpPr>
          <p:cNvPr id="13316" name="Rectangle 4"/>
          <p:cNvSpPr>
            <a:spLocks noGrp="1" noChangeArrowheads="1"/>
          </p:cNvSpPr>
          <p:nvPr>
            <p:ph idx="1"/>
          </p:nvPr>
        </p:nvSpPr>
        <p:spPr/>
        <p:txBody>
          <a:bodyPr>
            <a:normAutofit/>
          </a:bodyPr>
          <a:lstStyle/>
          <a:p>
            <a:pPr marL="411480" eaLnBrk="1" fontAlgn="auto" hangingPunct="1">
              <a:lnSpc>
                <a:spcPct val="110000"/>
              </a:lnSpc>
              <a:spcAft>
                <a:spcPts val="0"/>
              </a:spcAft>
              <a:buFont typeface="Wingdings"/>
              <a:buChar char=""/>
              <a:defRPr/>
            </a:pPr>
            <a:r>
              <a:rPr lang="hr-HR" sz="2400" b="1" dirty="0" smtClean="0"/>
              <a:t>Nelinearni efekti </a:t>
            </a:r>
            <a:r>
              <a:rPr lang="hr-HR" sz="2400" dirty="0" smtClean="0"/>
              <a:t>u SMF( jednomodnim) vlaknima se dijele:</a:t>
            </a:r>
            <a:endParaRPr lang="en-US" sz="2400" dirty="0"/>
          </a:p>
          <a:p>
            <a:pPr marL="740664" lvl="1" eaLnBrk="1" fontAlgn="auto" hangingPunct="1">
              <a:lnSpc>
                <a:spcPct val="110000"/>
              </a:lnSpc>
              <a:spcAft>
                <a:spcPts val="0"/>
              </a:spcAft>
              <a:buFont typeface="Wingdings"/>
              <a:buChar char=""/>
              <a:defRPr/>
            </a:pPr>
            <a:r>
              <a:rPr lang="hr-HR" sz="2000" b="1" dirty="0" smtClean="0"/>
              <a:t>Kerr-</a:t>
            </a:r>
            <a:r>
              <a:rPr lang="hr-HR" sz="2000" b="1" dirty="0" err="1" smtClean="0"/>
              <a:t>ov</a:t>
            </a:r>
            <a:r>
              <a:rPr lang="hr-HR" sz="2000" b="1" dirty="0" smtClean="0"/>
              <a:t> efekt</a:t>
            </a:r>
          </a:p>
          <a:p>
            <a:pPr marL="996252" lvl="2" eaLnBrk="1" fontAlgn="auto" hangingPunct="1">
              <a:lnSpc>
                <a:spcPct val="110000"/>
              </a:lnSpc>
              <a:spcAft>
                <a:spcPts val="0"/>
              </a:spcAft>
              <a:buFont typeface="Wingdings"/>
              <a:buChar char=""/>
              <a:defRPr/>
            </a:pPr>
            <a:r>
              <a:rPr lang="hr-HR" sz="1800" dirty="0" smtClean="0"/>
              <a:t>Nelinearna polarizacija</a:t>
            </a:r>
          </a:p>
          <a:p>
            <a:pPr marL="996252" lvl="2" eaLnBrk="1" fontAlgn="auto" hangingPunct="1">
              <a:lnSpc>
                <a:spcPct val="110000"/>
              </a:lnSpc>
              <a:spcAft>
                <a:spcPts val="0"/>
              </a:spcAft>
              <a:buFont typeface="Wingdings"/>
              <a:buChar char=""/>
              <a:defRPr/>
            </a:pPr>
            <a:r>
              <a:rPr lang="hr-HR" sz="1800" dirty="0" smtClean="0"/>
              <a:t>Samofazna modulacija</a:t>
            </a:r>
          </a:p>
          <a:p>
            <a:pPr marL="996252" lvl="2" eaLnBrk="1" fontAlgn="auto" hangingPunct="1">
              <a:lnSpc>
                <a:spcPct val="110000"/>
              </a:lnSpc>
              <a:spcAft>
                <a:spcPts val="0"/>
              </a:spcAft>
              <a:buFont typeface="Wingdings"/>
              <a:buChar char=""/>
              <a:defRPr/>
            </a:pPr>
            <a:r>
              <a:rPr lang="hr-HR" sz="1800" dirty="0" smtClean="0"/>
              <a:t>Međufazna modulacija</a:t>
            </a:r>
          </a:p>
          <a:p>
            <a:pPr marL="996252" lvl="2" eaLnBrk="1" fontAlgn="auto" hangingPunct="1">
              <a:lnSpc>
                <a:spcPct val="110000"/>
              </a:lnSpc>
              <a:spcAft>
                <a:spcPts val="0"/>
              </a:spcAft>
              <a:buFont typeface="Wingdings"/>
              <a:buChar char=""/>
              <a:defRPr/>
            </a:pPr>
            <a:r>
              <a:rPr lang="hr-HR" sz="1800" dirty="0" smtClean="0"/>
              <a:t>Miješanje četiri vala</a:t>
            </a:r>
          </a:p>
          <a:p>
            <a:pPr marL="740664" lvl="1" eaLnBrk="1" fontAlgn="auto" hangingPunct="1">
              <a:lnSpc>
                <a:spcPct val="110000"/>
              </a:lnSpc>
              <a:spcAft>
                <a:spcPts val="0"/>
              </a:spcAft>
              <a:buFont typeface="Wingdings"/>
              <a:buChar char=""/>
              <a:defRPr/>
            </a:pPr>
            <a:r>
              <a:rPr lang="hr-HR" sz="2000" b="1" dirty="0" smtClean="0"/>
              <a:t>Stimulirano Raman-ovo i Brillouin-ovo raspršenje </a:t>
            </a:r>
          </a:p>
          <a:p>
            <a:pPr marL="996252" lvl="2" eaLnBrk="1" fontAlgn="auto" hangingPunct="1">
              <a:lnSpc>
                <a:spcPct val="110000"/>
              </a:lnSpc>
              <a:spcAft>
                <a:spcPts val="0"/>
              </a:spcAft>
              <a:buFont typeface="Wingdings"/>
              <a:buChar char=""/>
              <a:defRPr/>
            </a:pPr>
            <a:r>
              <a:rPr lang="hr-HR" sz="1800" dirty="0" smtClean="0"/>
              <a:t>Elastično i neelastično raspršenje</a:t>
            </a:r>
          </a:p>
          <a:p>
            <a:pPr marL="996252" lvl="2" eaLnBrk="1" fontAlgn="auto" hangingPunct="1">
              <a:lnSpc>
                <a:spcPct val="110000"/>
              </a:lnSpc>
              <a:spcAft>
                <a:spcPts val="0"/>
              </a:spcAft>
              <a:buFont typeface="Wingdings"/>
              <a:buChar char=""/>
              <a:defRPr/>
            </a:pPr>
            <a:r>
              <a:rPr lang="hr-HR" sz="1800" dirty="0" smtClean="0"/>
              <a:t>Spontano Raman-ovo raspršenje</a:t>
            </a:r>
          </a:p>
          <a:p>
            <a:pPr marL="996252" lvl="2" eaLnBrk="1" fontAlgn="auto" hangingPunct="1">
              <a:lnSpc>
                <a:spcPct val="110000"/>
              </a:lnSpc>
              <a:spcAft>
                <a:spcPts val="0"/>
              </a:spcAft>
              <a:buFont typeface="Wingdings"/>
              <a:buChar char=""/>
              <a:defRPr/>
            </a:pPr>
            <a:r>
              <a:rPr lang="hr-HR" sz="1800" dirty="0" smtClean="0"/>
              <a:t>Stimulirano Raman-ovo raspršenje i Raman-ovo pojačanje</a:t>
            </a:r>
          </a:p>
          <a:p>
            <a:pPr marL="996252" lvl="2" eaLnBrk="1" fontAlgn="auto" hangingPunct="1">
              <a:lnSpc>
                <a:spcPct val="110000"/>
              </a:lnSpc>
              <a:spcAft>
                <a:spcPts val="0"/>
              </a:spcAft>
              <a:buFont typeface="Wingdings"/>
              <a:buChar char=""/>
              <a:defRPr/>
            </a:pPr>
            <a:r>
              <a:rPr lang="hr-HR" sz="1800" dirty="0" smtClean="0"/>
              <a:t>Stimulirano  Brillouin-ovo raspršenje</a:t>
            </a:r>
          </a:p>
        </p:txBody>
      </p:sp>
      <p:sp>
        <p:nvSpPr>
          <p:cNvPr id="66564" name="Rectangle 3"/>
          <p:cNvSpPr>
            <a:spLocks noChangeArrowheads="1"/>
          </p:cNvSpPr>
          <p:nvPr/>
        </p:nvSpPr>
        <p:spPr bwMode="auto">
          <a:xfrm>
            <a:off x="0" y="2733675"/>
            <a:ext cx="184150" cy="369888"/>
          </a:xfrm>
          <a:prstGeom prst="rect">
            <a:avLst/>
          </a:prstGeom>
          <a:noFill/>
          <a:ln w="12700">
            <a:noFill/>
            <a:miter lim="800000"/>
            <a:headEnd/>
            <a:tailEnd/>
          </a:ln>
        </p:spPr>
        <p:txBody>
          <a:bodyPr wrap="none" anchor="ctr">
            <a:spAutoFit/>
          </a:bodyPr>
          <a:lstStyle/>
          <a:p>
            <a:endParaRPr lang="en-US">
              <a:latin typeface="Corbel" pitchFamily="34" charset="0"/>
            </a:endParaRPr>
          </a:p>
        </p:txBody>
      </p:sp>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fontAlgn="auto" hangingPunct="1">
              <a:spcAft>
                <a:spcPts val="0"/>
              </a:spcAft>
              <a:defRPr/>
            </a:pPr>
            <a:r>
              <a:rPr lang="en-US" dirty="0" err="1" smtClean="0"/>
              <a:t>Pojačanje</a:t>
            </a:r>
            <a:r>
              <a:rPr lang="en-US" dirty="0" smtClean="0"/>
              <a:t> </a:t>
            </a:r>
            <a:r>
              <a:rPr lang="en-US" dirty="0" err="1"/>
              <a:t>kaskade</a:t>
            </a:r>
            <a:r>
              <a:rPr lang="en-US" dirty="0"/>
              <a:t> </a:t>
            </a:r>
            <a:r>
              <a:rPr lang="en-US" dirty="0" err="1"/>
              <a:t>pojačala</a:t>
            </a:r>
            <a:endParaRPr lang="en-US" dirty="0"/>
          </a:p>
        </p:txBody>
      </p:sp>
      <p:sp>
        <p:nvSpPr>
          <p:cNvPr id="122883" name="Rectangle 3"/>
          <p:cNvSpPr>
            <a:spLocks noChangeArrowheads="1"/>
          </p:cNvSpPr>
          <p:nvPr/>
        </p:nvSpPr>
        <p:spPr bwMode="auto">
          <a:xfrm>
            <a:off x="1995488" y="1947863"/>
            <a:ext cx="5151437" cy="4208462"/>
          </a:xfrm>
          <a:prstGeom prst="rect">
            <a:avLst/>
          </a:prstGeom>
          <a:noFill/>
          <a:ln w="9525">
            <a:noFill/>
            <a:miter lim="800000"/>
            <a:headEnd/>
            <a:tailEnd/>
          </a:ln>
        </p:spPr>
        <p:txBody>
          <a:bodyPr/>
          <a:lstStyle/>
          <a:p>
            <a:endParaRPr lang="en-US">
              <a:latin typeface="Corbel" pitchFamily="34" charset="0"/>
            </a:endParaRPr>
          </a:p>
        </p:txBody>
      </p:sp>
      <p:sp>
        <p:nvSpPr>
          <p:cNvPr id="122884" name="Rectangle 4"/>
          <p:cNvSpPr>
            <a:spLocks noChangeArrowheads="1"/>
          </p:cNvSpPr>
          <p:nvPr/>
        </p:nvSpPr>
        <p:spPr bwMode="auto">
          <a:xfrm>
            <a:off x="2547938" y="2092325"/>
            <a:ext cx="4338637" cy="3509963"/>
          </a:xfrm>
          <a:prstGeom prst="rect">
            <a:avLst/>
          </a:prstGeom>
          <a:noFill/>
          <a:ln w="26988">
            <a:solidFill>
              <a:srgbClr val="000000"/>
            </a:solidFill>
            <a:miter lim="800000"/>
            <a:headEnd/>
            <a:tailEnd/>
          </a:ln>
        </p:spPr>
        <p:txBody>
          <a:bodyPr/>
          <a:lstStyle/>
          <a:p>
            <a:endParaRPr lang="en-US">
              <a:latin typeface="Corbel" pitchFamily="34" charset="0"/>
            </a:endParaRPr>
          </a:p>
        </p:txBody>
      </p:sp>
      <p:sp>
        <p:nvSpPr>
          <p:cNvPr id="122885" name="Freeform 5"/>
          <p:cNvSpPr>
            <a:spLocks/>
          </p:cNvSpPr>
          <p:nvPr/>
        </p:nvSpPr>
        <p:spPr bwMode="auto">
          <a:xfrm>
            <a:off x="4533900" y="2733675"/>
            <a:ext cx="1935163" cy="66675"/>
          </a:xfrm>
          <a:custGeom>
            <a:avLst/>
            <a:gdLst>
              <a:gd name="T0" fmla="*/ 0 w 2640"/>
              <a:gd name="T1" fmla="*/ 37756 h 83"/>
              <a:gd name="T2" fmla="*/ 118016 w 2640"/>
              <a:gd name="T3" fmla="*/ 28919 h 83"/>
              <a:gd name="T4" fmla="*/ 230167 w 2640"/>
              <a:gd name="T5" fmla="*/ 20886 h 83"/>
              <a:gd name="T6" fmla="*/ 335721 w 2640"/>
              <a:gd name="T7" fmla="*/ 15263 h 83"/>
              <a:gd name="T8" fmla="*/ 433213 w 2640"/>
              <a:gd name="T9" fmla="*/ 8836 h 83"/>
              <a:gd name="T10" fmla="*/ 524107 w 2640"/>
              <a:gd name="T11" fmla="*/ 5623 h 83"/>
              <a:gd name="T12" fmla="*/ 607670 w 2640"/>
              <a:gd name="T13" fmla="*/ 3213 h 83"/>
              <a:gd name="T14" fmla="*/ 686103 w 2640"/>
              <a:gd name="T15" fmla="*/ 0 h 83"/>
              <a:gd name="T16" fmla="*/ 755740 w 2640"/>
              <a:gd name="T17" fmla="*/ 0 h 83"/>
              <a:gd name="T18" fmla="*/ 818046 w 2640"/>
              <a:gd name="T19" fmla="*/ 0 h 83"/>
              <a:gd name="T20" fmla="*/ 875221 w 2640"/>
              <a:gd name="T21" fmla="*/ 3213 h 83"/>
              <a:gd name="T22" fmla="*/ 925800 w 2640"/>
              <a:gd name="T23" fmla="*/ 5623 h 83"/>
              <a:gd name="T24" fmla="*/ 1015228 w 2640"/>
              <a:gd name="T25" fmla="*/ 15263 h 83"/>
              <a:gd name="T26" fmla="*/ 1069471 w 2640"/>
              <a:gd name="T27" fmla="*/ 20083 h 83"/>
              <a:gd name="T28" fmla="*/ 1133243 w 2640"/>
              <a:gd name="T29" fmla="*/ 25706 h 83"/>
              <a:gd name="T30" fmla="*/ 1204346 w 2640"/>
              <a:gd name="T31" fmla="*/ 30526 h 83"/>
              <a:gd name="T32" fmla="*/ 1284244 w 2640"/>
              <a:gd name="T33" fmla="*/ 35346 h 83"/>
              <a:gd name="T34" fmla="*/ 1372206 w 2640"/>
              <a:gd name="T35" fmla="*/ 40969 h 83"/>
              <a:gd name="T36" fmla="*/ 1468231 w 2640"/>
              <a:gd name="T37" fmla="*/ 45789 h 83"/>
              <a:gd name="T38" fmla="*/ 1573053 w 2640"/>
              <a:gd name="T39" fmla="*/ 51412 h 83"/>
              <a:gd name="T40" fmla="*/ 1685938 w 2640"/>
              <a:gd name="T41" fmla="*/ 56232 h 83"/>
              <a:gd name="T42" fmla="*/ 1805419 w 2640"/>
              <a:gd name="T43" fmla="*/ 61052 h 83"/>
              <a:gd name="T44" fmla="*/ 1935163 w 2640"/>
              <a:gd name="T45" fmla="*/ 66675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40"/>
              <a:gd name="T70" fmla="*/ 0 h 83"/>
              <a:gd name="T71" fmla="*/ 2640 w 2640"/>
              <a:gd name="T72" fmla="*/ 83 h 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40" h="83">
                <a:moveTo>
                  <a:pt x="0" y="47"/>
                </a:moveTo>
                <a:lnTo>
                  <a:pt x="161" y="36"/>
                </a:lnTo>
                <a:lnTo>
                  <a:pt x="314" y="26"/>
                </a:lnTo>
                <a:lnTo>
                  <a:pt x="458" y="19"/>
                </a:lnTo>
                <a:lnTo>
                  <a:pt x="591" y="11"/>
                </a:lnTo>
                <a:lnTo>
                  <a:pt x="715" y="7"/>
                </a:lnTo>
                <a:lnTo>
                  <a:pt x="829" y="4"/>
                </a:lnTo>
                <a:lnTo>
                  <a:pt x="936" y="0"/>
                </a:lnTo>
                <a:lnTo>
                  <a:pt x="1031" y="0"/>
                </a:lnTo>
                <a:lnTo>
                  <a:pt x="1116" y="0"/>
                </a:lnTo>
                <a:lnTo>
                  <a:pt x="1194" y="4"/>
                </a:lnTo>
                <a:lnTo>
                  <a:pt x="1263" y="7"/>
                </a:lnTo>
                <a:lnTo>
                  <a:pt x="1385" y="19"/>
                </a:lnTo>
                <a:lnTo>
                  <a:pt x="1459" y="25"/>
                </a:lnTo>
                <a:lnTo>
                  <a:pt x="1546" y="32"/>
                </a:lnTo>
                <a:lnTo>
                  <a:pt x="1643" y="38"/>
                </a:lnTo>
                <a:lnTo>
                  <a:pt x="1752" y="44"/>
                </a:lnTo>
                <a:lnTo>
                  <a:pt x="1872" y="51"/>
                </a:lnTo>
                <a:lnTo>
                  <a:pt x="2003" y="57"/>
                </a:lnTo>
                <a:lnTo>
                  <a:pt x="2146" y="64"/>
                </a:lnTo>
                <a:lnTo>
                  <a:pt x="2300" y="70"/>
                </a:lnTo>
                <a:lnTo>
                  <a:pt x="2463" y="76"/>
                </a:lnTo>
                <a:lnTo>
                  <a:pt x="2640" y="83"/>
                </a:lnTo>
              </a:path>
            </a:pathLst>
          </a:custGeom>
          <a:noFill/>
          <a:ln w="50800">
            <a:solidFill>
              <a:srgbClr val="0000FF"/>
            </a:solidFill>
            <a:round/>
            <a:headEnd/>
            <a:tailEnd/>
          </a:ln>
        </p:spPr>
        <p:txBody>
          <a:bodyPr/>
          <a:lstStyle/>
          <a:p>
            <a:endParaRPr lang="en-US">
              <a:latin typeface="Corbel" pitchFamily="34" charset="0"/>
            </a:endParaRPr>
          </a:p>
        </p:txBody>
      </p:sp>
      <p:sp>
        <p:nvSpPr>
          <p:cNvPr id="122886" name="Freeform 6"/>
          <p:cNvSpPr>
            <a:spLocks/>
          </p:cNvSpPr>
          <p:nvPr/>
        </p:nvSpPr>
        <p:spPr bwMode="auto">
          <a:xfrm>
            <a:off x="3252788" y="2727325"/>
            <a:ext cx="1281112" cy="58738"/>
          </a:xfrm>
          <a:custGeom>
            <a:avLst/>
            <a:gdLst>
              <a:gd name="T0" fmla="*/ 0 w 1749"/>
              <a:gd name="T1" fmla="*/ 58738 h 74"/>
              <a:gd name="T2" fmla="*/ 149426 w 1749"/>
              <a:gd name="T3" fmla="*/ 43657 h 74"/>
              <a:gd name="T4" fmla="*/ 280541 w 1749"/>
              <a:gd name="T5" fmla="*/ 30163 h 74"/>
              <a:gd name="T6" fmla="*/ 395541 w 1749"/>
              <a:gd name="T7" fmla="*/ 18256 h 74"/>
              <a:gd name="T8" fmla="*/ 493693 w 1749"/>
              <a:gd name="T9" fmla="*/ 9525 h 74"/>
              <a:gd name="T10" fmla="*/ 620413 w 1749"/>
              <a:gd name="T11" fmla="*/ 0 h 74"/>
              <a:gd name="T12" fmla="*/ 673151 w 1749"/>
              <a:gd name="T13" fmla="*/ 0 h 74"/>
              <a:gd name="T14" fmla="*/ 734680 w 1749"/>
              <a:gd name="T15" fmla="*/ 1588 h 74"/>
              <a:gd name="T16" fmla="*/ 805731 w 1749"/>
              <a:gd name="T17" fmla="*/ 4763 h 74"/>
              <a:gd name="T18" fmla="*/ 883374 w 1749"/>
              <a:gd name="T19" fmla="*/ 9525 h 74"/>
              <a:gd name="T20" fmla="*/ 969807 w 1749"/>
              <a:gd name="T21" fmla="*/ 15081 h 74"/>
              <a:gd name="T22" fmla="*/ 1066495 w 1749"/>
              <a:gd name="T23" fmla="*/ 24606 h 74"/>
              <a:gd name="T24" fmla="*/ 1169042 w 1749"/>
              <a:gd name="T25" fmla="*/ 33338 h 74"/>
              <a:gd name="T26" fmla="*/ 1281112 w 1749"/>
              <a:gd name="T27" fmla="*/ 45244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49"/>
              <a:gd name="T43" fmla="*/ 0 h 74"/>
              <a:gd name="T44" fmla="*/ 1749 w 1749"/>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49" h="74">
                <a:moveTo>
                  <a:pt x="0" y="74"/>
                </a:moveTo>
                <a:lnTo>
                  <a:pt x="204" y="55"/>
                </a:lnTo>
                <a:lnTo>
                  <a:pt x="383" y="38"/>
                </a:lnTo>
                <a:lnTo>
                  <a:pt x="540" y="23"/>
                </a:lnTo>
                <a:lnTo>
                  <a:pt x="674" y="12"/>
                </a:lnTo>
                <a:lnTo>
                  <a:pt x="847" y="0"/>
                </a:lnTo>
                <a:lnTo>
                  <a:pt x="919" y="0"/>
                </a:lnTo>
                <a:lnTo>
                  <a:pt x="1003" y="2"/>
                </a:lnTo>
                <a:lnTo>
                  <a:pt x="1100" y="6"/>
                </a:lnTo>
                <a:lnTo>
                  <a:pt x="1206" y="12"/>
                </a:lnTo>
                <a:lnTo>
                  <a:pt x="1324" y="19"/>
                </a:lnTo>
                <a:lnTo>
                  <a:pt x="1456" y="31"/>
                </a:lnTo>
                <a:lnTo>
                  <a:pt x="1596" y="42"/>
                </a:lnTo>
                <a:lnTo>
                  <a:pt x="1749" y="57"/>
                </a:lnTo>
              </a:path>
            </a:pathLst>
          </a:custGeom>
          <a:noFill/>
          <a:ln w="50800">
            <a:solidFill>
              <a:srgbClr val="0000FF"/>
            </a:solidFill>
            <a:round/>
            <a:headEnd/>
            <a:tailEnd/>
          </a:ln>
        </p:spPr>
        <p:txBody>
          <a:bodyPr/>
          <a:lstStyle/>
          <a:p>
            <a:endParaRPr lang="en-US">
              <a:latin typeface="Corbel" pitchFamily="34" charset="0"/>
            </a:endParaRPr>
          </a:p>
        </p:txBody>
      </p:sp>
      <p:sp>
        <p:nvSpPr>
          <p:cNvPr id="122887" name="Line 7"/>
          <p:cNvSpPr>
            <a:spLocks noChangeShapeType="1"/>
          </p:cNvSpPr>
          <p:nvPr/>
        </p:nvSpPr>
        <p:spPr bwMode="auto">
          <a:xfrm>
            <a:off x="2547938" y="2659063"/>
            <a:ext cx="4338637" cy="1587"/>
          </a:xfrm>
          <a:prstGeom prst="line">
            <a:avLst/>
          </a:prstGeom>
          <a:noFill/>
          <a:ln w="9525">
            <a:solidFill>
              <a:srgbClr val="000000"/>
            </a:solidFill>
            <a:round/>
            <a:headEnd/>
            <a:tailEnd/>
          </a:ln>
        </p:spPr>
        <p:txBody>
          <a:bodyPr/>
          <a:lstStyle/>
          <a:p>
            <a:endParaRPr lang="en-US"/>
          </a:p>
        </p:txBody>
      </p:sp>
      <p:sp>
        <p:nvSpPr>
          <p:cNvPr id="122888" name="Line 8"/>
          <p:cNvSpPr>
            <a:spLocks noChangeShapeType="1"/>
          </p:cNvSpPr>
          <p:nvPr/>
        </p:nvSpPr>
        <p:spPr bwMode="auto">
          <a:xfrm>
            <a:off x="2547938" y="3224213"/>
            <a:ext cx="4338637" cy="1587"/>
          </a:xfrm>
          <a:prstGeom prst="line">
            <a:avLst/>
          </a:prstGeom>
          <a:noFill/>
          <a:ln w="9525">
            <a:solidFill>
              <a:srgbClr val="000000"/>
            </a:solidFill>
            <a:round/>
            <a:headEnd/>
            <a:tailEnd/>
          </a:ln>
        </p:spPr>
        <p:txBody>
          <a:bodyPr/>
          <a:lstStyle/>
          <a:p>
            <a:endParaRPr lang="en-US"/>
          </a:p>
        </p:txBody>
      </p:sp>
      <p:sp>
        <p:nvSpPr>
          <p:cNvPr id="122889" name="Line 9"/>
          <p:cNvSpPr>
            <a:spLocks noChangeShapeType="1"/>
          </p:cNvSpPr>
          <p:nvPr/>
        </p:nvSpPr>
        <p:spPr bwMode="auto">
          <a:xfrm>
            <a:off x="2547938" y="3848100"/>
            <a:ext cx="4338637" cy="1588"/>
          </a:xfrm>
          <a:prstGeom prst="line">
            <a:avLst/>
          </a:prstGeom>
          <a:noFill/>
          <a:ln w="9525">
            <a:solidFill>
              <a:srgbClr val="000000"/>
            </a:solidFill>
            <a:round/>
            <a:headEnd/>
            <a:tailEnd/>
          </a:ln>
        </p:spPr>
        <p:txBody>
          <a:bodyPr/>
          <a:lstStyle/>
          <a:p>
            <a:endParaRPr lang="en-US"/>
          </a:p>
        </p:txBody>
      </p:sp>
      <p:sp>
        <p:nvSpPr>
          <p:cNvPr id="122890" name="Line 10"/>
          <p:cNvSpPr>
            <a:spLocks noChangeShapeType="1"/>
          </p:cNvSpPr>
          <p:nvPr/>
        </p:nvSpPr>
        <p:spPr bwMode="auto">
          <a:xfrm>
            <a:off x="2547938" y="4414838"/>
            <a:ext cx="4338637" cy="1587"/>
          </a:xfrm>
          <a:prstGeom prst="line">
            <a:avLst/>
          </a:prstGeom>
          <a:noFill/>
          <a:ln w="9525">
            <a:solidFill>
              <a:srgbClr val="000000"/>
            </a:solidFill>
            <a:round/>
            <a:headEnd/>
            <a:tailEnd/>
          </a:ln>
        </p:spPr>
        <p:txBody>
          <a:bodyPr/>
          <a:lstStyle/>
          <a:p>
            <a:endParaRPr lang="en-US"/>
          </a:p>
        </p:txBody>
      </p:sp>
      <p:sp>
        <p:nvSpPr>
          <p:cNvPr id="122891" name="Line 11"/>
          <p:cNvSpPr>
            <a:spLocks noChangeShapeType="1"/>
          </p:cNvSpPr>
          <p:nvPr/>
        </p:nvSpPr>
        <p:spPr bwMode="auto">
          <a:xfrm>
            <a:off x="2547938" y="4979988"/>
            <a:ext cx="4338637" cy="1587"/>
          </a:xfrm>
          <a:prstGeom prst="line">
            <a:avLst/>
          </a:prstGeom>
          <a:noFill/>
          <a:ln w="9525">
            <a:solidFill>
              <a:srgbClr val="000000"/>
            </a:solidFill>
            <a:round/>
            <a:headEnd/>
            <a:tailEnd/>
          </a:ln>
        </p:spPr>
        <p:txBody>
          <a:bodyPr/>
          <a:lstStyle/>
          <a:p>
            <a:endParaRPr lang="en-US"/>
          </a:p>
        </p:txBody>
      </p:sp>
      <p:sp>
        <p:nvSpPr>
          <p:cNvPr id="122892" name="Line 12"/>
          <p:cNvSpPr>
            <a:spLocks noChangeShapeType="1"/>
          </p:cNvSpPr>
          <p:nvPr/>
        </p:nvSpPr>
        <p:spPr bwMode="auto">
          <a:xfrm flipV="1">
            <a:off x="3382963" y="2092325"/>
            <a:ext cx="1587" cy="3509963"/>
          </a:xfrm>
          <a:prstGeom prst="line">
            <a:avLst/>
          </a:prstGeom>
          <a:noFill/>
          <a:ln w="28575">
            <a:solidFill>
              <a:schemeClr val="accent1"/>
            </a:solidFill>
            <a:round/>
            <a:headEnd/>
            <a:tailEnd/>
          </a:ln>
        </p:spPr>
        <p:txBody>
          <a:bodyPr/>
          <a:lstStyle/>
          <a:p>
            <a:endParaRPr lang="en-US"/>
          </a:p>
        </p:txBody>
      </p:sp>
      <p:sp>
        <p:nvSpPr>
          <p:cNvPr id="122893" name="Line 13"/>
          <p:cNvSpPr>
            <a:spLocks noChangeShapeType="1"/>
          </p:cNvSpPr>
          <p:nvPr/>
        </p:nvSpPr>
        <p:spPr bwMode="auto">
          <a:xfrm flipV="1">
            <a:off x="4273550" y="2092325"/>
            <a:ext cx="1588" cy="3509963"/>
          </a:xfrm>
          <a:prstGeom prst="line">
            <a:avLst/>
          </a:prstGeom>
          <a:noFill/>
          <a:ln w="9525">
            <a:solidFill>
              <a:srgbClr val="000000"/>
            </a:solidFill>
            <a:round/>
            <a:headEnd/>
            <a:tailEnd/>
          </a:ln>
        </p:spPr>
        <p:txBody>
          <a:bodyPr/>
          <a:lstStyle/>
          <a:p>
            <a:endParaRPr lang="en-US"/>
          </a:p>
        </p:txBody>
      </p:sp>
      <p:sp>
        <p:nvSpPr>
          <p:cNvPr id="122894" name="Line 14"/>
          <p:cNvSpPr>
            <a:spLocks noChangeShapeType="1"/>
          </p:cNvSpPr>
          <p:nvPr/>
        </p:nvSpPr>
        <p:spPr bwMode="auto">
          <a:xfrm flipV="1">
            <a:off x="5110163" y="2092325"/>
            <a:ext cx="1587" cy="3509963"/>
          </a:xfrm>
          <a:prstGeom prst="line">
            <a:avLst/>
          </a:prstGeom>
          <a:noFill/>
          <a:ln w="9525">
            <a:solidFill>
              <a:srgbClr val="000000"/>
            </a:solidFill>
            <a:round/>
            <a:headEnd/>
            <a:tailEnd/>
          </a:ln>
        </p:spPr>
        <p:txBody>
          <a:bodyPr/>
          <a:lstStyle/>
          <a:p>
            <a:endParaRPr lang="en-US"/>
          </a:p>
        </p:txBody>
      </p:sp>
      <p:sp>
        <p:nvSpPr>
          <p:cNvPr id="122895" name="Line 15"/>
          <p:cNvSpPr>
            <a:spLocks noChangeShapeType="1"/>
          </p:cNvSpPr>
          <p:nvPr/>
        </p:nvSpPr>
        <p:spPr bwMode="auto">
          <a:xfrm flipV="1">
            <a:off x="5997575" y="2092325"/>
            <a:ext cx="1588" cy="3509963"/>
          </a:xfrm>
          <a:prstGeom prst="line">
            <a:avLst/>
          </a:prstGeom>
          <a:noFill/>
          <a:ln w="28575">
            <a:solidFill>
              <a:schemeClr val="accent1"/>
            </a:solidFill>
            <a:round/>
            <a:headEnd/>
            <a:tailEnd/>
          </a:ln>
        </p:spPr>
        <p:txBody>
          <a:bodyPr/>
          <a:lstStyle/>
          <a:p>
            <a:endParaRPr lang="en-US"/>
          </a:p>
        </p:txBody>
      </p:sp>
      <p:sp>
        <p:nvSpPr>
          <p:cNvPr id="122896" name="Rectangle 16"/>
          <p:cNvSpPr>
            <a:spLocks noChangeArrowheads="1"/>
          </p:cNvSpPr>
          <p:nvPr/>
        </p:nvSpPr>
        <p:spPr bwMode="auto">
          <a:xfrm>
            <a:off x="2312988" y="2017713"/>
            <a:ext cx="149225"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50</a:t>
            </a:r>
            <a:endParaRPr lang="hr-HR" sz="2400">
              <a:latin typeface="Corbel" pitchFamily="34" charset="0"/>
            </a:endParaRPr>
          </a:p>
        </p:txBody>
      </p:sp>
      <p:sp>
        <p:nvSpPr>
          <p:cNvPr id="122897" name="Rectangle 17"/>
          <p:cNvSpPr>
            <a:spLocks noChangeArrowheads="1"/>
          </p:cNvSpPr>
          <p:nvPr/>
        </p:nvSpPr>
        <p:spPr bwMode="auto">
          <a:xfrm>
            <a:off x="2312988" y="2582863"/>
            <a:ext cx="147637"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25</a:t>
            </a:r>
            <a:endParaRPr lang="hr-HR" sz="2400">
              <a:latin typeface="Corbel" pitchFamily="34" charset="0"/>
            </a:endParaRPr>
          </a:p>
        </p:txBody>
      </p:sp>
      <p:sp>
        <p:nvSpPr>
          <p:cNvPr id="122898" name="Rectangle 18"/>
          <p:cNvSpPr>
            <a:spLocks noChangeArrowheads="1"/>
          </p:cNvSpPr>
          <p:nvPr/>
        </p:nvSpPr>
        <p:spPr bwMode="auto">
          <a:xfrm>
            <a:off x="2352675" y="3149600"/>
            <a:ext cx="77788"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0</a:t>
            </a:r>
            <a:endParaRPr lang="hr-HR" sz="2400">
              <a:latin typeface="Corbel" pitchFamily="34" charset="0"/>
            </a:endParaRPr>
          </a:p>
        </p:txBody>
      </p:sp>
      <p:sp>
        <p:nvSpPr>
          <p:cNvPr id="122899" name="Rectangle 19"/>
          <p:cNvSpPr>
            <a:spLocks noChangeArrowheads="1"/>
          </p:cNvSpPr>
          <p:nvPr/>
        </p:nvSpPr>
        <p:spPr bwMode="auto">
          <a:xfrm>
            <a:off x="2290763" y="3773488"/>
            <a:ext cx="198437"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-25</a:t>
            </a:r>
            <a:endParaRPr lang="hr-HR" sz="2400">
              <a:latin typeface="Corbel" pitchFamily="34" charset="0"/>
            </a:endParaRPr>
          </a:p>
        </p:txBody>
      </p:sp>
      <p:sp>
        <p:nvSpPr>
          <p:cNvPr id="122900" name="Rectangle 20"/>
          <p:cNvSpPr>
            <a:spLocks noChangeArrowheads="1"/>
          </p:cNvSpPr>
          <p:nvPr/>
        </p:nvSpPr>
        <p:spPr bwMode="auto">
          <a:xfrm>
            <a:off x="2290763" y="4338638"/>
            <a:ext cx="200025"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-50</a:t>
            </a:r>
            <a:endParaRPr lang="hr-HR" sz="2400">
              <a:latin typeface="Corbel" pitchFamily="34" charset="0"/>
            </a:endParaRPr>
          </a:p>
        </p:txBody>
      </p:sp>
      <p:sp>
        <p:nvSpPr>
          <p:cNvPr id="122901" name="Rectangle 21"/>
          <p:cNvSpPr>
            <a:spLocks noChangeArrowheads="1"/>
          </p:cNvSpPr>
          <p:nvPr/>
        </p:nvSpPr>
        <p:spPr bwMode="auto">
          <a:xfrm>
            <a:off x="2290763" y="4905375"/>
            <a:ext cx="187325"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-75</a:t>
            </a:r>
            <a:endParaRPr lang="hr-HR" sz="2400">
              <a:latin typeface="Corbel" pitchFamily="34" charset="0"/>
            </a:endParaRPr>
          </a:p>
        </p:txBody>
      </p:sp>
      <p:sp>
        <p:nvSpPr>
          <p:cNvPr id="122902" name="Rectangle 22"/>
          <p:cNvSpPr>
            <a:spLocks noChangeArrowheads="1"/>
          </p:cNvSpPr>
          <p:nvPr/>
        </p:nvSpPr>
        <p:spPr bwMode="auto">
          <a:xfrm>
            <a:off x="2198688" y="5527675"/>
            <a:ext cx="277812"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-100</a:t>
            </a:r>
            <a:endParaRPr lang="hr-HR" sz="2400">
              <a:latin typeface="Corbel" pitchFamily="34" charset="0"/>
            </a:endParaRPr>
          </a:p>
        </p:txBody>
      </p:sp>
      <p:sp>
        <p:nvSpPr>
          <p:cNvPr id="122903" name="Rectangle 23"/>
          <p:cNvSpPr>
            <a:spLocks noChangeArrowheads="1"/>
          </p:cNvSpPr>
          <p:nvPr/>
        </p:nvSpPr>
        <p:spPr bwMode="auto">
          <a:xfrm>
            <a:off x="3228975" y="5640388"/>
            <a:ext cx="292100"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1530</a:t>
            </a:r>
            <a:endParaRPr lang="hr-HR" sz="2400">
              <a:latin typeface="Corbel" pitchFamily="34" charset="0"/>
            </a:endParaRPr>
          </a:p>
        </p:txBody>
      </p:sp>
      <p:sp>
        <p:nvSpPr>
          <p:cNvPr id="122904" name="Rectangle 24"/>
          <p:cNvSpPr>
            <a:spLocks noChangeArrowheads="1"/>
          </p:cNvSpPr>
          <p:nvPr/>
        </p:nvSpPr>
        <p:spPr bwMode="auto">
          <a:xfrm>
            <a:off x="4117975" y="5640388"/>
            <a:ext cx="301625"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1540</a:t>
            </a:r>
            <a:endParaRPr lang="hr-HR" sz="2400">
              <a:latin typeface="Corbel" pitchFamily="34" charset="0"/>
            </a:endParaRPr>
          </a:p>
        </p:txBody>
      </p:sp>
      <p:sp>
        <p:nvSpPr>
          <p:cNvPr id="122905" name="Rectangle 25"/>
          <p:cNvSpPr>
            <a:spLocks noChangeArrowheads="1"/>
          </p:cNvSpPr>
          <p:nvPr/>
        </p:nvSpPr>
        <p:spPr bwMode="auto">
          <a:xfrm>
            <a:off x="4954588" y="5640388"/>
            <a:ext cx="292100"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1550</a:t>
            </a:r>
            <a:endParaRPr lang="hr-HR" sz="2400">
              <a:latin typeface="Corbel" pitchFamily="34" charset="0"/>
            </a:endParaRPr>
          </a:p>
        </p:txBody>
      </p:sp>
      <p:sp>
        <p:nvSpPr>
          <p:cNvPr id="122906" name="Rectangle 26"/>
          <p:cNvSpPr>
            <a:spLocks noChangeArrowheads="1"/>
          </p:cNvSpPr>
          <p:nvPr/>
        </p:nvSpPr>
        <p:spPr bwMode="auto">
          <a:xfrm>
            <a:off x="5842000" y="5640388"/>
            <a:ext cx="301625"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1560</a:t>
            </a:r>
            <a:endParaRPr lang="hr-HR" sz="2400">
              <a:latin typeface="Corbel" pitchFamily="34" charset="0"/>
            </a:endParaRPr>
          </a:p>
        </p:txBody>
      </p:sp>
      <p:sp>
        <p:nvSpPr>
          <p:cNvPr id="122907" name="Rectangle 27"/>
          <p:cNvSpPr>
            <a:spLocks noChangeArrowheads="1"/>
          </p:cNvSpPr>
          <p:nvPr/>
        </p:nvSpPr>
        <p:spPr bwMode="auto">
          <a:xfrm>
            <a:off x="6732588" y="5640388"/>
            <a:ext cx="287337"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1570</a:t>
            </a:r>
            <a:endParaRPr lang="hr-HR" sz="2400">
              <a:latin typeface="Corbel" pitchFamily="34" charset="0"/>
            </a:endParaRPr>
          </a:p>
        </p:txBody>
      </p:sp>
      <p:sp>
        <p:nvSpPr>
          <p:cNvPr id="122908" name="Rectangle 28"/>
          <p:cNvSpPr>
            <a:spLocks noChangeArrowheads="1"/>
          </p:cNvSpPr>
          <p:nvPr/>
        </p:nvSpPr>
        <p:spPr bwMode="auto">
          <a:xfrm>
            <a:off x="2390775" y="5640388"/>
            <a:ext cx="296863" cy="184150"/>
          </a:xfrm>
          <a:prstGeom prst="rect">
            <a:avLst/>
          </a:prstGeom>
          <a:noFill/>
          <a:ln w="9525">
            <a:noFill/>
            <a:miter lim="800000"/>
            <a:headEnd/>
            <a:tailEnd/>
          </a:ln>
        </p:spPr>
        <p:txBody>
          <a:bodyPr wrap="none" lIns="0" tIns="0" rIns="0" bIns="0">
            <a:spAutoFit/>
          </a:bodyPr>
          <a:lstStyle/>
          <a:p>
            <a:pPr eaLnBrk="0" hangingPunct="0"/>
            <a:r>
              <a:rPr lang="hr-HR" sz="1200">
                <a:solidFill>
                  <a:srgbClr val="000000"/>
                </a:solidFill>
                <a:latin typeface="Corbel" pitchFamily="34" charset="0"/>
              </a:rPr>
              <a:t>1520</a:t>
            </a:r>
            <a:endParaRPr lang="hr-HR" sz="2400">
              <a:latin typeface="Corbel" pitchFamily="34" charset="0"/>
            </a:endParaRPr>
          </a:p>
        </p:txBody>
      </p:sp>
      <p:sp>
        <p:nvSpPr>
          <p:cNvPr id="122909" name="Rectangle 29"/>
          <p:cNvSpPr>
            <a:spLocks noChangeArrowheads="1"/>
          </p:cNvSpPr>
          <p:nvPr/>
        </p:nvSpPr>
        <p:spPr bwMode="auto">
          <a:xfrm>
            <a:off x="5153025" y="5830888"/>
            <a:ext cx="1762125" cy="261937"/>
          </a:xfrm>
          <a:prstGeom prst="rect">
            <a:avLst/>
          </a:prstGeom>
          <a:noFill/>
          <a:ln w="9525">
            <a:noFill/>
            <a:miter lim="800000"/>
            <a:headEnd/>
            <a:tailEnd/>
          </a:ln>
        </p:spPr>
        <p:txBody>
          <a:bodyPr wrap="none" lIns="0" tIns="0" rIns="0" bIns="0">
            <a:spAutoFit/>
          </a:bodyPr>
          <a:lstStyle/>
          <a:p>
            <a:pPr eaLnBrk="0" hangingPunct="0"/>
            <a:r>
              <a:rPr lang="hr-HR" sz="1700" b="1">
                <a:solidFill>
                  <a:srgbClr val="000000"/>
                </a:solidFill>
                <a:latin typeface="Corbel" pitchFamily="34" charset="0"/>
              </a:rPr>
              <a:t>Valna duljina [nm]</a:t>
            </a:r>
            <a:endParaRPr lang="hr-HR" sz="2400">
              <a:latin typeface="Corbel" pitchFamily="34" charset="0"/>
            </a:endParaRPr>
          </a:p>
        </p:txBody>
      </p:sp>
      <p:sp>
        <p:nvSpPr>
          <p:cNvPr id="122910" name="Rectangle 30"/>
          <p:cNvSpPr>
            <a:spLocks noChangeArrowheads="1"/>
          </p:cNvSpPr>
          <p:nvPr/>
        </p:nvSpPr>
        <p:spPr bwMode="auto">
          <a:xfrm rot="-5400000">
            <a:off x="1191419" y="2651919"/>
            <a:ext cx="1384300" cy="261938"/>
          </a:xfrm>
          <a:prstGeom prst="rect">
            <a:avLst/>
          </a:prstGeom>
          <a:noFill/>
          <a:ln w="9525">
            <a:noFill/>
            <a:miter lim="800000"/>
            <a:headEnd/>
            <a:tailEnd/>
          </a:ln>
        </p:spPr>
        <p:txBody>
          <a:bodyPr wrap="none" lIns="0" tIns="0" rIns="0" bIns="0">
            <a:spAutoFit/>
          </a:bodyPr>
          <a:lstStyle/>
          <a:p>
            <a:pPr eaLnBrk="0" hangingPunct="0"/>
            <a:r>
              <a:rPr lang="hr-HR" sz="1700" b="1">
                <a:solidFill>
                  <a:srgbClr val="000000"/>
                </a:solidFill>
                <a:latin typeface="Corbel" pitchFamily="34" charset="0"/>
              </a:rPr>
              <a:t>Pojačanje [dB]</a:t>
            </a:r>
            <a:endParaRPr lang="hr-HR" sz="2400">
              <a:latin typeface="Corbel" pitchFamily="34" charset="0"/>
            </a:endParaRPr>
          </a:p>
        </p:txBody>
      </p:sp>
      <p:sp>
        <p:nvSpPr>
          <p:cNvPr id="122911" name="Rectangle 31"/>
          <p:cNvSpPr>
            <a:spLocks noChangeArrowheads="1"/>
          </p:cNvSpPr>
          <p:nvPr/>
        </p:nvSpPr>
        <p:spPr bwMode="auto">
          <a:xfrm>
            <a:off x="4727575" y="3413125"/>
            <a:ext cx="1254125" cy="811213"/>
          </a:xfrm>
          <a:prstGeom prst="rect">
            <a:avLst/>
          </a:prstGeom>
          <a:solidFill>
            <a:srgbClr val="FFFFFF"/>
          </a:solidFill>
          <a:ln w="9525">
            <a:noFill/>
            <a:miter lim="800000"/>
            <a:headEnd/>
            <a:tailEnd/>
          </a:ln>
        </p:spPr>
        <p:txBody>
          <a:bodyPr/>
          <a:lstStyle/>
          <a:p>
            <a:endParaRPr lang="en-US">
              <a:latin typeface="Corbel" pitchFamily="34" charset="0"/>
            </a:endParaRPr>
          </a:p>
        </p:txBody>
      </p:sp>
      <p:sp>
        <p:nvSpPr>
          <p:cNvPr id="122912" name="Rectangle 32"/>
          <p:cNvSpPr>
            <a:spLocks noChangeArrowheads="1"/>
          </p:cNvSpPr>
          <p:nvPr/>
        </p:nvSpPr>
        <p:spPr bwMode="auto">
          <a:xfrm>
            <a:off x="4840288" y="3486150"/>
            <a:ext cx="1090612" cy="354013"/>
          </a:xfrm>
          <a:prstGeom prst="rect">
            <a:avLst/>
          </a:prstGeom>
          <a:noFill/>
          <a:ln w="9525">
            <a:noFill/>
            <a:miter lim="800000"/>
            <a:headEnd/>
            <a:tailEnd/>
          </a:ln>
        </p:spPr>
        <p:txBody>
          <a:bodyPr wrap="none" lIns="0" tIns="0" rIns="0" bIns="0">
            <a:spAutoFit/>
          </a:bodyPr>
          <a:lstStyle/>
          <a:p>
            <a:pPr eaLnBrk="0" hangingPunct="0"/>
            <a:r>
              <a:rPr lang="hr-HR" sz="2300">
                <a:solidFill>
                  <a:srgbClr val="000000"/>
                </a:solidFill>
                <a:latin typeface="Corbel" pitchFamily="34" charset="0"/>
              </a:rPr>
              <a:t>nakon 50</a:t>
            </a:r>
            <a:endParaRPr lang="hr-HR" sz="2400">
              <a:latin typeface="Corbel" pitchFamily="34" charset="0"/>
            </a:endParaRPr>
          </a:p>
        </p:txBody>
      </p:sp>
      <p:sp>
        <p:nvSpPr>
          <p:cNvPr id="122913" name="Rectangle 33"/>
          <p:cNvSpPr>
            <a:spLocks noChangeArrowheads="1"/>
          </p:cNvSpPr>
          <p:nvPr/>
        </p:nvSpPr>
        <p:spPr bwMode="auto">
          <a:xfrm>
            <a:off x="4887913" y="3848100"/>
            <a:ext cx="1016000" cy="354013"/>
          </a:xfrm>
          <a:prstGeom prst="rect">
            <a:avLst/>
          </a:prstGeom>
          <a:noFill/>
          <a:ln w="9525">
            <a:noFill/>
            <a:miter lim="800000"/>
            <a:headEnd/>
            <a:tailEnd/>
          </a:ln>
        </p:spPr>
        <p:txBody>
          <a:bodyPr wrap="none" lIns="0" tIns="0" rIns="0" bIns="0">
            <a:spAutoFit/>
          </a:bodyPr>
          <a:lstStyle/>
          <a:p>
            <a:pPr eaLnBrk="0" hangingPunct="0"/>
            <a:r>
              <a:rPr lang="hr-HR" sz="2300">
                <a:solidFill>
                  <a:srgbClr val="000000"/>
                </a:solidFill>
                <a:latin typeface="Corbel" pitchFamily="34" charset="0"/>
              </a:rPr>
              <a:t>pojačala</a:t>
            </a:r>
            <a:endParaRPr lang="hr-HR" sz="2400">
              <a:latin typeface="Corbel" pitchFamily="34" charset="0"/>
            </a:endParaRPr>
          </a:p>
        </p:txBody>
      </p:sp>
      <p:sp>
        <p:nvSpPr>
          <p:cNvPr id="122914" name="Rectangle 34"/>
          <p:cNvSpPr>
            <a:spLocks noChangeArrowheads="1"/>
          </p:cNvSpPr>
          <p:nvPr/>
        </p:nvSpPr>
        <p:spPr bwMode="auto">
          <a:xfrm>
            <a:off x="3019425" y="2166938"/>
            <a:ext cx="1916113" cy="436562"/>
          </a:xfrm>
          <a:prstGeom prst="rect">
            <a:avLst/>
          </a:prstGeom>
          <a:solidFill>
            <a:srgbClr val="FFFFFF"/>
          </a:solidFill>
          <a:ln w="9525">
            <a:noFill/>
            <a:miter lim="800000"/>
            <a:headEnd/>
            <a:tailEnd/>
          </a:ln>
        </p:spPr>
        <p:txBody>
          <a:bodyPr/>
          <a:lstStyle/>
          <a:p>
            <a:endParaRPr lang="en-US">
              <a:latin typeface="Corbel" pitchFamily="34" charset="0"/>
            </a:endParaRPr>
          </a:p>
        </p:txBody>
      </p:sp>
      <p:sp>
        <p:nvSpPr>
          <p:cNvPr id="122915" name="Rectangle 35"/>
          <p:cNvSpPr>
            <a:spLocks noChangeArrowheads="1"/>
          </p:cNvSpPr>
          <p:nvPr/>
        </p:nvSpPr>
        <p:spPr bwMode="auto">
          <a:xfrm>
            <a:off x="3157538" y="2235200"/>
            <a:ext cx="1778000" cy="354013"/>
          </a:xfrm>
          <a:prstGeom prst="rect">
            <a:avLst/>
          </a:prstGeom>
          <a:noFill/>
          <a:ln w="9525">
            <a:noFill/>
            <a:miter lim="800000"/>
            <a:headEnd/>
            <a:tailEnd/>
          </a:ln>
        </p:spPr>
        <p:txBody>
          <a:bodyPr wrap="none" lIns="0" tIns="0" rIns="0" bIns="0">
            <a:spAutoFit/>
          </a:bodyPr>
          <a:lstStyle/>
          <a:p>
            <a:pPr eaLnBrk="0" hangingPunct="0"/>
            <a:r>
              <a:rPr lang="hr-HR" sz="2300">
                <a:solidFill>
                  <a:srgbClr val="000000"/>
                </a:solidFill>
                <a:latin typeface="Corbel" pitchFamily="34" charset="0"/>
              </a:rPr>
              <a:t>jedno pojačalo</a:t>
            </a:r>
            <a:endParaRPr lang="hr-HR" sz="2400">
              <a:latin typeface="Corbel" pitchFamily="34" charset="0"/>
            </a:endParaRPr>
          </a:p>
        </p:txBody>
      </p:sp>
      <p:sp>
        <p:nvSpPr>
          <p:cNvPr id="122916" name="Freeform 36"/>
          <p:cNvSpPr>
            <a:spLocks/>
          </p:cNvSpPr>
          <p:nvPr/>
        </p:nvSpPr>
        <p:spPr bwMode="auto">
          <a:xfrm>
            <a:off x="3544888" y="2409825"/>
            <a:ext cx="2922587" cy="3192463"/>
          </a:xfrm>
          <a:custGeom>
            <a:avLst/>
            <a:gdLst>
              <a:gd name="T0" fmla="*/ 0 w 1849"/>
              <a:gd name="T1" fmla="*/ 3192463 h 2011"/>
              <a:gd name="T2" fmla="*/ 153321 w 1849"/>
              <a:gd name="T3" fmla="*/ 1930401 h 2011"/>
              <a:gd name="T4" fmla="*/ 373029 w 1849"/>
              <a:gd name="T5" fmla="*/ 1960563 h 2011"/>
              <a:gd name="T6" fmla="*/ 431512 w 1849"/>
              <a:gd name="T7" fmla="*/ 2219326 h 2011"/>
              <a:gd name="T8" fmla="*/ 564285 w 1849"/>
              <a:gd name="T9" fmla="*/ 2373313 h 2011"/>
              <a:gd name="T10" fmla="*/ 766606 w 1849"/>
              <a:gd name="T11" fmla="*/ 1970088 h 2011"/>
              <a:gd name="T12" fmla="*/ 1217086 w 1849"/>
              <a:gd name="T13" fmla="*/ 565150 h 2011"/>
              <a:gd name="T14" fmla="*/ 1599599 w 1849"/>
              <a:gd name="T15" fmla="*/ 73025 h 2011"/>
              <a:gd name="T16" fmla="*/ 2231851 w 1849"/>
              <a:gd name="T17" fmla="*/ 122238 h 2011"/>
              <a:gd name="T18" fmla="*/ 2615945 w 1849"/>
              <a:gd name="T19" fmla="*/ 660400 h 2011"/>
              <a:gd name="T20" fmla="*/ 2922587 w 1849"/>
              <a:gd name="T21" fmla="*/ 2287588 h 20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9"/>
              <a:gd name="T34" fmla="*/ 0 h 2011"/>
              <a:gd name="T35" fmla="*/ 1849 w 1849"/>
              <a:gd name="T36" fmla="*/ 2011 h 20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9" h="2011">
                <a:moveTo>
                  <a:pt x="0" y="2011"/>
                </a:moveTo>
                <a:cubicBezTo>
                  <a:pt x="29" y="1678"/>
                  <a:pt x="58" y="1345"/>
                  <a:pt x="97" y="1216"/>
                </a:cubicBezTo>
                <a:cubicBezTo>
                  <a:pt x="136" y="1087"/>
                  <a:pt x="207" y="1205"/>
                  <a:pt x="236" y="1235"/>
                </a:cubicBezTo>
                <a:cubicBezTo>
                  <a:pt x="265" y="1265"/>
                  <a:pt x="253" y="1355"/>
                  <a:pt x="273" y="1398"/>
                </a:cubicBezTo>
                <a:cubicBezTo>
                  <a:pt x="293" y="1441"/>
                  <a:pt x="322" y="1521"/>
                  <a:pt x="357" y="1495"/>
                </a:cubicBezTo>
                <a:cubicBezTo>
                  <a:pt x="392" y="1469"/>
                  <a:pt x="416" y="1431"/>
                  <a:pt x="485" y="1241"/>
                </a:cubicBezTo>
                <a:cubicBezTo>
                  <a:pt x="554" y="1051"/>
                  <a:pt x="682" y="555"/>
                  <a:pt x="770" y="356"/>
                </a:cubicBezTo>
                <a:cubicBezTo>
                  <a:pt x="858" y="157"/>
                  <a:pt x="905" y="92"/>
                  <a:pt x="1012" y="46"/>
                </a:cubicBezTo>
                <a:cubicBezTo>
                  <a:pt x="1119" y="0"/>
                  <a:pt x="1305" y="15"/>
                  <a:pt x="1412" y="77"/>
                </a:cubicBezTo>
                <a:cubicBezTo>
                  <a:pt x="1519" y="139"/>
                  <a:pt x="1582" y="189"/>
                  <a:pt x="1655" y="416"/>
                </a:cubicBezTo>
                <a:cubicBezTo>
                  <a:pt x="1728" y="643"/>
                  <a:pt x="1816" y="1270"/>
                  <a:pt x="1849" y="1441"/>
                </a:cubicBezTo>
              </a:path>
            </a:pathLst>
          </a:custGeom>
          <a:noFill/>
          <a:ln w="57150">
            <a:solidFill>
              <a:srgbClr val="FA2828"/>
            </a:solidFill>
            <a:round/>
            <a:headEnd/>
            <a:tailEnd/>
          </a:ln>
        </p:spPr>
        <p:txBody>
          <a:bodyPr/>
          <a:lstStyle/>
          <a:p>
            <a:endParaRPr lang="en-US">
              <a:latin typeface="Corbel" pitchFamily="34" charset="0"/>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539750" y="3757617"/>
            <a:ext cx="8316913" cy="1865312"/>
          </a:xfrm>
        </p:spPr>
        <p:txBody>
          <a:bodyPr/>
          <a:lstStyle/>
          <a:p>
            <a:pPr eaLnBrk="1" fontAlgn="auto" hangingPunct="1">
              <a:spcAft>
                <a:spcPts val="0"/>
              </a:spcAft>
              <a:defRPr/>
            </a:pPr>
            <a:r>
              <a:rPr lang="en-US" cap="all" dirty="0"/>
              <a:t>Optičke </a:t>
            </a:r>
            <a:r>
              <a:rPr lang="en-US" cap="all" dirty="0" err="1"/>
              <a:t>komponente</a:t>
            </a:r>
            <a:r>
              <a:rPr lang="hr-HR" cap="all" dirty="0"/>
              <a:t/>
            </a:r>
            <a:br>
              <a:rPr lang="hr-HR" cap="all" dirty="0"/>
            </a:br>
            <a:r>
              <a:rPr lang="hr-HR" i="1" cap="all" dirty="0" err="1"/>
              <a:t>Optical</a:t>
            </a:r>
            <a:r>
              <a:rPr lang="hr-HR" i="1" cap="all" dirty="0"/>
              <a:t> </a:t>
            </a:r>
            <a:r>
              <a:rPr lang="hr-HR" i="1" cap="all" dirty="0" err="1" smtClean="0"/>
              <a:t>components</a:t>
            </a:r>
            <a:r>
              <a:rPr lang="hr-HR" i="1" cap="all" dirty="0" smtClean="0"/>
              <a:t/>
            </a:r>
            <a:br>
              <a:rPr lang="hr-HR" i="1" cap="all" dirty="0" smtClean="0"/>
            </a:br>
            <a:r>
              <a:rPr lang="hr-HR" sz="2800" cap="all" dirty="0" smtClean="0">
                <a:latin typeface="Corbel" pitchFamily="34" charset="0"/>
              </a:rPr>
              <a:t>Predajnici i prijemnici</a:t>
            </a:r>
            <a:endParaRPr lang="hr-HR" sz="3600" i="1" cap="all" dirty="0"/>
          </a:p>
        </p:txBody>
      </p:sp>
      <p:sp>
        <p:nvSpPr>
          <p:cNvPr id="124931" name="Rectangle 3"/>
          <p:cNvSpPr>
            <a:spLocks noChangeArrowheads="1"/>
          </p:cNvSpPr>
          <p:nvPr/>
        </p:nvSpPr>
        <p:spPr bwMode="auto">
          <a:xfrm>
            <a:off x="585788" y="4476750"/>
            <a:ext cx="8316912" cy="704850"/>
          </a:xfrm>
          <a:prstGeom prst="rect">
            <a:avLst/>
          </a:prstGeom>
          <a:noFill/>
          <a:ln w="9525">
            <a:noFill/>
            <a:miter lim="800000"/>
            <a:headEnd/>
            <a:tailEnd/>
          </a:ln>
        </p:spPr>
        <p:txBody>
          <a:bodyPr anchor="b"/>
          <a:lstStyle/>
          <a:p>
            <a:endParaRPr lang="hr-HR" sz="3200" b="1" i="1" dirty="0">
              <a:latin typeface="Corbel" pitchFamily="34" charset="0"/>
            </a:endParaRP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hr-HR" altLang="zh-CN" dirty="0" smtClean="0">
                <a:ea typeface="宋体" pitchFamily="2" charset="-122"/>
              </a:rPr>
              <a:t>Predajnici (</a:t>
            </a:r>
            <a:r>
              <a:rPr lang="en-US" altLang="zh-CN" i="1" dirty="0" smtClean="0">
                <a:ea typeface="宋体" pitchFamily="2" charset="-122"/>
              </a:rPr>
              <a:t>Transmitters</a:t>
            </a:r>
            <a:r>
              <a:rPr lang="hr-HR" altLang="zh-CN" dirty="0">
                <a:ea typeface="宋体" pitchFamily="2" charset="-122"/>
              </a:rPr>
              <a:t>)</a:t>
            </a:r>
            <a:r>
              <a:rPr lang="hr-HR" altLang="zh-CN" dirty="0" smtClean="0">
                <a:ea typeface="宋体" pitchFamily="2" charset="-122"/>
              </a:rPr>
              <a:t/>
            </a:r>
            <a:br>
              <a:rPr lang="hr-HR" altLang="zh-CN" dirty="0" smtClean="0">
                <a:ea typeface="宋体" pitchFamily="2" charset="-122"/>
              </a:rPr>
            </a:br>
            <a:r>
              <a:rPr lang="en-US" altLang="zh-CN" sz="3200" dirty="0" smtClean="0">
                <a:ea typeface="宋体" pitchFamily="2" charset="-122"/>
              </a:rPr>
              <a:t>Laser</a:t>
            </a:r>
            <a:r>
              <a:rPr lang="hr-HR" altLang="zh-CN" sz="3200" dirty="0" smtClean="0">
                <a:ea typeface="宋体" pitchFamily="2" charset="-122"/>
              </a:rPr>
              <a:t>i</a:t>
            </a:r>
            <a:endParaRPr lang="en-US" sz="3200" dirty="0"/>
          </a:p>
        </p:txBody>
      </p:sp>
      <p:sp>
        <p:nvSpPr>
          <p:cNvPr id="134147" name="Rectangle 3"/>
          <p:cNvSpPr>
            <a:spLocks noGrp="1" noChangeArrowheads="1"/>
          </p:cNvSpPr>
          <p:nvPr>
            <p:ph idx="1"/>
          </p:nvPr>
        </p:nvSpPr>
        <p:spPr/>
        <p:txBody>
          <a:bodyPr>
            <a:normAutofit/>
          </a:bodyPr>
          <a:lstStyle/>
          <a:p>
            <a:pPr marL="411480" eaLnBrk="1" fontAlgn="auto" hangingPunct="1">
              <a:lnSpc>
                <a:spcPct val="110000"/>
              </a:lnSpc>
              <a:spcAft>
                <a:spcPts val="0"/>
              </a:spcAft>
              <a:buFont typeface="Wingdings"/>
              <a:buChar char=""/>
              <a:defRPr/>
            </a:pPr>
            <a:r>
              <a:rPr lang="hr-HR" altLang="zh-CN" sz="2000" dirty="0" smtClean="0">
                <a:ea typeface="宋体" pitchFamily="2" charset="-122"/>
              </a:rPr>
              <a:t>Laser se koriste kao predajnici i izvori u pumpama kod EDFA i Raman-ovih pojačala</a:t>
            </a:r>
            <a:endParaRPr lang="en-US" altLang="zh-CN" sz="2000" dirty="0">
              <a:ea typeface="宋体" pitchFamily="2" charset="-122"/>
            </a:endParaRPr>
          </a:p>
          <a:p>
            <a:pPr marL="411480" eaLnBrk="1" fontAlgn="auto" hangingPunct="1">
              <a:lnSpc>
                <a:spcPct val="110000"/>
              </a:lnSpc>
              <a:spcAft>
                <a:spcPts val="0"/>
              </a:spcAft>
              <a:buFont typeface="Wingdings"/>
              <a:buChar char=""/>
              <a:defRPr/>
            </a:pPr>
            <a:r>
              <a:rPr lang="hr-HR" altLang="zh-CN" sz="2000" dirty="0" smtClean="0">
                <a:ea typeface="宋体" pitchFamily="2" charset="-122"/>
              </a:rPr>
              <a:t>Najčešće se koriste poluvodički laseri koji su osnovi poluvodička optička pojačala s pozitivnom povratnom vezom ( vrlo djelotvorni i učinkoviti)</a:t>
            </a:r>
            <a:endParaRPr lang="en-US" altLang="zh-CN" sz="2000" dirty="0">
              <a:ea typeface="宋体" pitchFamily="2" charset="-122"/>
            </a:endParaRPr>
          </a:p>
          <a:p>
            <a:pPr marL="411480" eaLnBrk="1" fontAlgn="auto" hangingPunct="1">
              <a:lnSpc>
                <a:spcPct val="110000"/>
              </a:lnSpc>
              <a:spcAft>
                <a:spcPts val="0"/>
              </a:spcAft>
              <a:buFont typeface="Wingdings"/>
              <a:buChar char=""/>
              <a:defRPr/>
            </a:pPr>
            <a:r>
              <a:rPr lang="hr-HR" altLang="zh-CN" sz="2000" dirty="0" smtClean="0">
                <a:ea typeface="宋体" pitchFamily="2" charset="-122"/>
              </a:rPr>
              <a:t>Laser s Erbijem su EDFA s pozitivnom vezom ali trebaju izvor pumpanja(poluvodički laser)</a:t>
            </a:r>
            <a:endParaRPr lang="hr-HR" altLang="zh-CN" sz="2000" dirty="0"/>
          </a:p>
          <a:p>
            <a:pPr marL="411480" eaLnBrk="1" fontAlgn="auto" hangingPunct="1">
              <a:lnSpc>
                <a:spcPct val="110000"/>
              </a:lnSpc>
              <a:spcAft>
                <a:spcPts val="0"/>
              </a:spcAft>
              <a:buFont typeface="Wingdings"/>
              <a:buChar char=""/>
              <a:defRPr/>
            </a:pPr>
            <a:r>
              <a:rPr lang="hr-HR" altLang="zh-CN" sz="2000" dirty="0" smtClean="0">
                <a:ea typeface="宋体" pitchFamily="2" charset="-122"/>
              </a:rPr>
              <a:t>Moraju proizvesti veliku izlaznu snagu(</a:t>
            </a:r>
            <a:r>
              <a:rPr lang="en-US" altLang="zh-CN" sz="2000" dirty="0" smtClean="0">
                <a:ea typeface="宋体" pitchFamily="2" charset="-122"/>
              </a:rPr>
              <a:t>0</a:t>
            </a:r>
            <a:r>
              <a:rPr lang="hr-HR" altLang="zh-CN" sz="2000" dirty="0" smtClean="0"/>
              <a:t> </a:t>
            </a:r>
            <a:r>
              <a:rPr lang="en-US" altLang="zh-CN" sz="2000" dirty="0">
                <a:ea typeface="宋体" pitchFamily="2" charset="-122"/>
              </a:rPr>
              <a:t>-</a:t>
            </a:r>
            <a:r>
              <a:rPr lang="hr-HR" altLang="zh-CN" sz="2000" dirty="0"/>
              <a:t> </a:t>
            </a:r>
            <a:r>
              <a:rPr lang="en-US" altLang="zh-CN" sz="2000" dirty="0">
                <a:ea typeface="宋体" pitchFamily="2" charset="-122"/>
              </a:rPr>
              <a:t>10dBm)</a:t>
            </a:r>
          </a:p>
          <a:p>
            <a:pPr marL="411480" eaLnBrk="1" fontAlgn="auto" hangingPunct="1">
              <a:lnSpc>
                <a:spcPct val="110000"/>
              </a:lnSpc>
              <a:spcAft>
                <a:spcPts val="0"/>
              </a:spcAft>
              <a:buFont typeface="Wingdings"/>
              <a:buChar char=""/>
              <a:defRPr/>
            </a:pPr>
            <a:r>
              <a:rPr lang="hr-HR" altLang="zh-CN" sz="2000" dirty="0" smtClean="0">
                <a:ea typeface="宋体" pitchFamily="2" charset="-122"/>
              </a:rPr>
              <a:t>Moraju imati uzak raspon spektra</a:t>
            </a:r>
            <a:r>
              <a:rPr lang="en-US" altLang="zh-CN" sz="2000" dirty="0" smtClean="0">
                <a:ea typeface="宋体" pitchFamily="2" charset="-122"/>
              </a:rPr>
              <a:t> (</a:t>
            </a:r>
            <a:r>
              <a:rPr lang="hr-HR" altLang="zh-CN" sz="2000" dirty="0" smtClean="0">
                <a:ea typeface="宋体" pitchFamily="2" charset="-122"/>
              </a:rPr>
              <a:t>za</a:t>
            </a:r>
            <a:r>
              <a:rPr lang="en-US" altLang="zh-CN" sz="2000" dirty="0" smtClean="0">
                <a:ea typeface="宋体" pitchFamily="2" charset="-122"/>
              </a:rPr>
              <a:t>WDM</a:t>
            </a:r>
            <a:r>
              <a:rPr lang="en-US" altLang="zh-CN" sz="2000" dirty="0">
                <a:ea typeface="宋体" pitchFamily="2" charset="-122"/>
              </a:rPr>
              <a:t>)</a:t>
            </a:r>
          </a:p>
          <a:p>
            <a:pPr marL="411480" eaLnBrk="1" fontAlgn="auto" hangingPunct="1">
              <a:lnSpc>
                <a:spcPct val="110000"/>
              </a:lnSpc>
              <a:spcAft>
                <a:spcPts val="0"/>
              </a:spcAft>
              <a:buFont typeface="Wingdings"/>
              <a:buChar char=""/>
              <a:defRPr/>
            </a:pPr>
            <a:r>
              <a:rPr lang="hr-HR" altLang="zh-CN" sz="2000" dirty="0" smtClean="0">
                <a:ea typeface="宋体" pitchFamily="2" charset="-122"/>
              </a:rPr>
              <a:t>Moraju biti stabilni prilikom odašiljanja valnih duljina</a:t>
            </a:r>
            <a:r>
              <a:rPr lang="en-US" altLang="zh-CN" sz="2000" dirty="0" smtClean="0">
                <a:ea typeface="宋体" pitchFamily="2" charset="-122"/>
              </a:rPr>
              <a:t> </a:t>
            </a:r>
            <a:r>
              <a:rPr lang="en-US" altLang="zh-CN" sz="2000" dirty="0">
                <a:ea typeface="宋体" pitchFamily="2" charset="-122"/>
              </a:rPr>
              <a:t>(</a:t>
            </a:r>
            <a:r>
              <a:rPr lang="en-US" altLang="zh-CN" sz="2000" dirty="0">
                <a:solidFill>
                  <a:srgbClr val="FF0000"/>
                </a:solidFill>
                <a:ea typeface="宋体" pitchFamily="2" charset="-122"/>
              </a:rPr>
              <a:t>lifetime drifting needs to be small</a:t>
            </a:r>
            <a:r>
              <a:rPr lang="en-US" altLang="zh-CN" sz="2000" dirty="0">
                <a:ea typeface="宋体" pitchFamily="2" charset="-122"/>
              </a:rPr>
              <a:t>)</a:t>
            </a:r>
          </a:p>
          <a:p>
            <a:pPr marL="411480" eaLnBrk="1" fontAlgn="auto" hangingPunct="1">
              <a:lnSpc>
                <a:spcPct val="110000"/>
              </a:lnSpc>
              <a:spcAft>
                <a:spcPts val="0"/>
              </a:spcAft>
              <a:buFont typeface="Wingdings"/>
              <a:buChar char=""/>
              <a:defRPr/>
            </a:pPr>
            <a:r>
              <a:rPr lang="hr-HR" altLang="zh-CN" sz="2000" dirty="0" smtClean="0">
                <a:ea typeface="宋体" pitchFamily="2" charset="-122"/>
              </a:rPr>
              <a:t>Moraju biti jednostavni za moduliranje</a:t>
            </a:r>
            <a:endParaRPr lang="en-US" altLang="zh-CN" sz="2000" dirty="0">
              <a:ea typeface="宋体" pitchFamily="2" charset="-122"/>
            </a:endParaRPr>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p:txBody>
          <a:bodyPr/>
          <a:lstStyle/>
          <a:p>
            <a:pPr eaLnBrk="1" fontAlgn="auto" hangingPunct="1">
              <a:spcAft>
                <a:spcPts val="0"/>
              </a:spcAft>
              <a:defRPr/>
            </a:pPr>
            <a:r>
              <a:rPr lang="hr-HR" altLang="zh-CN" dirty="0">
                <a:ea typeface="宋体" pitchFamily="2" charset="-122"/>
              </a:rPr>
              <a:t>Predajnici (</a:t>
            </a:r>
            <a:r>
              <a:rPr lang="en-US" altLang="zh-CN" i="1" dirty="0">
                <a:ea typeface="宋体" pitchFamily="2" charset="-122"/>
              </a:rPr>
              <a:t>Transmitters</a:t>
            </a:r>
            <a:r>
              <a:rPr lang="hr-HR" altLang="zh-CN" dirty="0">
                <a:ea typeface="宋体" pitchFamily="2" charset="-122"/>
              </a:rPr>
              <a:t>)</a:t>
            </a:r>
            <a:br>
              <a:rPr lang="hr-HR" altLang="zh-CN" dirty="0">
                <a:ea typeface="宋体" pitchFamily="2" charset="-122"/>
              </a:rPr>
            </a:br>
            <a:r>
              <a:rPr lang="hr-HR" altLang="zh-CN" dirty="0" smtClean="0">
                <a:ea typeface="宋体" pitchFamily="2" charset="-122"/>
              </a:rPr>
              <a:t>Ugodivi l</a:t>
            </a:r>
            <a:r>
              <a:rPr lang="en-US" altLang="zh-CN" dirty="0" err="1" smtClean="0">
                <a:ea typeface="宋体" pitchFamily="2" charset="-122"/>
              </a:rPr>
              <a:t>aser</a:t>
            </a:r>
            <a:r>
              <a:rPr lang="hr-HR" altLang="zh-CN" dirty="0" smtClean="0">
                <a:ea typeface="宋体" pitchFamily="2" charset="-122"/>
              </a:rPr>
              <a:t>i (</a:t>
            </a:r>
            <a:r>
              <a:rPr lang="en-US" sz="3200" i="1" dirty="0" smtClean="0"/>
              <a:t>Tunable Lasers</a:t>
            </a:r>
            <a:r>
              <a:rPr lang="hr-HR" sz="3200" dirty="0" smtClean="0"/>
              <a:t>)</a:t>
            </a:r>
            <a:endParaRPr lang="en-US" sz="3200" dirty="0"/>
          </a:p>
        </p:txBody>
      </p:sp>
      <p:sp>
        <p:nvSpPr>
          <p:cNvPr id="126979" name="Rectangle 2"/>
          <p:cNvSpPr>
            <a:spLocks noGrp="1" noChangeArrowheads="1"/>
          </p:cNvSpPr>
          <p:nvPr>
            <p:ph idx="1"/>
          </p:nvPr>
        </p:nvSpPr>
        <p:spPr/>
        <p:txBody>
          <a:bodyPr/>
          <a:lstStyle/>
          <a:p>
            <a:pPr eaLnBrk="1" hangingPunct="1"/>
            <a:r>
              <a:rPr lang="hr-HR" dirty="0" smtClean="0"/>
              <a:t>Jako poželjne komponente</a:t>
            </a:r>
            <a:r>
              <a:rPr lang="en-US" dirty="0" smtClean="0"/>
              <a:t>:</a:t>
            </a:r>
            <a:endParaRPr lang="en-US" dirty="0" smtClean="0"/>
          </a:p>
          <a:p>
            <a:pPr lvl="1" eaLnBrk="1" hangingPunct="1"/>
            <a:r>
              <a:rPr lang="hr-HR" dirty="0" smtClean="0"/>
              <a:t>Bez njih bi </a:t>
            </a:r>
            <a:r>
              <a:rPr lang="hr-HR" dirty="0" smtClean="0"/>
              <a:t>bilo </a:t>
            </a:r>
            <a:r>
              <a:rPr lang="hr-HR" dirty="0" smtClean="0"/>
              <a:t>za 100 kanalni WDM potrebno imati 100 različitih običnih lasera(veliki inventar)</a:t>
            </a:r>
            <a:endParaRPr lang="en-US" dirty="0" smtClean="0"/>
          </a:p>
          <a:p>
            <a:pPr lvl="1" eaLnBrk="1" hangingPunct="1"/>
            <a:r>
              <a:rPr lang="hr-HR" dirty="0" smtClean="0"/>
              <a:t>Ključni se elementi optičkih mreža koje se mogu rekonfigurirati </a:t>
            </a:r>
            <a:r>
              <a:rPr lang="en-US" dirty="0" smtClean="0"/>
              <a:t>(</a:t>
            </a:r>
            <a:r>
              <a:rPr lang="hr-HR" dirty="0" smtClean="0"/>
              <a:t>manje lasera nego valnih duljina</a:t>
            </a:r>
            <a:r>
              <a:rPr lang="en-US" dirty="0" smtClean="0"/>
              <a:t>; </a:t>
            </a:r>
            <a:r>
              <a:rPr lang="hr-HR" dirty="0" smtClean="0"/>
              <a:t>vrijeme prebacivanja između valnih duljina</a:t>
            </a:r>
            <a:r>
              <a:rPr lang="en-US" dirty="0" smtClean="0"/>
              <a:t>: </a:t>
            </a:r>
            <a:r>
              <a:rPr lang="en-US" dirty="0" smtClean="0"/>
              <a:t>~ms)</a:t>
            </a:r>
          </a:p>
          <a:p>
            <a:pPr lvl="1" eaLnBrk="1" hangingPunct="1"/>
            <a:r>
              <a:rPr lang="hr-HR" dirty="0" smtClean="0"/>
              <a:t>Također su ključni za efikasnost optičkih mreža bazirani na usmjeravanju paketa</a:t>
            </a:r>
            <a:r>
              <a:rPr lang="en-US" dirty="0" smtClean="0"/>
              <a:t> (</a:t>
            </a:r>
            <a:r>
              <a:rPr lang="hr-HR" dirty="0" smtClean="0"/>
              <a:t>vrijeme prebacivanja</a:t>
            </a:r>
            <a:r>
              <a:rPr lang="en-US" dirty="0" smtClean="0"/>
              <a:t>: </a:t>
            </a:r>
            <a:r>
              <a:rPr lang="en-US" dirty="0" smtClean="0"/>
              <a:t>~ns)</a:t>
            </a:r>
          </a:p>
          <a:p>
            <a:pPr lvl="1" eaLnBrk="1" hangingPunct="1"/>
            <a:r>
              <a:rPr lang="hr-HR" dirty="0" smtClean="0"/>
              <a:t>Još u razvijanju ali vrlo brzo će biti dostupni </a:t>
            </a:r>
            <a:endParaRPr lang="en-US" dirty="0" smtClean="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title"/>
          </p:nvPr>
        </p:nvSpPr>
        <p:spPr/>
        <p:txBody>
          <a:bodyPr/>
          <a:lstStyle/>
          <a:p>
            <a:pPr eaLnBrk="1" fontAlgn="auto" hangingPunct="1">
              <a:spcAft>
                <a:spcPts val="0"/>
              </a:spcAft>
              <a:defRPr/>
            </a:pPr>
            <a:r>
              <a:rPr lang="hr-HR" sz="3600" dirty="0" smtClean="0"/>
              <a:t>Prijemnici </a:t>
            </a:r>
            <a:br>
              <a:rPr lang="hr-HR" sz="3600" dirty="0" smtClean="0"/>
            </a:br>
            <a:r>
              <a:rPr lang="en-US" sz="2800" i="1" dirty="0" smtClean="0"/>
              <a:t>Receivers</a:t>
            </a:r>
            <a:endParaRPr lang="en-US" sz="3600" i="1" dirty="0"/>
          </a:p>
        </p:txBody>
      </p:sp>
      <p:sp>
        <p:nvSpPr>
          <p:cNvPr id="138242" name="Rectangle 2"/>
          <p:cNvSpPr>
            <a:spLocks noGrp="1" noChangeArrowheads="1"/>
          </p:cNvSpPr>
          <p:nvPr>
            <p:ph idx="1"/>
          </p:nvPr>
        </p:nvSpPr>
        <p:spPr/>
        <p:txBody>
          <a:bodyPr/>
          <a:lstStyle/>
          <a:p>
            <a:pPr eaLnBrk="1" hangingPunct="1"/>
            <a:r>
              <a:rPr lang="hr-HR" dirty="0" smtClean="0"/>
              <a:t>Za O-E konverziju </a:t>
            </a: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hr-HR" dirty="0" smtClean="0"/>
              <a:t>Prijamnici koji se mogu ugađati s dostupni</a:t>
            </a:r>
            <a:endParaRPr lang="en-US" dirty="0" smtClean="0"/>
          </a:p>
        </p:txBody>
      </p:sp>
      <p:pic>
        <p:nvPicPr>
          <p:cNvPr id="46082" name="Picture 2"/>
          <p:cNvPicPr>
            <a:picLocks noChangeAspect="1" noChangeArrowheads="1"/>
          </p:cNvPicPr>
          <p:nvPr/>
        </p:nvPicPr>
        <p:blipFill>
          <a:blip r:embed="rId3" cstate="print"/>
          <a:srcRect/>
          <a:stretch>
            <a:fillRect/>
          </a:stretch>
        </p:blipFill>
        <p:spPr bwMode="auto">
          <a:xfrm>
            <a:off x="611560" y="2096852"/>
            <a:ext cx="7724775" cy="142875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2">
                                            <p:txEl>
                                              <p:pRg st="0" end="0"/>
                                            </p:txEl>
                                          </p:spTgt>
                                        </p:tgtEl>
                                        <p:attrNameLst>
                                          <p:attrName>style.visibility</p:attrName>
                                        </p:attrNameLst>
                                      </p:cBhvr>
                                      <p:to>
                                        <p:strVal val="visible"/>
                                      </p:to>
                                    </p:set>
                                    <p:animEffect transition="in" filter="fade">
                                      <p:cBhvr>
                                        <p:cTn id="7" dur="500"/>
                                        <p:tgtEl>
                                          <p:spTgt spid="138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2">
                                            <p:txEl>
                                              <p:pRg st="4" end="4"/>
                                            </p:txEl>
                                          </p:spTgt>
                                        </p:tgtEl>
                                        <p:attrNameLst>
                                          <p:attrName>style.visibility</p:attrName>
                                        </p:attrNameLst>
                                      </p:cBhvr>
                                      <p:to>
                                        <p:strVal val="visible"/>
                                      </p:to>
                                    </p:set>
                                    <p:animEffect transition="in" filter="fade">
                                      <p:cBhvr>
                                        <p:cTn id="12" dur="500"/>
                                        <p:tgtEl>
                                          <p:spTgt spid="138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ctrTitle"/>
          </p:nvPr>
        </p:nvSpPr>
        <p:spPr>
          <a:xfrm>
            <a:off x="519057" y="3903669"/>
            <a:ext cx="8316913" cy="1865312"/>
          </a:xfrm>
        </p:spPr>
        <p:txBody>
          <a:bodyPr/>
          <a:lstStyle/>
          <a:p>
            <a:pPr eaLnBrk="1" fontAlgn="auto" hangingPunct="1">
              <a:spcAft>
                <a:spcPts val="0"/>
              </a:spcAft>
              <a:defRPr/>
            </a:pPr>
            <a:r>
              <a:rPr lang="en-US" cap="all" dirty="0"/>
              <a:t>Optičke </a:t>
            </a:r>
            <a:r>
              <a:rPr lang="en-US" cap="all" dirty="0" err="1"/>
              <a:t>komponente</a:t>
            </a:r>
            <a:r>
              <a:rPr lang="hr-HR" cap="all" dirty="0"/>
              <a:t/>
            </a:r>
            <a:br>
              <a:rPr lang="hr-HR" cap="all" dirty="0"/>
            </a:br>
            <a:r>
              <a:rPr lang="hr-HR" i="1" cap="all" dirty="0" err="1"/>
              <a:t>Optical</a:t>
            </a:r>
            <a:r>
              <a:rPr lang="hr-HR" i="1" cap="all" dirty="0"/>
              <a:t> </a:t>
            </a:r>
            <a:r>
              <a:rPr lang="hr-HR" i="1" cap="all" dirty="0" err="1" smtClean="0"/>
              <a:t>components</a:t>
            </a:r>
            <a:r>
              <a:rPr lang="hr-HR" sz="3600" i="1" cap="all" dirty="0" smtClean="0"/>
              <a:t/>
            </a:r>
            <a:br>
              <a:rPr lang="hr-HR" sz="3600" i="1" cap="all" dirty="0" smtClean="0"/>
            </a:br>
            <a:r>
              <a:rPr lang="hr-HR" sz="2800" cap="all" dirty="0" smtClean="0">
                <a:latin typeface="Corbel" pitchFamily="34" charset="0"/>
              </a:rPr>
              <a:t>Valni pretvarači</a:t>
            </a:r>
            <a:endParaRPr lang="hr-HR" sz="3600" i="1" cap="all" dirty="0"/>
          </a:p>
        </p:txBody>
      </p:sp>
      <p:sp>
        <p:nvSpPr>
          <p:cNvPr id="129027" name="Rectangle 3"/>
          <p:cNvSpPr>
            <a:spLocks noChangeArrowheads="1"/>
          </p:cNvSpPr>
          <p:nvPr/>
        </p:nvSpPr>
        <p:spPr bwMode="auto">
          <a:xfrm>
            <a:off x="585788" y="4476750"/>
            <a:ext cx="8316912" cy="704850"/>
          </a:xfrm>
          <a:prstGeom prst="rect">
            <a:avLst/>
          </a:prstGeom>
          <a:noFill/>
          <a:ln w="9525">
            <a:noFill/>
            <a:miter lim="800000"/>
            <a:headEnd/>
            <a:tailEnd/>
          </a:ln>
        </p:spPr>
        <p:txBody>
          <a:bodyPr anchor="b"/>
          <a:lstStyle/>
          <a:p>
            <a:endParaRPr lang="hr-HR" sz="3200" b="1" i="1" dirty="0">
              <a:solidFill>
                <a:schemeClr val="bg1"/>
              </a:solidFill>
              <a:latin typeface="Corbel" pitchFamily="34" charset="0"/>
            </a:endParaRP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fontAlgn="auto" hangingPunct="1">
              <a:spcAft>
                <a:spcPts val="0"/>
              </a:spcAft>
              <a:defRPr/>
            </a:pPr>
            <a:r>
              <a:rPr lang="hr-HR" dirty="0" smtClean="0"/>
              <a:t>Valni pretvornici</a:t>
            </a:r>
            <a:endParaRPr lang="en-US" dirty="0"/>
          </a:p>
        </p:txBody>
      </p:sp>
      <p:sp>
        <p:nvSpPr>
          <p:cNvPr id="142339" name="Rectangle 3"/>
          <p:cNvSpPr>
            <a:spLocks noGrp="1" noChangeArrowheads="1"/>
          </p:cNvSpPr>
          <p:nvPr>
            <p:ph idx="1"/>
          </p:nvPr>
        </p:nvSpPr>
        <p:spPr/>
        <p:txBody>
          <a:bodyPr/>
          <a:lstStyle/>
          <a:p>
            <a:pPr eaLnBrk="1" hangingPunct="1"/>
            <a:r>
              <a:rPr lang="hr-HR" sz="2000" dirty="0" smtClean="0"/>
              <a:t>Pretvara podatke s optičkog signal iz ulazne valne duljine u neku drugu izlaznu valnu duljinu</a:t>
            </a:r>
            <a:endParaRPr lang="en-US" sz="2000" dirty="0" smtClean="0"/>
          </a:p>
          <a:p>
            <a:pPr eaLnBrk="1" hangingPunct="1"/>
            <a:r>
              <a:rPr lang="hr-HR" sz="2000" dirty="0" smtClean="0"/>
              <a:t>Mogu se koristiti</a:t>
            </a:r>
            <a:r>
              <a:rPr lang="en-US" sz="2000" dirty="0" smtClean="0"/>
              <a:t>:</a:t>
            </a:r>
            <a:endParaRPr lang="en-US" sz="2000" dirty="0" smtClean="0"/>
          </a:p>
          <a:p>
            <a:pPr lvl="1" eaLnBrk="1" hangingPunct="1"/>
            <a:r>
              <a:rPr lang="hr-HR" sz="1800" dirty="0" smtClean="0"/>
              <a:t>Između </a:t>
            </a:r>
            <a:r>
              <a:rPr lang="en-US" sz="1800" dirty="0" smtClean="0"/>
              <a:t> </a:t>
            </a:r>
            <a:r>
              <a:rPr lang="en-US" sz="1800" dirty="0" smtClean="0">
                <a:solidFill>
                  <a:srgbClr val="FF0000"/>
                </a:solidFill>
              </a:rPr>
              <a:t>legacy</a:t>
            </a:r>
            <a:r>
              <a:rPr lang="en-US" sz="1800" dirty="0" smtClean="0"/>
              <a:t> and WDM </a:t>
            </a:r>
            <a:r>
              <a:rPr lang="hr-HR" sz="1800" dirty="0" smtClean="0"/>
              <a:t>sustava</a:t>
            </a:r>
            <a:r>
              <a:rPr lang="en-US" sz="1800" dirty="0" smtClean="0"/>
              <a:t> </a:t>
            </a:r>
            <a:r>
              <a:rPr lang="en-US" sz="1800" dirty="0" smtClean="0"/>
              <a:t>(transponder)</a:t>
            </a:r>
          </a:p>
          <a:p>
            <a:pPr lvl="1" eaLnBrk="1" hangingPunct="1"/>
            <a:r>
              <a:rPr lang="hr-HR" sz="1800" dirty="0" smtClean="0"/>
              <a:t>Unutar mreže da se popravi iskoristivost valnih duljina</a:t>
            </a:r>
            <a:endParaRPr lang="en-US" sz="1800" dirty="0" smtClean="0"/>
          </a:p>
          <a:p>
            <a:pPr lvl="1" eaLnBrk="1" hangingPunct="1"/>
            <a:r>
              <a:rPr lang="hr-HR" sz="1800" dirty="0" smtClean="0"/>
              <a:t>Između granica u mrežama koje pripadaju drugim nosiocima</a:t>
            </a:r>
            <a:endParaRPr lang="hr-HR" sz="1800" dirty="0" smtClean="0"/>
          </a:p>
          <a:p>
            <a:pPr eaLnBrk="1" hangingPunct="1">
              <a:lnSpc>
                <a:spcPct val="90000"/>
              </a:lnSpc>
            </a:pPr>
            <a:r>
              <a:rPr lang="hr-HR" sz="2000" dirty="0" smtClean="0"/>
              <a:t>Mogu biti klasificirani</a:t>
            </a:r>
            <a:r>
              <a:rPr lang="en-US" sz="2000" dirty="0" smtClean="0"/>
              <a:t>:</a:t>
            </a:r>
            <a:endParaRPr lang="en-US" sz="2000" dirty="0" smtClean="0"/>
          </a:p>
          <a:p>
            <a:pPr lvl="1" eaLnBrk="1" hangingPunct="1">
              <a:lnSpc>
                <a:spcPct val="90000"/>
              </a:lnSpc>
            </a:pPr>
            <a:r>
              <a:rPr lang="hr-HR" sz="1800" dirty="0" smtClean="0"/>
              <a:t>Fiksni</a:t>
            </a:r>
            <a:r>
              <a:rPr lang="en-US" sz="1800" dirty="0" smtClean="0"/>
              <a:t>-</a:t>
            </a:r>
            <a:r>
              <a:rPr lang="hr-HR" sz="1800" dirty="0" smtClean="0"/>
              <a:t>ulaz/</a:t>
            </a:r>
            <a:r>
              <a:rPr lang="en-US" sz="1800" dirty="0" smtClean="0"/>
              <a:t> </a:t>
            </a:r>
            <a:r>
              <a:rPr lang="hr-HR" sz="1800" dirty="0" smtClean="0"/>
              <a:t>Promjenjiv</a:t>
            </a:r>
            <a:r>
              <a:rPr lang="en-US" sz="1800" dirty="0" smtClean="0"/>
              <a:t>-</a:t>
            </a:r>
            <a:r>
              <a:rPr lang="hr-HR" sz="1800" dirty="0" smtClean="0"/>
              <a:t>ulaz</a:t>
            </a:r>
            <a:r>
              <a:rPr lang="en-US" sz="1800" dirty="0" smtClean="0"/>
              <a:t>, </a:t>
            </a:r>
            <a:r>
              <a:rPr lang="hr-HR" sz="1800" dirty="0" smtClean="0"/>
              <a:t>Fiksni</a:t>
            </a:r>
            <a:r>
              <a:rPr lang="en-US" sz="1800" dirty="0" smtClean="0"/>
              <a:t>-</a:t>
            </a:r>
            <a:r>
              <a:rPr lang="hr-HR" sz="1800" dirty="0" smtClean="0"/>
              <a:t>izlaz/</a:t>
            </a:r>
            <a:r>
              <a:rPr lang="en-US" sz="1800" dirty="0" smtClean="0"/>
              <a:t> </a:t>
            </a:r>
            <a:r>
              <a:rPr lang="hr-HR" sz="1800" dirty="0" smtClean="0"/>
              <a:t>Promjenjiv-izlaz</a:t>
            </a:r>
            <a:endParaRPr lang="en-US" sz="1800" dirty="0" smtClean="0"/>
          </a:p>
          <a:p>
            <a:pPr eaLnBrk="1" hangingPunct="1">
              <a:lnSpc>
                <a:spcPct val="90000"/>
              </a:lnSpc>
            </a:pPr>
            <a:r>
              <a:rPr lang="hr-HR" sz="2000" dirty="0" smtClean="0"/>
              <a:t>Mogu biti</a:t>
            </a:r>
            <a:r>
              <a:rPr lang="en-US" sz="2000" dirty="0" smtClean="0"/>
              <a:t>:</a:t>
            </a:r>
            <a:endParaRPr lang="en-US" sz="2000" dirty="0" smtClean="0"/>
          </a:p>
          <a:p>
            <a:pPr lvl="1" eaLnBrk="1" hangingPunct="1">
              <a:lnSpc>
                <a:spcPct val="90000"/>
              </a:lnSpc>
            </a:pPr>
            <a:r>
              <a:rPr lang="hr-HR" sz="1800" dirty="0" smtClean="0"/>
              <a:t>Optoelektrični</a:t>
            </a:r>
            <a:r>
              <a:rPr lang="en-US" sz="1800" dirty="0" smtClean="0"/>
              <a:t> </a:t>
            </a:r>
            <a:r>
              <a:rPr lang="en-US" sz="1800" dirty="0" smtClean="0"/>
              <a:t>(2R/3R OEO </a:t>
            </a:r>
            <a:r>
              <a:rPr lang="en-US" sz="1800" dirty="0" smtClean="0"/>
              <a:t>c</a:t>
            </a:r>
            <a:r>
              <a:rPr lang="hr-HR" sz="1800" dirty="0" smtClean="0"/>
              <a:t>konverzija</a:t>
            </a:r>
            <a:r>
              <a:rPr lang="en-US" sz="1800" dirty="0" smtClean="0"/>
              <a:t>, </a:t>
            </a:r>
            <a:r>
              <a:rPr lang="hr-HR" sz="1800" dirty="0" smtClean="0"/>
              <a:t>uobičajeno</a:t>
            </a:r>
            <a:r>
              <a:rPr lang="en-US" sz="1800" dirty="0" smtClean="0"/>
              <a:t> </a:t>
            </a:r>
            <a:r>
              <a:rPr lang="en-US" sz="1800" dirty="0" smtClean="0"/>
              <a:t>VIFO)</a:t>
            </a:r>
          </a:p>
          <a:p>
            <a:pPr lvl="1" eaLnBrk="1" hangingPunct="1">
              <a:lnSpc>
                <a:spcPct val="90000"/>
              </a:lnSpc>
            </a:pPr>
            <a:r>
              <a:rPr lang="hr-HR" sz="1800" dirty="0" smtClean="0"/>
              <a:t>Optička rešetka</a:t>
            </a:r>
            <a:r>
              <a:rPr lang="en-US" sz="1800" dirty="0" smtClean="0"/>
              <a:t>(VIFO </a:t>
            </a:r>
            <a:r>
              <a:rPr lang="hr-HR" sz="1800" dirty="0" smtClean="0"/>
              <a:t>ili</a:t>
            </a:r>
            <a:r>
              <a:rPr lang="en-US" sz="1800" dirty="0" smtClean="0"/>
              <a:t> </a:t>
            </a:r>
            <a:r>
              <a:rPr lang="en-US" sz="1800" dirty="0" smtClean="0"/>
              <a:t>VIVO)</a:t>
            </a:r>
          </a:p>
          <a:p>
            <a:pPr lvl="1" eaLnBrk="1" hangingPunct="1">
              <a:lnSpc>
                <a:spcPct val="90000"/>
              </a:lnSpc>
            </a:pPr>
            <a:r>
              <a:rPr lang="hr-HR" sz="1800" dirty="0" smtClean="0"/>
              <a:t>Interferometar</a:t>
            </a:r>
            <a:r>
              <a:rPr lang="en-US" sz="1800" dirty="0" smtClean="0"/>
              <a:t> (</a:t>
            </a:r>
            <a:r>
              <a:rPr lang="hr-HR" sz="1800" dirty="0" smtClean="0"/>
              <a:t>Optički</a:t>
            </a:r>
            <a:r>
              <a:rPr lang="en-US" sz="1800" dirty="0" smtClean="0"/>
              <a:t> </a:t>
            </a:r>
            <a:r>
              <a:rPr lang="en-US" sz="1800" dirty="0" smtClean="0"/>
              <a:t>2R)</a:t>
            </a:r>
          </a:p>
          <a:p>
            <a:pPr lvl="1" eaLnBrk="1" hangingPunct="1">
              <a:lnSpc>
                <a:spcPct val="90000"/>
              </a:lnSpc>
            </a:pPr>
            <a:r>
              <a:rPr lang="hr-HR" sz="1800" dirty="0" smtClean="0"/>
              <a:t>Miješanje valova(stvarno transparentno</a:t>
            </a:r>
            <a:r>
              <a:rPr lang="en-US" sz="1800" dirty="0" smtClean="0"/>
              <a:t>, λ</a:t>
            </a:r>
            <a:r>
              <a:rPr lang="hr-HR" sz="1800" dirty="0" smtClean="0"/>
              <a:t> </a:t>
            </a:r>
            <a:r>
              <a:rPr lang="hr-HR" sz="1800" dirty="0" smtClean="0"/>
              <a:t>moraju biti blizu</a:t>
            </a:r>
            <a:r>
              <a:rPr lang="en-US" sz="1800" dirty="0" smtClean="0"/>
              <a:t>)</a:t>
            </a:r>
            <a:endParaRPr lang="en-US" sz="1800" dirty="0" smtClean="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fade">
                                      <p:cBhvr>
                                        <p:cTn id="12" dur="500"/>
                                        <p:tgtEl>
                                          <p:spTgt spid="1423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fade">
                                      <p:cBhvr>
                                        <p:cTn id="15" dur="500"/>
                                        <p:tgtEl>
                                          <p:spTgt spid="1423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2339">
                                            <p:txEl>
                                              <p:pRg st="3" end="3"/>
                                            </p:txEl>
                                          </p:spTgt>
                                        </p:tgtEl>
                                        <p:attrNameLst>
                                          <p:attrName>style.visibility</p:attrName>
                                        </p:attrNameLst>
                                      </p:cBhvr>
                                      <p:to>
                                        <p:strVal val="visible"/>
                                      </p:to>
                                    </p:set>
                                    <p:animEffect transition="in" filter="fade">
                                      <p:cBhvr>
                                        <p:cTn id="18" dur="500"/>
                                        <p:tgtEl>
                                          <p:spTgt spid="1423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Effect transition="in" filter="fade">
                                      <p:cBhvr>
                                        <p:cTn id="21" dur="500"/>
                                        <p:tgtEl>
                                          <p:spTgt spid="1423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2339">
                                            <p:txEl>
                                              <p:pRg st="5" end="5"/>
                                            </p:txEl>
                                          </p:spTgt>
                                        </p:tgtEl>
                                        <p:attrNameLst>
                                          <p:attrName>style.visibility</p:attrName>
                                        </p:attrNameLst>
                                      </p:cBhvr>
                                      <p:to>
                                        <p:strVal val="visible"/>
                                      </p:to>
                                    </p:set>
                                    <p:animEffect transition="in" filter="fade">
                                      <p:cBhvr>
                                        <p:cTn id="26" dur="500"/>
                                        <p:tgtEl>
                                          <p:spTgt spid="14233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2339">
                                            <p:txEl>
                                              <p:pRg st="6" end="6"/>
                                            </p:txEl>
                                          </p:spTgt>
                                        </p:tgtEl>
                                        <p:attrNameLst>
                                          <p:attrName>style.visibility</p:attrName>
                                        </p:attrNameLst>
                                      </p:cBhvr>
                                      <p:to>
                                        <p:strVal val="visible"/>
                                      </p:to>
                                    </p:set>
                                    <p:animEffect transition="in" filter="fade">
                                      <p:cBhvr>
                                        <p:cTn id="29" dur="500"/>
                                        <p:tgtEl>
                                          <p:spTgt spid="14233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2339">
                                            <p:txEl>
                                              <p:pRg st="7" end="7"/>
                                            </p:txEl>
                                          </p:spTgt>
                                        </p:tgtEl>
                                        <p:attrNameLst>
                                          <p:attrName>style.visibility</p:attrName>
                                        </p:attrNameLst>
                                      </p:cBhvr>
                                      <p:to>
                                        <p:strVal val="visible"/>
                                      </p:to>
                                    </p:set>
                                    <p:animEffect transition="in" filter="fade">
                                      <p:cBhvr>
                                        <p:cTn id="34" dur="500"/>
                                        <p:tgtEl>
                                          <p:spTgt spid="142339">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339">
                                            <p:txEl>
                                              <p:pRg st="8" end="8"/>
                                            </p:txEl>
                                          </p:spTgt>
                                        </p:tgtEl>
                                        <p:attrNameLst>
                                          <p:attrName>style.visibility</p:attrName>
                                        </p:attrNameLst>
                                      </p:cBhvr>
                                      <p:to>
                                        <p:strVal val="visible"/>
                                      </p:to>
                                    </p:set>
                                    <p:animEffect transition="in" filter="fade">
                                      <p:cBhvr>
                                        <p:cTn id="37" dur="500"/>
                                        <p:tgtEl>
                                          <p:spTgt spid="142339">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2339">
                                            <p:txEl>
                                              <p:pRg st="9" end="9"/>
                                            </p:txEl>
                                          </p:spTgt>
                                        </p:tgtEl>
                                        <p:attrNameLst>
                                          <p:attrName>style.visibility</p:attrName>
                                        </p:attrNameLst>
                                      </p:cBhvr>
                                      <p:to>
                                        <p:strVal val="visible"/>
                                      </p:to>
                                    </p:set>
                                    <p:animEffect transition="in" filter="fade">
                                      <p:cBhvr>
                                        <p:cTn id="40" dur="500"/>
                                        <p:tgtEl>
                                          <p:spTgt spid="14233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2339">
                                            <p:txEl>
                                              <p:pRg st="10" end="10"/>
                                            </p:txEl>
                                          </p:spTgt>
                                        </p:tgtEl>
                                        <p:attrNameLst>
                                          <p:attrName>style.visibility</p:attrName>
                                        </p:attrNameLst>
                                      </p:cBhvr>
                                      <p:to>
                                        <p:strVal val="visible"/>
                                      </p:to>
                                    </p:set>
                                    <p:animEffect transition="in" filter="fade">
                                      <p:cBhvr>
                                        <p:cTn id="43" dur="500"/>
                                        <p:tgtEl>
                                          <p:spTgt spid="14233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2339">
                                            <p:txEl>
                                              <p:pRg st="11" end="11"/>
                                            </p:txEl>
                                          </p:spTgt>
                                        </p:tgtEl>
                                        <p:attrNameLst>
                                          <p:attrName>style.visibility</p:attrName>
                                        </p:attrNameLst>
                                      </p:cBhvr>
                                      <p:to>
                                        <p:strVal val="visible"/>
                                      </p:to>
                                    </p:set>
                                    <p:animEffect transition="in" filter="fade">
                                      <p:cBhvr>
                                        <p:cTn id="46" dur="500"/>
                                        <p:tgtEl>
                                          <p:spTgt spid="142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fontAlgn="auto" hangingPunct="1">
              <a:spcAft>
                <a:spcPts val="0"/>
              </a:spcAft>
              <a:defRPr/>
            </a:pPr>
            <a:r>
              <a:rPr lang="en-US"/>
              <a:t>Valni pretvara</a:t>
            </a:r>
            <a:r>
              <a:rPr lang="en-US">
                <a:solidFill>
                  <a:srgbClr val="000000"/>
                </a:solidFill>
              </a:rPr>
              <a:t>č</a:t>
            </a:r>
            <a:endParaRPr lang="en-US" sz="3400" i="1">
              <a:solidFill>
                <a:srgbClr val="000000"/>
              </a:solidFill>
            </a:endParaRPr>
          </a:p>
        </p:txBody>
      </p:sp>
      <p:sp>
        <p:nvSpPr>
          <p:cNvPr id="132099" name="AutoShape 3"/>
          <p:cNvSpPr>
            <a:spLocks noChangeArrowheads="1"/>
          </p:cNvSpPr>
          <p:nvPr/>
        </p:nvSpPr>
        <p:spPr bwMode="auto">
          <a:xfrm>
            <a:off x="5840413" y="4162425"/>
            <a:ext cx="396875" cy="334963"/>
          </a:xfrm>
          <a:prstGeom prst="rightArrow">
            <a:avLst>
              <a:gd name="adj1" fmla="val 50000"/>
              <a:gd name="adj2" fmla="val 29621"/>
            </a:avLst>
          </a:prstGeom>
          <a:solidFill>
            <a:srgbClr val="FF3399"/>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00" name="Rectangle 4"/>
          <p:cNvSpPr>
            <a:spLocks noChangeArrowheads="1"/>
          </p:cNvSpPr>
          <p:nvPr/>
        </p:nvSpPr>
        <p:spPr bwMode="auto">
          <a:xfrm>
            <a:off x="2592388" y="4133850"/>
            <a:ext cx="3273425" cy="755650"/>
          </a:xfrm>
          <a:prstGeom prst="rect">
            <a:avLst/>
          </a:prstGeom>
          <a:solidFill>
            <a:srgbClr val="CCFFFF"/>
          </a:solidFill>
          <a:ln w="3175">
            <a:solidFill>
              <a:srgbClr val="000000"/>
            </a:solidFill>
            <a:miter lim="800000"/>
            <a:headEnd/>
            <a:tailEnd/>
          </a:ln>
        </p:spPr>
        <p:txBody>
          <a:bodyPr/>
          <a:lstStyle/>
          <a:p>
            <a:pPr>
              <a:defRPr/>
            </a:pPr>
            <a:endParaRPr lang="en-US" dirty="0">
              <a:solidFill>
                <a:schemeClr val="bg1"/>
              </a:solidFill>
              <a:latin typeface="+mj-lt"/>
            </a:endParaRPr>
          </a:p>
        </p:txBody>
      </p:sp>
      <p:sp>
        <p:nvSpPr>
          <p:cNvPr id="132101" name="Rectangle 5"/>
          <p:cNvSpPr>
            <a:spLocks noChangeArrowheads="1"/>
          </p:cNvSpPr>
          <p:nvPr/>
        </p:nvSpPr>
        <p:spPr bwMode="auto">
          <a:xfrm>
            <a:off x="2592388" y="3505200"/>
            <a:ext cx="3273425" cy="2012950"/>
          </a:xfrm>
          <a:prstGeom prst="rect">
            <a:avLst/>
          </a:prstGeom>
          <a:noFill/>
          <a:ln w="17463">
            <a:solidFill>
              <a:srgbClr val="000000"/>
            </a:solidFill>
            <a:miter lim="800000"/>
            <a:headEnd/>
            <a:tailEnd/>
          </a:ln>
        </p:spPr>
        <p:txBody>
          <a:bodyPr/>
          <a:lstStyle/>
          <a:p>
            <a:pPr>
              <a:defRPr/>
            </a:pPr>
            <a:endParaRPr lang="en-US" dirty="0">
              <a:solidFill>
                <a:schemeClr val="bg1"/>
              </a:solidFill>
              <a:latin typeface="+mj-lt"/>
            </a:endParaRPr>
          </a:p>
        </p:txBody>
      </p:sp>
      <p:sp>
        <p:nvSpPr>
          <p:cNvPr id="132102" name="Rectangle 6"/>
          <p:cNvSpPr>
            <a:spLocks noChangeArrowheads="1"/>
          </p:cNvSpPr>
          <p:nvPr/>
        </p:nvSpPr>
        <p:spPr bwMode="auto">
          <a:xfrm>
            <a:off x="3130550" y="5611813"/>
            <a:ext cx="1979613" cy="554037"/>
          </a:xfrm>
          <a:prstGeom prst="rect">
            <a:avLst/>
          </a:prstGeom>
          <a:noFill/>
          <a:ln w="9525">
            <a:noFill/>
            <a:miter lim="800000"/>
            <a:headEnd/>
            <a:tailEnd/>
          </a:ln>
        </p:spPr>
        <p:txBody>
          <a:bodyPr wrap="none" lIns="0" tIns="0" rIns="0" bIns="0">
            <a:spAutoFit/>
          </a:bodyPr>
          <a:lstStyle/>
          <a:p>
            <a:pPr algn="ctr" eaLnBrk="0" hangingPunct="0">
              <a:defRPr/>
            </a:pPr>
            <a:r>
              <a:rPr lang="en-US" i="1" dirty="0" err="1">
                <a:solidFill>
                  <a:schemeClr val="bg1"/>
                </a:solidFill>
                <a:latin typeface="+mj-lt"/>
              </a:rPr>
              <a:t>Poluvodičko</a:t>
            </a:r>
            <a:r>
              <a:rPr lang="en-US" i="1" dirty="0">
                <a:solidFill>
                  <a:schemeClr val="bg1"/>
                </a:solidFill>
                <a:latin typeface="+mj-lt"/>
              </a:rPr>
              <a:t> </a:t>
            </a:r>
            <a:r>
              <a:rPr lang="en-US" i="1" dirty="0" err="1">
                <a:solidFill>
                  <a:schemeClr val="bg1"/>
                </a:solidFill>
                <a:latin typeface="+mj-lt"/>
              </a:rPr>
              <a:t>lasersko</a:t>
            </a:r>
            <a:r>
              <a:rPr lang="en-US" i="1" dirty="0">
                <a:solidFill>
                  <a:schemeClr val="bg1"/>
                </a:solidFill>
                <a:latin typeface="+mj-lt"/>
              </a:rPr>
              <a:t> </a:t>
            </a:r>
          </a:p>
          <a:p>
            <a:pPr algn="ctr" eaLnBrk="0" hangingPunct="0">
              <a:defRPr/>
            </a:pPr>
            <a:r>
              <a:rPr lang="en-US" i="1" dirty="0" err="1">
                <a:solidFill>
                  <a:schemeClr val="bg1"/>
                </a:solidFill>
                <a:latin typeface="+mj-lt"/>
              </a:rPr>
              <a:t>pojačalo</a:t>
            </a:r>
            <a:r>
              <a:rPr lang="en-US" i="1" dirty="0">
                <a:solidFill>
                  <a:schemeClr val="bg1"/>
                </a:solidFill>
                <a:latin typeface="+mj-lt"/>
              </a:rPr>
              <a:t> (SLA)</a:t>
            </a:r>
            <a:endParaRPr lang="en-US" sz="1400" dirty="0">
              <a:solidFill>
                <a:schemeClr val="bg1"/>
              </a:solidFill>
              <a:latin typeface="+mj-lt"/>
            </a:endParaRPr>
          </a:p>
        </p:txBody>
      </p:sp>
      <p:sp>
        <p:nvSpPr>
          <p:cNvPr id="132103" name="Rectangle 7"/>
          <p:cNvSpPr>
            <a:spLocks noChangeArrowheads="1"/>
          </p:cNvSpPr>
          <p:nvPr/>
        </p:nvSpPr>
        <p:spPr bwMode="auto">
          <a:xfrm>
            <a:off x="3348038" y="3508375"/>
            <a:ext cx="1147762" cy="276225"/>
          </a:xfrm>
          <a:prstGeom prst="rect">
            <a:avLst/>
          </a:prstGeom>
          <a:noFill/>
          <a:ln w="9525">
            <a:noFill/>
            <a:miter lim="800000"/>
            <a:headEnd/>
            <a:tailEnd/>
          </a:ln>
        </p:spPr>
        <p:txBody>
          <a:bodyPr lIns="0" tIns="0" rIns="0" bIns="0">
            <a:spAutoFit/>
          </a:bodyPr>
          <a:lstStyle/>
          <a:p>
            <a:pPr eaLnBrk="0" hangingPunct="0">
              <a:spcBef>
                <a:spcPct val="20000"/>
              </a:spcBef>
              <a:defRPr/>
            </a:pPr>
            <a:r>
              <a:rPr lang="en-US" i="1" dirty="0" err="1">
                <a:solidFill>
                  <a:schemeClr val="bg1"/>
                </a:solidFill>
                <a:latin typeface="+mj-lt"/>
              </a:rPr>
              <a:t>Aktivni</a:t>
            </a:r>
            <a:r>
              <a:rPr lang="en-US" i="1" dirty="0">
                <a:solidFill>
                  <a:schemeClr val="bg1"/>
                </a:solidFill>
                <a:latin typeface="+mj-lt"/>
              </a:rPr>
              <a:t> </a:t>
            </a:r>
            <a:r>
              <a:rPr lang="en-US" i="1" dirty="0" err="1">
                <a:solidFill>
                  <a:schemeClr val="bg1"/>
                </a:solidFill>
                <a:latin typeface="+mj-lt"/>
              </a:rPr>
              <a:t>sloj</a:t>
            </a:r>
            <a:endParaRPr lang="en-US" sz="1400" dirty="0">
              <a:solidFill>
                <a:schemeClr val="bg1"/>
              </a:solidFill>
              <a:latin typeface="+mj-lt"/>
            </a:endParaRPr>
          </a:p>
        </p:txBody>
      </p:sp>
      <p:grpSp>
        <p:nvGrpSpPr>
          <p:cNvPr id="132104" name="Group 8"/>
          <p:cNvGrpSpPr>
            <a:grpSpLocks/>
          </p:cNvGrpSpPr>
          <p:nvPr/>
        </p:nvGrpSpPr>
        <p:grpSpPr bwMode="auto">
          <a:xfrm>
            <a:off x="3976688" y="3819525"/>
            <a:ext cx="190500" cy="250825"/>
            <a:chOff x="2359" y="1894"/>
            <a:chExt cx="120" cy="158"/>
          </a:xfrm>
        </p:grpSpPr>
        <p:sp>
          <p:nvSpPr>
            <p:cNvPr id="132121" name="Line 9"/>
            <p:cNvSpPr>
              <a:spLocks noChangeShapeType="1"/>
            </p:cNvSpPr>
            <p:nvPr/>
          </p:nvSpPr>
          <p:spPr bwMode="auto">
            <a:xfrm>
              <a:off x="2359" y="1894"/>
              <a:ext cx="89" cy="118"/>
            </a:xfrm>
            <a:prstGeom prst="line">
              <a:avLst/>
            </a:prstGeom>
            <a:noFill/>
            <a:ln w="9525">
              <a:solidFill>
                <a:srgbClr val="000000"/>
              </a:solidFill>
              <a:round/>
              <a:headEnd/>
              <a:tailEnd/>
            </a:ln>
          </p:spPr>
          <p:txBody>
            <a:bodyPr/>
            <a:lstStyle/>
            <a:p>
              <a:pPr>
                <a:defRPr/>
              </a:pPr>
              <a:endParaRPr lang="en-US" dirty="0">
                <a:latin typeface="+mj-lt"/>
              </a:endParaRPr>
            </a:p>
          </p:txBody>
        </p:sp>
        <p:sp>
          <p:nvSpPr>
            <p:cNvPr id="132122" name="Freeform 10"/>
            <p:cNvSpPr>
              <a:spLocks/>
            </p:cNvSpPr>
            <p:nvPr/>
          </p:nvSpPr>
          <p:spPr bwMode="auto">
            <a:xfrm>
              <a:off x="2422" y="1990"/>
              <a:ext cx="57" cy="62"/>
            </a:xfrm>
            <a:custGeom>
              <a:avLst/>
              <a:gdLst>
                <a:gd name="T0" fmla="*/ 45 w 57"/>
                <a:gd name="T1" fmla="*/ 0 h 62"/>
                <a:gd name="T2" fmla="*/ 57 w 57"/>
                <a:gd name="T3" fmla="*/ 62 h 62"/>
                <a:gd name="T4" fmla="*/ 0 w 57"/>
                <a:gd name="T5" fmla="*/ 34 h 62"/>
                <a:gd name="T6" fmla="*/ 45 w 57"/>
                <a:gd name="T7" fmla="*/ 0 h 62"/>
                <a:gd name="T8" fmla="*/ 0 60000 65536"/>
                <a:gd name="T9" fmla="*/ 0 60000 65536"/>
                <a:gd name="T10" fmla="*/ 0 60000 65536"/>
                <a:gd name="T11" fmla="*/ 0 60000 65536"/>
                <a:gd name="T12" fmla="*/ 0 w 57"/>
                <a:gd name="T13" fmla="*/ 0 h 62"/>
                <a:gd name="T14" fmla="*/ 57 w 57"/>
                <a:gd name="T15" fmla="*/ 62 h 62"/>
              </a:gdLst>
              <a:ahLst/>
              <a:cxnLst>
                <a:cxn ang="T8">
                  <a:pos x="T0" y="T1"/>
                </a:cxn>
                <a:cxn ang="T9">
                  <a:pos x="T2" y="T3"/>
                </a:cxn>
                <a:cxn ang="T10">
                  <a:pos x="T4" y="T5"/>
                </a:cxn>
                <a:cxn ang="T11">
                  <a:pos x="T6" y="T7"/>
                </a:cxn>
              </a:cxnLst>
              <a:rect l="T12" t="T13" r="T14" b="T15"/>
              <a:pathLst>
                <a:path w="57" h="62">
                  <a:moveTo>
                    <a:pt x="45" y="0"/>
                  </a:moveTo>
                  <a:lnTo>
                    <a:pt x="57" y="62"/>
                  </a:lnTo>
                  <a:lnTo>
                    <a:pt x="0" y="34"/>
                  </a:lnTo>
                  <a:lnTo>
                    <a:pt x="45" y="0"/>
                  </a:lnTo>
                  <a:close/>
                </a:path>
              </a:pathLst>
            </a:custGeom>
            <a:solidFill>
              <a:srgbClr val="000000"/>
            </a:solidFill>
            <a:ln w="9525">
              <a:noFill/>
              <a:round/>
              <a:headEnd/>
              <a:tailEnd/>
            </a:ln>
          </p:spPr>
          <p:txBody>
            <a:bodyPr/>
            <a:lstStyle/>
            <a:p>
              <a:pPr>
                <a:defRPr/>
              </a:pPr>
              <a:endParaRPr lang="en-US" dirty="0">
                <a:solidFill>
                  <a:schemeClr val="bg1"/>
                </a:solidFill>
                <a:latin typeface="+mj-lt"/>
              </a:endParaRPr>
            </a:p>
          </p:txBody>
        </p:sp>
      </p:grpSp>
      <p:sp>
        <p:nvSpPr>
          <p:cNvPr id="132105" name="Rectangle 11"/>
          <p:cNvSpPr>
            <a:spLocks noChangeArrowheads="1"/>
          </p:cNvSpPr>
          <p:nvPr/>
        </p:nvSpPr>
        <p:spPr bwMode="auto">
          <a:xfrm>
            <a:off x="6243638" y="4008438"/>
            <a:ext cx="503237" cy="1006475"/>
          </a:xfrm>
          <a:prstGeom prst="rect">
            <a:avLst/>
          </a:prstGeom>
          <a:solidFill>
            <a:srgbClr val="FFFFFF"/>
          </a:solidFill>
          <a:ln w="17463">
            <a:solidFill>
              <a:srgbClr val="000000"/>
            </a:solidFill>
            <a:miter lim="800000"/>
            <a:headEnd/>
            <a:tailEnd/>
          </a:ln>
        </p:spPr>
        <p:txBody>
          <a:bodyPr/>
          <a:lstStyle/>
          <a:p>
            <a:pPr>
              <a:defRPr/>
            </a:pPr>
            <a:endParaRPr lang="en-US" dirty="0">
              <a:solidFill>
                <a:schemeClr val="bg1"/>
              </a:solidFill>
              <a:latin typeface="+mj-lt"/>
            </a:endParaRPr>
          </a:p>
        </p:txBody>
      </p:sp>
      <p:sp>
        <p:nvSpPr>
          <p:cNvPr id="132106" name="Rectangle 12"/>
          <p:cNvSpPr>
            <a:spLocks noChangeArrowheads="1"/>
          </p:cNvSpPr>
          <p:nvPr/>
        </p:nvSpPr>
        <p:spPr bwMode="auto">
          <a:xfrm>
            <a:off x="6191250" y="3644900"/>
            <a:ext cx="474663" cy="276225"/>
          </a:xfrm>
          <a:prstGeom prst="rect">
            <a:avLst/>
          </a:prstGeom>
          <a:noFill/>
          <a:ln w="9525">
            <a:noFill/>
            <a:miter lim="800000"/>
            <a:headEnd/>
            <a:tailEnd/>
          </a:ln>
        </p:spPr>
        <p:txBody>
          <a:bodyPr wrap="none" lIns="0" tIns="0" rIns="0" bIns="0">
            <a:spAutoFit/>
          </a:bodyPr>
          <a:lstStyle/>
          <a:p>
            <a:pPr algn="ctr" eaLnBrk="0" hangingPunct="0">
              <a:spcBef>
                <a:spcPct val="20000"/>
              </a:spcBef>
              <a:defRPr/>
            </a:pPr>
            <a:r>
              <a:rPr lang="en-US" i="1" dirty="0">
                <a:solidFill>
                  <a:schemeClr val="bg1"/>
                </a:solidFill>
                <a:latin typeface="+mj-lt"/>
              </a:rPr>
              <a:t>Filter</a:t>
            </a:r>
            <a:endParaRPr lang="en-US" sz="1400" dirty="0">
              <a:solidFill>
                <a:schemeClr val="bg1"/>
              </a:solidFill>
              <a:latin typeface="+mj-lt"/>
            </a:endParaRPr>
          </a:p>
        </p:txBody>
      </p:sp>
      <p:sp>
        <p:nvSpPr>
          <p:cNvPr id="132107" name="Freeform 13"/>
          <p:cNvSpPr>
            <a:spLocks/>
          </p:cNvSpPr>
          <p:nvPr/>
        </p:nvSpPr>
        <p:spPr bwMode="auto">
          <a:xfrm>
            <a:off x="1276350" y="3806825"/>
            <a:ext cx="1133475" cy="250825"/>
          </a:xfrm>
          <a:custGeom>
            <a:avLst/>
            <a:gdLst>
              <a:gd name="T0" fmla="*/ 0 w 713"/>
              <a:gd name="T1" fmla="*/ 158 h 158"/>
              <a:gd name="T2" fmla="*/ 119 w 713"/>
              <a:gd name="T3" fmla="*/ 158 h 158"/>
              <a:gd name="T4" fmla="*/ 119 w 713"/>
              <a:gd name="T5" fmla="*/ 0 h 158"/>
              <a:gd name="T6" fmla="*/ 278 w 713"/>
              <a:gd name="T7" fmla="*/ 0 h 158"/>
              <a:gd name="T8" fmla="*/ 278 w 713"/>
              <a:gd name="T9" fmla="*/ 158 h 158"/>
              <a:gd name="T10" fmla="*/ 436 w 713"/>
              <a:gd name="T11" fmla="*/ 158 h 158"/>
              <a:gd name="T12" fmla="*/ 436 w 713"/>
              <a:gd name="T13" fmla="*/ 0 h 158"/>
              <a:gd name="T14" fmla="*/ 595 w 713"/>
              <a:gd name="T15" fmla="*/ 0 h 158"/>
              <a:gd name="T16" fmla="*/ 595 w 713"/>
              <a:gd name="T17" fmla="*/ 158 h 158"/>
              <a:gd name="T18" fmla="*/ 713 w 713"/>
              <a:gd name="T19" fmla="*/ 158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3"/>
              <a:gd name="T31" fmla="*/ 0 h 158"/>
              <a:gd name="T32" fmla="*/ 713 w 713"/>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3" h="158">
                <a:moveTo>
                  <a:pt x="0" y="158"/>
                </a:moveTo>
                <a:lnTo>
                  <a:pt x="119" y="158"/>
                </a:lnTo>
                <a:lnTo>
                  <a:pt x="119" y="0"/>
                </a:lnTo>
                <a:lnTo>
                  <a:pt x="278" y="0"/>
                </a:lnTo>
                <a:lnTo>
                  <a:pt x="278" y="158"/>
                </a:lnTo>
                <a:lnTo>
                  <a:pt x="436" y="158"/>
                </a:lnTo>
                <a:lnTo>
                  <a:pt x="436" y="0"/>
                </a:lnTo>
                <a:lnTo>
                  <a:pt x="595" y="0"/>
                </a:lnTo>
                <a:lnTo>
                  <a:pt x="595" y="158"/>
                </a:lnTo>
                <a:lnTo>
                  <a:pt x="713" y="158"/>
                </a:lnTo>
              </a:path>
            </a:pathLst>
          </a:custGeom>
          <a:noFill/>
          <a:ln w="9525">
            <a:solidFill>
              <a:srgbClr val="000000"/>
            </a:solidFill>
            <a:round/>
            <a:headEnd/>
            <a:tailEnd/>
          </a:ln>
        </p:spPr>
        <p:txBody>
          <a:bodyPr/>
          <a:lstStyle/>
          <a:p>
            <a:pPr>
              <a:defRPr/>
            </a:pPr>
            <a:endParaRPr lang="en-US" dirty="0">
              <a:solidFill>
                <a:schemeClr val="bg1"/>
              </a:solidFill>
              <a:latin typeface="+mj-lt"/>
            </a:endParaRPr>
          </a:p>
        </p:txBody>
      </p:sp>
      <p:sp>
        <p:nvSpPr>
          <p:cNvPr id="132108" name="Freeform 14"/>
          <p:cNvSpPr>
            <a:spLocks/>
          </p:cNvSpPr>
          <p:nvPr/>
        </p:nvSpPr>
        <p:spPr bwMode="auto">
          <a:xfrm>
            <a:off x="6872288" y="5111750"/>
            <a:ext cx="1133475" cy="250825"/>
          </a:xfrm>
          <a:custGeom>
            <a:avLst/>
            <a:gdLst>
              <a:gd name="T0" fmla="*/ 0 w 714"/>
              <a:gd name="T1" fmla="*/ 0 h 158"/>
              <a:gd name="T2" fmla="*/ 118 w 714"/>
              <a:gd name="T3" fmla="*/ 0 h 158"/>
              <a:gd name="T4" fmla="*/ 118 w 714"/>
              <a:gd name="T5" fmla="*/ 158 h 158"/>
              <a:gd name="T6" fmla="*/ 277 w 714"/>
              <a:gd name="T7" fmla="*/ 158 h 158"/>
              <a:gd name="T8" fmla="*/ 277 w 714"/>
              <a:gd name="T9" fmla="*/ 0 h 158"/>
              <a:gd name="T10" fmla="*/ 436 w 714"/>
              <a:gd name="T11" fmla="*/ 0 h 158"/>
              <a:gd name="T12" fmla="*/ 436 w 714"/>
              <a:gd name="T13" fmla="*/ 158 h 158"/>
              <a:gd name="T14" fmla="*/ 594 w 714"/>
              <a:gd name="T15" fmla="*/ 158 h 158"/>
              <a:gd name="T16" fmla="*/ 594 w 714"/>
              <a:gd name="T17" fmla="*/ 0 h 158"/>
              <a:gd name="T18" fmla="*/ 714 w 714"/>
              <a:gd name="T19" fmla="*/ 0 h 1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4"/>
              <a:gd name="T31" fmla="*/ 0 h 158"/>
              <a:gd name="T32" fmla="*/ 714 w 714"/>
              <a:gd name="T33" fmla="*/ 158 h 1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4" h="158">
                <a:moveTo>
                  <a:pt x="0" y="0"/>
                </a:moveTo>
                <a:lnTo>
                  <a:pt x="118" y="0"/>
                </a:lnTo>
                <a:lnTo>
                  <a:pt x="118" y="158"/>
                </a:lnTo>
                <a:lnTo>
                  <a:pt x="277" y="158"/>
                </a:lnTo>
                <a:lnTo>
                  <a:pt x="277" y="0"/>
                </a:lnTo>
                <a:lnTo>
                  <a:pt x="436" y="0"/>
                </a:lnTo>
                <a:lnTo>
                  <a:pt x="436" y="158"/>
                </a:lnTo>
                <a:lnTo>
                  <a:pt x="594" y="158"/>
                </a:lnTo>
                <a:lnTo>
                  <a:pt x="594" y="0"/>
                </a:lnTo>
                <a:lnTo>
                  <a:pt x="714" y="0"/>
                </a:lnTo>
              </a:path>
            </a:pathLst>
          </a:custGeom>
          <a:noFill/>
          <a:ln w="9525">
            <a:solidFill>
              <a:srgbClr val="000000"/>
            </a:solidFill>
            <a:round/>
            <a:headEnd/>
            <a:tailEnd/>
          </a:ln>
        </p:spPr>
        <p:txBody>
          <a:bodyPr/>
          <a:lstStyle/>
          <a:p>
            <a:pPr>
              <a:defRPr/>
            </a:pPr>
            <a:endParaRPr lang="en-US" dirty="0">
              <a:solidFill>
                <a:schemeClr val="bg1"/>
              </a:solidFill>
              <a:latin typeface="+mj-lt"/>
            </a:endParaRPr>
          </a:p>
        </p:txBody>
      </p:sp>
      <p:sp>
        <p:nvSpPr>
          <p:cNvPr id="132109" name="Text Box 15"/>
          <p:cNvSpPr txBox="1">
            <a:spLocks noChangeArrowheads="1"/>
          </p:cNvSpPr>
          <p:nvPr/>
        </p:nvSpPr>
        <p:spPr bwMode="auto">
          <a:xfrm>
            <a:off x="1362075" y="4130675"/>
            <a:ext cx="433388" cy="396875"/>
          </a:xfrm>
          <a:prstGeom prst="rect">
            <a:avLst/>
          </a:prstGeom>
          <a:noFill/>
          <a:ln w="9525">
            <a:noFill/>
            <a:miter lim="800000"/>
            <a:headEnd/>
            <a:tailEnd/>
          </a:ln>
        </p:spPr>
        <p:txBody>
          <a:bodyPr>
            <a:spAutoFit/>
          </a:bodyPr>
          <a:lstStyle/>
          <a:p>
            <a:pPr algn="ctr" eaLnBrk="0" hangingPunct="0">
              <a:spcBef>
                <a:spcPct val="5000"/>
              </a:spcBef>
            </a:pPr>
            <a:r>
              <a:rPr lang="en-US" sz="2000">
                <a:solidFill>
                  <a:schemeClr val="bg1"/>
                </a:solidFill>
                <a:latin typeface="Symbol" pitchFamily="18" charset="2"/>
              </a:rPr>
              <a:t>l</a:t>
            </a:r>
            <a:r>
              <a:rPr lang="en-US" sz="2000" baseline="-25000">
                <a:solidFill>
                  <a:schemeClr val="bg1"/>
                </a:solidFill>
                <a:latin typeface="Symbol" pitchFamily="18" charset="2"/>
              </a:rPr>
              <a:t>1</a:t>
            </a:r>
          </a:p>
        </p:txBody>
      </p:sp>
      <p:sp>
        <p:nvSpPr>
          <p:cNvPr id="132110" name="Text Box 16"/>
          <p:cNvSpPr txBox="1">
            <a:spLocks noChangeArrowheads="1"/>
          </p:cNvSpPr>
          <p:nvPr/>
        </p:nvSpPr>
        <p:spPr bwMode="auto">
          <a:xfrm>
            <a:off x="1362075" y="4538663"/>
            <a:ext cx="431800" cy="396875"/>
          </a:xfrm>
          <a:prstGeom prst="rect">
            <a:avLst/>
          </a:prstGeom>
          <a:noFill/>
          <a:ln w="9525">
            <a:noFill/>
            <a:miter lim="800000"/>
            <a:headEnd/>
            <a:tailEnd/>
          </a:ln>
        </p:spPr>
        <p:txBody>
          <a:bodyPr>
            <a:spAutoFit/>
          </a:bodyPr>
          <a:lstStyle/>
          <a:p>
            <a:pPr algn="ctr" eaLnBrk="0" hangingPunct="0">
              <a:spcBef>
                <a:spcPct val="5000"/>
              </a:spcBef>
            </a:pPr>
            <a:r>
              <a:rPr lang="en-US" sz="2000">
                <a:solidFill>
                  <a:schemeClr val="bg1"/>
                </a:solidFill>
                <a:latin typeface="Symbol" pitchFamily="18" charset="2"/>
              </a:rPr>
              <a:t>l</a:t>
            </a:r>
            <a:r>
              <a:rPr lang="en-US" sz="2000" baseline="-25000">
                <a:solidFill>
                  <a:schemeClr val="bg1"/>
                </a:solidFill>
                <a:latin typeface="Symbol" pitchFamily="18" charset="2"/>
              </a:rPr>
              <a:t>2</a:t>
            </a:r>
          </a:p>
        </p:txBody>
      </p:sp>
      <p:sp>
        <p:nvSpPr>
          <p:cNvPr id="132111" name="Text Box 17"/>
          <p:cNvSpPr txBox="1">
            <a:spLocks noChangeArrowheads="1"/>
          </p:cNvSpPr>
          <p:nvPr/>
        </p:nvSpPr>
        <p:spPr bwMode="auto">
          <a:xfrm>
            <a:off x="7237413" y="4532313"/>
            <a:ext cx="434975" cy="396875"/>
          </a:xfrm>
          <a:prstGeom prst="rect">
            <a:avLst/>
          </a:prstGeom>
          <a:noFill/>
          <a:ln w="9525">
            <a:noFill/>
            <a:miter lim="800000"/>
            <a:headEnd/>
            <a:tailEnd/>
          </a:ln>
        </p:spPr>
        <p:txBody>
          <a:bodyPr>
            <a:spAutoFit/>
          </a:bodyPr>
          <a:lstStyle/>
          <a:p>
            <a:pPr algn="ctr" eaLnBrk="0" hangingPunct="0">
              <a:spcBef>
                <a:spcPct val="5000"/>
              </a:spcBef>
            </a:pPr>
            <a:r>
              <a:rPr lang="en-US" sz="2000">
                <a:solidFill>
                  <a:schemeClr val="bg1"/>
                </a:solidFill>
                <a:latin typeface="Symbol" pitchFamily="18" charset="2"/>
              </a:rPr>
              <a:t>l</a:t>
            </a:r>
            <a:r>
              <a:rPr lang="en-US" sz="2000" baseline="-25000">
                <a:solidFill>
                  <a:schemeClr val="bg1"/>
                </a:solidFill>
                <a:latin typeface="Symbol" pitchFamily="18" charset="2"/>
              </a:rPr>
              <a:t>2</a:t>
            </a:r>
          </a:p>
        </p:txBody>
      </p:sp>
      <p:sp>
        <p:nvSpPr>
          <p:cNvPr id="132112" name="AutoShape 18"/>
          <p:cNvSpPr>
            <a:spLocks noChangeArrowheads="1"/>
          </p:cNvSpPr>
          <p:nvPr/>
        </p:nvSpPr>
        <p:spPr bwMode="auto">
          <a:xfrm>
            <a:off x="1800225" y="4578350"/>
            <a:ext cx="776288" cy="334963"/>
          </a:xfrm>
          <a:prstGeom prst="rightArrow">
            <a:avLst>
              <a:gd name="adj1" fmla="val 50000"/>
              <a:gd name="adj2" fmla="val 57938"/>
            </a:avLst>
          </a:prstGeom>
          <a:solidFill>
            <a:srgbClr val="FFFF66"/>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3" name="AutoShape 19"/>
          <p:cNvSpPr>
            <a:spLocks noChangeArrowheads="1"/>
          </p:cNvSpPr>
          <p:nvPr/>
        </p:nvSpPr>
        <p:spPr bwMode="auto">
          <a:xfrm>
            <a:off x="1800225" y="4178300"/>
            <a:ext cx="779463" cy="334963"/>
          </a:xfrm>
          <a:prstGeom prst="rightArrow">
            <a:avLst>
              <a:gd name="adj1" fmla="val 50000"/>
              <a:gd name="adj2" fmla="val 58175"/>
            </a:avLst>
          </a:prstGeom>
          <a:solidFill>
            <a:srgbClr val="FF3399"/>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4" name="AutoShape 20"/>
          <p:cNvSpPr>
            <a:spLocks noChangeArrowheads="1"/>
          </p:cNvSpPr>
          <p:nvPr/>
        </p:nvSpPr>
        <p:spPr bwMode="auto">
          <a:xfrm>
            <a:off x="5867400" y="4564063"/>
            <a:ext cx="1387475" cy="334962"/>
          </a:xfrm>
          <a:prstGeom prst="rightArrow">
            <a:avLst>
              <a:gd name="adj1" fmla="val 50000"/>
              <a:gd name="adj2" fmla="val 103555"/>
            </a:avLst>
          </a:prstGeom>
          <a:solidFill>
            <a:srgbClr val="FFFF66"/>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5" name="Rectangle 21"/>
          <p:cNvSpPr>
            <a:spLocks noChangeArrowheads="1"/>
          </p:cNvSpPr>
          <p:nvPr/>
        </p:nvSpPr>
        <p:spPr bwMode="auto">
          <a:xfrm>
            <a:off x="3797300" y="1905000"/>
            <a:ext cx="1406525" cy="914400"/>
          </a:xfrm>
          <a:prstGeom prst="rect">
            <a:avLst/>
          </a:prstGeom>
          <a:no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6" name="AutoShape 22"/>
          <p:cNvSpPr>
            <a:spLocks noChangeArrowheads="1"/>
          </p:cNvSpPr>
          <p:nvPr/>
        </p:nvSpPr>
        <p:spPr bwMode="auto">
          <a:xfrm>
            <a:off x="3019425" y="2197100"/>
            <a:ext cx="777875" cy="334963"/>
          </a:xfrm>
          <a:prstGeom prst="rightArrow">
            <a:avLst>
              <a:gd name="adj1" fmla="val 50000"/>
              <a:gd name="adj2" fmla="val 58057"/>
            </a:avLst>
          </a:prstGeom>
          <a:solidFill>
            <a:srgbClr val="FF3399"/>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7" name="AutoShape 23"/>
          <p:cNvSpPr>
            <a:spLocks noChangeArrowheads="1"/>
          </p:cNvSpPr>
          <p:nvPr/>
        </p:nvSpPr>
        <p:spPr bwMode="auto">
          <a:xfrm>
            <a:off x="5203825" y="2209800"/>
            <a:ext cx="777875" cy="334963"/>
          </a:xfrm>
          <a:prstGeom prst="rightArrow">
            <a:avLst>
              <a:gd name="adj1" fmla="val 50000"/>
              <a:gd name="adj2" fmla="val 58057"/>
            </a:avLst>
          </a:prstGeom>
          <a:solidFill>
            <a:srgbClr val="FFFF66"/>
          </a:solidFill>
          <a:ln w="9525">
            <a:solidFill>
              <a:schemeClr val="tx1"/>
            </a:solidFill>
            <a:miter lim="800000"/>
            <a:headEnd/>
            <a:tailEnd/>
          </a:ln>
        </p:spPr>
        <p:txBody>
          <a:bodyPr wrap="none" anchor="ctr"/>
          <a:lstStyle/>
          <a:p>
            <a:pPr>
              <a:defRPr/>
            </a:pPr>
            <a:endParaRPr lang="en-US" dirty="0">
              <a:solidFill>
                <a:schemeClr val="bg1"/>
              </a:solidFill>
              <a:latin typeface="+mj-lt"/>
            </a:endParaRPr>
          </a:p>
        </p:txBody>
      </p:sp>
      <p:sp>
        <p:nvSpPr>
          <p:cNvPr id="132118" name="Text Box 24"/>
          <p:cNvSpPr txBox="1">
            <a:spLocks noChangeArrowheads="1"/>
          </p:cNvSpPr>
          <p:nvPr/>
        </p:nvSpPr>
        <p:spPr bwMode="auto">
          <a:xfrm>
            <a:off x="2532063" y="2133600"/>
            <a:ext cx="431800" cy="396875"/>
          </a:xfrm>
          <a:prstGeom prst="rect">
            <a:avLst/>
          </a:prstGeom>
          <a:noFill/>
          <a:ln w="9525">
            <a:noFill/>
            <a:miter lim="800000"/>
            <a:headEnd/>
            <a:tailEnd/>
          </a:ln>
        </p:spPr>
        <p:txBody>
          <a:bodyPr>
            <a:spAutoFit/>
          </a:bodyPr>
          <a:lstStyle/>
          <a:p>
            <a:pPr algn="ctr" eaLnBrk="0" hangingPunct="0">
              <a:spcBef>
                <a:spcPct val="5000"/>
              </a:spcBef>
            </a:pPr>
            <a:r>
              <a:rPr lang="en-US" sz="2000">
                <a:solidFill>
                  <a:schemeClr val="bg1"/>
                </a:solidFill>
                <a:latin typeface="Symbol" pitchFamily="18" charset="2"/>
              </a:rPr>
              <a:t>l</a:t>
            </a:r>
            <a:r>
              <a:rPr lang="en-US" sz="2000" baseline="-25000">
                <a:solidFill>
                  <a:schemeClr val="bg1"/>
                </a:solidFill>
                <a:latin typeface="Symbol" pitchFamily="18" charset="2"/>
              </a:rPr>
              <a:t>1</a:t>
            </a:r>
          </a:p>
        </p:txBody>
      </p:sp>
      <p:sp>
        <p:nvSpPr>
          <p:cNvPr id="132119" name="Text Box 25"/>
          <p:cNvSpPr txBox="1">
            <a:spLocks noChangeArrowheads="1"/>
          </p:cNvSpPr>
          <p:nvPr/>
        </p:nvSpPr>
        <p:spPr bwMode="auto">
          <a:xfrm>
            <a:off x="5978525" y="2133600"/>
            <a:ext cx="431800" cy="396875"/>
          </a:xfrm>
          <a:prstGeom prst="rect">
            <a:avLst/>
          </a:prstGeom>
          <a:noFill/>
          <a:ln w="9525">
            <a:noFill/>
            <a:miter lim="800000"/>
            <a:headEnd/>
            <a:tailEnd/>
          </a:ln>
        </p:spPr>
        <p:txBody>
          <a:bodyPr>
            <a:spAutoFit/>
          </a:bodyPr>
          <a:lstStyle/>
          <a:p>
            <a:pPr algn="ctr" eaLnBrk="0" hangingPunct="0">
              <a:spcBef>
                <a:spcPct val="5000"/>
              </a:spcBef>
            </a:pPr>
            <a:r>
              <a:rPr lang="en-US" sz="2000">
                <a:solidFill>
                  <a:schemeClr val="bg1"/>
                </a:solidFill>
                <a:latin typeface="Symbol" pitchFamily="18" charset="2"/>
              </a:rPr>
              <a:t>l</a:t>
            </a:r>
            <a:r>
              <a:rPr lang="en-US" sz="2000" baseline="-25000">
                <a:solidFill>
                  <a:schemeClr val="bg1"/>
                </a:solidFill>
                <a:latin typeface="Symbol" pitchFamily="18" charset="2"/>
              </a:rPr>
              <a:t>2</a:t>
            </a:r>
          </a:p>
        </p:txBody>
      </p:sp>
      <p:sp>
        <p:nvSpPr>
          <p:cNvPr id="132120" name="Rectangle 26"/>
          <p:cNvSpPr>
            <a:spLocks noChangeArrowheads="1"/>
          </p:cNvSpPr>
          <p:nvPr/>
        </p:nvSpPr>
        <p:spPr bwMode="auto">
          <a:xfrm>
            <a:off x="4008438" y="2057400"/>
            <a:ext cx="908050" cy="554038"/>
          </a:xfrm>
          <a:prstGeom prst="rect">
            <a:avLst/>
          </a:prstGeom>
          <a:noFill/>
          <a:ln w="9525">
            <a:noFill/>
            <a:miter lim="800000"/>
            <a:headEnd/>
            <a:tailEnd/>
          </a:ln>
        </p:spPr>
        <p:txBody>
          <a:bodyPr wrap="none" lIns="0" tIns="0" rIns="0" bIns="0">
            <a:spAutoFit/>
          </a:bodyPr>
          <a:lstStyle/>
          <a:p>
            <a:pPr algn="ctr" eaLnBrk="0" hangingPunct="0">
              <a:defRPr/>
            </a:pPr>
            <a:r>
              <a:rPr lang="en-US" dirty="0" err="1">
                <a:solidFill>
                  <a:schemeClr val="bg1"/>
                </a:solidFill>
                <a:latin typeface="+mj-lt"/>
              </a:rPr>
              <a:t>Valni</a:t>
            </a:r>
            <a:r>
              <a:rPr lang="en-US" dirty="0">
                <a:solidFill>
                  <a:schemeClr val="bg1"/>
                </a:solidFill>
                <a:latin typeface="+mj-lt"/>
              </a:rPr>
              <a:t> </a:t>
            </a:r>
            <a:br>
              <a:rPr lang="en-US" dirty="0">
                <a:solidFill>
                  <a:schemeClr val="bg1"/>
                </a:solidFill>
                <a:latin typeface="+mj-lt"/>
              </a:rPr>
            </a:br>
            <a:r>
              <a:rPr lang="en-US" dirty="0" err="1">
                <a:solidFill>
                  <a:schemeClr val="bg1"/>
                </a:solidFill>
                <a:latin typeface="+mj-lt"/>
              </a:rPr>
              <a:t>pretvarač</a:t>
            </a:r>
            <a:endParaRPr lang="en-US" sz="1400" dirty="0">
              <a:solidFill>
                <a:schemeClr val="bg1"/>
              </a:solidFill>
              <a:latin typeface="+mj-lt"/>
            </a:endParaRPr>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57200" y="4270375"/>
            <a:ext cx="8229600" cy="1927225"/>
          </a:xfrm>
          <a:prstGeom prst="rect">
            <a:avLst/>
          </a:prstGeom>
          <a:noFill/>
          <a:ln w="9525">
            <a:noFill/>
            <a:miter lim="800000"/>
            <a:headEnd/>
            <a:tailEnd/>
          </a:ln>
        </p:spPr>
        <p:txBody>
          <a:bodyPr/>
          <a:lstStyle/>
          <a:p>
            <a:pPr marL="469900" indent="-469900" eaLnBrk="0" hangingPunct="0">
              <a:lnSpc>
                <a:spcPct val="90000"/>
              </a:lnSpc>
              <a:buFontTx/>
              <a:buChar char="•"/>
            </a:pPr>
            <a:endParaRPr lang="en-GB" sz="1200">
              <a:solidFill>
                <a:schemeClr val="bg1"/>
              </a:solidFill>
              <a:latin typeface="Corbel" pitchFamily="34" charset="0"/>
            </a:endParaRPr>
          </a:p>
        </p:txBody>
      </p:sp>
      <p:grpSp>
        <p:nvGrpSpPr>
          <p:cNvPr id="133124" name="Group 44"/>
          <p:cNvGrpSpPr>
            <a:grpSpLocks/>
          </p:cNvGrpSpPr>
          <p:nvPr/>
        </p:nvGrpSpPr>
        <p:grpSpPr bwMode="auto">
          <a:xfrm>
            <a:off x="6683375" y="1541463"/>
            <a:ext cx="1128713" cy="677862"/>
            <a:chOff x="4470" y="1130"/>
            <a:chExt cx="771" cy="427"/>
          </a:xfrm>
        </p:grpSpPr>
        <p:sp>
          <p:nvSpPr>
            <p:cNvPr id="133169" name="Line 45"/>
            <p:cNvSpPr>
              <a:spLocks noChangeShapeType="1"/>
            </p:cNvSpPr>
            <p:nvPr/>
          </p:nvSpPr>
          <p:spPr bwMode="auto">
            <a:xfrm>
              <a:off x="4470" y="1428"/>
              <a:ext cx="771" cy="0"/>
            </a:xfrm>
            <a:prstGeom prst="line">
              <a:avLst/>
            </a:prstGeom>
            <a:noFill/>
            <a:ln w="12700">
              <a:solidFill>
                <a:srgbClr val="000000"/>
              </a:solidFill>
              <a:round/>
              <a:headEnd/>
              <a:tailEnd/>
            </a:ln>
          </p:spPr>
          <p:txBody>
            <a:bodyPr wrap="none" anchor="ctr"/>
            <a:lstStyle/>
            <a:p>
              <a:endParaRPr lang="en-US"/>
            </a:p>
          </p:txBody>
        </p:sp>
        <p:sp>
          <p:nvSpPr>
            <p:cNvPr id="133170" name="Line 46"/>
            <p:cNvSpPr>
              <a:spLocks noChangeShapeType="1"/>
            </p:cNvSpPr>
            <p:nvPr/>
          </p:nvSpPr>
          <p:spPr bwMode="auto">
            <a:xfrm>
              <a:off x="4475" y="1130"/>
              <a:ext cx="0" cy="356"/>
            </a:xfrm>
            <a:prstGeom prst="line">
              <a:avLst/>
            </a:prstGeom>
            <a:noFill/>
            <a:ln w="12700">
              <a:solidFill>
                <a:srgbClr val="000000"/>
              </a:solidFill>
              <a:round/>
              <a:headEnd/>
              <a:tailEnd/>
            </a:ln>
          </p:spPr>
          <p:txBody>
            <a:bodyPr wrap="none" anchor="ctr"/>
            <a:lstStyle/>
            <a:p>
              <a:endParaRPr lang="en-US"/>
            </a:p>
          </p:txBody>
        </p:sp>
        <p:sp>
          <p:nvSpPr>
            <p:cNvPr id="133171" name="Text Box 47"/>
            <p:cNvSpPr txBox="1">
              <a:spLocks noChangeArrowheads="1"/>
            </p:cNvSpPr>
            <p:nvPr/>
          </p:nvSpPr>
          <p:spPr bwMode="auto">
            <a:xfrm>
              <a:off x="5056" y="1383"/>
              <a:ext cx="166" cy="174"/>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t</a:t>
              </a:r>
            </a:p>
          </p:txBody>
        </p:sp>
        <p:grpSp>
          <p:nvGrpSpPr>
            <p:cNvPr id="133172" name="Group 48"/>
            <p:cNvGrpSpPr>
              <a:grpSpLocks/>
            </p:cNvGrpSpPr>
            <p:nvPr/>
          </p:nvGrpSpPr>
          <p:grpSpPr bwMode="auto">
            <a:xfrm>
              <a:off x="4537" y="1266"/>
              <a:ext cx="132" cy="158"/>
              <a:chOff x="1034" y="3334"/>
              <a:chExt cx="82" cy="82"/>
            </a:xfrm>
          </p:grpSpPr>
          <p:sp>
            <p:nvSpPr>
              <p:cNvPr id="133177" name="Line 49"/>
              <p:cNvSpPr>
                <a:spLocks noChangeShapeType="1"/>
              </p:cNvSpPr>
              <p:nvPr/>
            </p:nvSpPr>
            <p:spPr bwMode="auto">
              <a:xfrm flipV="1">
                <a:off x="1034" y="3334"/>
                <a:ext cx="0" cy="82"/>
              </a:xfrm>
              <a:prstGeom prst="line">
                <a:avLst/>
              </a:prstGeom>
              <a:noFill/>
              <a:ln w="12700">
                <a:solidFill>
                  <a:srgbClr val="000000"/>
                </a:solidFill>
                <a:round/>
                <a:headEnd/>
                <a:tailEnd/>
              </a:ln>
            </p:spPr>
            <p:txBody>
              <a:bodyPr wrap="none" anchor="ctr"/>
              <a:lstStyle/>
              <a:p>
                <a:endParaRPr lang="en-US"/>
              </a:p>
            </p:txBody>
          </p:sp>
          <p:sp>
            <p:nvSpPr>
              <p:cNvPr id="133178" name="Line 50"/>
              <p:cNvSpPr>
                <a:spLocks noChangeShapeType="1"/>
              </p:cNvSpPr>
              <p:nvPr/>
            </p:nvSpPr>
            <p:spPr bwMode="auto">
              <a:xfrm flipV="1">
                <a:off x="1114" y="3334"/>
                <a:ext cx="0" cy="82"/>
              </a:xfrm>
              <a:prstGeom prst="line">
                <a:avLst/>
              </a:prstGeom>
              <a:noFill/>
              <a:ln w="12700">
                <a:solidFill>
                  <a:srgbClr val="000000"/>
                </a:solidFill>
                <a:round/>
                <a:headEnd/>
                <a:tailEnd/>
              </a:ln>
            </p:spPr>
            <p:txBody>
              <a:bodyPr wrap="none" anchor="ctr"/>
              <a:lstStyle/>
              <a:p>
                <a:endParaRPr lang="en-US"/>
              </a:p>
            </p:txBody>
          </p:sp>
          <p:sp>
            <p:nvSpPr>
              <p:cNvPr id="133179" name="Line 51"/>
              <p:cNvSpPr>
                <a:spLocks noChangeShapeType="1"/>
              </p:cNvSpPr>
              <p:nvPr/>
            </p:nvSpPr>
            <p:spPr bwMode="auto">
              <a:xfrm rot="5400000" flipV="1">
                <a:off x="1075" y="3295"/>
                <a:ext cx="0" cy="82"/>
              </a:xfrm>
              <a:prstGeom prst="line">
                <a:avLst/>
              </a:prstGeom>
              <a:noFill/>
              <a:ln w="12700">
                <a:solidFill>
                  <a:srgbClr val="000000"/>
                </a:solidFill>
                <a:round/>
                <a:headEnd/>
                <a:tailEnd/>
              </a:ln>
            </p:spPr>
            <p:txBody>
              <a:bodyPr wrap="none" anchor="ctr"/>
              <a:lstStyle/>
              <a:p>
                <a:endParaRPr lang="en-US"/>
              </a:p>
            </p:txBody>
          </p:sp>
        </p:grpSp>
        <p:grpSp>
          <p:nvGrpSpPr>
            <p:cNvPr id="133173" name="Group 52"/>
            <p:cNvGrpSpPr>
              <a:grpSpLocks/>
            </p:cNvGrpSpPr>
            <p:nvPr/>
          </p:nvGrpSpPr>
          <p:grpSpPr bwMode="auto">
            <a:xfrm>
              <a:off x="4754" y="1270"/>
              <a:ext cx="131" cy="158"/>
              <a:chOff x="1034" y="3334"/>
              <a:chExt cx="82" cy="82"/>
            </a:xfrm>
          </p:grpSpPr>
          <p:sp>
            <p:nvSpPr>
              <p:cNvPr id="133174" name="Line 53"/>
              <p:cNvSpPr>
                <a:spLocks noChangeShapeType="1"/>
              </p:cNvSpPr>
              <p:nvPr/>
            </p:nvSpPr>
            <p:spPr bwMode="auto">
              <a:xfrm flipV="1">
                <a:off x="1034" y="3334"/>
                <a:ext cx="0" cy="82"/>
              </a:xfrm>
              <a:prstGeom prst="line">
                <a:avLst/>
              </a:prstGeom>
              <a:noFill/>
              <a:ln w="12700">
                <a:solidFill>
                  <a:srgbClr val="000000"/>
                </a:solidFill>
                <a:round/>
                <a:headEnd/>
                <a:tailEnd/>
              </a:ln>
            </p:spPr>
            <p:txBody>
              <a:bodyPr wrap="none" anchor="ctr"/>
              <a:lstStyle/>
              <a:p>
                <a:endParaRPr lang="en-US"/>
              </a:p>
            </p:txBody>
          </p:sp>
          <p:sp>
            <p:nvSpPr>
              <p:cNvPr id="133175" name="Line 54"/>
              <p:cNvSpPr>
                <a:spLocks noChangeShapeType="1"/>
              </p:cNvSpPr>
              <p:nvPr/>
            </p:nvSpPr>
            <p:spPr bwMode="auto">
              <a:xfrm flipV="1">
                <a:off x="1114" y="3334"/>
                <a:ext cx="0" cy="82"/>
              </a:xfrm>
              <a:prstGeom prst="line">
                <a:avLst/>
              </a:prstGeom>
              <a:noFill/>
              <a:ln w="12700">
                <a:solidFill>
                  <a:srgbClr val="000000"/>
                </a:solidFill>
                <a:round/>
                <a:headEnd/>
                <a:tailEnd/>
              </a:ln>
            </p:spPr>
            <p:txBody>
              <a:bodyPr wrap="none" anchor="ctr"/>
              <a:lstStyle/>
              <a:p>
                <a:endParaRPr lang="en-US"/>
              </a:p>
            </p:txBody>
          </p:sp>
          <p:sp>
            <p:nvSpPr>
              <p:cNvPr id="133176" name="Line 55"/>
              <p:cNvSpPr>
                <a:spLocks noChangeShapeType="1"/>
              </p:cNvSpPr>
              <p:nvPr/>
            </p:nvSpPr>
            <p:spPr bwMode="auto">
              <a:xfrm rot="5400000" flipV="1">
                <a:off x="1075" y="3295"/>
                <a:ext cx="0" cy="82"/>
              </a:xfrm>
              <a:prstGeom prst="line">
                <a:avLst/>
              </a:prstGeom>
              <a:noFill/>
              <a:ln w="12700">
                <a:solidFill>
                  <a:srgbClr val="000000"/>
                </a:solidFill>
                <a:round/>
                <a:headEnd/>
                <a:tailEnd/>
              </a:ln>
            </p:spPr>
            <p:txBody>
              <a:bodyPr wrap="none" anchor="ctr"/>
              <a:lstStyle/>
              <a:p>
                <a:endParaRPr lang="en-US"/>
              </a:p>
            </p:txBody>
          </p:sp>
        </p:grpSp>
      </p:grpSp>
      <p:sp>
        <p:nvSpPr>
          <p:cNvPr id="133125" name="Line 56"/>
          <p:cNvSpPr>
            <a:spLocks noChangeShapeType="1"/>
          </p:cNvSpPr>
          <p:nvPr/>
        </p:nvSpPr>
        <p:spPr bwMode="auto">
          <a:xfrm>
            <a:off x="6689725" y="2271713"/>
            <a:ext cx="0" cy="565150"/>
          </a:xfrm>
          <a:prstGeom prst="line">
            <a:avLst/>
          </a:prstGeom>
          <a:noFill/>
          <a:ln w="12700">
            <a:solidFill>
              <a:srgbClr val="000000"/>
            </a:solidFill>
            <a:round/>
            <a:headEnd/>
            <a:tailEnd/>
          </a:ln>
        </p:spPr>
        <p:txBody>
          <a:bodyPr wrap="none" anchor="ctr"/>
          <a:lstStyle/>
          <a:p>
            <a:endParaRPr lang="en-US"/>
          </a:p>
        </p:txBody>
      </p:sp>
      <p:sp>
        <p:nvSpPr>
          <p:cNvPr id="133126" name="Line 57"/>
          <p:cNvSpPr>
            <a:spLocks noChangeShapeType="1"/>
          </p:cNvSpPr>
          <p:nvPr/>
        </p:nvSpPr>
        <p:spPr bwMode="auto">
          <a:xfrm>
            <a:off x="6689725" y="3001963"/>
            <a:ext cx="0" cy="565150"/>
          </a:xfrm>
          <a:prstGeom prst="line">
            <a:avLst/>
          </a:prstGeom>
          <a:noFill/>
          <a:ln w="12700">
            <a:solidFill>
              <a:srgbClr val="000000"/>
            </a:solidFill>
            <a:round/>
            <a:headEnd/>
            <a:tailEnd/>
          </a:ln>
        </p:spPr>
        <p:txBody>
          <a:bodyPr wrap="none" anchor="ctr"/>
          <a:lstStyle/>
          <a:p>
            <a:endParaRPr lang="en-US"/>
          </a:p>
        </p:txBody>
      </p:sp>
      <p:sp>
        <p:nvSpPr>
          <p:cNvPr id="133127" name="Line 58"/>
          <p:cNvSpPr>
            <a:spLocks noChangeShapeType="1"/>
          </p:cNvSpPr>
          <p:nvPr/>
        </p:nvSpPr>
        <p:spPr bwMode="auto">
          <a:xfrm>
            <a:off x="6683375" y="4205288"/>
            <a:ext cx="1128713" cy="0"/>
          </a:xfrm>
          <a:prstGeom prst="line">
            <a:avLst/>
          </a:prstGeom>
          <a:noFill/>
          <a:ln w="12700">
            <a:solidFill>
              <a:srgbClr val="000000"/>
            </a:solidFill>
            <a:round/>
            <a:headEnd/>
            <a:tailEnd/>
          </a:ln>
        </p:spPr>
        <p:txBody>
          <a:bodyPr wrap="none" anchor="ctr"/>
          <a:lstStyle/>
          <a:p>
            <a:endParaRPr lang="en-US"/>
          </a:p>
        </p:txBody>
      </p:sp>
      <p:sp>
        <p:nvSpPr>
          <p:cNvPr id="133128" name="Line 59"/>
          <p:cNvSpPr>
            <a:spLocks noChangeShapeType="1"/>
          </p:cNvSpPr>
          <p:nvPr/>
        </p:nvSpPr>
        <p:spPr bwMode="auto">
          <a:xfrm>
            <a:off x="6689725" y="3732213"/>
            <a:ext cx="0" cy="565150"/>
          </a:xfrm>
          <a:prstGeom prst="line">
            <a:avLst/>
          </a:prstGeom>
          <a:noFill/>
          <a:ln w="12700">
            <a:solidFill>
              <a:srgbClr val="000000"/>
            </a:solidFill>
            <a:round/>
            <a:headEnd/>
            <a:tailEnd/>
          </a:ln>
        </p:spPr>
        <p:txBody>
          <a:bodyPr wrap="none" anchor="ctr"/>
          <a:lstStyle/>
          <a:p>
            <a:endParaRPr lang="en-US"/>
          </a:p>
        </p:txBody>
      </p:sp>
      <p:sp>
        <p:nvSpPr>
          <p:cNvPr id="133129" name="Text Box 60"/>
          <p:cNvSpPr txBox="1">
            <a:spLocks noChangeArrowheads="1"/>
          </p:cNvSpPr>
          <p:nvPr/>
        </p:nvSpPr>
        <p:spPr bwMode="auto">
          <a:xfrm>
            <a:off x="7542213" y="4133850"/>
            <a:ext cx="242887" cy="276225"/>
          </a:xfrm>
          <a:prstGeom prst="rect">
            <a:avLst/>
          </a:prstGeom>
          <a:noFill/>
          <a:ln w="12700">
            <a:noFill/>
            <a:miter lim="800000"/>
            <a:headEnd/>
            <a:tailEnd/>
          </a:ln>
        </p:spPr>
        <p:txBody>
          <a:bodyPr wrap="none">
            <a:spAutoFit/>
          </a:bodyPr>
          <a:lstStyle/>
          <a:p>
            <a:pPr algn="ctr" defTabSz="762000" eaLnBrk="0" hangingPunct="0"/>
            <a:r>
              <a:rPr lang="en-GB" sz="1200" b="1">
                <a:solidFill>
                  <a:schemeClr val="bg1"/>
                </a:solidFill>
                <a:latin typeface="Corbel" pitchFamily="34" charset="0"/>
              </a:rPr>
              <a:t>t</a:t>
            </a:r>
          </a:p>
        </p:txBody>
      </p:sp>
      <p:sp>
        <p:nvSpPr>
          <p:cNvPr id="133130" name="Text Box 61"/>
          <p:cNvSpPr txBox="1">
            <a:spLocks noChangeArrowheads="1"/>
          </p:cNvSpPr>
          <p:nvPr/>
        </p:nvSpPr>
        <p:spPr bwMode="auto">
          <a:xfrm>
            <a:off x="5905500" y="1860550"/>
            <a:ext cx="668338" cy="304800"/>
          </a:xfrm>
          <a:prstGeom prst="rect">
            <a:avLst/>
          </a:prstGeom>
          <a:noFill/>
          <a:ln w="12700">
            <a:noFill/>
            <a:miter lim="800000"/>
            <a:headEnd/>
            <a:tailEnd/>
          </a:ln>
        </p:spPr>
        <p:txBody>
          <a:bodyPr wrap="none">
            <a:spAutoFit/>
          </a:bodyPr>
          <a:lstStyle/>
          <a:p>
            <a:pPr algn="ctr" defTabSz="762000" eaLnBrk="0" hangingPunct="0"/>
            <a:r>
              <a:rPr lang="en-GB" sz="1400" b="1">
                <a:solidFill>
                  <a:schemeClr val="bg1"/>
                </a:solidFill>
                <a:latin typeface="Corbel" pitchFamily="34" charset="0"/>
              </a:rPr>
              <a:t>Signal</a:t>
            </a:r>
          </a:p>
        </p:txBody>
      </p:sp>
      <p:sp>
        <p:nvSpPr>
          <p:cNvPr id="133131" name="Text Box 62"/>
          <p:cNvSpPr txBox="1">
            <a:spLocks noChangeArrowheads="1"/>
          </p:cNvSpPr>
          <p:nvPr/>
        </p:nvSpPr>
        <p:spPr bwMode="auto">
          <a:xfrm>
            <a:off x="5795202" y="3117850"/>
            <a:ext cx="931795" cy="307777"/>
          </a:xfrm>
          <a:prstGeom prst="rect">
            <a:avLst/>
          </a:prstGeom>
          <a:noFill/>
          <a:ln w="12700">
            <a:noFill/>
            <a:miter lim="800000"/>
            <a:headEnd/>
            <a:tailEnd/>
          </a:ln>
        </p:spPr>
        <p:txBody>
          <a:bodyPr wrap="none">
            <a:spAutoFit/>
          </a:bodyPr>
          <a:lstStyle/>
          <a:p>
            <a:pPr algn="ctr" defTabSz="762000" eaLnBrk="0" hangingPunct="0"/>
            <a:r>
              <a:rPr lang="hr-HR" sz="1400" b="1" dirty="0" smtClean="0">
                <a:solidFill>
                  <a:schemeClr val="bg1"/>
                </a:solidFill>
                <a:latin typeface="Corbel" pitchFamily="34" charset="0"/>
              </a:rPr>
              <a:t>Pojačanje</a:t>
            </a:r>
            <a:endParaRPr lang="en-GB" sz="1400" b="1" dirty="0">
              <a:solidFill>
                <a:schemeClr val="bg1"/>
              </a:solidFill>
              <a:latin typeface="Corbel" pitchFamily="34" charset="0"/>
            </a:endParaRPr>
          </a:p>
        </p:txBody>
      </p:sp>
      <p:sp>
        <p:nvSpPr>
          <p:cNvPr id="133132" name="Text Box 63"/>
          <p:cNvSpPr txBox="1">
            <a:spLocks noChangeArrowheads="1"/>
          </p:cNvSpPr>
          <p:nvPr/>
        </p:nvSpPr>
        <p:spPr bwMode="auto">
          <a:xfrm>
            <a:off x="5838688" y="2355850"/>
            <a:ext cx="816249" cy="523220"/>
          </a:xfrm>
          <a:prstGeom prst="rect">
            <a:avLst/>
          </a:prstGeom>
          <a:noFill/>
          <a:ln w="12700">
            <a:noFill/>
            <a:miter lim="800000"/>
            <a:headEnd/>
            <a:tailEnd/>
          </a:ln>
        </p:spPr>
        <p:txBody>
          <a:bodyPr wrap="none">
            <a:spAutoFit/>
          </a:bodyPr>
          <a:lstStyle/>
          <a:p>
            <a:pPr algn="ctr" defTabSz="762000" eaLnBrk="0" hangingPunct="0"/>
            <a:r>
              <a:rPr lang="hr-HR" sz="1400" b="1" dirty="0" smtClean="0">
                <a:solidFill>
                  <a:schemeClr val="bg1"/>
                </a:solidFill>
                <a:latin typeface="Corbel" pitchFamily="34" charset="0"/>
              </a:rPr>
              <a:t>Gustoća</a:t>
            </a:r>
          </a:p>
          <a:p>
            <a:pPr algn="ctr" defTabSz="762000" eaLnBrk="0" hangingPunct="0"/>
            <a:r>
              <a:rPr lang="hr-HR" sz="1400" b="1" dirty="0" smtClean="0">
                <a:solidFill>
                  <a:schemeClr val="bg1"/>
                </a:solidFill>
                <a:latin typeface="Corbel" pitchFamily="34" charset="0"/>
              </a:rPr>
              <a:t>nosioca</a:t>
            </a:r>
            <a:endParaRPr lang="en-GB" sz="1400" b="1" dirty="0">
              <a:solidFill>
                <a:schemeClr val="bg1"/>
              </a:solidFill>
              <a:latin typeface="Corbel" pitchFamily="34" charset="0"/>
            </a:endParaRPr>
          </a:p>
        </p:txBody>
      </p:sp>
      <p:sp>
        <p:nvSpPr>
          <p:cNvPr id="133133" name="Text Box 64"/>
          <p:cNvSpPr txBox="1">
            <a:spLocks noChangeArrowheads="1"/>
          </p:cNvSpPr>
          <p:nvPr/>
        </p:nvSpPr>
        <p:spPr bwMode="auto">
          <a:xfrm>
            <a:off x="5982110" y="3822700"/>
            <a:ext cx="538930" cy="307777"/>
          </a:xfrm>
          <a:prstGeom prst="rect">
            <a:avLst/>
          </a:prstGeom>
          <a:noFill/>
          <a:ln w="12700">
            <a:noFill/>
            <a:miter lim="800000"/>
            <a:headEnd/>
            <a:tailEnd/>
          </a:ln>
        </p:spPr>
        <p:txBody>
          <a:bodyPr wrap="none">
            <a:spAutoFit/>
          </a:bodyPr>
          <a:lstStyle/>
          <a:p>
            <a:pPr algn="ctr" defTabSz="762000" eaLnBrk="0" hangingPunct="0"/>
            <a:r>
              <a:rPr lang="hr-HR" sz="1400" b="1" dirty="0" smtClean="0">
                <a:solidFill>
                  <a:schemeClr val="bg1"/>
                </a:solidFill>
                <a:latin typeface="Corbel" pitchFamily="34" charset="0"/>
              </a:rPr>
              <a:t>Izlaz</a:t>
            </a:r>
            <a:endParaRPr lang="en-GB" sz="1400" b="1" dirty="0">
              <a:solidFill>
                <a:schemeClr val="bg1"/>
              </a:solidFill>
              <a:latin typeface="Corbel" pitchFamily="34" charset="0"/>
            </a:endParaRPr>
          </a:p>
        </p:txBody>
      </p:sp>
      <p:grpSp>
        <p:nvGrpSpPr>
          <p:cNvPr id="133134" name="Group 65"/>
          <p:cNvGrpSpPr>
            <a:grpSpLocks/>
          </p:cNvGrpSpPr>
          <p:nvPr/>
        </p:nvGrpSpPr>
        <p:grpSpPr bwMode="auto">
          <a:xfrm>
            <a:off x="6696075" y="2493963"/>
            <a:ext cx="690563" cy="254000"/>
            <a:chOff x="4479" y="1730"/>
            <a:chExt cx="471" cy="160"/>
          </a:xfrm>
        </p:grpSpPr>
        <p:sp>
          <p:nvSpPr>
            <p:cNvPr id="133159" name="Line 66"/>
            <p:cNvSpPr>
              <a:spLocks noChangeShapeType="1"/>
            </p:cNvSpPr>
            <p:nvPr/>
          </p:nvSpPr>
          <p:spPr bwMode="auto">
            <a:xfrm>
              <a:off x="4537" y="1730"/>
              <a:ext cx="0" cy="158"/>
            </a:xfrm>
            <a:prstGeom prst="line">
              <a:avLst/>
            </a:prstGeom>
            <a:noFill/>
            <a:ln w="12700">
              <a:solidFill>
                <a:srgbClr val="000000"/>
              </a:solidFill>
              <a:round/>
              <a:headEnd/>
              <a:tailEnd/>
            </a:ln>
          </p:spPr>
          <p:txBody>
            <a:bodyPr wrap="none" anchor="ctr"/>
            <a:lstStyle/>
            <a:p>
              <a:endParaRPr lang="en-US"/>
            </a:p>
          </p:txBody>
        </p:sp>
        <p:sp>
          <p:nvSpPr>
            <p:cNvPr id="133160" name="Line 67"/>
            <p:cNvSpPr>
              <a:spLocks noChangeShapeType="1"/>
            </p:cNvSpPr>
            <p:nvPr/>
          </p:nvSpPr>
          <p:spPr bwMode="auto">
            <a:xfrm>
              <a:off x="4666" y="1730"/>
              <a:ext cx="0" cy="158"/>
            </a:xfrm>
            <a:prstGeom prst="line">
              <a:avLst/>
            </a:prstGeom>
            <a:noFill/>
            <a:ln w="12700">
              <a:solidFill>
                <a:srgbClr val="000000"/>
              </a:solidFill>
              <a:round/>
              <a:headEnd/>
              <a:tailEnd/>
            </a:ln>
          </p:spPr>
          <p:txBody>
            <a:bodyPr wrap="none" anchor="ctr"/>
            <a:lstStyle/>
            <a:p>
              <a:endParaRPr lang="en-US"/>
            </a:p>
          </p:txBody>
        </p:sp>
        <p:sp>
          <p:nvSpPr>
            <p:cNvPr id="133161" name="Line 68"/>
            <p:cNvSpPr>
              <a:spLocks noChangeShapeType="1"/>
            </p:cNvSpPr>
            <p:nvPr/>
          </p:nvSpPr>
          <p:spPr bwMode="auto">
            <a:xfrm rot="-5400000">
              <a:off x="4603" y="1818"/>
              <a:ext cx="0" cy="132"/>
            </a:xfrm>
            <a:prstGeom prst="line">
              <a:avLst/>
            </a:prstGeom>
            <a:noFill/>
            <a:ln w="12700">
              <a:solidFill>
                <a:srgbClr val="000000"/>
              </a:solidFill>
              <a:round/>
              <a:headEnd/>
              <a:tailEnd/>
            </a:ln>
          </p:spPr>
          <p:txBody>
            <a:bodyPr wrap="none" anchor="ctr"/>
            <a:lstStyle/>
            <a:p>
              <a:endParaRPr lang="en-US"/>
            </a:p>
          </p:txBody>
        </p:sp>
        <p:grpSp>
          <p:nvGrpSpPr>
            <p:cNvPr id="133162" name="Group 69"/>
            <p:cNvGrpSpPr>
              <a:grpSpLocks/>
            </p:cNvGrpSpPr>
            <p:nvPr/>
          </p:nvGrpSpPr>
          <p:grpSpPr bwMode="auto">
            <a:xfrm>
              <a:off x="4754" y="1732"/>
              <a:ext cx="131" cy="158"/>
              <a:chOff x="4754" y="1726"/>
              <a:chExt cx="131" cy="158"/>
            </a:xfrm>
          </p:grpSpPr>
          <p:sp>
            <p:nvSpPr>
              <p:cNvPr id="133166" name="Line 70"/>
              <p:cNvSpPr>
                <a:spLocks noChangeShapeType="1"/>
              </p:cNvSpPr>
              <p:nvPr/>
            </p:nvSpPr>
            <p:spPr bwMode="auto">
              <a:xfrm>
                <a:off x="4754" y="1726"/>
                <a:ext cx="0" cy="158"/>
              </a:xfrm>
              <a:prstGeom prst="line">
                <a:avLst/>
              </a:prstGeom>
              <a:noFill/>
              <a:ln w="12700">
                <a:solidFill>
                  <a:srgbClr val="000000"/>
                </a:solidFill>
                <a:round/>
                <a:headEnd/>
                <a:tailEnd/>
              </a:ln>
            </p:spPr>
            <p:txBody>
              <a:bodyPr wrap="none" anchor="ctr"/>
              <a:lstStyle/>
              <a:p>
                <a:endParaRPr lang="en-US"/>
              </a:p>
            </p:txBody>
          </p:sp>
          <p:sp>
            <p:nvSpPr>
              <p:cNvPr id="133167" name="Line 71"/>
              <p:cNvSpPr>
                <a:spLocks noChangeShapeType="1"/>
              </p:cNvSpPr>
              <p:nvPr/>
            </p:nvSpPr>
            <p:spPr bwMode="auto">
              <a:xfrm>
                <a:off x="4882" y="1726"/>
                <a:ext cx="0" cy="158"/>
              </a:xfrm>
              <a:prstGeom prst="line">
                <a:avLst/>
              </a:prstGeom>
              <a:noFill/>
              <a:ln w="12700">
                <a:solidFill>
                  <a:srgbClr val="000000"/>
                </a:solidFill>
                <a:round/>
                <a:headEnd/>
                <a:tailEnd/>
              </a:ln>
            </p:spPr>
            <p:txBody>
              <a:bodyPr wrap="none" anchor="ctr"/>
              <a:lstStyle/>
              <a:p>
                <a:endParaRPr lang="en-US"/>
              </a:p>
            </p:txBody>
          </p:sp>
          <p:sp>
            <p:nvSpPr>
              <p:cNvPr id="133168" name="Line 72"/>
              <p:cNvSpPr>
                <a:spLocks noChangeShapeType="1"/>
              </p:cNvSpPr>
              <p:nvPr/>
            </p:nvSpPr>
            <p:spPr bwMode="auto">
              <a:xfrm rot="-5400000">
                <a:off x="4820" y="1814"/>
                <a:ext cx="0" cy="131"/>
              </a:xfrm>
              <a:prstGeom prst="line">
                <a:avLst/>
              </a:prstGeom>
              <a:noFill/>
              <a:ln w="12700">
                <a:solidFill>
                  <a:srgbClr val="000000"/>
                </a:solidFill>
                <a:round/>
                <a:headEnd/>
                <a:tailEnd/>
              </a:ln>
            </p:spPr>
            <p:txBody>
              <a:bodyPr wrap="none" anchor="ctr"/>
              <a:lstStyle/>
              <a:p>
                <a:endParaRPr lang="en-US"/>
              </a:p>
            </p:txBody>
          </p:sp>
        </p:grpSp>
        <p:sp>
          <p:nvSpPr>
            <p:cNvPr id="133163" name="Line 73"/>
            <p:cNvSpPr>
              <a:spLocks noChangeShapeType="1"/>
            </p:cNvSpPr>
            <p:nvPr/>
          </p:nvSpPr>
          <p:spPr bwMode="auto">
            <a:xfrm>
              <a:off x="4662" y="1734"/>
              <a:ext cx="93" cy="0"/>
            </a:xfrm>
            <a:prstGeom prst="line">
              <a:avLst/>
            </a:prstGeom>
            <a:noFill/>
            <a:ln w="12700">
              <a:solidFill>
                <a:srgbClr val="000000"/>
              </a:solidFill>
              <a:round/>
              <a:headEnd/>
              <a:tailEnd/>
            </a:ln>
          </p:spPr>
          <p:txBody>
            <a:bodyPr wrap="none" anchor="ctr"/>
            <a:lstStyle/>
            <a:p>
              <a:endParaRPr lang="en-US"/>
            </a:p>
          </p:txBody>
        </p:sp>
        <p:sp>
          <p:nvSpPr>
            <p:cNvPr id="133164" name="Line 74"/>
            <p:cNvSpPr>
              <a:spLocks noChangeShapeType="1"/>
            </p:cNvSpPr>
            <p:nvPr/>
          </p:nvSpPr>
          <p:spPr bwMode="auto">
            <a:xfrm>
              <a:off x="4881" y="1734"/>
              <a:ext cx="69" cy="0"/>
            </a:xfrm>
            <a:prstGeom prst="line">
              <a:avLst/>
            </a:prstGeom>
            <a:noFill/>
            <a:ln w="12700">
              <a:solidFill>
                <a:srgbClr val="000000"/>
              </a:solidFill>
              <a:round/>
              <a:headEnd/>
              <a:tailEnd/>
            </a:ln>
          </p:spPr>
          <p:txBody>
            <a:bodyPr wrap="none" anchor="ctr"/>
            <a:lstStyle/>
            <a:p>
              <a:endParaRPr lang="en-US"/>
            </a:p>
          </p:txBody>
        </p:sp>
        <p:sp>
          <p:nvSpPr>
            <p:cNvPr id="133165" name="Line 75"/>
            <p:cNvSpPr>
              <a:spLocks noChangeShapeType="1"/>
            </p:cNvSpPr>
            <p:nvPr/>
          </p:nvSpPr>
          <p:spPr bwMode="auto">
            <a:xfrm>
              <a:off x="4479" y="1734"/>
              <a:ext cx="60" cy="0"/>
            </a:xfrm>
            <a:prstGeom prst="line">
              <a:avLst/>
            </a:prstGeom>
            <a:noFill/>
            <a:ln w="12700">
              <a:solidFill>
                <a:srgbClr val="000000"/>
              </a:solidFill>
              <a:round/>
              <a:headEnd/>
              <a:tailEnd/>
            </a:ln>
          </p:spPr>
          <p:txBody>
            <a:bodyPr wrap="none" anchor="ctr"/>
            <a:lstStyle/>
            <a:p>
              <a:endParaRPr lang="en-US"/>
            </a:p>
          </p:txBody>
        </p:sp>
      </p:grpSp>
      <p:grpSp>
        <p:nvGrpSpPr>
          <p:cNvPr id="133135" name="Group 76"/>
          <p:cNvGrpSpPr>
            <a:grpSpLocks/>
          </p:cNvGrpSpPr>
          <p:nvPr/>
        </p:nvGrpSpPr>
        <p:grpSpPr bwMode="auto">
          <a:xfrm>
            <a:off x="6713538" y="3151188"/>
            <a:ext cx="690562" cy="254000"/>
            <a:chOff x="4479" y="1730"/>
            <a:chExt cx="471" cy="160"/>
          </a:xfrm>
        </p:grpSpPr>
        <p:sp>
          <p:nvSpPr>
            <p:cNvPr id="133149" name="Line 77"/>
            <p:cNvSpPr>
              <a:spLocks noChangeShapeType="1"/>
            </p:cNvSpPr>
            <p:nvPr/>
          </p:nvSpPr>
          <p:spPr bwMode="auto">
            <a:xfrm>
              <a:off x="4537" y="1730"/>
              <a:ext cx="0" cy="158"/>
            </a:xfrm>
            <a:prstGeom prst="line">
              <a:avLst/>
            </a:prstGeom>
            <a:noFill/>
            <a:ln w="12700">
              <a:solidFill>
                <a:srgbClr val="000000"/>
              </a:solidFill>
              <a:round/>
              <a:headEnd/>
              <a:tailEnd/>
            </a:ln>
          </p:spPr>
          <p:txBody>
            <a:bodyPr wrap="none" anchor="ctr"/>
            <a:lstStyle/>
            <a:p>
              <a:endParaRPr lang="en-US"/>
            </a:p>
          </p:txBody>
        </p:sp>
        <p:sp>
          <p:nvSpPr>
            <p:cNvPr id="133150" name="Line 78"/>
            <p:cNvSpPr>
              <a:spLocks noChangeShapeType="1"/>
            </p:cNvSpPr>
            <p:nvPr/>
          </p:nvSpPr>
          <p:spPr bwMode="auto">
            <a:xfrm>
              <a:off x="4666" y="1730"/>
              <a:ext cx="0" cy="158"/>
            </a:xfrm>
            <a:prstGeom prst="line">
              <a:avLst/>
            </a:prstGeom>
            <a:noFill/>
            <a:ln w="12700">
              <a:solidFill>
                <a:srgbClr val="000000"/>
              </a:solidFill>
              <a:round/>
              <a:headEnd/>
              <a:tailEnd/>
            </a:ln>
          </p:spPr>
          <p:txBody>
            <a:bodyPr wrap="none" anchor="ctr"/>
            <a:lstStyle/>
            <a:p>
              <a:endParaRPr lang="en-US"/>
            </a:p>
          </p:txBody>
        </p:sp>
        <p:sp>
          <p:nvSpPr>
            <p:cNvPr id="133151" name="Line 79"/>
            <p:cNvSpPr>
              <a:spLocks noChangeShapeType="1"/>
            </p:cNvSpPr>
            <p:nvPr/>
          </p:nvSpPr>
          <p:spPr bwMode="auto">
            <a:xfrm rot="-5400000">
              <a:off x="4603" y="1818"/>
              <a:ext cx="0" cy="132"/>
            </a:xfrm>
            <a:prstGeom prst="line">
              <a:avLst/>
            </a:prstGeom>
            <a:noFill/>
            <a:ln w="12700">
              <a:solidFill>
                <a:srgbClr val="000000"/>
              </a:solidFill>
              <a:round/>
              <a:headEnd/>
              <a:tailEnd/>
            </a:ln>
          </p:spPr>
          <p:txBody>
            <a:bodyPr wrap="none" anchor="ctr"/>
            <a:lstStyle/>
            <a:p>
              <a:endParaRPr lang="en-US"/>
            </a:p>
          </p:txBody>
        </p:sp>
        <p:grpSp>
          <p:nvGrpSpPr>
            <p:cNvPr id="133152" name="Group 80"/>
            <p:cNvGrpSpPr>
              <a:grpSpLocks/>
            </p:cNvGrpSpPr>
            <p:nvPr/>
          </p:nvGrpSpPr>
          <p:grpSpPr bwMode="auto">
            <a:xfrm>
              <a:off x="4754" y="1732"/>
              <a:ext cx="131" cy="158"/>
              <a:chOff x="4754" y="1726"/>
              <a:chExt cx="131" cy="158"/>
            </a:xfrm>
          </p:grpSpPr>
          <p:sp>
            <p:nvSpPr>
              <p:cNvPr id="133156" name="Line 81"/>
              <p:cNvSpPr>
                <a:spLocks noChangeShapeType="1"/>
              </p:cNvSpPr>
              <p:nvPr/>
            </p:nvSpPr>
            <p:spPr bwMode="auto">
              <a:xfrm>
                <a:off x="4754" y="1726"/>
                <a:ext cx="0" cy="158"/>
              </a:xfrm>
              <a:prstGeom prst="line">
                <a:avLst/>
              </a:prstGeom>
              <a:noFill/>
              <a:ln w="12700">
                <a:solidFill>
                  <a:srgbClr val="000000"/>
                </a:solidFill>
                <a:round/>
                <a:headEnd/>
                <a:tailEnd/>
              </a:ln>
            </p:spPr>
            <p:txBody>
              <a:bodyPr wrap="none" anchor="ctr"/>
              <a:lstStyle/>
              <a:p>
                <a:endParaRPr lang="en-US"/>
              </a:p>
            </p:txBody>
          </p:sp>
          <p:sp>
            <p:nvSpPr>
              <p:cNvPr id="133157" name="Line 82"/>
              <p:cNvSpPr>
                <a:spLocks noChangeShapeType="1"/>
              </p:cNvSpPr>
              <p:nvPr/>
            </p:nvSpPr>
            <p:spPr bwMode="auto">
              <a:xfrm>
                <a:off x="4882" y="1726"/>
                <a:ext cx="0" cy="158"/>
              </a:xfrm>
              <a:prstGeom prst="line">
                <a:avLst/>
              </a:prstGeom>
              <a:noFill/>
              <a:ln w="12700">
                <a:solidFill>
                  <a:srgbClr val="000000"/>
                </a:solidFill>
                <a:round/>
                <a:headEnd/>
                <a:tailEnd/>
              </a:ln>
            </p:spPr>
            <p:txBody>
              <a:bodyPr wrap="none" anchor="ctr"/>
              <a:lstStyle/>
              <a:p>
                <a:endParaRPr lang="en-US"/>
              </a:p>
            </p:txBody>
          </p:sp>
          <p:sp>
            <p:nvSpPr>
              <p:cNvPr id="133158" name="Line 83"/>
              <p:cNvSpPr>
                <a:spLocks noChangeShapeType="1"/>
              </p:cNvSpPr>
              <p:nvPr/>
            </p:nvSpPr>
            <p:spPr bwMode="auto">
              <a:xfrm rot="-5400000">
                <a:off x="4820" y="1814"/>
                <a:ext cx="0" cy="131"/>
              </a:xfrm>
              <a:prstGeom prst="line">
                <a:avLst/>
              </a:prstGeom>
              <a:noFill/>
              <a:ln w="12700">
                <a:solidFill>
                  <a:srgbClr val="000000"/>
                </a:solidFill>
                <a:round/>
                <a:headEnd/>
                <a:tailEnd/>
              </a:ln>
            </p:spPr>
            <p:txBody>
              <a:bodyPr wrap="none" anchor="ctr"/>
              <a:lstStyle/>
              <a:p>
                <a:endParaRPr lang="en-US"/>
              </a:p>
            </p:txBody>
          </p:sp>
        </p:grpSp>
        <p:sp>
          <p:nvSpPr>
            <p:cNvPr id="133153" name="Line 84"/>
            <p:cNvSpPr>
              <a:spLocks noChangeShapeType="1"/>
            </p:cNvSpPr>
            <p:nvPr/>
          </p:nvSpPr>
          <p:spPr bwMode="auto">
            <a:xfrm>
              <a:off x="4662" y="1734"/>
              <a:ext cx="93" cy="0"/>
            </a:xfrm>
            <a:prstGeom prst="line">
              <a:avLst/>
            </a:prstGeom>
            <a:noFill/>
            <a:ln w="12700">
              <a:solidFill>
                <a:srgbClr val="000000"/>
              </a:solidFill>
              <a:round/>
              <a:headEnd/>
              <a:tailEnd/>
            </a:ln>
          </p:spPr>
          <p:txBody>
            <a:bodyPr wrap="none" anchor="ctr"/>
            <a:lstStyle/>
            <a:p>
              <a:endParaRPr lang="en-US"/>
            </a:p>
          </p:txBody>
        </p:sp>
        <p:sp>
          <p:nvSpPr>
            <p:cNvPr id="133154" name="Line 85"/>
            <p:cNvSpPr>
              <a:spLocks noChangeShapeType="1"/>
            </p:cNvSpPr>
            <p:nvPr/>
          </p:nvSpPr>
          <p:spPr bwMode="auto">
            <a:xfrm>
              <a:off x="4881" y="1734"/>
              <a:ext cx="69" cy="0"/>
            </a:xfrm>
            <a:prstGeom prst="line">
              <a:avLst/>
            </a:prstGeom>
            <a:noFill/>
            <a:ln w="12700">
              <a:solidFill>
                <a:srgbClr val="000000"/>
              </a:solidFill>
              <a:round/>
              <a:headEnd/>
              <a:tailEnd/>
            </a:ln>
          </p:spPr>
          <p:txBody>
            <a:bodyPr wrap="none" anchor="ctr"/>
            <a:lstStyle/>
            <a:p>
              <a:endParaRPr lang="en-US"/>
            </a:p>
          </p:txBody>
        </p:sp>
        <p:sp>
          <p:nvSpPr>
            <p:cNvPr id="133155" name="Line 86"/>
            <p:cNvSpPr>
              <a:spLocks noChangeShapeType="1"/>
            </p:cNvSpPr>
            <p:nvPr/>
          </p:nvSpPr>
          <p:spPr bwMode="auto">
            <a:xfrm>
              <a:off x="4479" y="1734"/>
              <a:ext cx="60" cy="0"/>
            </a:xfrm>
            <a:prstGeom prst="line">
              <a:avLst/>
            </a:prstGeom>
            <a:noFill/>
            <a:ln w="12700">
              <a:solidFill>
                <a:srgbClr val="000000"/>
              </a:solidFill>
              <a:round/>
              <a:headEnd/>
              <a:tailEnd/>
            </a:ln>
          </p:spPr>
          <p:txBody>
            <a:bodyPr wrap="none" anchor="ctr"/>
            <a:lstStyle/>
            <a:p>
              <a:endParaRPr lang="en-US"/>
            </a:p>
          </p:txBody>
        </p:sp>
      </p:grpSp>
      <p:grpSp>
        <p:nvGrpSpPr>
          <p:cNvPr id="133136" name="Group 87"/>
          <p:cNvGrpSpPr>
            <a:grpSpLocks/>
          </p:cNvGrpSpPr>
          <p:nvPr/>
        </p:nvGrpSpPr>
        <p:grpSpPr bwMode="auto">
          <a:xfrm>
            <a:off x="6704013" y="3956050"/>
            <a:ext cx="690562" cy="254000"/>
            <a:chOff x="4479" y="1730"/>
            <a:chExt cx="471" cy="160"/>
          </a:xfrm>
        </p:grpSpPr>
        <p:sp>
          <p:nvSpPr>
            <p:cNvPr id="133139" name="Line 88"/>
            <p:cNvSpPr>
              <a:spLocks noChangeShapeType="1"/>
            </p:cNvSpPr>
            <p:nvPr/>
          </p:nvSpPr>
          <p:spPr bwMode="auto">
            <a:xfrm>
              <a:off x="4537" y="1730"/>
              <a:ext cx="0" cy="158"/>
            </a:xfrm>
            <a:prstGeom prst="line">
              <a:avLst/>
            </a:prstGeom>
            <a:noFill/>
            <a:ln w="12700">
              <a:solidFill>
                <a:srgbClr val="000000"/>
              </a:solidFill>
              <a:round/>
              <a:headEnd/>
              <a:tailEnd/>
            </a:ln>
          </p:spPr>
          <p:txBody>
            <a:bodyPr wrap="none" anchor="ctr"/>
            <a:lstStyle/>
            <a:p>
              <a:endParaRPr lang="en-US"/>
            </a:p>
          </p:txBody>
        </p:sp>
        <p:sp>
          <p:nvSpPr>
            <p:cNvPr id="133140" name="Line 89"/>
            <p:cNvSpPr>
              <a:spLocks noChangeShapeType="1"/>
            </p:cNvSpPr>
            <p:nvPr/>
          </p:nvSpPr>
          <p:spPr bwMode="auto">
            <a:xfrm>
              <a:off x="4666" y="1730"/>
              <a:ext cx="0" cy="158"/>
            </a:xfrm>
            <a:prstGeom prst="line">
              <a:avLst/>
            </a:prstGeom>
            <a:noFill/>
            <a:ln w="12700">
              <a:solidFill>
                <a:srgbClr val="000000"/>
              </a:solidFill>
              <a:round/>
              <a:headEnd/>
              <a:tailEnd/>
            </a:ln>
          </p:spPr>
          <p:txBody>
            <a:bodyPr wrap="none" anchor="ctr"/>
            <a:lstStyle/>
            <a:p>
              <a:endParaRPr lang="en-US"/>
            </a:p>
          </p:txBody>
        </p:sp>
        <p:sp>
          <p:nvSpPr>
            <p:cNvPr id="133141" name="Line 90"/>
            <p:cNvSpPr>
              <a:spLocks noChangeShapeType="1"/>
            </p:cNvSpPr>
            <p:nvPr/>
          </p:nvSpPr>
          <p:spPr bwMode="auto">
            <a:xfrm rot="-5400000">
              <a:off x="4603" y="1818"/>
              <a:ext cx="0" cy="132"/>
            </a:xfrm>
            <a:prstGeom prst="line">
              <a:avLst/>
            </a:prstGeom>
            <a:noFill/>
            <a:ln w="12700">
              <a:solidFill>
                <a:srgbClr val="000000"/>
              </a:solidFill>
              <a:round/>
              <a:headEnd/>
              <a:tailEnd/>
            </a:ln>
          </p:spPr>
          <p:txBody>
            <a:bodyPr wrap="none" anchor="ctr"/>
            <a:lstStyle/>
            <a:p>
              <a:endParaRPr lang="en-US"/>
            </a:p>
          </p:txBody>
        </p:sp>
        <p:grpSp>
          <p:nvGrpSpPr>
            <p:cNvPr id="133142" name="Group 91"/>
            <p:cNvGrpSpPr>
              <a:grpSpLocks/>
            </p:cNvGrpSpPr>
            <p:nvPr/>
          </p:nvGrpSpPr>
          <p:grpSpPr bwMode="auto">
            <a:xfrm>
              <a:off x="4754" y="1732"/>
              <a:ext cx="131" cy="158"/>
              <a:chOff x="4754" y="1726"/>
              <a:chExt cx="131" cy="158"/>
            </a:xfrm>
          </p:grpSpPr>
          <p:sp>
            <p:nvSpPr>
              <p:cNvPr id="133146" name="Line 92"/>
              <p:cNvSpPr>
                <a:spLocks noChangeShapeType="1"/>
              </p:cNvSpPr>
              <p:nvPr/>
            </p:nvSpPr>
            <p:spPr bwMode="auto">
              <a:xfrm>
                <a:off x="4754" y="1726"/>
                <a:ext cx="0" cy="158"/>
              </a:xfrm>
              <a:prstGeom prst="line">
                <a:avLst/>
              </a:prstGeom>
              <a:noFill/>
              <a:ln w="12700">
                <a:solidFill>
                  <a:srgbClr val="000000"/>
                </a:solidFill>
                <a:round/>
                <a:headEnd/>
                <a:tailEnd/>
              </a:ln>
            </p:spPr>
            <p:txBody>
              <a:bodyPr wrap="none" anchor="ctr"/>
              <a:lstStyle/>
              <a:p>
                <a:endParaRPr lang="en-US"/>
              </a:p>
            </p:txBody>
          </p:sp>
          <p:sp>
            <p:nvSpPr>
              <p:cNvPr id="133147" name="Line 93"/>
              <p:cNvSpPr>
                <a:spLocks noChangeShapeType="1"/>
              </p:cNvSpPr>
              <p:nvPr/>
            </p:nvSpPr>
            <p:spPr bwMode="auto">
              <a:xfrm>
                <a:off x="4882" y="1726"/>
                <a:ext cx="0" cy="158"/>
              </a:xfrm>
              <a:prstGeom prst="line">
                <a:avLst/>
              </a:prstGeom>
              <a:noFill/>
              <a:ln w="12700">
                <a:solidFill>
                  <a:srgbClr val="000000"/>
                </a:solidFill>
                <a:round/>
                <a:headEnd/>
                <a:tailEnd/>
              </a:ln>
            </p:spPr>
            <p:txBody>
              <a:bodyPr wrap="none" anchor="ctr"/>
              <a:lstStyle/>
              <a:p>
                <a:endParaRPr lang="en-US"/>
              </a:p>
            </p:txBody>
          </p:sp>
          <p:sp>
            <p:nvSpPr>
              <p:cNvPr id="133148" name="Line 94"/>
              <p:cNvSpPr>
                <a:spLocks noChangeShapeType="1"/>
              </p:cNvSpPr>
              <p:nvPr/>
            </p:nvSpPr>
            <p:spPr bwMode="auto">
              <a:xfrm rot="-5400000">
                <a:off x="4820" y="1814"/>
                <a:ext cx="0" cy="131"/>
              </a:xfrm>
              <a:prstGeom prst="line">
                <a:avLst/>
              </a:prstGeom>
              <a:noFill/>
              <a:ln w="12700">
                <a:solidFill>
                  <a:srgbClr val="000000"/>
                </a:solidFill>
                <a:round/>
                <a:headEnd/>
                <a:tailEnd/>
              </a:ln>
            </p:spPr>
            <p:txBody>
              <a:bodyPr wrap="none" anchor="ctr"/>
              <a:lstStyle/>
              <a:p>
                <a:endParaRPr lang="en-US"/>
              </a:p>
            </p:txBody>
          </p:sp>
        </p:grpSp>
        <p:sp>
          <p:nvSpPr>
            <p:cNvPr id="133143" name="Line 95"/>
            <p:cNvSpPr>
              <a:spLocks noChangeShapeType="1"/>
            </p:cNvSpPr>
            <p:nvPr/>
          </p:nvSpPr>
          <p:spPr bwMode="auto">
            <a:xfrm>
              <a:off x="4662" y="1734"/>
              <a:ext cx="93" cy="0"/>
            </a:xfrm>
            <a:prstGeom prst="line">
              <a:avLst/>
            </a:prstGeom>
            <a:noFill/>
            <a:ln w="12700">
              <a:solidFill>
                <a:srgbClr val="000000"/>
              </a:solidFill>
              <a:round/>
              <a:headEnd/>
              <a:tailEnd/>
            </a:ln>
          </p:spPr>
          <p:txBody>
            <a:bodyPr wrap="none" anchor="ctr"/>
            <a:lstStyle/>
            <a:p>
              <a:endParaRPr lang="en-US"/>
            </a:p>
          </p:txBody>
        </p:sp>
        <p:sp>
          <p:nvSpPr>
            <p:cNvPr id="133144" name="Line 96"/>
            <p:cNvSpPr>
              <a:spLocks noChangeShapeType="1"/>
            </p:cNvSpPr>
            <p:nvPr/>
          </p:nvSpPr>
          <p:spPr bwMode="auto">
            <a:xfrm>
              <a:off x="4881" y="1734"/>
              <a:ext cx="69" cy="0"/>
            </a:xfrm>
            <a:prstGeom prst="line">
              <a:avLst/>
            </a:prstGeom>
            <a:noFill/>
            <a:ln w="12700">
              <a:solidFill>
                <a:srgbClr val="000000"/>
              </a:solidFill>
              <a:round/>
              <a:headEnd/>
              <a:tailEnd/>
            </a:ln>
          </p:spPr>
          <p:txBody>
            <a:bodyPr wrap="none" anchor="ctr"/>
            <a:lstStyle/>
            <a:p>
              <a:endParaRPr lang="en-US"/>
            </a:p>
          </p:txBody>
        </p:sp>
        <p:sp>
          <p:nvSpPr>
            <p:cNvPr id="133145" name="Line 97"/>
            <p:cNvSpPr>
              <a:spLocks noChangeShapeType="1"/>
            </p:cNvSpPr>
            <p:nvPr/>
          </p:nvSpPr>
          <p:spPr bwMode="auto">
            <a:xfrm>
              <a:off x="4479" y="1734"/>
              <a:ext cx="60" cy="0"/>
            </a:xfrm>
            <a:prstGeom prst="line">
              <a:avLst/>
            </a:prstGeom>
            <a:noFill/>
            <a:ln w="12700">
              <a:solidFill>
                <a:srgbClr val="000000"/>
              </a:solidFill>
              <a:round/>
              <a:headEnd/>
              <a:tailEnd/>
            </a:ln>
          </p:spPr>
          <p:txBody>
            <a:bodyPr wrap="none" anchor="ctr"/>
            <a:lstStyle/>
            <a:p>
              <a:endParaRPr lang="en-US"/>
            </a:p>
          </p:txBody>
        </p:sp>
      </p:grpSp>
      <p:sp>
        <p:nvSpPr>
          <p:cNvPr id="99" name="Title 98"/>
          <p:cNvSpPr>
            <a:spLocks noGrp="1"/>
          </p:cNvSpPr>
          <p:nvPr>
            <p:ph type="title"/>
          </p:nvPr>
        </p:nvSpPr>
        <p:spPr/>
        <p:txBody>
          <a:bodyPr/>
          <a:lstStyle/>
          <a:p>
            <a:pPr eaLnBrk="1" fontAlgn="auto" hangingPunct="1">
              <a:spcAft>
                <a:spcPts val="0"/>
              </a:spcAft>
              <a:defRPr/>
            </a:pPr>
            <a:r>
              <a:rPr lang="hr-HR" dirty="0" smtClean="0"/>
              <a:t>Valni pretvarač s među-dobitnom modulacijom</a:t>
            </a:r>
            <a:r>
              <a:rPr lang="en-US" dirty="0" smtClean="0"/>
              <a:t>(XGM</a:t>
            </a:r>
            <a:r>
              <a:rPr lang="en-US" dirty="0" smtClean="0"/>
              <a:t>) </a:t>
            </a:r>
            <a:endParaRPr lang="en-US" dirty="0"/>
          </a:p>
        </p:txBody>
      </p:sp>
      <p:sp>
        <p:nvSpPr>
          <p:cNvPr id="100" name="Content Placeholder 99"/>
          <p:cNvSpPr>
            <a:spLocks noGrp="1"/>
          </p:cNvSpPr>
          <p:nvPr>
            <p:ph idx="1"/>
          </p:nvPr>
        </p:nvSpPr>
        <p:spPr>
          <a:xfrm>
            <a:off x="457200" y="4433466"/>
            <a:ext cx="8229600" cy="1947862"/>
          </a:xfrm>
        </p:spPr>
        <p:txBody>
          <a:bodyPr>
            <a:noAutofit/>
          </a:bodyPr>
          <a:lstStyle/>
          <a:p>
            <a:pPr marL="411480" eaLnBrk="1" fontAlgn="auto" hangingPunct="1">
              <a:spcAft>
                <a:spcPts val="0"/>
              </a:spcAft>
              <a:buFont typeface="Wingdings"/>
              <a:buChar char=""/>
              <a:defRPr/>
            </a:pPr>
            <a:r>
              <a:rPr lang="hr-HR" sz="2000" dirty="0" smtClean="0"/>
              <a:t>Omjer izlazno izumiranja je mali</a:t>
            </a:r>
            <a:r>
              <a:rPr lang="en-US" sz="2000" dirty="0" smtClean="0"/>
              <a:t>,</a:t>
            </a:r>
            <a:r>
              <a:rPr lang="hr-HR" sz="2000" dirty="0" smtClean="0"/>
              <a:t>”jedan” ulaz ne proizvodi nula pojačanja</a:t>
            </a:r>
            <a:endParaRPr lang="en-US" sz="2000" dirty="0" smtClean="0"/>
          </a:p>
          <a:p>
            <a:pPr marL="411480" eaLnBrk="1" fontAlgn="auto" hangingPunct="1">
              <a:spcAft>
                <a:spcPts val="0"/>
              </a:spcAft>
              <a:buFont typeface="Wingdings"/>
              <a:buChar char=""/>
              <a:defRPr/>
            </a:pPr>
            <a:r>
              <a:rPr lang="hr-HR" sz="2000" dirty="0" smtClean="0"/>
              <a:t>Izlaz je invertiran</a:t>
            </a:r>
            <a:endParaRPr lang="en-US" sz="2000" dirty="0" smtClean="0"/>
          </a:p>
          <a:p>
            <a:pPr marL="411480" eaLnBrk="1" fontAlgn="auto" hangingPunct="1">
              <a:spcAft>
                <a:spcPts val="0"/>
              </a:spcAft>
              <a:buFont typeface="Wingdings"/>
              <a:buChar char=""/>
              <a:defRPr/>
            </a:pPr>
            <a:r>
              <a:rPr lang="hr-HR" sz="2000" dirty="0" smtClean="0"/>
              <a:t>Promjene u gustoći nosioca uzrokuju promjene faze i  izobličenja pulsa</a:t>
            </a:r>
            <a:endParaRPr lang="en-US" sz="2000" dirty="0" smtClean="0"/>
          </a:p>
          <a:p>
            <a:pPr marL="411480" eaLnBrk="1" fontAlgn="auto" hangingPunct="1">
              <a:spcAft>
                <a:spcPts val="0"/>
              </a:spcAft>
              <a:buFont typeface="Wingdings"/>
              <a:buChar char=""/>
              <a:defRPr/>
            </a:pPr>
            <a:r>
              <a:rPr lang="hr-HR" sz="2000" dirty="0" smtClean="0"/>
              <a:t>Potrebna je velika snaga ulaznog signala da bi se osigurala dovoljno velika promjena pojačanja, a to zahtjeva veliku osjetljivost izlaznog filtra</a:t>
            </a:r>
            <a:r>
              <a:rPr lang="en-US" sz="2000" dirty="0" smtClean="0"/>
              <a:t>.</a:t>
            </a:r>
            <a:endParaRPr lang="en-US" sz="2000" dirty="0" smtClean="0"/>
          </a:p>
        </p:txBody>
      </p:sp>
      <p:pic>
        <p:nvPicPr>
          <p:cNvPr id="47106" name="Picture 2"/>
          <p:cNvPicPr>
            <a:picLocks noChangeAspect="1" noChangeArrowheads="1"/>
          </p:cNvPicPr>
          <p:nvPr/>
        </p:nvPicPr>
        <p:blipFill>
          <a:blip r:embed="rId3" cstate="print"/>
          <a:srcRect/>
          <a:stretch>
            <a:fillRect/>
          </a:stretch>
        </p:blipFill>
        <p:spPr bwMode="auto">
          <a:xfrm>
            <a:off x="755576" y="1304764"/>
            <a:ext cx="4067175" cy="31146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fontAlgn="auto" hangingPunct="1">
              <a:spcAft>
                <a:spcPts val="0"/>
              </a:spcAft>
              <a:defRPr/>
            </a:pPr>
            <a:r>
              <a:rPr lang="en-GB"/>
              <a:t>Mach-Zehnder Interferometer</a:t>
            </a:r>
          </a:p>
        </p:txBody>
      </p:sp>
      <p:sp>
        <p:nvSpPr>
          <p:cNvPr id="150531" name="Rectangle 3"/>
          <p:cNvSpPr>
            <a:spLocks noChangeArrowheads="1"/>
          </p:cNvSpPr>
          <p:nvPr/>
        </p:nvSpPr>
        <p:spPr bwMode="auto">
          <a:xfrm>
            <a:off x="4044950" y="1717675"/>
            <a:ext cx="4849813" cy="3200400"/>
          </a:xfrm>
          <a:prstGeom prst="rect">
            <a:avLst/>
          </a:prstGeom>
          <a:solidFill>
            <a:srgbClr val="EAEAEA"/>
          </a:solidFill>
          <a:ln w="9525">
            <a:noFill/>
            <a:miter lim="800000"/>
            <a:headEnd/>
            <a:tailEnd/>
          </a:ln>
          <a:effectLst>
            <a:outerShdw dist="107763" dir="2700000" algn="ctr" rotWithShape="0">
              <a:schemeClr val="bg2"/>
            </a:outerShdw>
          </a:effectLst>
        </p:spPr>
        <p:txBody>
          <a:bodyPr lIns="92075" tIns="46038" rIns="92075" bIns="46038"/>
          <a:lstStyle/>
          <a:p>
            <a:pPr marL="342900" indent="-342900" defTabSz="762000" eaLnBrk="0" hangingPunct="0">
              <a:lnSpc>
                <a:spcPct val="90000"/>
              </a:lnSpc>
              <a:spcBef>
                <a:spcPct val="20000"/>
              </a:spcBef>
              <a:defRPr/>
            </a:pPr>
            <a:r>
              <a:rPr lang="en-GB" sz="2400" b="1" dirty="0">
                <a:solidFill>
                  <a:srgbClr val="000099"/>
                </a:solidFill>
                <a:latin typeface="+mj-lt"/>
                <a:cs typeface="Arial" charset="0"/>
              </a:rPr>
              <a:t>+ </a:t>
            </a:r>
            <a:r>
              <a:rPr lang="hr-HR" sz="2400" b="1" dirty="0" smtClean="0">
                <a:solidFill>
                  <a:srgbClr val="000099"/>
                </a:solidFill>
                <a:latin typeface="+mj-lt"/>
                <a:cs typeface="Arial" charset="0"/>
              </a:rPr>
              <a:t>Integriran</a:t>
            </a:r>
            <a:endParaRPr lang="en-GB" sz="2400" b="1" dirty="0">
              <a:solidFill>
                <a:srgbClr val="000099"/>
              </a:solidFill>
              <a:latin typeface="+mj-lt"/>
              <a:cs typeface="Arial" charset="0"/>
            </a:endParaRPr>
          </a:p>
          <a:p>
            <a:pPr marL="342900" indent="-342900" defTabSz="762000" eaLnBrk="0" hangingPunct="0">
              <a:lnSpc>
                <a:spcPct val="90000"/>
              </a:lnSpc>
              <a:spcBef>
                <a:spcPct val="20000"/>
              </a:spcBef>
              <a:defRPr/>
            </a:pPr>
            <a:r>
              <a:rPr lang="en-GB" sz="2400" b="1" dirty="0">
                <a:solidFill>
                  <a:srgbClr val="000099"/>
                </a:solidFill>
                <a:latin typeface="+mj-lt"/>
                <a:cs typeface="Arial" charset="0"/>
              </a:rPr>
              <a:t>+ </a:t>
            </a:r>
            <a:r>
              <a:rPr lang="hr-HR" sz="2400" b="1" dirty="0" smtClean="0">
                <a:solidFill>
                  <a:srgbClr val="000099"/>
                </a:solidFill>
                <a:latin typeface="+mj-lt"/>
                <a:cs typeface="Arial" charset="0"/>
              </a:rPr>
              <a:t>Stabilan</a:t>
            </a:r>
            <a:r>
              <a:rPr lang="en-GB" sz="2400" b="1" dirty="0" smtClean="0">
                <a:solidFill>
                  <a:srgbClr val="000099"/>
                </a:solidFill>
                <a:latin typeface="+mj-lt"/>
                <a:cs typeface="Arial" charset="0"/>
              </a:rPr>
              <a:t>,</a:t>
            </a:r>
            <a:r>
              <a:rPr lang="hr-HR" sz="2400" b="1" dirty="0" smtClean="0">
                <a:solidFill>
                  <a:srgbClr val="000099"/>
                </a:solidFill>
                <a:latin typeface="+mj-lt"/>
                <a:cs typeface="Arial" charset="0"/>
              </a:rPr>
              <a:t>brzi rad</a:t>
            </a:r>
            <a:endParaRPr lang="en-GB" sz="2400" b="1" dirty="0">
              <a:solidFill>
                <a:srgbClr val="000099"/>
              </a:solidFill>
              <a:latin typeface="+mj-lt"/>
              <a:cs typeface="Arial" charset="0"/>
            </a:endParaRPr>
          </a:p>
          <a:p>
            <a:pPr marL="342900" indent="-342900" defTabSz="762000" eaLnBrk="0" hangingPunct="0">
              <a:lnSpc>
                <a:spcPct val="90000"/>
              </a:lnSpc>
              <a:spcBef>
                <a:spcPct val="20000"/>
              </a:spcBef>
              <a:defRPr/>
            </a:pPr>
            <a:r>
              <a:rPr lang="en-GB" sz="2400" b="1" dirty="0">
                <a:solidFill>
                  <a:srgbClr val="000099"/>
                </a:solidFill>
                <a:latin typeface="+mj-lt"/>
                <a:cs typeface="Arial" charset="0"/>
              </a:rPr>
              <a:t>+ </a:t>
            </a:r>
            <a:r>
              <a:rPr lang="hr-HR" sz="2400" b="1" dirty="0" smtClean="0">
                <a:solidFill>
                  <a:srgbClr val="000099"/>
                </a:solidFill>
                <a:latin typeface="+mj-lt"/>
                <a:cs typeface="Arial" charset="0"/>
              </a:rPr>
              <a:t>Neovisan o polarizaciji </a:t>
            </a:r>
            <a:endParaRPr lang="en-GB" sz="2400" b="1" dirty="0">
              <a:solidFill>
                <a:srgbClr val="000099"/>
              </a:solidFill>
              <a:latin typeface="+mj-lt"/>
              <a:cs typeface="Arial" charset="0"/>
            </a:endParaRPr>
          </a:p>
          <a:p>
            <a:pPr marL="342900" indent="-342900" defTabSz="762000" eaLnBrk="0" hangingPunct="0">
              <a:lnSpc>
                <a:spcPct val="90000"/>
              </a:lnSpc>
              <a:spcBef>
                <a:spcPct val="20000"/>
              </a:spcBef>
              <a:defRPr/>
            </a:pPr>
            <a:r>
              <a:rPr lang="en-GB" sz="2400" b="1" dirty="0">
                <a:solidFill>
                  <a:srgbClr val="000099"/>
                </a:solidFill>
                <a:latin typeface="+mj-lt"/>
                <a:cs typeface="Arial" charset="0"/>
              </a:rPr>
              <a:t>+ Bit-rate </a:t>
            </a:r>
            <a:r>
              <a:rPr lang="hr-HR" sz="2400" b="1" dirty="0" smtClean="0">
                <a:solidFill>
                  <a:srgbClr val="000099"/>
                </a:solidFill>
                <a:latin typeface="+mj-lt"/>
                <a:cs typeface="Arial" charset="0"/>
              </a:rPr>
              <a:t>fleksibilan</a:t>
            </a:r>
            <a:endParaRPr lang="en-GB" sz="2400" b="1" dirty="0">
              <a:solidFill>
                <a:srgbClr val="000099"/>
              </a:solidFill>
              <a:latin typeface="+mj-lt"/>
              <a:cs typeface="Arial" charset="0"/>
            </a:endParaRPr>
          </a:p>
          <a:p>
            <a:pPr marL="342900" indent="-342900" defTabSz="762000" eaLnBrk="0" hangingPunct="0">
              <a:lnSpc>
                <a:spcPct val="90000"/>
              </a:lnSpc>
              <a:spcBef>
                <a:spcPct val="20000"/>
              </a:spcBef>
              <a:defRPr/>
            </a:pPr>
            <a:r>
              <a:rPr lang="en-GB" sz="2400" b="1" dirty="0">
                <a:solidFill>
                  <a:srgbClr val="000099"/>
                </a:solidFill>
                <a:latin typeface="+mj-lt"/>
                <a:cs typeface="Arial" charset="0"/>
              </a:rPr>
              <a:t>+ </a:t>
            </a:r>
            <a:r>
              <a:rPr lang="hr-HR" sz="2400" b="1" dirty="0" smtClean="0">
                <a:solidFill>
                  <a:srgbClr val="000099"/>
                </a:solidFill>
                <a:latin typeface="+mj-lt"/>
                <a:cs typeface="Arial" charset="0"/>
              </a:rPr>
              <a:t>Višestruko koristan</a:t>
            </a:r>
            <a:r>
              <a:rPr lang="en-GB" sz="2400" b="1" dirty="0" smtClean="0">
                <a:solidFill>
                  <a:srgbClr val="000099"/>
                </a:solidFill>
                <a:latin typeface="+mj-lt"/>
                <a:cs typeface="Arial" charset="0"/>
              </a:rPr>
              <a:t> </a:t>
            </a:r>
            <a:r>
              <a:rPr lang="en-GB" sz="2400" b="1" dirty="0">
                <a:solidFill>
                  <a:srgbClr val="000099"/>
                </a:solidFill>
                <a:latin typeface="+mj-lt"/>
                <a:cs typeface="Arial" charset="0"/>
              </a:rPr>
              <a:t>Þ </a:t>
            </a:r>
            <a:r>
              <a:rPr lang="hr-HR" sz="2400" b="1" i="1" dirty="0" smtClean="0">
                <a:solidFill>
                  <a:srgbClr val="000099"/>
                </a:solidFill>
                <a:latin typeface="+mj-lt"/>
                <a:cs typeface="Arial" charset="0"/>
              </a:rPr>
              <a:t>potencijalno mala cijena</a:t>
            </a:r>
            <a:endParaRPr lang="en-GB" sz="2400" b="1" i="1" dirty="0">
              <a:solidFill>
                <a:srgbClr val="000099"/>
              </a:solidFill>
              <a:latin typeface="+mj-lt"/>
              <a:cs typeface="Arial" charset="0"/>
            </a:endParaRPr>
          </a:p>
          <a:p>
            <a:pPr marL="342900" indent="-342900" defTabSz="762000" eaLnBrk="0" hangingPunct="0">
              <a:lnSpc>
                <a:spcPct val="90000"/>
              </a:lnSpc>
              <a:spcBef>
                <a:spcPct val="20000"/>
              </a:spcBef>
              <a:defRPr/>
            </a:pPr>
            <a:r>
              <a:rPr lang="en-GB" sz="2400" b="1" i="1" dirty="0">
                <a:solidFill>
                  <a:srgbClr val="CC0000"/>
                </a:solidFill>
                <a:latin typeface="+mj-lt"/>
                <a:cs typeface="Arial" charset="0"/>
              </a:rPr>
              <a:t>- </a:t>
            </a:r>
            <a:r>
              <a:rPr lang="hr-HR" sz="2400" b="1" dirty="0" smtClean="0">
                <a:solidFill>
                  <a:srgbClr val="CC0000"/>
                </a:solidFill>
                <a:latin typeface="+mj-lt"/>
                <a:cs typeface="Arial" charset="0"/>
              </a:rPr>
              <a:t>Interferometar</a:t>
            </a:r>
            <a:r>
              <a:rPr lang="en-GB" sz="2400" b="1" i="1" dirty="0" smtClean="0">
                <a:solidFill>
                  <a:srgbClr val="CC0000"/>
                </a:solidFill>
                <a:latin typeface="+mj-lt"/>
                <a:cs typeface="Arial" charset="0"/>
              </a:rPr>
              <a:t> </a:t>
            </a:r>
            <a:r>
              <a:rPr lang="en-GB" sz="2400" b="1" dirty="0">
                <a:solidFill>
                  <a:srgbClr val="CC0000"/>
                </a:solidFill>
                <a:latin typeface="+mj-lt"/>
                <a:cs typeface="Arial" charset="0"/>
              </a:rPr>
              <a:t>Þ </a:t>
            </a:r>
            <a:r>
              <a:rPr lang="hr-HR" sz="2400" b="1" dirty="0" smtClean="0">
                <a:solidFill>
                  <a:srgbClr val="CC0000"/>
                </a:solidFill>
                <a:latin typeface="+mj-lt"/>
                <a:cs typeface="Arial" charset="0"/>
              </a:rPr>
              <a:t>problem kritičnih poteškoća </a:t>
            </a:r>
            <a:endParaRPr lang="en-GB" sz="2400" b="1" dirty="0">
              <a:solidFill>
                <a:srgbClr val="CC0000"/>
              </a:solidFill>
              <a:latin typeface="+mj-lt"/>
              <a:cs typeface="Arial" charset="0"/>
            </a:endParaRPr>
          </a:p>
        </p:txBody>
      </p:sp>
      <p:grpSp>
        <p:nvGrpSpPr>
          <p:cNvPr id="134148" name="Group 4"/>
          <p:cNvGrpSpPr>
            <a:grpSpLocks/>
          </p:cNvGrpSpPr>
          <p:nvPr/>
        </p:nvGrpSpPr>
        <p:grpSpPr bwMode="auto">
          <a:xfrm>
            <a:off x="844550" y="2632075"/>
            <a:ext cx="2584450" cy="1592263"/>
            <a:chOff x="532" y="1658"/>
            <a:chExt cx="1628" cy="1003"/>
          </a:xfrm>
        </p:grpSpPr>
        <p:sp>
          <p:nvSpPr>
            <p:cNvPr id="134152" name="Rectangle 5"/>
            <p:cNvSpPr>
              <a:spLocks noChangeArrowheads="1"/>
            </p:cNvSpPr>
            <p:nvPr/>
          </p:nvSpPr>
          <p:spPr bwMode="auto">
            <a:xfrm>
              <a:off x="534" y="1658"/>
              <a:ext cx="1624" cy="1003"/>
            </a:xfrm>
            <a:prstGeom prst="rect">
              <a:avLst/>
            </a:prstGeom>
            <a:solidFill>
              <a:srgbClr val="B2B2B2"/>
            </a:solidFill>
            <a:ln w="12700">
              <a:solidFill>
                <a:schemeClr val="tx1"/>
              </a:solidFill>
              <a:miter lim="800000"/>
              <a:headEnd/>
              <a:tailEnd/>
            </a:ln>
          </p:spPr>
          <p:txBody>
            <a:bodyPr wrap="none" anchor="ctr"/>
            <a:lstStyle/>
            <a:p>
              <a:endParaRPr lang="en-US">
                <a:latin typeface="Corbel" pitchFamily="34" charset="0"/>
              </a:endParaRPr>
            </a:p>
          </p:txBody>
        </p:sp>
        <p:sp>
          <p:nvSpPr>
            <p:cNvPr id="134153" name="Line 6"/>
            <p:cNvSpPr>
              <a:spLocks noChangeShapeType="1"/>
            </p:cNvSpPr>
            <p:nvPr/>
          </p:nvSpPr>
          <p:spPr bwMode="auto">
            <a:xfrm>
              <a:off x="1852" y="1696"/>
              <a:ext cx="306" cy="0"/>
            </a:xfrm>
            <a:prstGeom prst="line">
              <a:avLst/>
            </a:prstGeom>
            <a:noFill/>
            <a:ln w="50800">
              <a:solidFill>
                <a:srgbClr val="000000"/>
              </a:solidFill>
              <a:round/>
              <a:headEnd type="none" w="sm" len="sm"/>
              <a:tailEnd type="none" w="sm" len="sm"/>
            </a:ln>
          </p:spPr>
          <p:txBody>
            <a:bodyPr wrap="none" anchor="ctr"/>
            <a:lstStyle/>
            <a:p>
              <a:endParaRPr lang="en-US"/>
            </a:p>
          </p:txBody>
        </p:sp>
        <p:sp>
          <p:nvSpPr>
            <p:cNvPr id="134154" name="Line 7"/>
            <p:cNvSpPr>
              <a:spLocks noChangeShapeType="1"/>
            </p:cNvSpPr>
            <p:nvPr/>
          </p:nvSpPr>
          <p:spPr bwMode="auto">
            <a:xfrm>
              <a:off x="1863" y="2630"/>
              <a:ext cx="292" cy="0"/>
            </a:xfrm>
            <a:prstGeom prst="line">
              <a:avLst/>
            </a:prstGeom>
            <a:noFill/>
            <a:ln w="50800">
              <a:solidFill>
                <a:srgbClr val="000000"/>
              </a:solidFill>
              <a:round/>
              <a:headEnd type="none" w="sm" len="sm"/>
              <a:tailEnd type="none" w="sm" len="sm"/>
            </a:ln>
          </p:spPr>
          <p:txBody>
            <a:bodyPr wrap="none" anchor="ctr"/>
            <a:lstStyle/>
            <a:p>
              <a:endParaRPr lang="en-US"/>
            </a:p>
          </p:txBody>
        </p:sp>
        <p:sp>
          <p:nvSpPr>
            <p:cNvPr id="134155" name="Line 8"/>
            <p:cNvSpPr>
              <a:spLocks noChangeShapeType="1"/>
            </p:cNvSpPr>
            <p:nvPr/>
          </p:nvSpPr>
          <p:spPr bwMode="auto">
            <a:xfrm>
              <a:off x="532" y="1931"/>
              <a:ext cx="22" cy="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134156" name="Line 9"/>
            <p:cNvSpPr>
              <a:spLocks noChangeShapeType="1"/>
            </p:cNvSpPr>
            <p:nvPr/>
          </p:nvSpPr>
          <p:spPr bwMode="auto">
            <a:xfrm>
              <a:off x="536" y="2403"/>
              <a:ext cx="22" cy="0"/>
            </a:xfrm>
            <a:prstGeom prst="line">
              <a:avLst/>
            </a:prstGeom>
            <a:noFill/>
            <a:ln w="50800">
              <a:solidFill>
                <a:schemeClr val="tx1"/>
              </a:solidFill>
              <a:round/>
              <a:headEnd type="none" w="sm" len="sm"/>
              <a:tailEnd type="none" w="sm" len="sm"/>
            </a:ln>
          </p:spPr>
          <p:txBody>
            <a:bodyPr wrap="none" anchor="ctr"/>
            <a:lstStyle/>
            <a:p>
              <a:endParaRPr lang="en-US"/>
            </a:p>
          </p:txBody>
        </p:sp>
        <p:grpSp>
          <p:nvGrpSpPr>
            <p:cNvPr id="134157" name="Group 10"/>
            <p:cNvGrpSpPr>
              <a:grpSpLocks/>
            </p:cNvGrpSpPr>
            <p:nvPr/>
          </p:nvGrpSpPr>
          <p:grpSpPr bwMode="auto">
            <a:xfrm>
              <a:off x="1524" y="1927"/>
              <a:ext cx="636" cy="472"/>
              <a:chOff x="1651" y="1107"/>
              <a:chExt cx="636" cy="472"/>
            </a:xfrm>
          </p:grpSpPr>
          <p:grpSp>
            <p:nvGrpSpPr>
              <p:cNvPr id="134189" name="Group 11"/>
              <p:cNvGrpSpPr>
                <a:grpSpLocks/>
              </p:cNvGrpSpPr>
              <p:nvPr/>
            </p:nvGrpSpPr>
            <p:grpSpPr bwMode="auto">
              <a:xfrm>
                <a:off x="1947" y="1107"/>
                <a:ext cx="340" cy="472"/>
                <a:chOff x="1914" y="1107"/>
                <a:chExt cx="373" cy="472"/>
              </a:xfrm>
            </p:grpSpPr>
            <p:grpSp>
              <p:nvGrpSpPr>
                <p:cNvPr id="134199" name="Group 12"/>
                <p:cNvGrpSpPr>
                  <a:grpSpLocks/>
                </p:cNvGrpSpPr>
                <p:nvPr/>
              </p:nvGrpSpPr>
              <p:grpSpPr bwMode="auto">
                <a:xfrm>
                  <a:off x="1914" y="1107"/>
                  <a:ext cx="371" cy="241"/>
                  <a:chOff x="1914" y="1107"/>
                  <a:chExt cx="371" cy="262"/>
                </a:xfrm>
              </p:grpSpPr>
              <p:sp>
                <p:nvSpPr>
                  <p:cNvPr id="134204" name="Arc 13"/>
                  <p:cNvSpPr>
                    <a:spLocks/>
                  </p:cNvSpPr>
                  <p:nvPr/>
                </p:nvSpPr>
                <p:spPr bwMode="auto">
                  <a:xfrm>
                    <a:off x="1914" y="1237"/>
                    <a:ext cx="177" cy="132"/>
                  </a:xfrm>
                  <a:custGeom>
                    <a:avLst/>
                    <a:gdLst>
                      <a:gd name="T0" fmla="*/ 1 w 21600"/>
                      <a:gd name="T1" fmla="*/ 0 h 21766"/>
                      <a:gd name="T2" fmla="*/ 0 w 21600"/>
                      <a:gd name="T3" fmla="*/ 1 h 21766"/>
                      <a:gd name="T4" fmla="*/ 0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599" y="-1"/>
                        </a:moveTo>
                        <a:cubicBezTo>
                          <a:pt x="21599" y="55"/>
                          <a:pt x="21600" y="110"/>
                          <a:pt x="21600" y="166"/>
                        </a:cubicBezTo>
                        <a:cubicBezTo>
                          <a:pt x="21600" y="12095"/>
                          <a:pt x="11929" y="21765"/>
                          <a:pt x="0" y="21766"/>
                        </a:cubicBezTo>
                      </a:path>
                      <a:path w="21600" h="21766" stroke="0" extrusionOk="0">
                        <a:moveTo>
                          <a:pt x="21599" y="-1"/>
                        </a:moveTo>
                        <a:cubicBezTo>
                          <a:pt x="21599" y="55"/>
                          <a:pt x="21600" y="110"/>
                          <a:pt x="21600" y="166"/>
                        </a:cubicBezTo>
                        <a:cubicBezTo>
                          <a:pt x="21600" y="12095"/>
                          <a:pt x="11929" y="21765"/>
                          <a:pt x="0" y="21766"/>
                        </a:cubicBezTo>
                        <a:lnTo>
                          <a:pt x="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205" name="Arc 14"/>
                  <p:cNvSpPr>
                    <a:spLocks/>
                  </p:cNvSpPr>
                  <p:nvPr/>
                </p:nvSpPr>
                <p:spPr bwMode="auto">
                  <a:xfrm rot="10800000">
                    <a:off x="2093" y="1107"/>
                    <a:ext cx="179" cy="131"/>
                  </a:xfrm>
                  <a:custGeom>
                    <a:avLst/>
                    <a:gdLst>
                      <a:gd name="T0" fmla="*/ 1 w 21722"/>
                      <a:gd name="T1" fmla="*/ 0 h 21600"/>
                      <a:gd name="T2" fmla="*/ 0 w 21722"/>
                      <a:gd name="T3" fmla="*/ 1 h 21600"/>
                      <a:gd name="T4" fmla="*/ 0 w 21722"/>
                      <a:gd name="T5" fmla="*/ 0 h 21600"/>
                      <a:gd name="T6" fmla="*/ 0 60000 65536"/>
                      <a:gd name="T7" fmla="*/ 0 60000 65536"/>
                      <a:gd name="T8" fmla="*/ 0 60000 65536"/>
                      <a:gd name="T9" fmla="*/ 0 w 21722"/>
                      <a:gd name="T10" fmla="*/ 0 h 21600"/>
                      <a:gd name="T11" fmla="*/ 21722 w 21722"/>
                      <a:gd name="T12" fmla="*/ 21600 h 21600"/>
                    </a:gdLst>
                    <a:ahLst/>
                    <a:cxnLst>
                      <a:cxn ang="T6">
                        <a:pos x="T0" y="T1"/>
                      </a:cxn>
                      <a:cxn ang="T7">
                        <a:pos x="T2" y="T3"/>
                      </a:cxn>
                      <a:cxn ang="T8">
                        <a:pos x="T4" y="T5"/>
                      </a:cxn>
                    </a:cxnLst>
                    <a:rect l="T9" t="T10" r="T11" b="T12"/>
                    <a:pathLst>
                      <a:path w="21722" h="21600" fill="none" extrusionOk="0">
                        <a:moveTo>
                          <a:pt x="21722" y="0"/>
                        </a:moveTo>
                        <a:cubicBezTo>
                          <a:pt x="21722" y="11929"/>
                          <a:pt x="12051" y="21600"/>
                          <a:pt x="122" y="21600"/>
                        </a:cubicBezTo>
                        <a:cubicBezTo>
                          <a:pt x="81" y="21600"/>
                          <a:pt x="40" y="21599"/>
                          <a:pt x="0" y="21599"/>
                        </a:cubicBezTo>
                      </a:path>
                      <a:path w="21722" h="21600" stroke="0" extrusionOk="0">
                        <a:moveTo>
                          <a:pt x="21722" y="0"/>
                        </a:moveTo>
                        <a:cubicBezTo>
                          <a:pt x="21722" y="11929"/>
                          <a:pt x="12051" y="21600"/>
                          <a:pt x="122" y="21600"/>
                        </a:cubicBezTo>
                        <a:cubicBezTo>
                          <a:pt x="81" y="21600"/>
                          <a:pt x="40" y="21599"/>
                          <a:pt x="0" y="21599"/>
                        </a:cubicBezTo>
                        <a:lnTo>
                          <a:pt x="122"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206" name="Line 15"/>
                  <p:cNvSpPr>
                    <a:spLocks noChangeShapeType="1"/>
                  </p:cNvSpPr>
                  <p:nvPr/>
                </p:nvSpPr>
                <p:spPr bwMode="auto">
                  <a:xfrm>
                    <a:off x="2263" y="110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nvGrpSpPr>
                <p:cNvPr id="134200" name="Group 16"/>
                <p:cNvGrpSpPr>
                  <a:grpSpLocks/>
                </p:cNvGrpSpPr>
                <p:nvPr/>
              </p:nvGrpSpPr>
              <p:grpSpPr bwMode="auto">
                <a:xfrm>
                  <a:off x="1919" y="1348"/>
                  <a:ext cx="368" cy="231"/>
                  <a:chOff x="1919" y="1327"/>
                  <a:chExt cx="368" cy="252"/>
                </a:xfrm>
              </p:grpSpPr>
              <p:sp>
                <p:nvSpPr>
                  <p:cNvPr id="134201" name="Arc 17"/>
                  <p:cNvSpPr>
                    <a:spLocks/>
                  </p:cNvSpPr>
                  <p:nvPr/>
                </p:nvSpPr>
                <p:spPr bwMode="auto">
                  <a:xfrm rot="10800000">
                    <a:off x="1919" y="1327"/>
                    <a:ext cx="177" cy="132"/>
                  </a:xfrm>
                  <a:custGeom>
                    <a:avLst/>
                    <a:gdLst>
                      <a:gd name="T0" fmla="*/ 1 w 21600"/>
                      <a:gd name="T1" fmla="*/ 1 h 21766"/>
                      <a:gd name="T2" fmla="*/ 0 w 21600"/>
                      <a:gd name="T3" fmla="*/ 0 h 21766"/>
                      <a:gd name="T4" fmla="*/ 1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600" y="21766"/>
                        </a:moveTo>
                        <a:cubicBezTo>
                          <a:pt x="9670" y="21766"/>
                          <a:pt x="0" y="12095"/>
                          <a:pt x="0" y="166"/>
                        </a:cubicBezTo>
                        <a:cubicBezTo>
                          <a:pt x="-1" y="110"/>
                          <a:pt x="0" y="55"/>
                          <a:pt x="0" y="-1"/>
                        </a:cubicBezTo>
                      </a:path>
                      <a:path w="21600" h="21766" stroke="0" extrusionOk="0">
                        <a:moveTo>
                          <a:pt x="21600" y="21766"/>
                        </a:moveTo>
                        <a:cubicBezTo>
                          <a:pt x="9670" y="21766"/>
                          <a:pt x="0" y="12095"/>
                          <a:pt x="0" y="166"/>
                        </a:cubicBezTo>
                        <a:cubicBezTo>
                          <a:pt x="-1" y="110"/>
                          <a:pt x="0" y="55"/>
                          <a:pt x="0" y="-1"/>
                        </a:cubicBezTo>
                        <a:lnTo>
                          <a:pt x="2160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202" name="Arc 18"/>
                  <p:cNvSpPr>
                    <a:spLocks/>
                  </p:cNvSpPr>
                  <p:nvPr/>
                </p:nvSpPr>
                <p:spPr bwMode="auto">
                  <a:xfrm>
                    <a:off x="2095" y="1448"/>
                    <a:ext cx="178" cy="131"/>
                  </a:xfrm>
                  <a:custGeom>
                    <a:avLst/>
                    <a:gdLst>
                      <a:gd name="T0" fmla="*/ 1 w 21600"/>
                      <a:gd name="T1" fmla="*/ 1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78" y="21599"/>
                        </a:moveTo>
                        <a:cubicBezTo>
                          <a:pt x="9596" y="21532"/>
                          <a:pt x="0" y="11881"/>
                          <a:pt x="0" y="0"/>
                        </a:cubicBezTo>
                      </a:path>
                      <a:path w="21600" h="21600" stroke="0" extrusionOk="0">
                        <a:moveTo>
                          <a:pt x="21478" y="21599"/>
                        </a:moveTo>
                        <a:cubicBezTo>
                          <a:pt x="9596" y="21532"/>
                          <a:pt x="0" y="11881"/>
                          <a:pt x="0" y="0"/>
                        </a:cubicBezTo>
                        <a:lnTo>
                          <a:pt x="21600"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203" name="Line 19"/>
                  <p:cNvSpPr>
                    <a:spLocks noChangeShapeType="1"/>
                  </p:cNvSpPr>
                  <p:nvPr/>
                </p:nvSpPr>
                <p:spPr bwMode="auto">
                  <a:xfrm>
                    <a:off x="2265" y="157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grpSp>
            <p:nvGrpSpPr>
              <p:cNvPr id="134190" name="Group 20"/>
              <p:cNvGrpSpPr>
                <a:grpSpLocks/>
              </p:cNvGrpSpPr>
              <p:nvPr/>
            </p:nvGrpSpPr>
            <p:grpSpPr bwMode="auto">
              <a:xfrm flipH="1">
                <a:off x="1651" y="1107"/>
                <a:ext cx="325" cy="472"/>
                <a:chOff x="1914" y="1107"/>
                <a:chExt cx="373" cy="472"/>
              </a:xfrm>
            </p:grpSpPr>
            <p:grpSp>
              <p:nvGrpSpPr>
                <p:cNvPr id="134191" name="Group 21"/>
                <p:cNvGrpSpPr>
                  <a:grpSpLocks/>
                </p:cNvGrpSpPr>
                <p:nvPr/>
              </p:nvGrpSpPr>
              <p:grpSpPr bwMode="auto">
                <a:xfrm>
                  <a:off x="1914" y="1107"/>
                  <a:ext cx="371" cy="241"/>
                  <a:chOff x="1914" y="1107"/>
                  <a:chExt cx="371" cy="262"/>
                </a:xfrm>
              </p:grpSpPr>
              <p:sp>
                <p:nvSpPr>
                  <p:cNvPr id="134196" name="Arc 22"/>
                  <p:cNvSpPr>
                    <a:spLocks/>
                  </p:cNvSpPr>
                  <p:nvPr/>
                </p:nvSpPr>
                <p:spPr bwMode="auto">
                  <a:xfrm>
                    <a:off x="1914" y="1237"/>
                    <a:ext cx="177" cy="132"/>
                  </a:xfrm>
                  <a:custGeom>
                    <a:avLst/>
                    <a:gdLst>
                      <a:gd name="T0" fmla="*/ 1 w 21600"/>
                      <a:gd name="T1" fmla="*/ 0 h 21766"/>
                      <a:gd name="T2" fmla="*/ 0 w 21600"/>
                      <a:gd name="T3" fmla="*/ 1 h 21766"/>
                      <a:gd name="T4" fmla="*/ 0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599" y="-1"/>
                        </a:moveTo>
                        <a:cubicBezTo>
                          <a:pt x="21599" y="55"/>
                          <a:pt x="21600" y="110"/>
                          <a:pt x="21600" y="166"/>
                        </a:cubicBezTo>
                        <a:cubicBezTo>
                          <a:pt x="21600" y="12095"/>
                          <a:pt x="11929" y="21765"/>
                          <a:pt x="0" y="21766"/>
                        </a:cubicBezTo>
                      </a:path>
                      <a:path w="21600" h="21766" stroke="0" extrusionOk="0">
                        <a:moveTo>
                          <a:pt x="21599" y="-1"/>
                        </a:moveTo>
                        <a:cubicBezTo>
                          <a:pt x="21599" y="55"/>
                          <a:pt x="21600" y="110"/>
                          <a:pt x="21600" y="166"/>
                        </a:cubicBezTo>
                        <a:cubicBezTo>
                          <a:pt x="21600" y="12095"/>
                          <a:pt x="11929" y="21765"/>
                          <a:pt x="0" y="21766"/>
                        </a:cubicBezTo>
                        <a:lnTo>
                          <a:pt x="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97" name="Arc 23"/>
                  <p:cNvSpPr>
                    <a:spLocks/>
                  </p:cNvSpPr>
                  <p:nvPr/>
                </p:nvSpPr>
                <p:spPr bwMode="auto">
                  <a:xfrm rot="10800000">
                    <a:off x="2093" y="1107"/>
                    <a:ext cx="179" cy="131"/>
                  </a:xfrm>
                  <a:custGeom>
                    <a:avLst/>
                    <a:gdLst>
                      <a:gd name="T0" fmla="*/ 1 w 21722"/>
                      <a:gd name="T1" fmla="*/ 0 h 21600"/>
                      <a:gd name="T2" fmla="*/ 0 w 21722"/>
                      <a:gd name="T3" fmla="*/ 1 h 21600"/>
                      <a:gd name="T4" fmla="*/ 0 w 21722"/>
                      <a:gd name="T5" fmla="*/ 0 h 21600"/>
                      <a:gd name="T6" fmla="*/ 0 60000 65536"/>
                      <a:gd name="T7" fmla="*/ 0 60000 65536"/>
                      <a:gd name="T8" fmla="*/ 0 60000 65536"/>
                      <a:gd name="T9" fmla="*/ 0 w 21722"/>
                      <a:gd name="T10" fmla="*/ 0 h 21600"/>
                      <a:gd name="T11" fmla="*/ 21722 w 21722"/>
                      <a:gd name="T12" fmla="*/ 21600 h 21600"/>
                    </a:gdLst>
                    <a:ahLst/>
                    <a:cxnLst>
                      <a:cxn ang="T6">
                        <a:pos x="T0" y="T1"/>
                      </a:cxn>
                      <a:cxn ang="T7">
                        <a:pos x="T2" y="T3"/>
                      </a:cxn>
                      <a:cxn ang="T8">
                        <a:pos x="T4" y="T5"/>
                      </a:cxn>
                    </a:cxnLst>
                    <a:rect l="T9" t="T10" r="T11" b="T12"/>
                    <a:pathLst>
                      <a:path w="21722" h="21600" fill="none" extrusionOk="0">
                        <a:moveTo>
                          <a:pt x="21722" y="0"/>
                        </a:moveTo>
                        <a:cubicBezTo>
                          <a:pt x="21722" y="11929"/>
                          <a:pt x="12051" y="21600"/>
                          <a:pt x="122" y="21600"/>
                        </a:cubicBezTo>
                        <a:cubicBezTo>
                          <a:pt x="81" y="21600"/>
                          <a:pt x="40" y="21599"/>
                          <a:pt x="0" y="21599"/>
                        </a:cubicBezTo>
                      </a:path>
                      <a:path w="21722" h="21600" stroke="0" extrusionOk="0">
                        <a:moveTo>
                          <a:pt x="21722" y="0"/>
                        </a:moveTo>
                        <a:cubicBezTo>
                          <a:pt x="21722" y="11929"/>
                          <a:pt x="12051" y="21600"/>
                          <a:pt x="122" y="21600"/>
                        </a:cubicBezTo>
                        <a:cubicBezTo>
                          <a:pt x="81" y="21600"/>
                          <a:pt x="40" y="21599"/>
                          <a:pt x="0" y="21599"/>
                        </a:cubicBezTo>
                        <a:lnTo>
                          <a:pt x="122"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98" name="Line 24"/>
                  <p:cNvSpPr>
                    <a:spLocks noChangeShapeType="1"/>
                  </p:cNvSpPr>
                  <p:nvPr/>
                </p:nvSpPr>
                <p:spPr bwMode="auto">
                  <a:xfrm>
                    <a:off x="2263" y="110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nvGrpSpPr>
                <p:cNvPr id="134192" name="Group 25"/>
                <p:cNvGrpSpPr>
                  <a:grpSpLocks/>
                </p:cNvGrpSpPr>
                <p:nvPr/>
              </p:nvGrpSpPr>
              <p:grpSpPr bwMode="auto">
                <a:xfrm>
                  <a:off x="1919" y="1348"/>
                  <a:ext cx="368" cy="231"/>
                  <a:chOff x="1919" y="1327"/>
                  <a:chExt cx="368" cy="252"/>
                </a:xfrm>
              </p:grpSpPr>
              <p:sp>
                <p:nvSpPr>
                  <p:cNvPr id="134193" name="Arc 26"/>
                  <p:cNvSpPr>
                    <a:spLocks/>
                  </p:cNvSpPr>
                  <p:nvPr/>
                </p:nvSpPr>
                <p:spPr bwMode="auto">
                  <a:xfrm rot="10800000">
                    <a:off x="1919" y="1327"/>
                    <a:ext cx="177" cy="132"/>
                  </a:xfrm>
                  <a:custGeom>
                    <a:avLst/>
                    <a:gdLst>
                      <a:gd name="T0" fmla="*/ 1 w 21600"/>
                      <a:gd name="T1" fmla="*/ 1 h 21766"/>
                      <a:gd name="T2" fmla="*/ 0 w 21600"/>
                      <a:gd name="T3" fmla="*/ 0 h 21766"/>
                      <a:gd name="T4" fmla="*/ 1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600" y="21766"/>
                        </a:moveTo>
                        <a:cubicBezTo>
                          <a:pt x="9670" y="21766"/>
                          <a:pt x="0" y="12095"/>
                          <a:pt x="0" y="166"/>
                        </a:cubicBezTo>
                        <a:cubicBezTo>
                          <a:pt x="-1" y="110"/>
                          <a:pt x="0" y="55"/>
                          <a:pt x="0" y="-1"/>
                        </a:cubicBezTo>
                      </a:path>
                      <a:path w="21600" h="21766" stroke="0" extrusionOk="0">
                        <a:moveTo>
                          <a:pt x="21600" y="21766"/>
                        </a:moveTo>
                        <a:cubicBezTo>
                          <a:pt x="9670" y="21766"/>
                          <a:pt x="0" y="12095"/>
                          <a:pt x="0" y="166"/>
                        </a:cubicBezTo>
                        <a:cubicBezTo>
                          <a:pt x="-1" y="110"/>
                          <a:pt x="0" y="55"/>
                          <a:pt x="0" y="-1"/>
                        </a:cubicBezTo>
                        <a:lnTo>
                          <a:pt x="2160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94" name="Arc 27"/>
                  <p:cNvSpPr>
                    <a:spLocks/>
                  </p:cNvSpPr>
                  <p:nvPr/>
                </p:nvSpPr>
                <p:spPr bwMode="auto">
                  <a:xfrm>
                    <a:off x="2095" y="1448"/>
                    <a:ext cx="178" cy="131"/>
                  </a:xfrm>
                  <a:custGeom>
                    <a:avLst/>
                    <a:gdLst>
                      <a:gd name="T0" fmla="*/ 1 w 21600"/>
                      <a:gd name="T1" fmla="*/ 1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78" y="21599"/>
                        </a:moveTo>
                        <a:cubicBezTo>
                          <a:pt x="9596" y="21532"/>
                          <a:pt x="0" y="11881"/>
                          <a:pt x="0" y="0"/>
                        </a:cubicBezTo>
                      </a:path>
                      <a:path w="21600" h="21600" stroke="0" extrusionOk="0">
                        <a:moveTo>
                          <a:pt x="21478" y="21599"/>
                        </a:moveTo>
                        <a:cubicBezTo>
                          <a:pt x="9596" y="21532"/>
                          <a:pt x="0" y="11881"/>
                          <a:pt x="0" y="0"/>
                        </a:cubicBezTo>
                        <a:lnTo>
                          <a:pt x="21600"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95" name="Line 28"/>
                  <p:cNvSpPr>
                    <a:spLocks noChangeShapeType="1"/>
                  </p:cNvSpPr>
                  <p:nvPr/>
                </p:nvSpPr>
                <p:spPr bwMode="auto">
                  <a:xfrm>
                    <a:off x="2265" y="157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grpSp>
        <p:grpSp>
          <p:nvGrpSpPr>
            <p:cNvPr id="134158" name="Group 29"/>
            <p:cNvGrpSpPr>
              <a:grpSpLocks/>
            </p:cNvGrpSpPr>
            <p:nvPr/>
          </p:nvGrpSpPr>
          <p:grpSpPr bwMode="auto">
            <a:xfrm>
              <a:off x="548" y="1930"/>
              <a:ext cx="637" cy="472"/>
              <a:chOff x="1651" y="1107"/>
              <a:chExt cx="636" cy="472"/>
            </a:xfrm>
          </p:grpSpPr>
          <p:grpSp>
            <p:nvGrpSpPr>
              <p:cNvPr id="134171" name="Group 30"/>
              <p:cNvGrpSpPr>
                <a:grpSpLocks/>
              </p:cNvGrpSpPr>
              <p:nvPr/>
            </p:nvGrpSpPr>
            <p:grpSpPr bwMode="auto">
              <a:xfrm>
                <a:off x="1947" y="1107"/>
                <a:ext cx="340" cy="472"/>
                <a:chOff x="1914" y="1107"/>
                <a:chExt cx="373" cy="472"/>
              </a:xfrm>
            </p:grpSpPr>
            <p:grpSp>
              <p:nvGrpSpPr>
                <p:cNvPr id="134181" name="Group 31"/>
                <p:cNvGrpSpPr>
                  <a:grpSpLocks/>
                </p:cNvGrpSpPr>
                <p:nvPr/>
              </p:nvGrpSpPr>
              <p:grpSpPr bwMode="auto">
                <a:xfrm>
                  <a:off x="1914" y="1107"/>
                  <a:ext cx="371" cy="241"/>
                  <a:chOff x="1914" y="1107"/>
                  <a:chExt cx="371" cy="262"/>
                </a:xfrm>
              </p:grpSpPr>
              <p:sp>
                <p:nvSpPr>
                  <p:cNvPr id="134186" name="Arc 32"/>
                  <p:cNvSpPr>
                    <a:spLocks/>
                  </p:cNvSpPr>
                  <p:nvPr/>
                </p:nvSpPr>
                <p:spPr bwMode="auto">
                  <a:xfrm>
                    <a:off x="1914" y="1237"/>
                    <a:ext cx="177" cy="132"/>
                  </a:xfrm>
                  <a:custGeom>
                    <a:avLst/>
                    <a:gdLst>
                      <a:gd name="T0" fmla="*/ 1 w 21600"/>
                      <a:gd name="T1" fmla="*/ 0 h 21766"/>
                      <a:gd name="T2" fmla="*/ 0 w 21600"/>
                      <a:gd name="T3" fmla="*/ 1 h 21766"/>
                      <a:gd name="T4" fmla="*/ 0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599" y="-1"/>
                        </a:moveTo>
                        <a:cubicBezTo>
                          <a:pt x="21599" y="55"/>
                          <a:pt x="21600" y="110"/>
                          <a:pt x="21600" y="166"/>
                        </a:cubicBezTo>
                        <a:cubicBezTo>
                          <a:pt x="21600" y="12095"/>
                          <a:pt x="11929" y="21765"/>
                          <a:pt x="0" y="21766"/>
                        </a:cubicBezTo>
                      </a:path>
                      <a:path w="21600" h="21766" stroke="0" extrusionOk="0">
                        <a:moveTo>
                          <a:pt x="21599" y="-1"/>
                        </a:moveTo>
                        <a:cubicBezTo>
                          <a:pt x="21599" y="55"/>
                          <a:pt x="21600" y="110"/>
                          <a:pt x="21600" y="166"/>
                        </a:cubicBezTo>
                        <a:cubicBezTo>
                          <a:pt x="21600" y="12095"/>
                          <a:pt x="11929" y="21765"/>
                          <a:pt x="0" y="21766"/>
                        </a:cubicBezTo>
                        <a:lnTo>
                          <a:pt x="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87" name="Arc 33"/>
                  <p:cNvSpPr>
                    <a:spLocks/>
                  </p:cNvSpPr>
                  <p:nvPr/>
                </p:nvSpPr>
                <p:spPr bwMode="auto">
                  <a:xfrm rot="10800000">
                    <a:off x="2093" y="1107"/>
                    <a:ext cx="179" cy="131"/>
                  </a:xfrm>
                  <a:custGeom>
                    <a:avLst/>
                    <a:gdLst>
                      <a:gd name="T0" fmla="*/ 1 w 21722"/>
                      <a:gd name="T1" fmla="*/ 0 h 21600"/>
                      <a:gd name="T2" fmla="*/ 0 w 21722"/>
                      <a:gd name="T3" fmla="*/ 1 h 21600"/>
                      <a:gd name="T4" fmla="*/ 0 w 21722"/>
                      <a:gd name="T5" fmla="*/ 0 h 21600"/>
                      <a:gd name="T6" fmla="*/ 0 60000 65536"/>
                      <a:gd name="T7" fmla="*/ 0 60000 65536"/>
                      <a:gd name="T8" fmla="*/ 0 60000 65536"/>
                      <a:gd name="T9" fmla="*/ 0 w 21722"/>
                      <a:gd name="T10" fmla="*/ 0 h 21600"/>
                      <a:gd name="T11" fmla="*/ 21722 w 21722"/>
                      <a:gd name="T12" fmla="*/ 21600 h 21600"/>
                    </a:gdLst>
                    <a:ahLst/>
                    <a:cxnLst>
                      <a:cxn ang="T6">
                        <a:pos x="T0" y="T1"/>
                      </a:cxn>
                      <a:cxn ang="T7">
                        <a:pos x="T2" y="T3"/>
                      </a:cxn>
                      <a:cxn ang="T8">
                        <a:pos x="T4" y="T5"/>
                      </a:cxn>
                    </a:cxnLst>
                    <a:rect l="T9" t="T10" r="T11" b="T12"/>
                    <a:pathLst>
                      <a:path w="21722" h="21600" fill="none" extrusionOk="0">
                        <a:moveTo>
                          <a:pt x="21722" y="0"/>
                        </a:moveTo>
                        <a:cubicBezTo>
                          <a:pt x="21722" y="11929"/>
                          <a:pt x="12051" y="21600"/>
                          <a:pt x="122" y="21600"/>
                        </a:cubicBezTo>
                        <a:cubicBezTo>
                          <a:pt x="81" y="21600"/>
                          <a:pt x="40" y="21599"/>
                          <a:pt x="0" y="21599"/>
                        </a:cubicBezTo>
                      </a:path>
                      <a:path w="21722" h="21600" stroke="0" extrusionOk="0">
                        <a:moveTo>
                          <a:pt x="21722" y="0"/>
                        </a:moveTo>
                        <a:cubicBezTo>
                          <a:pt x="21722" y="11929"/>
                          <a:pt x="12051" y="21600"/>
                          <a:pt x="122" y="21600"/>
                        </a:cubicBezTo>
                        <a:cubicBezTo>
                          <a:pt x="81" y="21600"/>
                          <a:pt x="40" y="21599"/>
                          <a:pt x="0" y="21599"/>
                        </a:cubicBezTo>
                        <a:lnTo>
                          <a:pt x="122"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88" name="Line 34"/>
                  <p:cNvSpPr>
                    <a:spLocks noChangeShapeType="1"/>
                  </p:cNvSpPr>
                  <p:nvPr/>
                </p:nvSpPr>
                <p:spPr bwMode="auto">
                  <a:xfrm>
                    <a:off x="2263" y="110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nvGrpSpPr>
                <p:cNvPr id="134182" name="Group 35"/>
                <p:cNvGrpSpPr>
                  <a:grpSpLocks/>
                </p:cNvGrpSpPr>
                <p:nvPr/>
              </p:nvGrpSpPr>
              <p:grpSpPr bwMode="auto">
                <a:xfrm>
                  <a:off x="1919" y="1348"/>
                  <a:ext cx="368" cy="231"/>
                  <a:chOff x="1919" y="1327"/>
                  <a:chExt cx="368" cy="252"/>
                </a:xfrm>
              </p:grpSpPr>
              <p:sp>
                <p:nvSpPr>
                  <p:cNvPr id="134183" name="Arc 36"/>
                  <p:cNvSpPr>
                    <a:spLocks/>
                  </p:cNvSpPr>
                  <p:nvPr/>
                </p:nvSpPr>
                <p:spPr bwMode="auto">
                  <a:xfrm rot="10800000">
                    <a:off x="1919" y="1327"/>
                    <a:ext cx="177" cy="132"/>
                  </a:xfrm>
                  <a:custGeom>
                    <a:avLst/>
                    <a:gdLst>
                      <a:gd name="T0" fmla="*/ 1 w 21600"/>
                      <a:gd name="T1" fmla="*/ 1 h 21766"/>
                      <a:gd name="T2" fmla="*/ 0 w 21600"/>
                      <a:gd name="T3" fmla="*/ 0 h 21766"/>
                      <a:gd name="T4" fmla="*/ 1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600" y="21766"/>
                        </a:moveTo>
                        <a:cubicBezTo>
                          <a:pt x="9670" y="21766"/>
                          <a:pt x="0" y="12095"/>
                          <a:pt x="0" y="166"/>
                        </a:cubicBezTo>
                        <a:cubicBezTo>
                          <a:pt x="-1" y="110"/>
                          <a:pt x="0" y="55"/>
                          <a:pt x="0" y="-1"/>
                        </a:cubicBezTo>
                      </a:path>
                      <a:path w="21600" h="21766" stroke="0" extrusionOk="0">
                        <a:moveTo>
                          <a:pt x="21600" y="21766"/>
                        </a:moveTo>
                        <a:cubicBezTo>
                          <a:pt x="9670" y="21766"/>
                          <a:pt x="0" y="12095"/>
                          <a:pt x="0" y="166"/>
                        </a:cubicBezTo>
                        <a:cubicBezTo>
                          <a:pt x="-1" y="110"/>
                          <a:pt x="0" y="55"/>
                          <a:pt x="0" y="-1"/>
                        </a:cubicBezTo>
                        <a:lnTo>
                          <a:pt x="2160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84" name="Arc 37"/>
                  <p:cNvSpPr>
                    <a:spLocks/>
                  </p:cNvSpPr>
                  <p:nvPr/>
                </p:nvSpPr>
                <p:spPr bwMode="auto">
                  <a:xfrm>
                    <a:off x="2095" y="1448"/>
                    <a:ext cx="178" cy="131"/>
                  </a:xfrm>
                  <a:custGeom>
                    <a:avLst/>
                    <a:gdLst>
                      <a:gd name="T0" fmla="*/ 1 w 21600"/>
                      <a:gd name="T1" fmla="*/ 1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78" y="21599"/>
                        </a:moveTo>
                        <a:cubicBezTo>
                          <a:pt x="9596" y="21532"/>
                          <a:pt x="0" y="11881"/>
                          <a:pt x="0" y="0"/>
                        </a:cubicBezTo>
                      </a:path>
                      <a:path w="21600" h="21600" stroke="0" extrusionOk="0">
                        <a:moveTo>
                          <a:pt x="21478" y="21599"/>
                        </a:moveTo>
                        <a:cubicBezTo>
                          <a:pt x="9596" y="21532"/>
                          <a:pt x="0" y="11881"/>
                          <a:pt x="0" y="0"/>
                        </a:cubicBezTo>
                        <a:lnTo>
                          <a:pt x="21600"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85" name="Line 38"/>
                  <p:cNvSpPr>
                    <a:spLocks noChangeShapeType="1"/>
                  </p:cNvSpPr>
                  <p:nvPr/>
                </p:nvSpPr>
                <p:spPr bwMode="auto">
                  <a:xfrm>
                    <a:off x="2265" y="157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grpSp>
            <p:nvGrpSpPr>
              <p:cNvPr id="134172" name="Group 39"/>
              <p:cNvGrpSpPr>
                <a:grpSpLocks/>
              </p:cNvGrpSpPr>
              <p:nvPr/>
            </p:nvGrpSpPr>
            <p:grpSpPr bwMode="auto">
              <a:xfrm flipH="1">
                <a:off x="1651" y="1107"/>
                <a:ext cx="325" cy="472"/>
                <a:chOff x="1914" y="1107"/>
                <a:chExt cx="373" cy="472"/>
              </a:xfrm>
            </p:grpSpPr>
            <p:grpSp>
              <p:nvGrpSpPr>
                <p:cNvPr id="134173" name="Group 40"/>
                <p:cNvGrpSpPr>
                  <a:grpSpLocks/>
                </p:cNvGrpSpPr>
                <p:nvPr/>
              </p:nvGrpSpPr>
              <p:grpSpPr bwMode="auto">
                <a:xfrm>
                  <a:off x="1914" y="1107"/>
                  <a:ext cx="371" cy="241"/>
                  <a:chOff x="1914" y="1107"/>
                  <a:chExt cx="371" cy="262"/>
                </a:xfrm>
              </p:grpSpPr>
              <p:sp>
                <p:nvSpPr>
                  <p:cNvPr id="134178" name="Arc 41"/>
                  <p:cNvSpPr>
                    <a:spLocks/>
                  </p:cNvSpPr>
                  <p:nvPr/>
                </p:nvSpPr>
                <p:spPr bwMode="auto">
                  <a:xfrm>
                    <a:off x="1914" y="1237"/>
                    <a:ext cx="177" cy="132"/>
                  </a:xfrm>
                  <a:custGeom>
                    <a:avLst/>
                    <a:gdLst>
                      <a:gd name="T0" fmla="*/ 1 w 21600"/>
                      <a:gd name="T1" fmla="*/ 0 h 21766"/>
                      <a:gd name="T2" fmla="*/ 0 w 21600"/>
                      <a:gd name="T3" fmla="*/ 1 h 21766"/>
                      <a:gd name="T4" fmla="*/ 0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599" y="-1"/>
                        </a:moveTo>
                        <a:cubicBezTo>
                          <a:pt x="21599" y="55"/>
                          <a:pt x="21600" y="110"/>
                          <a:pt x="21600" y="166"/>
                        </a:cubicBezTo>
                        <a:cubicBezTo>
                          <a:pt x="21600" y="12095"/>
                          <a:pt x="11929" y="21765"/>
                          <a:pt x="0" y="21766"/>
                        </a:cubicBezTo>
                      </a:path>
                      <a:path w="21600" h="21766" stroke="0" extrusionOk="0">
                        <a:moveTo>
                          <a:pt x="21599" y="-1"/>
                        </a:moveTo>
                        <a:cubicBezTo>
                          <a:pt x="21599" y="55"/>
                          <a:pt x="21600" y="110"/>
                          <a:pt x="21600" y="166"/>
                        </a:cubicBezTo>
                        <a:cubicBezTo>
                          <a:pt x="21600" y="12095"/>
                          <a:pt x="11929" y="21765"/>
                          <a:pt x="0" y="21766"/>
                        </a:cubicBezTo>
                        <a:lnTo>
                          <a:pt x="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79" name="Arc 42"/>
                  <p:cNvSpPr>
                    <a:spLocks/>
                  </p:cNvSpPr>
                  <p:nvPr/>
                </p:nvSpPr>
                <p:spPr bwMode="auto">
                  <a:xfrm rot="10800000">
                    <a:off x="2093" y="1107"/>
                    <a:ext cx="179" cy="131"/>
                  </a:xfrm>
                  <a:custGeom>
                    <a:avLst/>
                    <a:gdLst>
                      <a:gd name="T0" fmla="*/ 1 w 21722"/>
                      <a:gd name="T1" fmla="*/ 0 h 21600"/>
                      <a:gd name="T2" fmla="*/ 0 w 21722"/>
                      <a:gd name="T3" fmla="*/ 1 h 21600"/>
                      <a:gd name="T4" fmla="*/ 0 w 21722"/>
                      <a:gd name="T5" fmla="*/ 0 h 21600"/>
                      <a:gd name="T6" fmla="*/ 0 60000 65536"/>
                      <a:gd name="T7" fmla="*/ 0 60000 65536"/>
                      <a:gd name="T8" fmla="*/ 0 60000 65536"/>
                      <a:gd name="T9" fmla="*/ 0 w 21722"/>
                      <a:gd name="T10" fmla="*/ 0 h 21600"/>
                      <a:gd name="T11" fmla="*/ 21722 w 21722"/>
                      <a:gd name="T12" fmla="*/ 21600 h 21600"/>
                    </a:gdLst>
                    <a:ahLst/>
                    <a:cxnLst>
                      <a:cxn ang="T6">
                        <a:pos x="T0" y="T1"/>
                      </a:cxn>
                      <a:cxn ang="T7">
                        <a:pos x="T2" y="T3"/>
                      </a:cxn>
                      <a:cxn ang="T8">
                        <a:pos x="T4" y="T5"/>
                      </a:cxn>
                    </a:cxnLst>
                    <a:rect l="T9" t="T10" r="T11" b="T12"/>
                    <a:pathLst>
                      <a:path w="21722" h="21600" fill="none" extrusionOk="0">
                        <a:moveTo>
                          <a:pt x="21722" y="0"/>
                        </a:moveTo>
                        <a:cubicBezTo>
                          <a:pt x="21722" y="11929"/>
                          <a:pt x="12051" y="21600"/>
                          <a:pt x="122" y="21600"/>
                        </a:cubicBezTo>
                        <a:cubicBezTo>
                          <a:pt x="81" y="21600"/>
                          <a:pt x="40" y="21599"/>
                          <a:pt x="0" y="21599"/>
                        </a:cubicBezTo>
                      </a:path>
                      <a:path w="21722" h="21600" stroke="0" extrusionOk="0">
                        <a:moveTo>
                          <a:pt x="21722" y="0"/>
                        </a:moveTo>
                        <a:cubicBezTo>
                          <a:pt x="21722" y="11929"/>
                          <a:pt x="12051" y="21600"/>
                          <a:pt x="122" y="21600"/>
                        </a:cubicBezTo>
                        <a:cubicBezTo>
                          <a:pt x="81" y="21600"/>
                          <a:pt x="40" y="21599"/>
                          <a:pt x="0" y="21599"/>
                        </a:cubicBezTo>
                        <a:lnTo>
                          <a:pt x="122"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80" name="Line 43"/>
                  <p:cNvSpPr>
                    <a:spLocks noChangeShapeType="1"/>
                  </p:cNvSpPr>
                  <p:nvPr/>
                </p:nvSpPr>
                <p:spPr bwMode="auto">
                  <a:xfrm>
                    <a:off x="2263" y="110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nvGrpSpPr>
                <p:cNvPr id="134174" name="Group 44"/>
                <p:cNvGrpSpPr>
                  <a:grpSpLocks/>
                </p:cNvGrpSpPr>
                <p:nvPr/>
              </p:nvGrpSpPr>
              <p:grpSpPr bwMode="auto">
                <a:xfrm>
                  <a:off x="1919" y="1348"/>
                  <a:ext cx="368" cy="231"/>
                  <a:chOff x="1919" y="1327"/>
                  <a:chExt cx="368" cy="252"/>
                </a:xfrm>
              </p:grpSpPr>
              <p:sp>
                <p:nvSpPr>
                  <p:cNvPr id="134175" name="Arc 45"/>
                  <p:cNvSpPr>
                    <a:spLocks/>
                  </p:cNvSpPr>
                  <p:nvPr/>
                </p:nvSpPr>
                <p:spPr bwMode="auto">
                  <a:xfrm rot="10800000">
                    <a:off x="1919" y="1327"/>
                    <a:ext cx="177" cy="132"/>
                  </a:xfrm>
                  <a:custGeom>
                    <a:avLst/>
                    <a:gdLst>
                      <a:gd name="T0" fmla="*/ 1 w 21600"/>
                      <a:gd name="T1" fmla="*/ 1 h 21766"/>
                      <a:gd name="T2" fmla="*/ 0 w 21600"/>
                      <a:gd name="T3" fmla="*/ 0 h 21766"/>
                      <a:gd name="T4" fmla="*/ 1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600" y="21766"/>
                        </a:moveTo>
                        <a:cubicBezTo>
                          <a:pt x="9670" y="21766"/>
                          <a:pt x="0" y="12095"/>
                          <a:pt x="0" y="166"/>
                        </a:cubicBezTo>
                        <a:cubicBezTo>
                          <a:pt x="-1" y="110"/>
                          <a:pt x="0" y="55"/>
                          <a:pt x="0" y="-1"/>
                        </a:cubicBezTo>
                      </a:path>
                      <a:path w="21600" h="21766" stroke="0" extrusionOk="0">
                        <a:moveTo>
                          <a:pt x="21600" y="21766"/>
                        </a:moveTo>
                        <a:cubicBezTo>
                          <a:pt x="9670" y="21766"/>
                          <a:pt x="0" y="12095"/>
                          <a:pt x="0" y="166"/>
                        </a:cubicBezTo>
                        <a:cubicBezTo>
                          <a:pt x="-1" y="110"/>
                          <a:pt x="0" y="55"/>
                          <a:pt x="0" y="-1"/>
                        </a:cubicBezTo>
                        <a:lnTo>
                          <a:pt x="2160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76" name="Arc 46"/>
                  <p:cNvSpPr>
                    <a:spLocks/>
                  </p:cNvSpPr>
                  <p:nvPr/>
                </p:nvSpPr>
                <p:spPr bwMode="auto">
                  <a:xfrm>
                    <a:off x="2095" y="1448"/>
                    <a:ext cx="178" cy="131"/>
                  </a:xfrm>
                  <a:custGeom>
                    <a:avLst/>
                    <a:gdLst>
                      <a:gd name="T0" fmla="*/ 1 w 21600"/>
                      <a:gd name="T1" fmla="*/ 1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78" y="21599"/>
                        </a:moveTo>
                        <a:cubicBezTo>
                          <a:pt x="9596" y="21532"/>
                          <a:pt x="0" y="11881"/>
                          <a:pt x="0" y="0"/>
                        </a:cubicBezTo>
                      </a:path>
                      <a:path w="21600" h="21600" stroke="0" extrusionOk="0">
                        <a:moveTo>
                          <a:pt x="21478" y="21599"/>
                        </a:moveTo>
                        <a:cubicBezTo>
                          <a:pt x="9596" y="21532"/>
                          <a:pt x="0" y="11881"/>
                          <a:pt x="0" y="0"/>
                        </a:cubicBezTo>
                        <a:lnTo>
                          <a:pt x="21600"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77" name="Line 47"/>
                  <p:cNvSpPr>
                    <a:spLocks noChangeShapeType="1"/>
                  </p:cNvSpPr>
                  <p:nvPr/>
                </p:nvSpPr>
                <p:spPr bwMode="auto">
                  <a:xfrm>
                    <a:off x="2265" y="157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grpSp>
        <p:grpSp>
          <p:nvGrpSpPr>
            <p:cNvPr id="134159" name="Group 48"/>
            <p:cNvGrpSpPr>
              <a:grpSpLocks/>
            </p:cNvGrpSpPr>
            <p:nvPr/>
          </p:nvGrpSpPr>
          <p:grpSpPr bwMode="auto">
            <a:xfrm>
              <a:off x="1524" y="1696"/>
              <a:ext cx="338" cy="233"/>
              <a:chOff x="1914" y="1107"/>
              <a:chExt cx="371" cy="262"/>
            </a:xfrm>
          </p:grpSpPr>
          <p:sp>
            <p:nvSpPr>
              <p:cNvPr id="134168" name="Arc 49"/>
              <p:cNvSpPr>
                <a:spLocks/>
              </p:cNvSpPr>
              <p:nvPr/>
            </p:nvSpPr>
            <p:spPr bwMode="auto">
              <a:xfrm>
                <a:off x="1914" y="1237"/>
                <a:ext cx="177" cy="132"/>
              </a:xfrm>
              <a:custGeom>
                <a:avLst/>
                <a:gdLst>
                  <a:gd name="T0" fmla="*/ 1 w 21600"/>
                  <a:gd name="T1" fmla="*/ 0 h 21766"/>
                  <a:gd name="T2" fmla="*/ 0 w 21600"/>
                  <a:gd name="T3" fmla="*/ 1 h 21766"/>
                  <a:gd name="T4" fmla="*/ 0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599" y="-1"/>
                    </a:moveTo>
                    <a:cubicBezTo>
                      <a:pt x="21599" y="55"/>
                      <a:pt x="21600" y="110"/>
                      <a:pt x="21600" y="166"/>
                    </a:cubicBezTo>
                    <a:cubicBezTo>
                      <a:pt x="21600" y="12095"/>
                      <a:pt x="11929" y="21765"/>
                      <a:pt x="0" y="21766"/>
                    </a:cubicBezTo>
                  </a:path>
                  <a:path w="21600" h="21766" stroke="0" extrusionOk="0">
                    <a:moveTo>
                      <a:pt x="21599" y="-1"/>
                    </a:moveTo>
                    <a:cubicBezTo>
                      <a:pt x="21599" y="55"/>
                      <a:pt x="21600" y="110"/>
                      <a:pt x="21600" y="166"/>
                    </a:cubicBezTo>
                    <a:cubicBezTo>
                      <a:pt x="21600" y="12095"/>
                      <a:pt x="11929" y="21765"/>
                      <a:pt x="0" y="21766"/>
                    </a:cubicBezTo>
                    <a:lnTo>
                      <a:pt x="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69" name="Arc 50"/>
              <p:cNvSpPr>
                <a:spLocks/>
              </p:cNvSpPr>
              <p:nvPr/>
            </p:nvSpPr>
            <p:spPr bwMode="auto">
              <a:xfrm rot="10800000">
                <a:off x="2093" y="1107"/>
                <a:ext cx="179" cy="131"/>
              </a:xfrm>
              <a:custGeom>
                <a:avLst/>
                <a:gdLst>
                  <a:gd name="T0" fmla="*/ 1 w 21722"/>
                  <a:gd name="T1" fmla="*/ 0 h 21600"/>
                  <a:gd name="T2" fmla="*/ 0 w 21722"/>
                  <a:gd name="T3" fmla="*/ 1 h 21600"/>
                  <a:gd name="T4" fmla="*/ 0 w 21722"/>
                  <a:gd name="T5" fmla="*/ 0 h 21600"/>
                  <a:gd name="T6" fmla="*/ 0 60000 65536"/>
                  <a:gd name="T7" fmla="*/ 0 60000 65536"/>
                  <a:gd name="T8" fmla="*/ 0 60000 65536"/>
                  <a:gd name="T9" fmla="*/ 0 w 21722"/>
                  <a:gd name="T10" fmla="*/ 0 h 21600"/>
                  <a:gd name="T11" fmla="*/ 21722 w 21722"/>
                  <a:gd name="T12" fmla="*/ 21600 h 21600"/>
                </a:gdLst>
                <a:ahLst/>
                <a:cxnLst>
                  <a:cxn ang="T6">
                    <a:pos x="T0" y="T1"/>
                  </a:cxn>
                  <a:cxn ang="T7">
                    <a:pos x="T2" y="T3"/>
                  </a:cxn>
                  <a:cxn ang="T8">
                    <a:pos x="T4" y="T5"/>
                  </a:cxn>
                </a:cxnLst>
                <a:rect l="T9" t="T10" r="T11" b="T12"/>
                <a:pathLst>
                  <a:path w="21722" h="21600" fill="none" extrusionOk="0">
                    <a:moveTo>
                      <a:pt x="21722" y="0"/>
                    </a:moveTo>
                    <a:cubicBezTo>
                      <a:pt x="21722" y="11929"/>
                      <a:pt x="12051" y="21600"/>
                      <a:pt x="122" y="21600"/>
                    </a:cubicBezTo>
                    <a:cubicBezTo>
                      <a:pt x="81" y="21600"/>
                      <a:pt x="40" y="21599"/>
                      <a:pt x="0" y="21599"/>
                    </a:cubicBezTo>
                  </a:path>
                  <a:path w="21722" h="21600" stroke="0" extrusionOk="0">
                    <a:moveTo>
                      <a:pt x="21722" y="0"/>
                    </a:moveTo>
                    <a:cubicBezTo>
                      <a:pt x="21722" y="11929"/>
                      <a:pt x="12051" y="21600"/>
                      <a:pt x="122" y="21600"/>
                    </a:cubicBezTo>
                    <a:cubicBezTo>
                      <a:pt x="81" y="21600"/>
                      <a:pt x="40" y="21599"/>
                      <a:pt x="0" y="21599"/>
                    </a:cubicBezTo>
                    <a:lnTo>
                      <a:pt x="122"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70" name="Line 51"/>
              <p:cNvSpPr>
                <a:spLocks noChangeShapeType="1"/>
              </p:cNvSpPr>
              <p:nvPr/>
            </p:nvSpPr>
            <p:spPr bwMode="auto">
              <a:xfrm>
                <a:off x="2263" y="110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grpSp>
          <p:nvGrpSpPr>
            <p:cNvPr id="134160" name="Group 52"/>
            <p:cNvGrpSpPr>
              <a:grpSpLocks/>
            </p:cNvGrpSpPr>
            <p:nvPr/>
          </p:nvGrpSpPr>
          <p:grpSpPr bwMode="auto">
            <a:xfrm>
              <a:off x="1532" y="2396"/>
              <a:ext cx="335" cy="231"/>
              <a:chOff x="1919" y="1327"/>
              <a:chExt cx="368" cy="252"/>
            </a:xfrm>
          </p:grpSpPr>
          <p:sp>
            <p:nvSpPr>
              <p:cNvPr id="134165" name="Arc 53"/>
              <p:cNvSpPr>
                <a:spLocks/>
              </p:cNvSpPr>
              <p:nvPr/>
            </p:nvSpPr>
            <p:spPr bwMode="auto">
              <a:xfrm rot="10800000">
                <a:off x="1919" y="1327"/>
                <a:ext cx="177" cy="132"/>
              </a:xfrm>
              <a:custGeom>
                <a:avLst/>
                <a:gdLst>
                  <a:gd name="T0" fmla="*/ 1 w 21600"/>
                  <a:gd name="T1" fmla="*/ 1 h 21766"/>
                  <a:gd name="T2" fmla="*/ 0 w 21600"/>
                  <a:gd name="T3" fmla="*/ 0 h 21766"/>
                  <a:gd name="T4" fmla="*/ 1 w 21600"/>
                  <a:gd name="T5" fmla="*/ 0 h 21766"/>
                  <a:gd name="T6" fmla="*/ 0 60000 65536"/>
                  <a:gd name="T7" fmla="*/ 0 60000 65536"/>
                  <a:gd name="T8" fmla="*/ 0 60000 65536"/>
                  <a:gd name="T9" fmla="*/ 0 w 21600"/>
                  <a:gd name="T10" fmla="*/ 0 h 21766"/>
                  <a:gd name="T11" fmla="*/ 21600 w 21600"/>
                  <a:gd name="T12" fmla="*/ 21766 h 21766"/>
                </a:gdLst>
                <a:ahLst/>
                <a:cxnLst>
                  <a:cxn ang="T6">
                    <a:pos x="T0" y="T1"/>
                  </a:cxn>
                  <a:cxn ang="T7">
                    <a:pos x="T2" y="T3"/>
                  </a:cxn>
                  <a:cxn ang="T8">
                    <a:pos x="T4" y="T5"/>
                  </a:cxn>
                </a:cxnLst>
                <a:rect l="T9" t="T10" r="T11" b="T12"/>
                <a:pathLst>
                  <a:path w="21600" h="21766" fill="none" extrusionOk="0">
                    <a:moveTo>
                      <a:pt x="21600" y="21766"/>
                    </a:moveTo>
                    <a:cubicBezTo>
                      <a:pt x="9670" y="21766"/>
                      <a:pt x="0" y="12095"/>
                      <a:pt x="0" y="166"/>
                    </a:cubicBezTo>
                    <a:cubicBezTo>
                      <a:pt x="-1" y="110"/>
                      <a:pt x="0" y="55"/>
                      <a:pt x="0" y="-1"/>
                    </a:cubicBezTo>
                  </a:path>
                  <a:path w="21600" h="21766" stroke="0" extrusionOk="0">
                    <a:moveTo>
                      <a:pt x="21600" y="21766"/>
                    </a:moveTo>
                    <a:cubicBezTo>
                      <a:pt x="9670" y="21766"/>
                      <a:pt x="0" y="12095"/>
                      <a:pt x="0" y="166"/>
                    </a:cubicBezTo>
                    <a:cubicBezTo>
                      <a:pt x="-1" y="110"/>
                      <a:pt x="0" y="55"/>
                      <a:pt x="0" y="-1"/>
                    </a:cubicBezTo>
                    <a:lnTo>
                      <a:pt x="21600" y="166"/>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66" name="Arc 54"/>
              <p:cNvSpPr>
                <a:spLocks/>
              </p:cNvSpPr>
              <p:nvPr/>
            </p:nvSpPr>
            <p:spPr bwMode="auto">
              <a:xfrm>
                <a:off x="2095" y="1448"/>
                <a:ext cx="178" cy="131"/>
              </a:xfrm>
              <a:custGeom>
                <a:avLst/>
                <a:gdLst>
                  <a:gd name="T0" fmla="*/ 1 w 21600"/>
                  <a:gd name="T1" fmla="*/ 1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478" y="21599"/>
                    </a:moveTo>
                    <a:cubicBezTo>
                      <a:pt x="9596" y="21532"/>
                      <a:pt x="0" y="11881"/>
                      <a:pt x="0" y="0"/>
                    </a:cubicBezTo>
                  </a:path>
                  <a:path w="21600" h="21600" stroke="0" extrusionOk="0">
                    <a:moveTo>
                      <a:pt x="21478" y="21599"/>
                    </a:moveTo>
                    <a:cubicBezTo>
                      <a:pt x="9596" y="21532"/>
                      <a:pt x="0" y="11881"/>
                      <a:pt x="0" y="0"/>
                    </a:cubicBezTo>
                    <a:lnTo>
                      <a:pt x="21600" y="0"/>
                    </a:lnTo>
                    <a:close/>
                  </a:path>
                </a:pathLst>
              </a:custGeom>
              <a:noFill/>
              <a:ln w="50800" cap="rnd">
                <a:solidFill>
                  <a:srgbClr val="000000"/>
                </a:solidFill>
                <a:round/>
                <a:headEnd type="none" w="sm" len="sm"/>
                <a:tailEnd type="none" w="sm" len="sm"/>
              </a:ln>
            </p:spPr>
            <p:txBody>
              <a:bodyPr wrap="none" anchor="ctr"/>
              <a:lstStyle/>
              <a:p>
                <a:endParaRPr lang="en-US">
                  <a:latin typeface="Corbel" pitchFamily="34" charset="0"/>
                </a:endParaRPr>
              </a:p>
            </p:txBody>
          </p:sp>
          <p:sp>
            <p:nvSpPr>
              <p:cNvPr id="134167" name="Line 55"/>
              <p:cNvSpPr>
                <a:spLocks noChangeShapeType="1"/>
              </p:cNvSpPr>
              <p:nvPr/>
            </p:nvSpPr>
            <p:spPr bwMode="auto">
              <a:xfrm>
                <a:off x="2265" y="1579"/>
                <a:ext cx="22" cy="0"/>
              </a:xfrm>
              <a:prstGeom prst="line">
                <a:avLst/>
              </a:prstGeom>
              <a:noFill/>
              <a:ln w="50800">
                <a:solidFill>
                  <a:srgbClr val="000000"/>
                </a:solidFill>
                <a:round/>
                <a:headEnd type="none" w="sm" len="sm"/>
                <a:tailEnd type="none" w="sm" len="sm"/>
              </a:ln>
            </p:spPr>
            <p:txBody>
              <a:bodyPr wrap="none" anchor="ctr"/>
              <a:lstStyle/>
              <a:p>
                <a:endParaRPr lang="en-US"/>
              </a:p>
            </p:txBody>
          </p:sp>
        </p:grpSp>
        <p:sp>
          <p:nvSpPr>
            <p:cNvPr id="134161" name="Rectangle 56"/>
            <p:cNvSpPr>
              <a:spLocks noChangeArrowheads="1"/>
            </p:cNvSpPr>
            <p:nvPr/>
          </p:nvSpPr>
          <p:spPr bwMode="auto">
            <a:xfrm>
              <a:off x="1161" y="1835"/>
              <a:ext cx="373" cy="188"/>
            </a:xfrm>
            <a:prstGeom prst="rect">
              <a:avLst/>
            </a:prstGeom>
            <a:solidFill>
              <a:schemeClr val="bg1"/>
            </a:solidFill>
            <a:ln w="12700">
              <a:solidFill>
                <a:schemeClr val="tx1"/>
              </a:solidFill>
              <a:miter lim="800000"/>
              <a:headEnd/>
              <a:tailEnd/>
            </a:ln>
          </p:spPr>
          <p:txBody>
            <a:bodyPr wrap="none" anchor="ctr"/>
            <a:lstStyle/>
            <a:p>
              <a:endParaRPr lang="en-US">
                <a:latin typeface="Corbel" pitchFamily="34" charset="0"/>
              </a:endParaRPr>
            </a:p>
          </p:txBody>
        </p:sp>
        <p:sp>
          <p:nvSpPr>
            <p:cNvPr id="134162" name="Rectangle 57"/>
            <p:cNvSpPr>
              <a:spLocks noChangeArrowheads="1"/>
            </p:cNvSpPr>
            <p:nvPr/>
          </p:nvSpPr>
          <p:spPr bwMode="auto">
            <a:xfrm>
              <a:off x="1162" y="2304"/>
              <a:ext cx="373" cy="188"/>
            </a:xfrm>
            <a:prstGeom prst="rect">
              <a:avLst/>
            </a:prstGeom>
            <a:solidFill>
              <a:schemeClr val="bg1"/>
            </a:solidFill>
            <a:ln w="12700">
              <a:solidFill>
                <a:schemeClr val="tx1"/>
              </a:solidFill>
              <a:miter lim="800000"/>
              <a:headEnd/>
              <a:tailEnd/>
            </a:ln>
          </p:spPr>
          <p:txBody>
            <a:bodyPr wrap="none" anchor="ctr"/>
            <a:lstStyle/>
            <a:p>
              <a:endParaRPr lang="en-US">
                <a:latin typeface="Corbel" pitchFamily="34" charset="0"/>
              </a:endParaRPr>
            </a:p>
          </p:txBody>
        </p:sp>
        <p:sp>
          <p:nvSpPr>
            <p:cNvPr id="134163" name="Text Box 58"/>
            <p:cNvSpPr txBox="1">
              <a:spLocks noChangeArrowheads="1"/>
            </p:cNvSpPr>
            <p:nvPr/>
          </p:nvSpPr>
          <p:spPr bwMode="auto">
            <a:xfrm>
              <a:off x="1129" y="1813"/>
              <a:ext cx="404" cy="231"/>
            </a:xfrm>
            <a:prstGeom prst="rect">
              <a:avLst/>
            </a:prstGeom>
            <a:noFill/>
            <a:ln w="12700">
              <a:noFill/>
              <a:miter lim="800000"/>
              <a:headEnd type="none" w="sm" len="sm"/>
              <a:tailEnd type="none" w="sm" len="sm"/>
            </a:ln>
          </p:spPr>
          <p:txBody>
            <a:bodyPr wrap="none">
              <a:spAutoFit/>
            </a:bodyPr>
            <a:lstStyle/>
            <a:p>
              <a:pPr defTabSz="762000" eaLnBrk="0" hangingPunct="0"/>
              <a:r>
                <a:rPr lang="en-GB">
                  <a:latin typeface="Corbel" pitchFamily="34" charset="0"/>
                </a:rPr>
                <a:t>SOA</a:t>
              </a:r>
            </a:p>
          </p:txBody>
        </p:sp>
        <p:sp>
          <p:nvSpPr>
            <p:cNvPr id="134164" name="Text Box 59"/>
            <p:cNvSpPr txBox="1">
              <a:spLocks noChangeArrowheads="1"/>
            </p:cNvSpPr>
            <p:nvPr/>
          </p:nvSpPr>
          <p:spPr bwMode="auto">
            <a:xfrm>
              <a:off x="1146" y="2293"/>
              <a:ext cx="404" cy="231"/>
            </a:xfrm>
            <a:prstGeom prst="rect">
              <a:avLst/>
            </a:prstGeom>
            <a:noFill/>
            <a:ln w="12700">
              <a:noFill/>
              <a:miter lim="800000"/>
              <a:headEnd type="none" w="sm" len="sm"/>
              <a:tailEnd type="none" w="sm" len="sm"/>
            </a:ln>
          </p:spPr>
          <p:txBody>
            <a:bodyPr wrap="none">
              <a:spAutoFit/>
            </a:bodyPr>
            <a:lstStyle/>
            <a:p>
              <a:pPr defTabSz="762000" eaLnBrk="0" hangingPunct="0"/>
              <a:r>
                <a:rPr lang="en-GB">
                  <a:latin typeface="Corbel" pitchFamily="34" charset="0"/>
                </a:rPr>
                <a:t>SOA</a:t>
              </a:r>
            </a:p>
          </p:txBody>
        </p:sp>
      </p:grpSp>
      <p:sp>
        <p:nvSpPr>
          <p:cNvPr id="134149" name="Text Box 60"/>
          <p:cNvSpPr txBox="1">
            <a:spLocks noChangeArrowheads="1"/>
          </p:cNvSpPr>
          <p:nvPr/>
        </p:nvSpPr>
        <p:spPr bwMode="auto">
          <a:xfrm>
            <a:off x="3386138" y="2927350"/>
            <a:ext cx="449262" cy="307975"/>
          </a:xfrm>
          <a:prstGeom prst="rect">
            <a:avLst/>
          </a:prstGeom>
          <a:noFill/>
          <a:ln w="12700">
            <a:noFill/>
            <a:miter lim="800000"/>
            <a:headEnd type="none" w="sm" len="sm"/>
            <a:tailEnd type="none" w="sm" len="sm"/>
          </a:ln>
        </p:spPr>
        <p:txBody>
          <a:bodyPr wrap="none">
            <a:spAutoFit/>
          </a:bodyPr>
          <a:lstStyle/>
          <a:p>
            <a:pPr defTabSz="762000" eaLnBrk="0" hangingPunct="0"/>
            <a:r>
              <a:rPr lang="en-GB" sz="1400">
                <a:solidFill>
                  <a:schemeClr val="bg1"/>
                </a:solidFill>
                <a:latin typeface="Corbel" pitchFamily="34" charset="0"/>
              </a:rPr>
              <a:t>CW</a:t>
            </a:r>
          </a:p>
        </p:txBody>
      </p:sp>
      <p:sp>
        <p:nvSpPr>
          <p:cNvPr id="134150" name="Text Box 61"/>
          <p:cNvSpPr txBox="1">
            <a:spLocks noChangeArrowheads="1"/>
          </p:cNvSpPr>
          <p:nvPr/>
        </p:nvSpPr>
        <p:spPr bwMode="auto">
          <a:xfrm>
            <a:off x="3355975" y="2540000"/>
            <a:ext cx="612775" cy="304800"/>
          </a:xfrm>
          <a:prstGeom prst="rect">
            <a:avLst/>
          </a:prstGeom>
          <a:noFill/>
          <a:ln w="12700">
            <a:noFill/>
            <a:miter lim="800000"/>
            <a:headEnd type="none" w="sm" len="sm"/>
            <a:tailEnd type="none" w="sm" len="sm"/>
          </a:ln>
        </p:spPr>
        <p:txBody>
          <a:bodyPr wrap="none">
            <a:spAutoFit/>
          </a:bodyPr>
          <a:lstStyle/>
          <a:p>
            <a:pPr defTabSz="762000" eaLnBrk="0" hangingPunct="0"/>
            <a:r>
              <a:rPr lang="en-GB" sz="1400">
                <a:solidFill>
                  <a:schemeClr val="bg1"/>
                </a:solidFill>
                <a:latin typeface="Corbel" pitchFamily="34" charset="0"/>
              </a:rPr>
              <a:t>Sig In</a:t>
            </a:r>
          </a:p>
        </p:txBody>
      </p:sp>
      <p:sp>
        <p:nvSpPr>
          <p:cNvPr id="134151" name="Text Box 62"/>
          <p:cNvSpPr txBox="1">
            <a:spLocks noChangeArrowheads="1"/>
          </p:cNvSpPr>
          <p:nvPr/>
        </p:nvSpPr>
        <p:spPr bwMode="auto">
          <a:xfrm>
            <a:off x="0" y="3662363"/>
            <a:ext cx="731838" cy="304800"/>
          </a:xfrm>
          <a:prstGeom prst="rect">
            <a:avLst/>
          </a:prstGeom>
          <a:noFill/>
          <a:ln w="12700">
            <a:noFill/>
            <a:miter lim="800000"/>
            <a:headEnd type="none" w="sm" len="sm"/>
            <a:tailEnd type="none" w="sm" len="sm"/>
          </a:ln>
        </p:spPr>
        <p:txBody>
          <a:bodyPr wrap="none">
            <a:spAutoFit/>
          </a:bodyPr>
          <a:lstStyle/>
          <a:p>
            <a:pPr defTabSz="762000" eaLnBrk="0" hangingPunct="0"/>
            <a:r>
              <a:rPr lang="en-GB" sz="1400">
                <a:solidFill>
                  <a:schemeClr val="bg1"/>
                </a:solidFill>
                <a:latin typeface="Corbel" pitchFamily="34" charset="0"/>
              </a:rPr>
              <a:t>Sig Out</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hr-HR" dirty="0"/>
              <a:t>Samofazna modulacija</a:t>
            </a:r>
            <a:br>
              <a:rPr lang="hr-HR" dirty="0"/>
            </a:br>
            <a:r>
              <a:rPr lang="en-US" i="1" dirty="0"/>
              <a:t>Self-Phase Modulation</a:t>
            </a:r>
            <a:r>
              <a:rPr lang="hr-HR" dirty="0"/>
              <a:t>,</a:t>
            </a:r>
            <a:r>
              <a:rPr lang="en-US" dirty="0"/>
              <a:t> SPM</a:t>
            </a:r>
          </a:p>
        </p:txBody>
      </p:sp>
      <p:sp>
        <p:nvSpPr>
          <p:cNvPr id="67587" name="Rectangle 3"/>
          <p:cNvSpPr>
            <a:spLocks noGrp="1" noChangeArrowheads="1"/>
          </p:cNvSpPr>
          <p:nvPr>
            <p:ph idx="1"/>
          </p:nvPr>
        </p:nvSpPr>
        <p:spPr/>
        <p:txBody>
          <a:bodyPr/>
          <a:lstStyle/>
          <a:p>
            <a:pPr eaLnBrk="1" hangingPunct="1"/>
            <a:r>
              <a:rPr lang="hr-HR" sz="2200" dirty="0" smtClean="0"/>
              <a:t>Trenutna promjena snage svjetlosnog signala vodi do promjene faze optičkog pulsa (Kerr-</a:t>
            </a:r>
            <a:r>
              <a:rPr lang="hr-HR" sz="2200" dirty="0" err="1" smtClean="0"/>
              <a:t>ov</a:t>
            </a:r>
            <a:r>
              <a:rPr lang="hr-HR" sz="2200" dirty="0" smtClean="0"/>
              <a:t> efekt)</a:t>
            </a:r>
            <a:endParaRPr lang="en-US" sz="2200" dirty="0" smtClean="0"/>
          </a:p>
          <a:p>
            <a:pPr eaLnBrk="1" hangingPunct="1"/>
            <a:r>
              <a:rPr lang="hr-HR" sz="2200" dirty="0" smtClean="0"/>
              <a:t>U sustavima s jednom valnom duljinom,kada primjena jakosti svjetlosnog signala uzrokuje promjenu faze, SPM efekt će uzrokovati postupno širenje spektra signala</a:t>
            </a:r>
            <a:endParaRPr lang="en-US" sz="2200" dirty="0" smtClean="0"/>
          </a:p>
          <a:p>
            <a:pPr eaLnBrk="1" hangingPunct="1"/>
            <a:r>
              <a:rPr lang="hr-HR" sz="2200" dirty="0" smtClean="0"/>
              <a:t>U području  normalne disperzije u vlaknu ( uzrokovanom kromatskom  disperzijom), jednom kada SPM efekt uzrokuje proširenje spektra, optički puls će u velikoj mjeri biti proširen kada se pošalje kroz dugačko vlakno </a:t>
            </a:r>
            <a:endParaRPr lang="en-US" sz="2200" dirty="0" smtClean="0"/>
          </a:p>
          <a:p>
            <a:pPr eaLnBrk="1" hangingPunct="1"/>
            <a:r>
              <a:rPr lang="hr-HR" sz="2200" dirty="0" smtClean="0"/>
              <a:t>U isto vrijeme u području negativne disperzije mogu se kromatska disperzija i SPM efekt poništiti, te signal može biti manje proširen</a:t>
            </a:r>
            <a:endParaRPr lang="en-US" sz="2200" dirty="0" smtClean="0"/>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87350" y="334963"/>
            <a:ext cx="7772400" cy="808037"/>
          </a:xfrm>
        </p:spPr>
        <p:txBody>
          <a:bodyPr/>
          <a:lstStyle/>
          <a:p>
            <a:pPr eaLnBrk="1" fontAlgn="auto" hangingPunct="1">
              <a:spcAft>
                <a:spcPts val="0"/>
              </a:spcAft>
              <a:defRPr/>
            </a:pPr>
            <a:r>
              <a:rPr lang="en-US"/>
              <a:t>3R regeneracija</a:t>
            </a:r>
          </a:p>
        </p:txBody>
      </p:sp>
      <p:sp>
        <p:nvSpPr>
          <p:cNvPr id="135171" name="Rectangle 3"/>
          <p:cNvSpPr>
            <a:spLocks noChangeAspect="1" noChangeArrowheads="1"/>
          </p:cNvSpPr>
          <p:nvPr/>
        </p:nvSpPr>
        <p:spPr bwMode="auto">
          <a:xfrm>
            <a:off x="4067175" y="2220913"/>
            <a:ext cx="822325" cy="1712912"/>
          </a:xfrm>
          <a:prstGeom prst="rect">
            <a:avLst/>
          </a:prstGeom>
          <a:solidFill>
            <a:srgbClr val="FFFF00"/>
          </a:solidFill>
          <a:ln w="9525">
            <a:solidFill>
              <a:srgbClr val="FFFFCC"/>
            </a:solidFill>
            <a:miter lim="800000"/>
            <a:headEnd/>
            <a:tailEnd/>
          </a:ln>
        </p:spPr>
        <p:txBody>
          <a:bodyPr wrap="none" anchor="ctr"/>
          <a:lstStyle/>
          <a:p>
            <a:endParaRPr lang="en-US">
              <a:solidFill>
                <a:schemeClr val="bg1"/>
              </a:solidFill>
              <a:latin typeface="Corbel" pitchFamily="34" charset="0"/>
            </a:endParaRPr>
          </a:p>
        </p:txBody>
      </p:sp>
      <p:sp>
        <p:nvSpPr>
          <p:cNvPr id="135172" name="Text Box 4"/>
          <p:cNvSpPr txBox="1">
            <a:spLocks noChangeAspect="1" noChangeArrowheads="1"/>
          </p:cNvSpPr>
          <p:nvPr/>
        </p:nvSpPr>
        <p:spPr bwMode="auto">
          <a:xfrm>
            <a:off x="3208338" y="1701800"/>
            <a:ext cx="2552700" cy="396875"/>
          </a:xfrm>
          <a:prstGeom prst="rect">
            <a:avLst/>
          </a:prstGeom>
          <a:noFill/>
          <a:ln w="9525">
            <a:noFill/>
            <a:miter lim="800000"/>
            <a:headEnd/>
            <a:tailEnd/>
          </a:ln>
        </p:spPr>
        <p:txBody>
          <a:bodyPr>
            <a:spAutoFit/>
          </a:bodyPr>
          <a:lstStyle/>
          <a:p>
            <a:pPr algn="ctr" eaLnBrk="0" hangingPunct="0"/>
            <a:r>
              <a:rPr lang="en-GB" sz="2000" i="1">
                <a:solidFill>
                  <a:schemeClr val="bg1"/>
                </a:solidFill>
                <a:latin typeface="Corbel" pitchFamily="34" charset="0"/>
              </a:rPr>
              <a:t>optički prospojnik</a:t>
            </a:r>
            <a:endParaRPr lang="en-GB" sz="1600" b="1">
              <a:solidFill>
                <a:schemeClr val="bg1"/>
              </a:solidFill>
              <a:latin typeface="Corbel" pitchFamily="34" charset="0"/>
            </a:endParaRPr>
          </a:p>
        </p:txBody>
      </p:sp>
      <p:sp>
        <p:nvSpPr>
          <p:cNvPr id="135173" name="Text Box 5"/>
          <p:cNvSpPr txBox="1">
            <a:spLocks noChangeAspect="1" noChangeArrowheads="1"/>
          </p:cNvSpPr>
          <p:nvPr/>
        </p:nvSpPr>
        <p:spPr bwMode="auto">
          <a:xfrm>
            <a:off x="2646363" y="4814888"/>
            <a:ext cx="3278187" cy="646112"/>
          </a:xfrm>
          <a:prstGeom prst="rect">
            <a:avLst/>
          </a:prstGeom>
          <a:noFill/>
          <a:ln w="9525">
            <a:noFill/>
            <a:miter lim="800000"/>
            <a:headEnd/>
            <a:tailEnd/>
          </a:ln>
        </p:spPr>
        <p:txBody>
          <a:bodyPr wrap="none">
            <a:spAutoFit/>
          </a:bodyPr>
          <a:lstStyle/>
          <a:p>
            <a:pPr algn="ctr" eaLnBrk="0" hangingPunct="0"/>
            <a:r>
              <a:rPr lang="en-GB" i="1">
                <a:solidFill>
                  <a:schemeClr val="bg1"/>
                </a:solidFill>
                <a:latin typeface="Corbel" pitchFamily="34" charset="0"/>
              </a:rPr>
              <a:t>akumulacija šuma i preslušavanja</a:t>
            </a:r>
            <a:endParaRPr lang="en-GB">
              <a:solidFill>
                <a:schemeClr val="bg1"/>
              </a:solidFill>
              <a:latin typeface="Corbel" pitchFamily="34" charset="0"/>
            </a:endParaRPr>
          </a:p>
          <a:p>
            <a:pPr algn="ctr" eaLnBrk="0" hangingPunct="0"/>
            <a:endParaRPr lang="en-GB">
              <a:solidFill>
                <a:schemeClr val="bg1"/>
              </a:solidFill>
              <a:latin typeface="Corbel" pitchFamily="34" charset="0"/>
            </a:endParaRPr>
          </a:p>
        </p:txBody>
      </p:sp>
      <p:sp>
        <p:nvSpPr>
          <p:cNvPr id="135174" name="Rectangle 6"/>
          <p:cNvSpPr>
            <a:spLocks noChangeAspect="1" noChangeArrowheads="1"/>
          </p:cNvSpPr>
          <p:nvPr/>
        </p:nvSpPr>
        <p:spPr bwMode="auto">
          <a:xfrm>
            <a:off x="2832100" y="2220913"/>
            <a:ext cx="3359150" cy="2536825"/>
          </a:xfrm>
          <a:prstGeom prst="rect">
            <a:avLst/>
          </a:prstGeom>
          <a:noFill/>
          <a:ln w="25400">
            <a:solidFill>
              <a:schemeClr val="tx1"/>
            </a:solidFill>
            <a:miter lim="800000"/>
            <a:headEnd/>
            <a:tailEnd/>
          </a:ln>
        </p:spPr>
        <p:txBody>
          <a:bodyPr wrap="none" anchor="ctr"/>
          <a:lstStyle/>
          <a:p>
            <a:endParaRPr lang="en-US">
              <a:solidFill>
                <a:schemeClr val="bg1"/>
              </a:solidFill>
              <a:latin typeface="Corbel" pitchFamily="34" charset="0"/>
            </a:endParaRPr>
          </a:p>
        </p:txBody>
      </p:sp>
      <p:sp>
        <p:nvSpPr>
          <p:cNvPr id="135175" name="Text Box 7"/>
          <p:cNvSpPr txBox="1">
            <a:spLocks noChangeAspect="1" noChangeArrowheads="1"/>
          </p:cNvSpPr>
          <p:nvPr/>
        </p:nvSpPr>
        <p:spPr bwMode="auto">
          <a:xfrm>
            <a:off x="2805113" y="2192338"/>
            <a:ext cx="1270000" cy="581025"/>
          </a:xfrm>
          <a:prstGeom prst="rect">
            <a:avLst/>
          </a:prstGeom>
          <a:noFill/>
          <a:ln w="9525">
            <a:noFill/>
            <a:miter lim="800000"/>
            <a:headEnd/>
            <a:tailEnd/>
          </a:ln>
        </p:spPr>
        <p:txBody>
          <a:bodyPr>
            <a:spAutoFit/>
          </a:bodyPr>
          <a:lstStyle/>
          <a:p>
            <a:pPr algn="ctr" eaLnBrk="0" hangingPunct="0"/>
            <a:r>
              <a:rPr lang="en-GB" sz="1600" i="1">
                <a:solidFill>
                  <a:schemeClr val="bg1"/>
                </a:solidFill>
                <a:latin typeface="Corbel" pitchFamily="34" charset="0"/>
              </a:rPr>
              <a:t>prostorni</a:t>
            </a:r>
          </a:p>
          <a:p>
            <a:pPr algn="ctr" eaLnBrk="0" hangingPunct="0"/>
            <a:r>
              <a:rPr lang="en-GB" sz="1600" i="1">
                <a:solidFill>
                  <a:schemeClr val="bg1"/>
                </a:solidFill>
                <a:latin typeface="Corbel" pitchFamily="34" charset="0"/>
              </a:rPr>
              <a:t>komutator</a:t>
            </a:r>
            <a:endParaRPr lang="en-GB" sz="1600" b="1">
              <a:solidFill>
                <a:schemeClr val="bg1"/>
              </a:solidFill>
              <a:latin typeface="Corbel" pitchFamily="34" charset="0"/>
            </a:endParaRPr>
          </a:p>
        </p:txBody>
      </p:sp>
      <p:sp>
        <p:nvSpPr>
          <p:cNvPr id="135176" name="Text Box 8"/>
          <p:cNvSpPr txBox="1">
            <a:spLocks noChangeAspect="1" noChangeArrowheads="1"/>
          </p:cNvSpPr>
          <p:nvPr/>
        </p:nvSpPr>
        <p:spPr bwMode="auto">
          <a:xfrm>
            <a:off x="4959350" y="2216150"/>
            <a:ext cx="1019175" cy="584200"/>
          </a:xfrm>
          <a:prstGeom prst="rect">
            <a:avLst/>
          </a:prstGeom>
          <a:noFill/>
          <a:ln w="9525">
            <a:noFill/>
            <a:miter lim="800000"/>
            <a:headEnd/>
            <a:tailEnd/>
          </a:ln>
        </p:spPr>
        <p:txBody>
          <a:bodyPr wrap="none">
            <a:spAutoFit/>
          </a:bodyPr>
          <a:lstStyle/>
          <a:p>
            <a:pPr algn="ctr" eaLnBrk="0" hangingPunct="0"/>
            <a:r>
              <a:rPr lang="en-GB" sz="1600" i="1">
                <a:solidFill>
                  <a:schemeClr val="bg1"/>
                </a:solidFill>
                <a:latin typeface="Corbel" pitchFamily="34" charset="0"/>
              </a:rPr>
              <a:t>valna</a:t>
            </a:r>
          </a:p>
          <a:p>
            <a:pPr algn="ctr" eaLnBrk="0" hangingPunct="0"/>
            <a:r>
              <a:rPr lang="en-GB" sz="1600" i="1">
                <a:solidFill>
                  <a:schemeClr val="bg1"/>
                </a:solidFill>
                <a:latin typeface="Corbel" pitchFamily="34" charset="0"/>
              </a:rPr>
              <a:t>konverzija</a:t>
            </a:r>
            <a:endParaRPr lang="en-GB" sz="1600" b="1">
              <a:solidFill>
                <a:schemeClr val="bg1"/>
              </a:solidFill>
              <a:latin typeface="Corbel" pitchFamily="34" charset="0"/>
            </a:endParaRPr>
          </a:p>
        </p:txBody>
      </p:sp>
      <p:sp>
        <p:nvSpPr>
          <p:cNvPr id="135177" name="Text Box 9"/>
          <p:cNvSpPr txBox="1">
            <a:spLocks noChangeAspect="1" noChangeArrowheads="1"/>
          </p:cNvSpPr>
          <p:nvPr/>
        </p:nvSpPr>
        <p:spPr bwMode="auto">
          <a:xfrm>
            <a:off x="3636963" y="4254500"/>
            <a:ext cx="668337" cy="369888"/>
          </a:xfrm>
          <a:prstGeom prst="rect">
            <a:avLst/>
          </a:prstGeom>
          <a:noFill/>
          <a:ln w="9525">
            <a:noFill/>
            <a:miter lim="800000"/>
            <a:headEnd/>
            <a:tailEnd/>
          </a:ln>
        </p:spPr>
        <p:txBody>
          <a:bodyPr wrap="none">
            <a:spAutoFit/>
          </a:bodyPr>
          <a:lstStyle/>
          <a:p>
            <a:pPr algn="ctr" eaLnBrk="0" hangingPunct="0"/>
            <a:r>
              <a:rPr lang="en-GB" i="1">
                <a:solidFill>
                  <a:schemeClr val="bg1"/>
                </a:solidFill>
                <a:latin typeface="Corbel" pitchFamily="34" charset="0"/>
              </a:rPr>
              <a:t>drop</a:t>
            </a:r>
            <a:r>
              <a:rPr lang="en-GB" sz="1600">
                <a:solidFill>
                  <a:schemeClr val="bg1"/>
                </a:solidFill>
                <a:latin typeface="Corbel" pitchFamily="34" charset="0"/>
              </a:rPr>
              <a:t> </a:t>
            </a:r>
            <a:endParaRPr lang="en-GB" sz="1600" b="1">
              <a:solidFill>
                <a:schemeClr val="bg1"/>
              </a:solidFill>
              <a:latin typeface="Corbel" pitchFamily="34" charset="0"/>
            </a:endParaRPr>
          </a:p>
        </p:txBody>
      </p:sp>
      <p:sp>
        <p:nvSpPr>
          <p:cNvPr id="135178" name="Text Box 10"/>
          <p:cNvSpPr txBox="1">
            <a:spLocks noChangeAspect="1" noChangeArrowheads="1"/>
          </p:cNvSpPr>
          <p:nvPr/>
        </p:nvSpPr>
        <p:spPr bwMode="auto">
          <a:xfrm>
            <a:off x="4765675" y="4271963"/>
            <a:ext cx="558800" cy="366712"/>
          </a:xfrm>
          <a:prstGeom prst="rect">
            <a:avLst/>
          </a:prstGeom>
          <a:noFill/>
          <a:ln w="9525">
            <a:noFill/>
            <a:miter lim="800000"/>
            <a:headEnd/>
            <a:tailEnd/>
          </a:ln>
        </p:spPr>
        <p:txBody>
          <a:bodyPr wrap="none">
            <a:spAutoFit/>
          </a:bodyPr>
          <a:lstStyle/>
          <a:p>
            <a:pPr algn="ctr" eaLnBrk="0" hangingPunct="0"/>
            <a:r>
              <a:rPr lang="en-GB" i="1">
                <a:solidFill>
                  <a:schemeClr val="bg1"/>
                </a:solidFill>
                <a:latin typeface="Corbel" pitchFamily="34" charset="0"/>
              </a:rPr>
              <a:t>add</a:t>
            </a:r>
            <a:endParaRPr lang="en-GB" sz="1600" b="1">
              <a:solidFill>
                <a:schemeClr val="bg1"/>
              </a:solidFill>
              <a:latin typeface="Corbel" pitchFamily="34" charset="0"/>
            </a:endParaRPr>
          </a:p>
        </p:txBody>
      </p:sp>
      <p:grpSp>
        <p:nvGrpSpPr>
          <p:cNvPr id="135179" name="Group 11"/>
          <p:cNvGrpSpPr>
            <a:grpSpLocks noChangeAspect="1"/>
          </p:cNvGrpSpPr>
          <p:nvPr/>
        </p:nvGrpSpPr>
        <p:grpSpPr bwMode="auto">
          <a:xfrm>
            <a:off x="2832100" y="3317875"/>
            <a:ext cx="479425" cy="204788"/>
            <a:chOff x="864" y="1920"/>
            <a:chExt cx="1008" cy="144"/>
          </a:xfrm>
        </p:grpSpPr>
        <p:sp>
          <p:nvSpPr>
            <p:cNvPr id="135235" name="Line 12"/>
            <p:cNvSpPr>
              <a:spLocks noChangeAspect="1" noChangeShapeType="1"/>
            </p:cNvSpPr>
            <p:nvPr/>
          </p:nvSpPr>
          <p:spPr bwMode="auto">
            <a:xfrm flipH="1">
              <a:off x="864" y="1920"/>
              <a:ext cx="1008" cy="0"/>
            </a:xfrm>
            <a:prstGeom prst="line">
              <a:avLst/>
            </a:prstGeom>
            <a:noFill/>
            <a:ln w="25400">
              <a:solidFill>
                <a:srgbClr val="FF0000"/>
              </a:solidFill>
              <a:round/>
              <a:headEnd/>
              <a:tailEnd/>
            </a:ln>
          </p:spPr>
          <p:txBody>
            <a:bodyPr wrap="none" anchor="ctr"/>
            <a:lstStyle/>
            <a:p>
              <a:endParaRPr lang="en-US"/>
            </a:p>
          </p:txBody>
        </p:sp>
        <p:sp>
          <p:nvSpPr>
            <p:cNvPr id="135236" name="Line 13"/>
            <p:cNvSpPr>
              <a:spLocks noChangeAspect="1" noChangeShapeType="1"/>
            </p:cNvSpPr>
            <p:nvPr/>
          </p:nvSpPr>
          <p:spPr bwMode="auto">
            <a:xfrm flipH="1">
              <a:off x="864" y="1968"/>
              <a:ext cx="1008" cy="0"/>
            </a:xfrm>
            <a:prstGeom prst="line">
              <a:avLst/>
            </a:prstGeom>
            <a:noFill/>
            <a:ln w="25400">
              <a:solidFill>
                <a:srgbClr val="FFFF00"/>
              </a:solidFill>
              <a:round/>
              <a:headEnd/>
              <a:tailEnd/>
            </a:ln>
          </p:spPr>
          <p:txBody>
            <a:bodyPr wrap="none" anchor="ctr"/>
            <a:lstStyle/>
            <a:p>
              <a:endParaRPr lang="en-US"/>
            </a:p>
          </p:txBody>
        </p:sp>
        <p:sp>
          <p:nvSpPr>
            <p:cNvPr id="135237" name="Line 14"/>
            <p:cNvSpPr>
              <a:spLocks noChangeAspect="1" noChangeShapeType="1"/>
            </p:cNvSpPr>
            <p:nvPr/>
          </p:nvSpPr>
          <p:spPr bwMode="auto">
            <a:xfrm flipH="1">
              <a:off x="864" y="2016"/>
              <a:ext cx="1008" cy="0"/>
            </a:xfrm>
            <a:prstGeom prst="line">
              <a:avLst/>
            </a:prstGeom>
            <a:noFill/>
            <a:ln w="25400">
              <a:solidFill>
                <a:srgbClr val="00FF00"/>
              </a:solidFill>
              <a:round/>
              <a:headEnd/>
              <a:tailEnd/>
            </a:ln>
          </p:spPr>
          <p:txBody>
            <a:bodyPr wrap="none" anchor="ctr"/>
            <a:lstStyle/>
            <a:p>
              <a:endParaRPr lang="en-US"/>
            </a:p>
          </p:txBody>
        </p:sp>
        <p:sp>
          <p:nvSpPr>
            <p:cNvPr id="135238" name="Line 15"/>
            <p:cNvSpPr>
              <a:spLocks noChangeAspect="1" noChangeShapeType="1"/>
            </p:cNvSpPr>
            <p:nvPr/>
          </p:nvSpPr>
          <p:spPr bwMode="auto">
            <a:xfrm flipH="1">
              <a:off x="864" y="2064"/>
              <a:ext cx="1008" cy="0"/>
            </a:xfrm>
            <a:prstGeom prst="line">
              <a:avLst/>
            </a:prstGeom>
            <a:noFill/>
            <a:ln w="25400">
              <a:solidFill>
                <a:srgbClr val="0000CC"/>
              </a:solidFill>
              <a:round/>
              <a:headEnd/>
              <a:tailEnd/>
            </a:ln>
          </p:spPr>
          <p:txBody>
            <a:bodyPr wrap="none" anchor="ctr"/>
            <a:lstStyle/>
            <a:p>
              <a:endParaRPr lang="en-US"/>
            </a:p>
          </p:txBody>
        </p:sp>
      </p:grpSp>
      <p:sp>
        <p:nvSpPr>
          <p:cNvPr id="135180" name="Line 16"/>
          <p:cNvSpPr>
            <a:spLocks noChangeAspect="1" noChangeShapeType="1"/>
          </p:cNvSpPr>
          <p:nvPr/>
        </p:nvSpPr>
        <p:spPr bwMode="auto">
          <a:xfrm flipH="1">
            <a:off x="5026025" y="3317875"/>
            <a:ext cx="685800" cy="0"/>
          </a:xfrm>
          <a:prstGeom prst="line">
            <a:avLst/>
          </a:prstGeom>
          <a:noFill/>
          <a:ln w="25400">
            <a:solidFill>
              <a:srgbClr val="FF0000"/>
            </a:solidFill>
            <a:round/>
            <a:headEnd/>
            <a:tailEnd/>
          </a:ln>
        </p:spPr>
        <p:txBody>
          <a:bodyPr wrap="none" anchor="ctr"/>
          <a:lstStyle/>
          <a:p>
            <a:endParaRPr lang="en-US"/>
          </a:p>
        </p:txBody>
      </p:sp>
      <p:sp>
        <p:nvSpPr>
          <p:cNvPr id="135181" name="Line 17"/>
          <p:cNvSpPr>
            <a:spLocks noChangeAspect="1" noChangeShapeType="1"/>
          </p:cNvSpPr>
          <p:nvPr/>
        </p:nvSpPr>
        <p:spPr bwMode="auto">
          <a:xfrm flipH="1">
            <a:off x="5368925" y="3386138"/>
            <a:ext cx="479425" cy="0"/>
          </a:xfrm>
          <a:prstGeom prst="line">
            <a:avLst/>
          </a:prstGeom>
          <a:noFill/>
          <a:ln w="25400">
            <a:solidFill>
              <a:srgbClr val="00FF00"/>
            </a:solidFill>
            <a:round/>
            <a:headEnd/>
            <a:tailEnd/>
          </a:ln>
        </p:spPr>
        <p:txBody>
          <a:bodyPr wrap="none" anchor="ctr"/>
          <a:lstStyle/>
          <a:p>
            <a:endParaRPr lang="en-US"/>
          </a:p>
        </p:txBody>
      </p:sp>
      <p:sp>
        <p:nvSpPr>
          <p:cNvPr id="135182" name="Line 18"/>
          <p:cNvSpPr>
            <a:spLocks noChangeAspect="1" noChangeShapeType="1"/>
          </p:cNvSpPr>
          <p:nvPr/>
        </p:nvSpPr>
        <p:spPr bwMode="auto">
          <a:xfrm flipH="1" flipV="1">
            <a:off x="5848350" y="3386138"/>
            <a:ext cx="342900" cy="206375"/>
          </a:xfrm>
          <a:prstGeom prst="line">
            <a:avLst/>
          </a:prstGeom>
          <a:noFill/>
          <a:ln w="25400">
            <a:solidFill>
              <a:srgbClr val="00FF00"/>
            </a:solidFill>
            <a:round/>
            <a:headEnd/>
            <a:tailEnd/>
          </a:ln>
        </p:spPr>
        <p:txBody>
          <a:bodyPr wrap="none" anchor="ctr"/>
          <a:lstStyle/>
          <a:p>
            <a:endParaRPr lang="en-US"/>
          </a:p>
        </p:txBody>
      </p:sp>
      <p:grpSp>
        <p:nvGrpSpPr>
          <p:cNvPr id="135183" name="Group 19"/>
          <p:cNvGrpSpPr>
            <a:grpSpLocks noChangeAspect="1"/>
          </p:cNvGrpSpPr>
          <p:nvPr/>
        </p:nvGrpSpPr>
        <p:grpSpPr bwMode="auto">
          <a:xfrm>
            <a:off x="3381375" y="2768600"/>
            <a:ext cx="615950" cy="274638"/>
            <a:chOff x="2256" y="1632"/>
            <a:chExt cx="432" cy="240"/>
          </a:xfrm>
        </p:grpSpPr>
        <p:sp>
          <p:nvSpPr>
            <p:cNvPr id="135233" name="Line 20"/>
            <p:cNvSpPr>
              <a:spLocks noChangeAspect="1" noChangeShapeType="1"/>
            </p:cNvSpPr>
            <p:nvPr/>
          </p:nvSpPr>
          <p:spPr bwMode="auto">
            <a:xfrm>
              <a:off x="2256" y="1632"/>
              <a:ext cx="432" cy="240"/>
            </a:xfrm>
            <a:prstGeom prst="line">
              <a:avLst/>
            </a:prstGeom>
            <a:noFill/>
            <a:ln w="25400">
              <a:solidFill>
                <a:schemeClr val="tx1"/>
              </a:solidFill>
              <a:round/>
              <a:headEnd/>
              <a:tailEnd/>
            </a:ln>
          </p:spPr>
          <p:txBody>
            <a:bodyPr wrap="none" anchor="ctr"/>
            <a:lstStyle/>
            <a:p>
              <a:endParaRPr lang="en-US"/>
            </a:p>
          </p:txBody>
        </p:sp>
        <p:sp>
          <p:nvSpPr>
            <p:cNvPr id="135234" name="Line 21"/>
            <p:cNvSpPr>
              <a:spLocks noChangeAspect="1" noChangeShapeType="1"/>
            </p:cNvSpPr>
            <p:nvPr/>
          </p:nvSpPr>
          <p:spPr bwMode="auto">
            <a:xfrm flipH="1">
              <a:off x="2256" y="1632"/>
              <a:ext cx="432" cy="240"/>
            </a:xfrm>
            <a:prstGeom prst="line">
              <a:avLst/>
            </a:prstGeom>
            <a:noFill/>
            <a:ln w="25400">
              <a:solidFill>
                <a:schemeClr val="tx1"/>
              </a:solidFill>
              <a:round/>
              <a:headEnd/>
              <a:tailEnd/>
            </a:ln>
          </p:spPr>
          <p:txBody>
            <a:bodyPr wrap="none" anchor="ctr"/>
            <a:lstStyle/>
            <a:p>
              <a:endParaRPr lang="en-US"/>
            </a:p>
          </p:txBody>
        </p:sp>
      </p:grpSp>
      <p:grpSp>
        <p:nvGrpSpPr>
          <p:cNvPr id="135184" name="Group 22"/>
          <p:cNvGrpSpPr>
            <a:grpSpLocks noChangeAspect="1"/>
          </p:cNvGrpSpPr>
          <p:nvPr/>
        </p:nvGrpSpPr>
        <p:grpSpPr bwMode="auto">
          <a:xfrm>
            <a:off x="3381375" y="3111500"/>
            <a:ext cx="615950" cy="274638"/>
            <a:chOff x="2256" y="2016"/>
            <a:chExt cx="432" cy="240"/>
          </a:xfrm>
        </p:grpSpPr>
        <p:sp>
          <p:nvSpPr>
            <p:cNvPr id="135231" name="Line 23"/>
            <p:cNvSpPr>
              <a:spLocks noChangeAspect="1" noChangeShapeType="1"/>
            </p:cNvSpPr>
            <p:nvPr/>
          </p:nvSpPr>
          <p:spPr bwMode="auto">
            <a:xfrm>
              <a:off x="2256" y="2016"/>
              <a:ext cx="432" cy="240"/>
            </a:xfrm>
            <a:prstGeom prst="line">
              <a:avLst/>
            </a:prstGeom>
            <a:noFill/>
            <a:ln w="25400">
              <a:solidFill>
                <a:schemeClr val="tx1"/>
              </a:solidFill>
              <a:round/>
              <a:headEnd/>
              <a:tailEnd/>
            </a:ln>
          </p:spPr>
          <p:txBody>
            <a:bodyPr wrap="none" anchor="ctr"/>
            <a:lstStyle/>
            <a:p>
              <a:endParaRPr lang="en-US"/>
            </a:p>
          </p:txBody>
        </p:sp>
        <p:sp>
          <p:nvSpPr>
            <p:cNvPr id="135232" name="Line 24"/>
            <p:cNvSpPr>
              <a:spLocks noChangeAspect="1" noChangeShapeType="1"/>
            </p:cNvSpPr>
            <p:nvPr/>
          </p:nvSpPr>
          <p:spPr bwMode="auto">
            <a:xfrm flipH="1">
              <a:off x="2256" y="2016"/>
              <a:ext cx="432" cy="240"/>
            </a:xfrm>
            <a:prstGeom prst="line">
              <a:avLst/>
            </a:prstGeom>
            <a:noFill/>
            <a:ln w="25400">
              <a:solidFill>
                <a:schemeClr val="tx1"/>
              </a:solidFill>
              <a:round/>
              <a:headEnd/>
              <a:tailEnd/>
            </a:ln>
          </p:spPr>
          <p:txBody>
            <a:bodyPr wrap="none" anchor="ctr"/>
            <a:lstStyle/>
            <a:p>
              <a:endParaRPr lang="en-US"/>
            </a:p>
          </p:txBody>
        </p:sp>
      </p:grpSp>
      <p:grpSp>
        <p:nvGrpSpPr>
          <p:cNvPr id="135185" name="Group 25"/>
          <p:cNvGrpSpPr>
            <a:grpSpLocks noChangeAspect="1"/>
          </p:cNvGrpSpPr>
          <p:nvPr/>
        </p:nvGrpSpPr>
        <p:grpSpPr bwMode="auto">
          <a:xfrm>
            <a:off x="4478338" y="4305300"/>
            <a:ext cx="122237" cy="411163"/>
            <a:chOff x="2844" y="2496"/>
            <a:chExt cx="96" cy="384"/>
          </a:xfrm>
        </p:grpSpPr>
        <p:sp>
          <p:nvSpPr>
            <p:cNvPr id="135229" name="Line 26"/>
            <p:cNvSpPr>
              <a:spLocks noChangeAspect="1" noChangeShapeType="1"/>
            </p:cNvSpPr>
            <p:nvPr/>
          </p:nvSpPr>
          <p:spPr bwMode="auto">
            <a:xfrm>
              <a:off x="2844" y="2496"/>
              <a:ext cx="0" cy="384"/>
            </a:xfrm>
            <a:prstGeom prst="line">
              <a:avLst/>
            </a:prstGeom>
            <a:noFill/>
            <a:ln w="25400">
              <a:solidFill>
                <a:schemeClr val="tx1"/>
              </a:solidFill>
              <a:round/>
              <a:headEnd/>
              <a:tailEnd type="triangle" w="med" len="med"/>
            </a:ln>
          </p:spPr>
          <p:txBody>
            <a:bodyPr wrap="none" anchor="ctr"/>
            <a:lstStyle/>
            <a:p>
              <a:endParaRPr lang="en-US"/>
            </a:p>
          </p:txBody>
        </p:sp>
        <p:sp>
          <p:nvSpPr>
            <p:cNvPr id="135230" name="Line 27"/>
            <p:cNvSpPr>
              <a:spLocks noChangeAspect="1" noChangeShapeType="1"/>
            </p:cNvSpPr>
            <p:nvPr/>
          </p:nvSpPr>
          <p:spPr bwMode="auto">
            <a:xfrm flipV="1">
              <a:off x="2940" y="2496"/>
              <a:ext cx="0" cy="384"/>
            </a:xfrm>
            <a:prstGeom prst="line">
              <a:avLst/>
            </a:prstGeom>
            <a:noFill/>
            <a:ln w="25400">
              <a:solidFill>
                <a:schemeClr val="tx1"/>
              </a:solidFill>
              <a:round/>
              <a:headEnd/>
              <a:tailEnd type="triangle" w="med" len="med"/>
            </a:ln>
          </p:spPr>
          <p:txBody>
            <a:bodyPr wrap="none" anchor="ctr"/>
            <a:lstStyle/>
            <a:p>
              <a:endParaRPr lang="en-US"/>
            </a:p>
          </p:txBody>
        </p:sp>
      </p:grpSp>
      <p:sp>
        <p:nvSpPr>
          <p:cNvPr id="135186" name="Line 28"/>
          <p:cNvSpPr>
            <a:spLocks noChangeAspect="1" noChangeShapeType="1"/>
          </p:cNvSpPr>
          <p:nvPr/>
        </p:nvSpPr>
        <p:spPr bwMode="auto">
          <a:xfrm>
            <a:off x="1968500" y="2160588"/>
            <a:ext cx="273050" cy="0"/>
          </a:xfrm>
          <a:prstGeom prst="line">
            <a:avLst/>
          </a:prstGeom>
          <a:noFill/>
          <a:ln w="25400">
            <a:solidFill>
              <a:schemeClr val="tx1"/>
            </a:solidFill>
            <a:round/>
            <a:headEnd/>
            <a:tailEnd/>
          </a:ln>
        </p:spPr>
        <p:txBody>
          <a:bodyPr wrap="none" anchor="ctr"/>
          <a:lstStyle/>
          <a:p>
            <a:endParaRPr lang="en-US"/>
          </a:p>
        </p:txBody>
      </p:sp>
      <p:sp>
        <p:nvSpPr>
          <p:cNvPr id="135187" name="Line 29"/>
          <p:cNvSpPr>
            <a:spLocks noChangeAspect="1" noChangeShapeType="1"/>
          </p:cNvSpPr>
          <p:nvPr/>
        </p:nvSpPr>
        <p:spPr bwMode="auto">
          <a:xfrm>
            <a:off x="2243138" y="2152650"/>
            <a:ext cx="244475" cy="1165225"/>
          </a:xfrm>
          <a:prstGeom prst="line">
            <a:avLst/>
          </a:prstGeom>
          <a:noFill/>
          <a:ln w="25400">
            <a:solidFill>
              <a:schemeClr val="tx1"/>
            </a:solidFill>
            <a:round/>
            <a:headEnd/>
            <a:tailEnd/>
          </a:ln>
        </p:spPr>
        <p:txBody>
          <a:bodyPr wrap="none" anchor="ctr"/>
          <a:lstStyle/>
          <a:p>
            <a:endParaRPr lang="en-US"/>
          </a:p>
        </p:txBody>
      </p:sp>
      <p:sp>
        <p:nvSpPr>
          <p:cNvPr id="135188" name="Line 30"/>
          <p:cNvSpPr>
            <a:spLocks noChangeAspect="1" noChangeShapeType="1"/>
          </p:cNvSpPr>
          <p:nvPr/>
        </p:nvSpPr>
        <p:spPr bwMode="auto">
          <a:xfrm>
            <a:off x="2487613" y="3317875"/>
            <a:ext cx="344487" cy="0"/>
          </a:xfrm>
          <a:prstGeom prst="line">
            <a:avLst/>
          </a:prstGeom>
          <a:noFill/>
          <a:ln w="25400">
            <a:solidFill>
              <a:schemeClr val="tx1"/>
            </a:solidFill>
            <a:round/>
            <a:headEnd/>
            <a:tailEnd/>
          </a:ln>
        </p:spPr>
        <p:txBody>
          <a:bodyPr wrap="none" anchor="ctr"/>
          <a:lstStyle/>
          <a:p>
            <a:endParaRPr lang="en-US"/>
          </a:p>
        </p:txBody>
      </p:sp>
      <p:sp>
        <p:nvSpPr>
          <p:cNvPr id="135189" name="Line 31"/>
          <p:cNvSpPr>
            <a:spLocks noChangeAspect="1" noChangeShapeType="1"/>
          </p:cNvSpPr>
          <p:nvPr/>
        </p:nvSpPr>
        <p:spPr bwMode="auto">
          <a:xfrm flipH="1">
            <a:off x="2487613" y="3522663"/>
            <a:ext cx="344487" cy="0"/>
          </a:xfrm>
          <a:prstGeom prst="line">
            <a:avLst/>
          </a:prstGeom>
          <a:noFill/>
          <a:ln w="25400">
            <a:solidFill>
              <a:schemeClr val="tx1"/>
            </a:solidFill>
            <a:round/>
            <a:headEnd/>
            <a:tailEnd/>
          </a:ln>
        </p:spPr>
        <p:txBody>
          <a:bodyPr wrap="none" anchor="ctr"/>
          <a:lstStyle/>
          <a:p>
            <a:endParaRPr lang="en-US"/>
          </a:p>
        </p:txBody>
      </p:sp>
      <p:sp>
        <p:nvSpPr>
          <p:cNvPr id="135190" name="Line 32"/>
          <p:cNvSpPr>
            <a:spLocks noChangeAspect="1" noChangeShapeType="1"/>
          </p:cNvSpPr>
          <p:nvPr/>
        </p:nvSpPr>
        <p:spPr bwMode="auto">
          <a:xfrm flipH="1">
            <a:off x="2009775" y="3522663"/>
            <a:ext cx="477838" cy="1096962"/>
          </a:xfrm>
          <a:prstGeom prst="line">
            <a:avLst/>
          </a:prstGeom>
          <a:noFill/>
          <a:ln w="25400">
            <a:solidFill>
              <a:schemeClr val="tx1"/>
            </a:solidFill>
            <a:round/>
            <a:headEnd/>
            <a:tailEnd/>
          </a:ln>
        </p:spPr>
        <p:txBody>
          <a:bodyPr wrap="none" anchor="ctr"/>
          <a:lstStyle/>
          <a:p>
            <a:endParaRPr lang="en-US"/>
          </a:p>
        </p:txBody>
      </p:sp>
      <p:sp>
        <p:nvSpPr>
          <p:cNvPr id="135191" name="Line 33"/>
          <p:cNvSpPr>
            <a:spLocks noChangeAspect="1" noChangeShapeType="1"/>
          </p:cNvSpPr>
          <p:nvPr/>
        </p:nvSpPr>
        <p:spPr bwMode="auto">
          <a:xfrm flipH="1">
            <a:off x="1666875" y="4619625"/>
            <a:ext cx="342900" cy="0"/>
          </a:xfrm>
          <a:prstGeom prst="line">
            <a:avLst/>
          </a:prstGeom>
          <a:noFill/>
          <a:ln w="25400">
            <a:solidFill>
              <a:schemeClr val="tx1"/>
            </a:solidFill>
            <a:round/>
            <a:headEnd/>
            <a:tailEnd/>
          </a:ln>
        </p:spPr>
        <p:txBody>
          <a:bodyPr wrap="none" anchor="ctr"/>
          <a:lstStyle/>
          <a:p>
            <a:endParaRPr lang="en-US"/>
          </a:p>
        </p:txBody>
      </p:sp>
      <p:sp>
        <p:nvSpPr>
          <p:cNvPr id="135192" name="Line 34"/>
          <p:cNvSpPr>
            <a:spLocks noChangeAspect="1" noChangeShapeType="1"/>
          </p:cNvSpPr>
          <p:nvPr/>
        </p:nvSpPr>
        <p:spPr bwMode="auto">
          <a:xfrm flipH="1">
            <a:off x="1323975" y="4619625"/>
            <a:ext cx="342900" cy="0"/>
          </a:xfrm>
          <a:prstGeom prst="line">
            <a:avLst/>
          </a:prstGeom>
          <a:noFill/>
          <a:ln w="25400">
            <a:solidFill>
              <a:schemeClr val="tx1"/>
            </a:solidFill>
            <a:prstDash val="sysDot"/>
            <a:round/>
            <a:headEnd/>
            <a:tailEnd/>
          </a:ln>
        </p:spPr>
        <p:txBody>
          <a:bodyPr wrap="none" anchor="ctr"/>
          <a:lstStyle/>
          <a:p>
            <a:endParaRPr lang="en-US"/>
          </a:p>
        </p:txBody>
      </p:sp>
      <p:sp>
        <p:nvSpPr>
          <p:cNvPr id="135193" name="Line 35"/>
          <p:cNvSpPr>
            <a:spLocks noChangeAspect="1" noChangeShapeType="1"/>
          </p:cNvSpPr>
          <p:nvPr/>
        </p:nvSpPr>
        <p:spPr bwMode="auto">
          <a:xfrm>
            <a:off x="6191250" y="3592513"/>
            <a:ext cx="342900" cy="0"/>
          </a:xfrm>
          <a:prstGeom prst="line">
            <a:avLst/>
          </a:prstGeom>
          <a:noFill/>
          <a:ln w="25400">
            <a:solidFill>
              <a:schemeClr val="tx1"/>
            </a:solidFill>
            <a:round/>
            <a:headEnd/>
            <a:tailEnd/>
          </a:ln>
        </p:spPr>
        <p:txBody>
          <a:bodyPr wrap="none" anchor="ctr"/>
          <a:lstStyle/>
          <a:p>
            <a:endParaRPr lang="en-US"/>
          </a:p>
        </p:txBody>
      </p:sp>
      <p:sp>
        <p:nvSpPr>
          <p:cNvPr id="135194" name="Line 36"/>
          <p:cNvSpPr>
            <a:spLocks noChangeAspect="1" noChangeShapeType="1"/>
          </p:cNvSpPr>
          <p:nvPr/>
        </p:nvSpPr>
        <p:spPr bwMode="auto">
          <a:xfrm>
            <a:off x="6534150" y="3592513"/>
            <a:ext cx="481013" cy="1027112"/>
          </a:xfrm>
          <a:prstGeom prst="line">
            <a:avLst/>
          </a:prstGeom>
          <a:noFill/>
          <a:ln w="25400">
            <a:solidFill>
              <a:schemeClr val="tx1"/>
            </a:solidFill>
            <a:round/>
            <a:headEnd/>
            <a:tailEnd/>
          </a:ln>
        </p:spPr>
        <p:txBody>
          <a:bodyPr wrap="none" anchor="ctr"/>
          <a:lstStyle/>
          <a:p>
            <a:endParaRPr lang="en-US"/>
          </a:p>
        </p:txBody>
      </p:sp>
      <p:sp>
        <p:nvSpPr>
          <p:cNvPr id="135195" name="Line 37"/>
          <p:cNvSpPr>
            <a:spLocks noChangeAspect="1" noChangeShapeType="1"/>
          </p:cNvSpPr>
          <p:nvPr/>
        </p:nvSpPr>
        <p:spPr bwMode="auto">
          <a:xfrm>
            <a:off x="7015163" y="4619625"/>
            <a:ext cx="342900" cy="0"/>
          </a:xfrm>
          <a:prstGeom prst="line">
            <a:avLst/>
          </a:prstGeom>
          <a:noFill/>
          <a:ln w="25400">
            <a:solidFill>
              <a:schemeClr val="tx1"/>
            </a:solidFill>
            <a:round/>
            <a:headEnd/>
            <a:tailEnd/>
          </a:ln>
        </p:spPr>
        <p:txBody>
          <a:bodyPr wrap="none" anchor="ctr"/>
          <a:lstStyle/>
          <a:p>
            <a:endParaRPr lang="en-US"/>
          </a:p>
        </p:txBody>
      </p:sp>
      <p:sp>
        <p:nvSpPr>
          <p:cNvPr id="135196" name="Text Box 38"/>
          <p:cNvSpPr txBox="1">
            <a:spLocks noChangeAspect="1" noChangeArrowheads="1"/>
          </p:cNvSpPr>
          <p:nvPr/>
        </p:nvSpPr>
        <p:spPr bwMode="auto">
          <a:xfrm>
            <a:off x="2436813" y="2874963"/>
            <a:ext cx="393700" cy="366712"/>
          </a:xfrm>
          <a:prstGeom prst="rect">
            <a:avLst/>
          </a:prstGeom>
          <a:noFill/>
          <a:ln w="9525">
            <a:noFill/>
            <a:miter lim="800000"/>
            <a:headEnd/>
            <a:tailEnd/>
          </a:ln>
        </p:spPr>
        <p:txBody>
          <a:bodyPr wrap="none">
            <a:spAutoFit/>
          </a:bodyPr>
          <a:lstStyle/>
          <a:p>
            <a:pPr algn="ctr" eaLnBrk="0" hangingPunct="0"/>
            <a:r>
              <a:rPr lang="en-GB" b="1">
                <a:solidFill>
                  <a:schemeClr val="bg1"/>
                </a:solidFill>
                <a:latin typeface="Corbel" pitchFamily="34" charset="0"/>
                <a:sym typeface="Symbol" pitchFamily="18" charset="2"/>
              </a:rPr>
              <a:t></a:t>
            </a:r>
            <a:r>
              <a:rPr lang="en-GB" b="1" baseline="-25000">
                <a:solidFill>
                  <a:schemeClr val="bg1"/>
                </a:solidFill>
                <a:latin typeface="Corbel" pitchFamily="34" charset="0"/>
                <a:sym typeface="Symbol" pitchFamily="18" charset="2"/>
              </a:rPr>
              <a:t>1</a:t>
            </a:r>
            <a:endParaRPr lang="en-GB" b="1">
              <a:solidFill>
                <a:schemeClr val="bg1"/>
              </a:solidFill>
              <a:latin typeface="Corbel" pitchFamily="34" charset="0"/>
            </a:endParaRPr>
          </a:p>
        </p:txBody>
      </p:sp>
      <p:sp>
        <p:nvSpPr>
          <p:cNvPr id="135197" name="Text Box 39"/>
          <p:cNvSpPr txBox="1">
            <a:spLocks noChangeAspect="1" noChangeArrowheads="1"/>
          </p:cNvSpPr>
          <p:nvPr/>
        </p:nvSpPr>
        <p:spPr bwMode="auto">
          <a:xfrm>
            <a:off x="2435225" y="3560763"/>
            <a:ext cx="423863" cy="369887"/>
          </a:xfrm>
          <a:prstGeom prst="rect">
            <a:avLst/>
          </a:prstGeom>
          <a:noFill/>
          <a:ln w="9525">
            <a:noFill/>
            <a:miter lim="800000"/>
            <a:headEnd/>
            <a:tailEnd/>
          </a:ln>
        </p:spPr>
        <p:txBody>
          <a:bodyPr wrap="none">
            <a:spAutoFit/>
          </a:bodyPr>
          <a:lstStyle/>
          <a:p>
            <a:pPr algn="ctr" eaLnBrk="0" hangingPunct="0"/>
            <a:r>
              <a:rPr lang="en-GB" b="1">
                <a:solidFill>
                  <a:schemeClr val="bg1"/>
                </a:solidFill>
                <a:latin typeface="Corbel" pitchFamily="34" charset="0"/>
                <a:sym typeface="Symbol" pitchFamily="18" charset="2"/>
              </a:rPr>
              <a:t></a:t>
            </a:r>
            <a:r>
              <a:rPr lang="en-GB" b="1" baseline="-25000">
                <a:solidFill>
                  <a:schemeClr val="bg1"/>
                </a:solidFill>
                <a:latin typeface="Corbel" pitchFamily="34" charset="0"/>
                <a:sym typeface="Symbol" pitchFamily="18" charset="2"/>
              </a:rPr>
              <a:t>N</a:t>
            </a:r>
          </a:p>
        </p:txBody>
      </p:sp>
      <p:sp>
        <p:nvSpPr>
          <p:cNvPr id="135198" name="Line 40"/>
          <p:cNvSpPr>
            <a:spLocks noChangeAspect="1" noChangeShapeType="1"/>
          </p:cNvSpPr>
          <p:nvPr/>
        </p:nvSpPr>
        <p:spPr bwMode="auto">
          <a:xfrm flipH="1">
            <a:off x="7015163" y="2152650"/>
            <a:ext cx="342900" cy="0"/>
          </a:xfrm>
          <a:prstGeom prst="line">
            <a:avLst/>
          </a:prstGeom>
          <a:noFill/>
          <a:ln w="25400">
            <a:solidFill>
              <a:schemeClr val="tx1"/>
            </a:solidFill>
            <a:round/>
            <a:headEnd/>
            <a:tailEnd/>
          </a:ln>
        </p:spPr>
        <p:txBody>
          <a:bodyPr wrap="none" anchor="ctr"/>
          <a:lstStyle/>
          <a:p>
            <a:endParaRPr lang="en-US"/>
          </a:p>
        </p:txBody>
      </p:sp>
      <p:sp>
        <p:nvSpPr>
          <p:cNvPr id="135199" name="Line 41"/>
          <p:cNvSpPr>
            <a:spLocks noChangeAspect="1" noChangeShapeType="1"/>
          </p:cNvSpPr>
          <p:nvPr/>
        </p:nvSpPr>
        <p:spPr bwMode="auto">
          <a:xfrm flipH="1">
            <a:off x="6534150" y="2152650"/>
            <a:ext cx="481013" cy="1233488"/>
          </a:xfrm>
          <a:prstGeom prst="line">
            <a:avLst/>
          </a:prstGeom>
          <a:noFill/>
          <a:ln w="25400">
            <a:solidFill>
              <a:schemeClr val="tx1"/>
            </a:solidFill>
            <a:round/>
            <a:headEnd/>
            <a:tailEnd/>
          </a:ln>
        </p:spPr>
        <p:txBody>
          <a:bodyPr wrap="none" anchor="ctr"/>
          <a:lstStyle/>
          <a:p>
            <a:endParaRPr lang="en-US"/>
          </a:p>
        </p:txBody>
      </p:sp>
      <p:sp>
        <p:nvSpPr>
          <p:cNvPr id="135200" name="Line 42"/>
          <p:cNvSpPr>
            <a:spLocks noChangeAspect="1" noChangeShapeType="1"/>
          </p:cNvSpPr>
          <p:nvPr/>
        </p:nvSpPr>
        <p:spPr bwMode="auto">
          <a:xfrm flipH="1">
            <a:off x="6191250" y="3386138"/>
            <a:ext cx="342900" cy="0"/>
          </a:xfrm>
          <a:prstGeom prst="line">
            <a:avLst/>
          </a:prstGeom>
          <a:noFill/>
          <a:ln w="25400">
            <a:solidFill>
              <a:schemeClr val="tx1"/>
            </a:solidFill>
            <a:round/>
            <a:headEnd/>
            <a:tailEnd/>
          </a:ln>
        </p:spPr>
        <p:txBody>
          <a:bodyPr wrap="none" anchor="ctr"/>
          <a:lstStyle/>
          <a:p>
            <a:endParaRPr lang="en-US"/>
          </a:p>
        </p:txBody>
      </p:sp>
      <p:sp>
        <p:nvSpPr>
          <p:cNvPr id="135201" name="Line 43"/>
          <p:cNvSpPr>
            <a:spLocks noChangeAspect="1" noChangeShapeType="1"/>
          </p:cNvSpPr>
          <p:nvPr/>
        </p:nvSpPr>
        <p:spPr bwMode="auto">
          <a:xfrm flipH="1">
            <a:off x="6191250" y="3454400"/>
            <a:ext cx="342900" cy="0"/>
          </a:xfrm>
          <a:prstGeom prst="line">
            <a:avLst/>
          </a:prstGeom>
          <a:noFill/>
          <a:ln w="25400">
            <a:solidFill>
              <a:schemeClr val="tx1"/>
            </a:solidFill>
            <a:prstDash val="sysDot"/>
            <a:round/>
            <a:headEnd/>
            <a:tailEnd/>
          </a:ln>
        </p:spPr>
        <p:txBody>
          <a:bodyPr wrap="none" anchor="ctr"/>
          <a:lstStyle/>
          <a:p>
            <a:endParaRPr lang="en-US"/>
          </a:p>
        </p:txBody>
      </p:sp>
      <p:sp>
        <p:nvSpPr>
          <p:cNvPr id="135202" name="Line 44"/>
          <p:cNvSpPr>
            <a:spLocks noChangeAspect="1" noChangeShapeType="1"/>
          </p:cNvSpPr>
          <p:nvPr/>
        </p:nvSpPr>
        <p:spPr bwMode="auto">
          <a:xfrm flipH="1">
            <a:off x="6191250" y="3522663"/>
            <a:ext cx="342900" cy="0"/>
          </a:xfrm>
          <a:prstGeom prst="line">
            <a:avLst/>
          </a:prstGeom>
          <a:noFill/>
          <a:ln w="25400">
            <a:solidFill>
              <a:schemeClr val="tx1"/>
            </a:solidFill>
            <a:prstDash val="sysDot"/>
            <a:round/>
            <a:headEnd/>
            <a:tailEnd/>
          </a:ln>
        </p:spPr>
        <p:txBody>
          <a:bodyPr wrap="none" anchor="ctr"/>
          <a:lstStyle/>
          <a:p>
            <a:endParaRPr lang="en-US"/>
          </a:p>
        </p:txBody>
      </p:sp>
      <p:sp>
        <p:nvSpPr>
          <p:cNvPr id="135203" name="Line 45"/>
          <p:cNvSpPr>
            <a:spLocks noChangeAspect="1" noChangeShapeType="1"/>
          </p:cNvSpPr>
          <p:nvPr/>
        </p:nvSpPr>
        <p:spPr bwMode="auto">
          <a:xfrm flipH="1">
            <a:off x="2487613" y="3317875"/>
            <a:ext cx="344487" cy="0"/>
          </a:xfrm>
          <a:prstGeom prst="line">
            <a:avLst/>
          </a:prstGeom>
          <a:noFill/>
          <a:ln w="25400">
            <a:solidFill>
              <a:schemeClr val="tx1"/>
            </a:solidFill>
            <a:prstDash val="sysDot"/>
            <a:round/>
            <a:headEnd/>
            <a:tailEnd/>
          </a:ln>
        </p:spPr>
        <p:txBody>
          <a:bodyPr wrap="none" anchor="ctr"/>
          <a:lstStyle/>
          <a:p>
            <a:endParaRPr lang="en-US"/>
          </a:p>
        </p:txBody>
      </p:sp>
      <p:sp>
        <p:nvSpPr>
          <p:cNvPr id="135204" name="Line 46"/>
          <p:cNvSpPr>
            <a:spLocks noChangeAspect="1" noChangeShapeType="1"/>
          </p:cNvSpPr>
          <p:nvPr/>
        </p:nvSpPr>
        <p:spPr bwMode="auto">
          <a:xfrm flipH="1">
            <a:off x="2487613" y="3386138"/>
            <a:ext cx="344487" cy="0"/>
          </a:xfrm>
          <a:prstGeom prst="line">
            <a:avLst/>
          </a:prstGeom>
          <a:noFill/>
          <a:ln w="25400">
            <a:solidFill>
              <a:schemeClr val="tx1"/>
            </a:solidFill>
            <a:prstDash val="sysDot"/>
            <a:round/>
            <a:headEnd/>
            <a:tailEnd/>
          </a:ln>
        </p:spPr>
        <p:txBody>
          <a:bodyPr wrap="none" anchor="ctr"/>
          <a:lstStyle/>
          <a:p>
            <a:endParaRPr lang="en-US"/>
          </a:p>
        </p:txBody>
      </p:sp>
      <p:sp>
        <p:nvSpPr>
          <p:cNvPr id="135205" name="Line 47"/>
          <p:cNvSpPr>
            <a:spLocks noChangeAspect="1" noChangeShapeType="1"/>
          </p:cNvSpPr>
          <p:nvPr/>
        </p:nvSpPr>
        <p:spPr bwMode="auto">
          <a:xfrm flipH="1">
            <a:off x="2487613" y="3454400"/>
            <a:ext cx="344487" cy="0"/>
          </a:xfrm>
          <a:prstGeom prst="line">
            <a:avLst/>
          </a:prstGeom>
          <a:noFill/>
          <a:ln w="25400">
            <a:solidFill>
              <a:schemeClr val="tx1"/>
            </a:solidFill>
            <a:prstDash val="sysDot"/>
            <a:round/>
            <a:headEnd/>
            <a:tailEnd/>
          </a:ln>
        </p:spPr>
        <p:txBody>
          <a:bodyPr wrap="none" anchor="ctr"/>
          <a:lstStyle/>
          <a:p>
            <a:endParaRPr lang="en-US"/>
          </a:p>
        </p:txBody>
      </p:sp>
      <p:sp>
        <p:nvSpPr>
          <p:cNvPr id="135206" name="Line 48"/>
          <p:cNvSpPr>
            <a:spLocks noChangeAspect="1" noChangeShapeType="1"/>
          </p:cNvSpPr>
          <p:nvPr/>
        </p:nvSpPr>
        <p:spPr bwMode="auto">
          <a:xfrm flipH="1">
            <a:off x="7358063" y="2152650"/>
            <a:ext cx="342900" cy="0"/>
          </a:xfrm>
          <a:prstGeom prst="line">
            <a:avLst/>
          </a:prstGeom>
          <a:noFill/>
          <a:ln w="25400">
            <a:solidFill>
              <a:schemeClr val="tx1"/>
            </a:solidFill>
            <a:prstDash val="sysDot"/>
            <a:round/>
            <a:headEnd/>
            <a:tailEnd/>
          </a:ln>
        </p:spPr>
        <p:txBody>
          <a:bodyPr wrap="none" anchor="ctr"/>
          <a:lstStyle/>
          <a:p>
            <a:endParaRPr lang="en-US"/>
          </a:p>
        </p:txBody>
      </p:sp>
      <p:sp>
        <p:nvSpPr>
          <p:cNvPr id="135207" name="Text Box 49"/>
          <p:cNvSpPr txBox="1">
            <a:spLocks noChangeAspect="1" noChangeArrowheads="1"/>
          </p:cNvSpPr>
          <p:nvPr/>
        </p:nvSpPr>
        <p:spPr bwMode="auto">
          <a:xfrm>
            <a:off x="4284663" y="2955925"/>
            <a:ext cx="469900" cy="400050"/>
          </a:xfrm>
          <a:prstGeom prst="rect">
            <a:avLst/>
          </a:prstGeom>
          <a:noFill/>
          <a:ln w="9525">
            <a:noFill/>
            <a:miter lim="800000"/>
            <a:headEnd/>
            <a:tailEnd/>
          </a:ln>
        </p:spPr>
        <p:txBody>
          <a:bodyPr wrap="none">
            <a:spAutoFit/>
          </a:bodyPr>
          <a:lstStyle/>
          <a:p>
            <a:pPr algn="ctr" eaLnBrk="0" hangingPunct="0"/>
            <a:r>
              <a:rPr lang="en-GB" sz="2000" b="1">
                <a:solidFill>
                  <a:schemeClr val="bg1"/>
                </a:solidFill>
                <a:latin typeface="Corbel" pitchFamily="34" charset="0"/>
              </a:rPr>
              <a:t>3R</a:t>
            </a:r>
            <a:endParaRPr lang="en-GB" b="1">
              <a:solidFill>
                <a:schemeClr val="bg1"/>
              </a:solidFill>
              <a:latin typeface="Corbel" pitchFamily="34" charset="0"/>
            </a:endParaRPr>
          </a:p>
        </p:txBody>
      </p:sp>
      <p:sp>
        <p:nvSpPr>
          <p:cNvPr id="135208" name="Line 50"/>
          <p:cNvSpPr>
            <a:spLocks noChangeAspect="1" noChangeShapeType="1"/>
          </p:cNvSpPr>
          <p:nvPr/>
        </p:nvSpPr>
        <p:spPr bwMode="auto">
          <a:xfrm flipV="1">
            <a:off x="4067175" y="2220913"/>
            <a:ext cx="0" cy="1233487"/>
          </a:xfrm>
          <a:prstGeom prst="line">
            <a:avLst/>
          </a:prstGeom>
          <a:noFill/>
          <a:ln w="9525">
            <a:solidFill>
              <a:srgbClr val="000000"/>
            </a:solidFill>
            <a:prstDash val="sysDot"/>
            <a:round/>
            <a:headEnd/>
            <a:tailEnd/>
          </a:ln>
        </p:spPr>
        <p:txBody>
          <a:bodyPr wrap="none" anchor="ctr"/>
          <a:lstStyle/>
          <a:p>
            <a:endParaRPr lang="en-US"/>
          </a:p>
        </p:txBody>
      </p:sp>
      <p:sp>
        <p:nvSpPr>
          <p:cNvPr id="135209" name="Line 51"/>
          <p:cNvSpPr>
            <a:spLocks noChangeAspect="1" noChangeShapeType="1"/>
          </p:cNvSpPr>
          <p:nvPr/>
        </p:nvSpPr>
        <p:spPr bwMode="auto">
          <a:xfrm flipV="1">
            <a:off x="4889500" y="2220913"/>
            <a:ext cx="0" cy="1233487"/>
          </a:xfrm>
          <a:prstGeom prst="line">
            <a:avLst/>
          </a:prstGeom>
          <a:noFill/>
          <a:ln w="9525">
            <a:solidFill>
              <a:srgbClr val="000000"/>
            </a:solidFill>
            <a:prstDash val="sysDot"/>
            <a:round/>
            <a:headEnd/>
            <a:tailEnd/>
          </a:ln>
        </p:spPr>
        <p:txBody>
          <a:bodyPr wrap="none" anchor="ctr"/>
          <a:lstStyle/>
          <a:p>
            <a:endParaRPr lang="en-US"/>
          </a:p>
        </p:txBody>
      </p:sp>
      <p:sp>
        <p:nvSpPr>
          <p:cNvPr id="135210" name="Rectangle 52"/>
          <p:cNvSpPr>
            <a:spLocks noChangeAspect="1" noChangeArrowheads="1"/>
          </p:cNvSpPr>
          <p:nvPr/>
        </p:nvSpPr>
        <p:spPr bwMode="auto">
          <a:xfrm>
            <a:off x="3381375" y="3454400"/>
            <a:ext cx="2330450" cy="617538"/>
          </a:xfrm>
          <a:prstGeom prst="rect">
            <a:avLst/>
          </a:prstGeom>
          <a:solidFill>
            <a:srgbClr val="FFFF00"/>
          </a:solidFill>
          <a:ln w="9525">
            <a:solidFill>
              <a:srgbClr val="FFFFCC"/>
            </a:solidFill>
            <a:prstDash val="sysDot"/>
            <a:miter lim="800000"/>
            <a:headEnd/>
            <a:tailEnd/>
          </a:ln>
        </p:spPr>
        <p:txBody>
          <a:bodyPr wrap="none" anchor="ctr"/>
          <a:lstStyle/>
          <a:p>
            <a:endParaRPr lang="en-US">
              <a:solidFill>
                <a:schemeClr val="bg1"/>
              </a:solidFill>
              <a:latin typeface="Corbel" pitchFamily="34" charset="0"/>
            </a:endParaRPr>
          </a:p>
        </p:txBody>
      </p:sp>
      <p:sp>
        <p:nvSpPr>
          <p:cNvPr id="135211" name="Line 53"/>
          <p:cNvSpPr>
            <a:spLocks noChangeAspect="1" noChangeShapeType="1"/>
          </p:cNvSpPr>
          <p:nvPr/>
        </p:nvSpPr>
        <p:spPr bwMode="auto">
          <a:xfrm>
            <a:off x="2832100" y="4071938"/>
            <a:ext cx="3359150" cy="0"/>
          </a:xfrm>
          <a:prstGeom prst="line">
            <a:avLst/>
          </a:prstGeom>
          <a:noFill/>
          <a:ln w="9525">
            <a:solidFill>
              <a:srgbClr val="000000"/>
            </a:solidFill>
            <a:prstDash val="sysDot"/>
            <a:round/>
            <a:headEnd/>
            <a:tailEnd/>
          </a:ln>
        </p:spPr>
        <p:txBody>
          <a:bodyPr wrap="none" anchor="ctr"/>
          <a:lstStyle/>
          <a:p>
            <a:endParaRPr lang="en-US"/>
          </a:p>
        </p:txBody>
      </p:sp>
      <p:sp>
        <p:nvSpPr>
          <p:cNvPr id="135212" name="Line 54"/>
          <p:cNvSpPr>
            <a:spLocks noChangeAspect="1" noChangeShapeType="1"/>
          </p:cNvSpPr>
          <p:nvPr/>
        </p:nvSpPr>
        <p:spPr bwMode="auto">
          <a:xfrm flipV="1">
            <a:off x="3381375" y="3454400"/>
            <a:ext cx="0" cy="617538"/>
          </a:xfrm>
          <a:prstGeom prst="line">
            <a:avLst/>
          </a:prstGeom>
          <a:noFill/>
          <a:ln w="9525">
            <a:solidFill>
              <a:schemeClr val="tx1"/>
            </a:solidFill>
            <a:prstDash val="sysDot"/>
            <a:round/>
            <a:headEnd/>
            <a:tailEnd/>
          </a:ln>
        </p:spPr>
        <p:txBody>
          <a:bodyPr wrap="none" anchor="ctr"/>
          <a:lstStyle/>
          <a:p>
            <a:endParaRPr lang="en-US"/>
          </a:p>
        </p:txBody>
      </p:sp>
      <p:sp>
        <p:nvSpPr>
          <p:cNvPr id="135213" name="Line 55"/>
          <p:cNvSpPr>
            <a:spLocks noChangeAspect="1" noChangeShapeType="1"/>
          </p:cNvSpPr>
          <p:nvPr/>
        </p:nvSpPr>
        <p:spPr bwMode="auto">
          <a:xfrm>
            <a:off x="3381375" y="3454400"/>
            <a:ext cx="685800" cy="0"/>
          </a:xfrm>
          <a:prstGeom prst="line">
            <a:avLst/>
          </a:prstGeom>
          <a:noFill/>
          <a:ln w="9525">
            <a:solidFill>
              <a:schemeClr val="tx1"/>
            </a:solidFill>
            <a:prstDash val="sysDot"/>
            <a:round/>
            <a:headEnd/>
            <a:tailEnd/>
          </a:ln>
        </p:spPr>
        <p:txBody>
          <a:bodyPr wrap="none" anchor="ctr"/>
          <a:lstStyle/>
          <a:p>
            <a:endParaRPr lang="en-US"/>
          </a:p>
        </p:txBody>
      </p:sp>
      <p:sp>
        <p:nvSpPr>
          <p:cNvPr id="135214" name="Line 56"/>
          <p:cNvSpPr>
            <a:spLocks noChangeAspect="1" noChangeShapeType="1"/>
          </p:cNvSpPr>
          <p:nvPr/>
        </p:nvSpPr>
        <p:spPr bwMode="auto">
          <a:xfrm>
            <a:off x="4889500" y="3454400"/>
            <a:ext cx="822325" cy="0"/>
          </a:xfrm>
          <a:prstGeom prst="line">
            <a:avLst/>
          </a:prstGeom>
          <a:noFill/>
          <a:ln w="9525">
            <a:solidFill>
              <a:schemeClr val="tx1"/>
            </a:solidFill>
            <a:prstDash val="sysDot"/>
            <a:round/>
            <a:headEnd/>
            <a:tailEnd/>
          </a:ln>
        </p:spPr>
        <p:txBody>
          <a:bodyPr wrap="none" anchor="ctr"/>
          <a:lstStyle/>
          <a:p>
            <a:endParaRPr lang="en-US"/>
          </a:p>
        </p:txBody>
      </p:sp>
      <p:sp>
        <p:nvSpPr>
          <p:cNvPr id="135215" name="Line 57"/>
          <p:cNvSpPr>
            <a:spLocks noChangeAspect="1" noChangeShapeType="1"/>
          </p:cNvSpPr>
          <p:nvPr/>
        </p:nvSpPr>
        <p:spPr bwMode="auto">
          <a:xfrm>
            <a:off x="5711825" y="3454400"/>
            <a:ext cx="0" cy="617538"/>
          </a:xfrm>
          <a:prstGeom prst="line">
            <a:avLst/>
          </a:prstGeom>
          <a:noFill/>
          <a:ln w="9525">
            <a:solidFill>
              <a:schemeClr val="tx1"/>
            </a:solidFill>
            <a:prstDash val="sysDot"/>
            <a:round/>
            <a:headEnd/>
            <a:tailEnd/>
          </a:ln>
        </p:spPr>
        <p:txBody>
          <a:bodyPr wrap="none" anchor="ctr"/>
          <a:lstStyle/>
          <a:p>
            <a:endParaRPr lang="en-US"/>
          </a:p>
        </p:txBody>
      </p:sp>
      <p:sp>
        <p:nvSpPr>
          <p:cNvPr id="135216" name="Freeform 58"/>
          <p:cNvSpPr>
            <a:spLocks noChangeAspect="1"/>
          </p:cNvSpPr>
          <p:nvPr/>
        </p:nvSpPr>
        <p:spPr bwMode="auto">
          <a:xfrm>
            <a:off x="3997325" y="3717925"/>
            <a:ext cx="412750" cy="147638"/>
          </a:xfrm>
          <a:custGeom>
            <a:avLst/>
            <a:gdLst>
              <a:gd name="T0" fmla="*/ 0 w 240"/>
              <a:gd name="T1" fmla="*/ 129183 h 64"/>
              <a:gd name="T2" fmla="*/ 82550 w 240"/>
              <a:gd name="T3" fmla="*/ 129183 h 64"/>
              <a:gd name="T4" fmla="*/ 165100 w 240"/>
              <a:gd name="T5" fmla="*/ 18455 h 64"/>
              <a:gd name="T6" fmla="*/ 247650 w 240"/>
              <a:gd name="T7" fmla="*/ 18455 h 64"/>
              <a:gd name="T8" fmla="*/ 330200 w 240"/>
              <a:gd name="T9" fmla="*/ 129183 h 64"/>
              <a:gd name="T10" fmla="*/ 412750 w 240"/>
              <a:gd name="T11" fmla="*/ 129183 h 64"/>
              <a:gd name="T12" fmla="*/ 0 60000 65536"/>
              <a:gd name="T13" fmla="*/ 0 60000 65536"/>
              <a:gd name="T14" fmla="*/ 0 60000 65536"/>
              <a:gd name="T15" fmla="*/ 0 60000 65536"/>
              <a:gd name="T16" fmla="*/ 0 60000 65536"/>
              <a:gd name="T17" fmla="*/ 0 60000 65536"/>
              <a:gd name="T18" fmla="*/ 0 w 240"/>
              <a:gd name="T19" fmla="*/ 0 h 64"/>
              <a:gd name="T20" fmla="*/ 240 w 240"/>
              <a:gd name="T21" fmla="*/ 64 h 64"/>
            </a:gdLst>
            <a:ahLst/>
            <a:cxnLst>
              <a:cxn ang="T12">
                <a:pos x="T0" y="T1"/>
              </a:cxn>
              <a:cxn ang="T13">
                <a:pos x="T2" y="T3"/>
              </a:cxn>
              <a:cxn ang="T14">
                <a:pos x="T4" y="T5"/>
              </a:cxn>
              <a:cxn ang="T15">
                <a:pos x="T6" y="T7"/>
              </a:cxn>
              <a:cxn ang="T16">
                <a:pos x="T8" y="T9"/>
              </a:cxn>
              <a:cxn ang="T17">
                <a:pos x="T10" y="T11"/>
              </a:cxn>
            </a:cxnLst>
            <a:rect l="T18" t="T19" r="T20" b="T21"/>
            <a:pathLst>
              <a:path w="240" h="64">
                <a:moveTo>
                  <a:pt x="0" y="56"/>
                </a:moveTo>
                <a:cubicBezTo>
                  <a:pt x="16" y="60"/>
                  <a:pt x="32" y="64"/>
                  <a:pt x="48" y="56"/>
                </a:cubicBezTo>
                <a:cubicBezTo>
                  <a:pt x="64" y="48"/>
                  <a:pt x="80" y="16"/>
                  <a:pt x="96" y="8"/>
                </a:cubicBezTo>
                <a:cubicBezTo>
                  <a:pt x="112" y="0"/>
                  <a:pt x="128" y="0"/>
                  <a:pt x="144" y="8"/>
                </a:cubicBezTo>
                <a:cubicBezTo>
                  <a:pt x="160" y="16"/>
                  <a:pt x="176" y="48"/>
                  <a:pt x="192" y="56"/>
                </a:cubicBezTo>
                <a:cubicBezTo>
                  <a:pt x="208" y="64"/>
                  <a:pt x="232" y="56"/>
                  <a:pt x="240" y="56"/>
                </a:cubicBezTo>
              </a:path>
            </a:pathLst>
          </a:custGeom>
          <a:noFill/>
          <a:ln w="19050">
            <a:solidFill>
              <a:srgbClr val="000000"/>
            </a:solidFill>
            <a:round/>
            <a:headEnd/>
            <a:tailEnd/>
          </a:ln>
        </p:spPr>
        <p:txBody>
          <a:bodyPr wrap="none" anchor="ctr"/>
          <a:lstStyle/>
          <a:p>
            <a:endParaRPr lang="en-US">
              <a:solidFill>
                <a:schemeClr val="bg1"/>
              </a:solidFill>
              <a:latin typeface="Corbel" pitchFamily="34" charset="0"/>
            </a:endParaRPr>
          </a:p>
        </p:txBody>
      </p:sp>
      <p:grpSp>
        <p:nvGrpSpPr>
          <p:cNvPr id="135217" name="Group 59"/>
          <p:cNvGrpSpPr>
            <a:grpSpLocks noChangeAspect="1"/>
          </p:cNvGrpSpPr>
          <p:nvPr/>
        </p:nvGrpSpPr>
        <p:grpSpPr bwMode="auto">
          <a:xfrm>
            <a:off x="4683125" y="3592513"/>
            <a:ext cx="342900" cy="273050"/>
            <a:chOff x="2544" y="2208"/>
            <a:chExt cx="192" cy="96"/>
          </a:xfrm>
        </p:grpSpPr>
        <p:sp>
          <p:nvSpPr>
            <p:cNvPr id="135224" name="Line 60"/>
            <p:cNvSpPr>
              <a:spLocks noChangeAspect="1" noChangeShapeType="1"/>
            </p:cNvSpPr>
            <p:nvPr/>
          </p:nvSpPr>
          <p:spPr bwMode="auto">
            <a:xfrm>
              <a:off x="2544" y="2304"/>
              <a:ext cx="48" cy="0"/>
            </a:xfrm>
            <a:prstGeom prst="line">
              <a:avLst/>
            </a:prstGeom>
            <a:noFill/>
            <a:ln w="19050">
              <a:solidFill>
                <a:srgbClr val="000000"/>
              </a:solidFill>
              <a:round/>
              <a:headEnd/>
              <a:tailEnd/>
            </a:ln>
          </p:spPr>
          <p:txBody>
            <a:bodyPr wrap="none" anchor="ctr"/>
            <a:lstStyle/>
            <a:p>
              <a:endParaRPr lang="en-US"/>
            </a:p>
          </p:txBody>
        </p:sp>
        <p:sp>
          <p:nvSpPr>
            <p:cNvPr id="135225" name="Line 61"/>
            <p:cNvSpPr>
              <a:spLocks noChangeAspect="1" noChangeShapeType="1"/>
            </p:cNvSpPr>
            <p:nvPr/>
          </p:nvSpPr>
          <p:spPr bwMode="auto">
            <a:xfrm flipV="1">
              <a:off x="2592" y="2208"/>
              <a:ext cx="0" cy="96"/>
            </a:xfrm>
            <a:prstGeom prst="line">
              <a:avLst/>
            </a:prstGeom>
            <a:noFill/>
            <a:ln w="19050">
              <a:solidFill>
                <a:srgbClr val="000000"/>
              </a:solidFill>
              <a:round/>
              <a:headEnd/>
              <a:tailEnd/>
            </a:ln>
          </p:spPr>
          <p:txBody>
            <a:bodyPr wrap="none" anchor="ctr"/>
            <a:lstStyle/>
            <a:p>
              <a:endParaRPr lang="en-US"/>
            </a:p>
          </p:txBody>
        </p:sp>
        <p:sp>
          <p:nvSpPr>
            <p:cNvPr id="135226" name="Line 62"/>
            <p:cNvSpPr>
              <a:spLocks noChangeAspect="1" noChangeShapeType="1"/>
            </p:cNvSpPr>
            <p:nvPr/>
          </p:nvSpPr>
          <p:spPr bwMode="auto">
            <a:xfrm>
              <a:off x="2592" y="2208"/>
              <a:ext cx="96" cy="0"/>
            </a:xfrm>
            <a:prstGeom prst="line">
              <a:avLst/>
            </a:prstGeom>
            <a:noFill/>
            <a:ln w="19050">
              <a:solidFill>
                <a:srgbClr val="000000"/>
              </a:solidFill>
              <a:round/>
              <a:headEnd/>
              <a:tailEnd/>
            </a:ln>
          </p:spPr>
          <p:txBody>
            <a:bodyPr wrap="none" anchor="ctr"/>
            <a:lstStyle/>
            <a:p>
              <a:endParaRPr lang="en-US"/>
            </a:p>
          </p:txBody>
        </p:sp>
        <p:sp>
          <p:nvSpPr>
            <p:cNvPr id="135227" name="Line 63"/>
            <p:cNvSpPr>
              <a:spLocks noChangeAspect="1" noChangeShapeType="1"/>
            </p:cNvSpPr>
            <p:nvPr/>
          </p:nvSpPr>
          <p:spPr bwMode="auto">
            <a:xfrm>
              <a:off x="2688" y="2208"/>
              <a:ext cx="0" cy="96"/>
            </a:xfrm>
            <a:prstGeom prst="line">
              <a:avLst/>
            </a:prstGeom>
            <a:noFill/>
            <a:ln w="19050">
              <a:solidFill>
                <a:srgbClr val="000000"/>
              </a:solidFill>
              <a:round/>
              <a:headEnd/>
              <a:tailEnd/>
            </a:ln>
          </p:spPr>
          <p:txBody>
            <a:bodyPr wrap="none" anchor="ctr"/>
            <a:lstStyle/>
            <a:p>
              <a:endParaRPr lang="en-US"/>
            </a:p>
          </p:txBody>
        </p:sp>
        <p:sp>
          <p:nvSpPr>
            <p:cNvPr id="135228" name="Line 64"/>
            <p:cNvSpPr>
              <a:spLocks noChangeAspect="1" noChangeShapeType="1"/>
            </p:cNvSpPr>
            <p:nvPr/>
          </p:nvSpPr>
          <p:spPr bwMode="auto">
            <a:xfrm>
              <a:off x="2688" y="2304"/>
              <a:ext cx="48" cy="0"/>
            </a:xfrm>
            <a:prstGeom prst="line">
              <a:avLst/>
            </a:prstGeom>
            <a:noFill/>
            <a:ln w="19050">
              <a:solidFill>
                <a:srgbClr val="000000"/>
              </a:solidFill>
              <a:round/>
              <a:headEnd/>
              <a:tailEnd/>
            </a:ln>
          </p:spPr>
          <p:txBody>
            <a:bodyPr wrap="none" anchor="ctr"/>
            <a:lstStyle/>
            <a:p>
              <a:endParaRPr lang="en-US"/>
            </a:p>
          </p:txBody>
        </p:sp>
      </p:grpSp>
      <p:grpSp>
        <p:nvGrpSpPr>
          <p:cNvPr id="135218" name="Group 65"/>
          <p:cNvGrpSpPr>
            <a:grpSpLocks/>
          </p:cNvGrpSpPr>
          <p:nvPr/>
        </p:nvGrpSpPr>
        <p:grpSpPr bwMode="auto">
          <a:xfrm>
            <a:off x="7146925" y="4175125"/>
            <a:ext cx="1130300" cy="890588"/>
            <a:chOff x="4565" y="2775"/>
            <a:chExt cx="712" cy="561"/>
          </a:xfrm>
        </p:grpSpPr>
        <p:sp>
          <p:nvSpPr>
            <p:cNvPr id="135222" name="Rectangle 66"/>
            <p:cNvSpPr>
              <a:spLocks noChangeAspect="1" noChangeArrowheads="1"/>
            </p:cNvSpPr>
            <p:nvPr/>
          </p:nvSpPr>
          <p:spPr bwMode="auto">
            <a:xfrm>
              <a:off x="4567" y="2775"/>
              <a:ext cx="710" cy="561"/>
            </a:xfrm>
            <a:prstGeom prst="rect">
              <a:avLst/>
            </a:prstGeom>
            <a:solidFill>
              <a:schemeClr val="bg1"/>
            </a:solidFill>
            <a:ln w="25400">
              <a:solidFill>
                <a:schemeClr val="tx1"/>
              </a:solidFill>
              <a:miter lim="800000"/>
              <a:headEnd/>
              <a:tailEnd/>
            </a:ln>
          </p:spPr>
          <p:txBody>
            <a:bodyPr wrap="none" anchor="ctr"/>
            <a:lstStyle/>
            <a:p>
              <a:endParaRPr lang="en-US">
                <a:latin typeface="Corbel" pitchFamily="34" charset="0"/>
              </a:endParaRPr>
            </a:p>
          </p:txBody>
        </p:sp>
        <p:sp>
          <p:nvSpPr>
            <p:cNvPr id="135223" name="Text Box 67"/>
            <p:cNvSpPr txBox="1">
              <a:spLocks noChangeAspect="1" noChangeArrowheads="1"/>
            </p:cNvSpPr>
            <p:nvPr/>
          </p:nvSpPr>
          <p:spPr bwMode="auto">
            <a:xfrm>
              <a:off x="4565" y="2944"/>
              <a:ext cx="647" cy="213"/>
            </a:xfrm>
            <a:prstGeom prst="rect">
              <a:avLst/>
            </a:prstGeom>
            <a:noFill/>
            <a:ln w="9525">
              <a:noFill/>
              <a:miter lim="800000"/>
              <a:headEnd/>
              <a:tailEnd/>
            </a:ln>
          </p:spPr>
          <p:txBody>
            <a:bodyPr wrap="none">
              <a:spAutoFit/>
            </a:bodyPr>
            <a:lstStyle/>
            <a:p>
              <a:pPr algn="ctr" eaLnBrk="0" hangingPunct="0"/>
              <a:r>
                <a:rPr lang="en-GB" sz="1600" i="1">
                  <a:latin typeface="Corbel" pitchFamily="34" charset="0"/>
                </a:rPr>
                <a:t>prospojnik</a:t>
              </a:r>
              <a:endParaRPr lang="en-GB" sz="1600" b="1">
                <a:latin typeface="Corbel" pitchFamily="34" charset="0"/>
              </a:endParaRPr>
            </a:p>
          </p:txBody>
        </p:sp>
      </p:grpSp>
      <p:grpSp>
        <p:nvGrpSpPr>
          <p:cNvPr id="135219" name="Group 68"/>
          <p:cNvGrpSpPr>
            <a:grpSpLocks/>
          </p:cNvGrpSpPr>
          <p:nvPr/>
        </p:nvGrpSpPr>
        <p:grpSpPr bwMode="auto">
          <a:xfrm>
            <a:off x="904875" y="1676400"/>
            <a:ext cx="1136650" cy="890588"/>
            <a:chOff x="634" y="1201"/>
            <a:chExt cx="716" cy="561"/>
          </a:xfrm>
        </p:grpSpPr>
        <p:sp>
          <p:nvSpPr>
            <p:cNvPr id="135220" name="Rectangle 69"/>
            <p:cNvSpPr>
              <a:spLocks noChangeAspect="1" noChangeArrowheads="1"/>
            </p:cNvSpPr>
            <p:nvPr/>
          </p:nvSpPr>
          <p:spPr bwMode="auto">
            <a:xfrm>
              <a:off x="640" y="1201"/>
              <a:ext cx="710" cy="561"/>
            </a:xfrm>
            <a:prstGeom prst="rect">
              <a:avLst/>
            </a:prstGeom>
            <a:solidFill>
              <a:schemeClr val="bg1"/>
            </a:solidFill>
            <a:ln w="25400">
              <a:solidFill>
                <a:schemeClr val="tx1"/>
              </a:solidFill>
              <a:miter lim="800000"/>
              <a:headEnd/>
              <a:tailEnd/>
            </a:ln>
          </p:spPr>
          <p:txBody>
            <a:bodyPr wrap="none" anchor="ctr"/>
            <a:lstStyle/>
            <a:p>
              <a:endParaRPr lang="en-US">
                <a:latin typeface="Corbel" pitchFamily="34" charset="0"/>
              </a:endParaRPr>
            </a:p>
          </p:txBody>
        </p:sp>
        <p:sp>
          <p:nvSpPr>
            <p:cNvPr id="135221" name="Text Box 70"/>
            <p:cNvSpPr txBox="1">
              <a:spLocks noChangeAspect="1" noChangeArrowheads="1"/>
            </p:cNvSpPr>
            <p:nvPr/>
          </p:nvSpPr>
          <p:spPr bwMode="auto">
            <a:xfrm>
              <a:off x="634" y="1381"/>
              <a:ext cx="647" cy="213"/>
            </a:xfrm>
            <a:prstGeom prst="rect">
              <a:avLst/>
            </a:prstGeom>
            <a:noFill/>
            <a:ln w="9525">
              <a:noFill/>
              <a:miter lim="800000"/>
              <a:headEnd/>
              <a:tailEnd/>
            </a:ln>
          </p:spPr>
          <p:txBody>
            <a:bodyPr wrap="none">
              <a:spAutoFit/>
            </a:bodyPr>
            <a:lstStyle/>
            <a:p>
              <a:pPr algn="ctr" eaLnBrk="0" hangingPunct="0"/>
              <a:r>
                <a:rPr lang="en-GB" sz="1600" i="1">
                  <a:latin typeface="Corbel" pitchFamily="34" charset="0"/>
                </a:rPr>
                <a:t>prospojnik</a:t>
              </a:r>
              <a:endParaRPr lang="en-GB" sz="1600" b="1">
                <a:latin typeface="Corbel" pitchFamily="34" charset="0"/>
              </a:endParaRPr>
            </a:p>
          </p:txBody>
        </p:sp>
      </p:gr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a:xfrm>
            <a:off x="539750" y="3903669"/>
            <a:ext cx="8316913" cy="1865312"/>
          </a:xfrm>
        </p:spPr>
        <p:txBody>
          <a:bodyPr/>
          <a:lstStyle/>
          <a:p>
            <a:pPr eaLnBrk="1" fontAlgn="auto" hangingPunct="1">
              <a:spcAft>
                <a:spcPts val="0"/>
              </a:spcAft>
              <a:defRPr/>
            </a:pPr>
            <a:r>
              <a:rPr lang="hr-HR" cap="all" dirty="0" smtClean="0"/>
              <a:t>Proračun optičkog linka</a:t>
            </a:r>
            <a:endParaRPr lang="hr-HR" i="1" cap="all" dirty="0"/>
          </a:p>
        </p:txBody>
      </p:sp>
      <p:sp>
        <p:nvSpPr>
          <p:cNvPr id="151555" name="Rectangle 3"/>
          <p:cNvSpPr>
            <a:spLocks noChangeArrowheads="1"/>
          </p:cNvSpPr>
          <p:nvPr/>
        </p:nvSpPr>
        <p:spPr bwMode="auto">
          <a:xfrm>
            <a:off x="585788" y="4476750"/>
            <a:ext cx="8316912" cy="704850"/>
          </a:xfrm>
          <a:prstGeom prst="rect">
            <a:avLst/>
          </a:prstGeom>
          <a:noFill/>
          <a:ln w="9525">
            <a:noFill/>
            <a:miter lim="800000"/>
            <a:headEnd/>
            <a:tailEnd/>
          </a:ln>
        </p:spPr>
        <p:txBody>
          <a:bodyPr anchor="b"/>
          <a:lstStyle/>
          <a:p>
            <a:endParaRPr lang="hr-HR" sz="3200" b="1" i="1" dirty="0">
              <a:solidFill>
                <a:schemeClr val="bg1"/>
              </a:solidFill>
              <a:latin typeface="Corbel" pitchFamily="34" charset="0"/>
            </a:endParaRPr>
          </a:p>
        </p:txBody>
      </p:sp>
    </p:spTree>
    <p:extLst>
      <p:ext uri="{BB962C8B-B14F-4D97-AF65-F5344CB8AC3E}">
        <p14:creationId xmlns:p14="http://schemas.microsoft.com/office/powerpoint/2010/main" xmlns="" val="2071591519"/>
      </p:ext>
    </p:extLst>
  </p:cSld>
  <p:clrMapOvr>
    <a:masterClrMapping/>
  </p:clrMapOvr>
  <p:transition>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fontAlgn="auto" hangingPunct="1">
              <a:spcAft>
                <a:spcPts val="0"/>
              </a:spcAft>
              <a:defRPr/>
            </a:pPr>
            <a:r>
              <a:rPr lang="en-GB" dirty="0" err="1"/>
              <a:t>Proračun</a:t>
            </a:r>
            <a:r>
              <a:rPr lang="en-GB" dirty="0"/>
              <a:t> </a:t>
            </a:r>
            <a:r>
              <a:rPr lang="en-GB" dirty="0" err="1"/>
              <a:t>optičkog</a:t>
            </a:r>
            <a:r>
              <a:rPr lang="en-GB" dirty="0"/>
              <a:t> </a:t>
            </a:r>
            <a:r>
              <a:rPr lang="en-GB" dirty="0" err="1"/>
              <a:t>linka</a:t>
            </a:r>
            <a:endParaRPr lang="en-GB" dirty="0"/>
          </a:p>
        </p:txBody>
      </p:sp>
      <p:sp>
        <p:nvSpPr>
          <p:cNvPr id="123907" name="Line 3"/>
          <p:cNvSpPr>
            <a:spLocks noChangeShapeType="1"/>
          </p:cNvSpPr>
          <p:nvPr/>
        </p:nvSpPr>
        <p:spPr bwMode="auto">
          <a:xfrm>
            <a:off x="2320925" y="2174875"/>
            <a:ext cx="0" cy="3200400"/>
          </a:xfrm>
          <a:prstGeom prst="line">
            <a:avLst/>
          </a:prstGeom>
          <a:noFill/>
          <a:ln w="12700">
            <a:solidFill>
              <a:srgbClr val="000000"/>
            </a:solidFill>
            <a:round/>
            <a:headEnd type="arrow" w="med" len="med"/>
            <a:tailEnd/>
          </a:ln>
        </p:spPr>
        <p:txBody>
          <a:bodyPr wrap="none" anchor="ctr"/>
          <a:lstStyle/>
          <a:p>
            <a:endParaRPr lang="en-US"/>
          </a:p>
        </p:txBody>
      </p:sp>
      <p:sp>
        <p:nvSpPr>
          <p:cNvPr id="123908" name="Line 4"/>
          <p:cNvSpPr>
            <a:spLocks noChangeShapeType="1"/>
          </p:cNvSpPr>
          <p:nvPr/>
        </p:nvSpPr>
        <p:spPr bwMode="auto">
          <a:xfrm>
            <a:off x="2181225" y="5146675"/>
            <a:ext cx="4430713" cy="0"/>
          </a:xfrm>
          <a:prstGeom prst="line">
            <a:avLst/>
          </a:prstGeom>
          <a:noFill/>
          <a:ln w="12700">
            <a:solidFill>
              <a:srgbClr val="000000"/>
            </a:solidFill>
            <a:round/>
            <a:headEnd/>
            <a:tailEnd type="arrow" w="med" len="med"/>
          </a:ln>
        </p:spPr>
        <p:txBody>
          <a:bodyPr wrap="none" anchor="ctr"/>
          <a:lstStyle/>
          <a:p>
            <a:endParaRPr lang="en-US"/>
          </a:p>
        </p:txBody>
      </p:sp>
      <p:sp>
        <p:nvSpPr>
          <p:cNvPr id="123909" name="Line 5"/>
          <p:cNvSpPr>
            <a:spLocks noChangeShapeType="1"/>
          </p:cNvSpPr>
          <p:nvPr/>
        </p:nvSpPr>
        <p:spPr bwMode="auto">
          <a:xfrm>
            <a:off x="2320925" y="2860675"/>
            <a:ext cx="2954338" cy="1676400"/>
          </a:xfrm>
          <a:prstGeom prst="line">
            <a:avLst/>
          </a:prstGeom>
          <a:noFill/>
          <a:ln w="57150">
            <a:solidFill>
              <a:srgbClr val="FF0000"/>
            </a:solidFill>
            <a:round/>
            <a:headEnd/>
            <a:tailEnd/>
          </a:ln>
        </p:spPr>
        <p:txBody>
          <a:bodyPr wrap="none" anchor="ctr"/>
          <a:lstStyle/>
          <a:p>
            <a:endParaRPr lang="en-US"/>
          </a:p>
        </p:txBody>
      </p:sp>
      <p:sp>
        <p:nvSpPr>
          <p:cNvPr id="123910" name="Line 6"/>
          <p:cNvSpPr>
            <a:spLocks noChangeShapeType="1"/>
          </p:cNvSpPr>
          <p:nvPr/>
        </p:nvSpPr>
        <p:spPr bwMode="auto">
          <a:xfrm>
            <a:off x="2320925" y="4537075"/>
            <a:ext cx="4079875" cy="0"/>
          </a:xfrm>
          <a:prstGeom prst="line">
            <a:avLst/>
          </a:prstGeom>
          <a:noFill/>
          <a:ln w="12700">
            <a:solidFill>
              <a:srgbClr val="000000"/>
            </a:solidFill>
            <a:prstDash val="dash"/>
            <a:round/>
            <a:headEnd/>
            <a:tailEnd/>
          </a:ln>
        </p:spPr>
        <p:txBody>
          <a:bodyPr wrap="none" anchor="ctr"/>
          <a:lstStyle/>
          <a:p>
            <a:endParaRPr lang="en-US"/>
          </a:p>
        </p:txBody>
      </p:sp>
      <p:sp>
        <p:nvSpPr>
          <p:cNvPr id="123911" name="Text Box 7"/>
          <p:cNvSpPr txBox="1">
            <a:spLocks noChangeArrowheads="1"/>
          </p:cNvSpPr>
          <p:nvPr/>
        </p:nvSpPr>
        <p:spPr bwMode="auto">
          <a:xfrm>
            <a:off x="492125" y="2022475"/>
            <a:ext cx="1689100" cy="457200"/>
          </a:xfrm>
          <a:prstGeom prst="rect">
            <a:avLst/>
          </a:prstGeom>
          <a:noFill/>
          <a:ln w="12700">
            <a:noFill/>
            <a:miter lim="800000"/>
            <a:headEnd/>
            <a:tailEnd/>
          </a:ln>
        </p:spPr>
        <p:txBody>
          <a:bodyPr>
            <a:spAutoFit/>
          </a:bodyPr>
          <a:lstStyle/>
          <a:p>
            <a:pPr algn="ctr" eaLnBrk="0" hangingPunct="0">
              <a:spcBef>
                <a:spcPct val="50000"/>
              </a:spcBef>
            </a:pPr>
            <a:r>
              <a:rPr lang="en-GB" sz="2400" i="1">
                <a:solidFill>
                  <a:schemeClr val="bg1"/>
                </a:solidFill>
                <a:latin typeface="Corbel" pitchFamily="34" charset="0"/>
              </a:rPr>
              <a:t>Snaga </a:t>
            </a:r>
            <a:r>
              <a:rPr lang="en-GB" sz="2400">
                <a:solidFill>
                  <a:schemeClr val="bg1"/>
                </a:solidFill>
                <a:latin typeface="Corbel" pitchFamily="34" charset="0"/>
              </a:rPr>
              <a:t>[dB]</a:t>
            </a:r>
          </a:p>
        </p:txBody>
      </p:sp>
      <p:sp>
        <p:nvSpPr>
          <p:cNvPr id="123912" name="Text Box 8"/>
          <p:cNvSpPr txBox="1">
            <a:spLocks noChangeArrowheads="1"/>
          </p:cNvSpPr>
          <p:nvPr/>
        </p:nvSpPr>
        <p:spPr bwMode="auto">
          <a:xfrm>
            <a:off x="6048375" y="5451475"/>
            <a:ext cx="2111375" cy="830263"/>
          </a:xfrm>
          <a:prstGeom prst="rect">
            <a:avLst/>
          </a:prstGeom>
          <a:noFill/>
          <a:ln w="12700">
            <a:noFill/>
            <a:miter lim="800000"/>
            <a:headEnd/>
            <a:tailEnd/>
          </a:ln>
        </p:spPr>
        <p:txBody>
          <a:bodyPr>
            <a:spAutoFit/>
          </a:bodyPr>
          <a:lstStyle/>
          <a:p>
            <a:pPr algn="ctr" eaLnBrk="0" hangingPunct="0">
              <a:spcBef>
                <a:spcPct val="50000"/>
              </a:spcBef>
            </a:pPr>
            <a:r>
              <a:rPr lang="en-GB" sz="2400" i="1">
                <a:solidFill>
                  <a:schemeClr val="bg1"/>
                </a:solidFill>
                <a:latin typeface="Corbel" pitchFamily="34" charset="0"/>
              </a:rPr>
              <a:t>Udaljenost </a:t>
            </a:r>
            <a:r>
              <a:rPr lang="en-GB" sz="2400">
                <a:solidFill>
                  <a:schemeClr val="bg1"/>
                </a:solidFill>
                <a:latin typeface="Corbel" pitchFamily="34" charset="0"/>
              </a:rPr>
              <a:t>[km]</a:t>
            </a:r>
          </a:p>
        </p:txBody>
      </p:sp>
      <p:sp>
        <p:nvSpPr>
          <p:cNvPr id="123913" name="Text Box 9"/>
          <p:cNvSpPr txBox="1">
            <a:spLocks noChangeArrowheads="1"/>
          </p:cNvSpPr>
          <p:nvPr/>
        </p:nvSpPr>
        <p:spPr bwMode="auto">
          <a:xfrm>
            <a:off x="1687513" y="2479675"/>
            <a:ext cx="774700" cy="457200"/>
          </a:xfrm>
          <a:prstGeom prst="rect">
            <a:avLst/>
          </a:prstGeom>
          <a:noFill/>
          <a:ln w="12700">
            <a:noFill/>
            <a:miter lim="800000"/>
            <a:headEnd/>
            <a:tailEnd/>
          </a:ln>
        </p:spPr>
        <p:txBody>
          <a:bodyPr>
            <a:spAutoFit/>
          </a:bodyPr>
          <a:lstStyle/>
          <a:p>
            <a:pPr algn="ctr" eaLnBrk="0" hangingPunct="0">
              <a:spcBef>
                <a:spcPct val="50000"/>
              </a:spcBef>
            </a:pPr>
            <a:r>
              <a:rPr lang="en-GB" sz="2400" i="1">
                <a:solidFill>
                  <a:schemeClr val="bg1"/>
                </a:solidFill>
                <a:latin typeface="Corbel" pitchFamily="34" charset="0"/>
              </a:rPr>
              <a:t>P</a:t>
            </a:r>
            <a:r>
              <a:rPr lang="en-GB" sz="2400" i="1" baseline="-25000">
                <a:solidFill>
                  <a:schemeClr val="bg1"/>
                </a:solidFill>
                <a:latin typeface="Corbel" pitchFamily="34" charset="0"/>
              </a:rPr>
              <a:t>in</a:t>
            </a:r>
            <a:endParaRPr lang="en-GB" sz="2400">
              <a:solidFill>
                <a:schemeClr val="bg1"/>
              </a:solidFill>
              <a:latin typeface="Corbel" pitchFamily="34" charset="0"/>
            </a:endParaRPr>
          </a:p>
        </p:txBody>
      </p:sp>
      <p:sp>
        <p:nvSpPr>
          <p:cNvPr id="123914" name="Line 10"/>
          <p:cNvSpPr>
            <a:spLocks noChangeShapeType="1"/>
          </p:cNvSpPr>
          <p:nvPr/>
        </p:nvSpPr>
        <p:spPr bwMode="auto">
          <a:xfrm>
            <a:off x="2320925" y="4689475"/>
            <a:ext cx="4079875" cy="0"/>
          </a:xfrm>
          <a:prstGeom prst="line">
            <a:avLst/>
          </a:prstGeom>
          <a:noFill/>
          <a:ln w="12700">
            <a:solidFill>
              <a:srgbClr val="000000"/>
            </a:solidFill>
            <a:prstDash val="dash"/>
            <a:round/>
            <a:headEnd/>
            <a:tailEnd/>
          </a:ln>
        </p:spPr>
        <p:txBody>
          <a:bodyPr wrap="none" anchor="ctr"/>
          <a:lstStyle/>
          <a:p>
            <a:endParaRPr lang="en-US"/>
          </a:p>
        </p:txBody>
      </p:sp>
      <p:sp>
        <p:nvSpPr>
          <p:cNvPr id="123915" name="Line 11"/>
          <p:cNvSpPr>
            <a:spLocks noChangeShapeType="1"/>
          </p:cNvSpPr>
          <p:nvPr/>
        </p:nvSpPr>
        <p:spPr bwMode="auto">
          <a:xfrm>
            <a:off x="5275263" y="4537075"/>
            <a:ext cx="0" cy="838200"/>
          </a:xfrm>
          <a:prstGeom prst="line">
            <a:avLst/>
          </a:prstGeom>
          <a:noFill/>
          <a:ln w="12700">
            <a:solidFill>
              <a:srgbClr val="000000"/>
            </a:solidFill>
            <a:prstDash val="dash"/>
            <a:round/>
            <a:headEnd/>
            <a:tailEnd/>
          </a:ln>
        </p:spPr>
        <p:txBody>
          <a:bodyPr wrap="none" anchor="ctr"/>
          <a:lstStyle/>
          <a:p>
            <a:endParaRPr lang="en-US"/>
          </a:p>
        </p:txBody>
      </p:sp>
      <p:grpSp>
        <p:nvGrpSpPr>
          <p:cNvPr id="2" name="Group 12"/>
          <p:cNvGrpSpPr>
            <a:grpSpLocks/>
          </p:cNvGrpSpPr>
          <p:nvPr/>
        </p:nvGrpSpPr>
        <p:grpSpPr bwMode="auto">
          <a:xfrm>
            <a:off x="6189663" y="4232275"/>
            <a:ext cx="0" cy="762000"/>
            <a:chOff x="4128" y="2352"/>
            <a:chExt cx="0" cy="480"/>
          </a:xfrm>
        </p:grpSpPr>
        <p:sp>
          <p:nvSpPr>
            <p:cNvPr id="123929" name="Line 13"/>
            <p:cNvSpPr>
              <a:spLocks noChangeShapeType="1"/>
            </p:cNvSpPr>
            <p:nvPr/>
          </p:nvSpPr>
          <p:spPr bwMode="auto">
            <a:xfrm>
              <a:off x="4128" y="2352"/>
              <a:ext cx="0" cy="192"/>
            </a:xfrm>
            <a:prstGeom prst="line">
              <a:avLst/>
            </a:prstGeom>
            <a:noFill/>
            <a:ln w="12700">
              <a:solidFill>
                <a:srgbClr val="000000"/>
              </a:solidFill>
              <a:round/>
              <a:headEnd/>
              <a:tailEnd type="arrow" w="med" len="med"/>
            </a:ln>
          </p:spPr>
          <p:txBody>
            <a:bodyPr wrap="none" anchor="ctr"/>
            <a:lstStyle/>
            <a:p>
              <a:endParaRPr lang="en-US"/>
            </a:p>
          </p:txBody>
        </p:sp>
        <p:sp>
          <p:nvSpPr>
            <p:cNvPr id="123930" name="Line 14"/>
            <p:cNvSpPr>
              <a:spLocks noChangeShapeType="1"/>
            </p:cNvSpPr>
            <p:nvPr/>
          </p:nvSpPr>
          <p:spPr bwMode="auto">
            <a:xfrm flipV="1">
              <a:off x="4128" y="2640"/>
              <a:ext cx="0" cy="192"/>
            </a:xfrm>
            <a:prstGeom prst="line">
              <a:avLst/>
            </a:prstGeom>
            <a:noFill/>
            <a:ln w="12700">
              <a:solidFill>
                <a:srgbClr val="000000"/>
              </a:solidFill>
              <a:round/>
              <a:headEnd/>
              <a:tailEnd type="arrow" w="med" len="med"/>
            </a:ln>
          </p:spPr>
          <p:txBody>
            <a:bodyPr wrap="none" anchor="ctr"/>
            <a:lstStyle/>
            <a:p>
              <a:endParaRPr lang="en-US"/>
            </a:p>
          </p:txBody>
        </p:sp>
      </p:grpSp>
      <p:sp>
        <p:nvSpPr>
          <p:cNvPr id="123917" name="Text Box 15"/>
          <p:cNvSpPr txBox="1">
            <a:spLocks noChangeArrowheads="1"/>
          </p:cNvSpPr>
          <p:nvPr/>
        </p:nvSpPr>
        <p:spPr bwMode="auto">
          <a:xfrm>
            <a:off x="5556250" y="3851275"/>
            <a:ext cx="1336675" cy="457200"/>
          </a:xfrm>
          <a:prstGeom prst="rect">
            <a:avLst/>
          </a:prstGeom>
          <a:noFill/>
          <a:ln w="12700">
            <a:noFill/>
            <a:miter lim="800000"/>
            <a:headEnd/>
            <a:tailEnd/>
          </a:ln>
        </p:spPr>
        <p:txBody>
          <a:bodyPr>
            <a:spAutoFit/>
          </a:bodyPr>
          <a:lstStyle/>
          <a:p>
            <a:pPr algn="ctr" eaLnBrk="0" hangingPunct="0">
              <a:spcBef>
                <a:spcPct val="50000"/>
              </a:spcBef>
            </a:pPr>
            <a:r>
              <a:rPr lang="en-GB" sz="2400" i="1">
                <a:solidFill>
                  <a:schemeClr val="bg1"/>
                </a:solidFill>
                <a:latin typeface="Corbel" pitchFamily="34" charset="0"/>
              </a:rPr>
              <a:t>margina</a:t>
            </a:r>
            <a:endParaRPr lang="en-GB" sz="2400">
              <a:solidFill>
                <a:schemeClr val="bg1"/>
              </a:solidFill>
              <a:latin typeface="Corbel" pitchFamily="34" charset="0"/>
            </a:endParaRPr>
          </a:p>
        </p:txBody>
      </p:sp>
      <p:sp>
        <p:nvSpPr>
          <p:cNvPr id="123918" name="Text Box 16"/>
          <p:cNvSpPr txBox="1">
            <a:spLocks noChangeArrowheads="1"/>
          </p:cNvSpPr>
          <p:nvPr/>
        </p:nvSpPr>
        <p:spPr bwMode="auto">
          <a:xfrm>
            <a:off x="1687513" y="4156075"/>
            <a:ext cx="774700" cy="457200"/>
          </a:xfrm>
          <a:prstGeom prst="rect">
            <a:avLst/>
          </a:prstGeom>
          <a:noFill/>
          <a:ln w="12700">
            <a:noFill/>
            <a:miter lim="800000"/>
            <a:headEnd/>
            <a:tailEnd/>
          </a:ln>
        </p:spPr>
        <p:txBody>
          <a:bodyPr>
            <a:spAutoFit/>
          </a:bodyPr>
          <a:lstStyle/>
          <a:p>
            <a:pPr algn="ctr" eaLnBrk="0" hangingPunct="0">
              <a:spcBef>
                <a:spcPct val="50000"/>
              </a:spcBef>
            </a:pPr>
            <a:r>
              <a:rPr lang="en-GB" sz="2400" i="1">
                <a:solidFill>
                  <a:schemeClr val="bg1"/>
                </a:solidFill>
                <a:latin typeface="Corbel" pitchFamily="34" charset="0"/>
              </a:rPr>
              <a:t>P</a:t>
            </a:r>
            <a:r>
              <a:rPr lang="en-GB" sz="2400" i="1" baseline="-25000">
                <a:solidFill>
                  <a:schemeClr val="bg1"/>
                </a:solidFill>
                <a:latin typeface="Corbel" pitchFamily="34" charset="0"/>
              </a:rPr>
              <a:t>out</a:t>
            </a:r>
            <a:endParaRPr lang="en-GB" sz="2400">
              <a:solidFill>
                <a:schemeClr val="bg1"/>
              </a:solidFill>
              <a:latin typeface="Corbel" pitchFamily="34" charset="0"/>
            </a:endParaRPr>
          </a:p>
        </p:txBody>
      </p:sp>
      <p:sp>
        <p:nvSpPr>
          <p:cNvPr id="123919" name="Text Box 17"/>
          <p:cNvSpPr txBox="1">
            <a:spLocks noChangeArrowheads="1"/>
          </p:cNvSpPr>
          <p:nvPr/>
        </p:nvSpPr>
        <p:spPr bwMode="auto">
          <a:xfrm>
            <a:off x="2689225" y="5581650"/>
            <a:ext cx="2486025" cy="593725"/>
          </a:xfrm>
          <a:prstGeom prst="rect">
            <a:avLst/>
          </a:prstGeom>
          <a:noFill/>
          <a:ln w="12700">
            <a:noFill/>
            <a:miter lim="800000"/>
            <a:headEnd/>
            <a:tailEnd/>
          </a:ln>
        </p:spPr>
        <p:txBody>
          <a:bodyPr>
            <a:spAutoFit/>
          </a:bodyPr>
          <a:lstStyle/>
          <a:p>
            <a:pPr algn="ctr" eaLnBrk="0" hangingPunct="0">
              <a:lnSpc>
                <a:spcPct val="65000"/>
              </a:lnSpc>
            </a:pPr>
            <a:r>
              <a:rPr lang="en-GB" sz="2400" i="1">
                <a:solidFill>
                  <a:schemeClr val="bg1"/>
                </a:solidFill>
                <a:latin typeface="Corbel" pitchFamily="34" charset="0"/>
              </a:rPr>
              <a:t>Prag osjetljivosti prijemnika</a:t>
            </a:r>
            <a:endParaRPr lang="en-GB" sz="2400">
              <a:solidFill>
                <a:schemeClr val="bg1"/>
              </a:solidFill>
              <a:latin typeface="Corbel" pitchFamily="34" charset="0"/>
            </a:endParaRPr>
          </a:p>
        </p:txBody>
      </p:sp>
      <p:sp>
        <p:nvSpPr>
          <p:cNvPr id="123920" name="Text Box 18"/>
          <p:cNvSpPr txBox="1">
            <a:spLocks noChangeArrowheads="1"/>
          </p:cNvSpPr>
          <p:nvPr/>
        </p:nvSpPr>
        <p:spPr bwMode="auto">
          <a:xfrm>
            <a:off x="1970088" y="5451475"/>
            <a:ext cx="703262" cy="457200"/>
          </a:xfrm>
          <a:prstGeom prst="rect">
            <a:avLst/>
          </a:prstGeom>
          <a:noFill/>
          <a:ln w="12700">
            <a:noFill/>
            <a:miter lim="800000"/>
            <a:headEnd/>
            <a:tailEnd/>
          </a:ln>
        </p:spPr>
        <p:txBody>
          <a:bodyPr>
            <a:spAutoFit/>
          </a:bodyPr>
          <a:lstStyle/>
          <a:p>
            <a:pPr algn="ctr" eaLnBrk="0" hangingPunct="0">
              <a:spcBef>
                <a:spcPct val="50000"/>
              </a:spcBef>
            </a:pPr>
            <a:r>
              <a:rPr lang="en-GB" sz="2400" b="1" i="1">
                <a:solidFill>
                  <a:schemeClr val="bg1"/>
                </a:solidFill>
                <a:latin typeface="Corbel" pitchFamily="34" charset="0"/>
              </a:rPr>
              <a:t>Tx</a:t>
            </a:r>
          </a:p>
        </p:txBody>
      </p:sp>
      <p:sp>
        <p:nvSpPr>
          <p:cNvPr id="123921" name="Text Box 19"/>
          <p:cNvSpPr txBox="1">
            <a:spLocks noChangeArrowheads="1"/>
          </p:cNvSpPr>
          <p:nvPr/>
        </p:nvSpPr>
        <p:spPr bwMode="auto">
          <a:xfrm>
            <a:off x="4713288" y="5375275"/>
            <a:ext cx="1125537" cy="457200"/>
          </a:xfrm>
          <a:prstGeom prst="rect">
            <a:avLst/>
          </a:prstGeom>
          <a:noFill/>
          <a:ln w="12700">
            <a:noFill/>
            <a:miter lim="800000"/>
            <a:headEnd/>
            <a:tailEnd/>
          </a:ln>
        </p:spPr>
        <p:txBody>
          <a:bodyPr>
            <a:spAutoFit/>
          </a:bodyPr>
          <a:lstStyle/>
          <a:p>
            <a:pPr algn="ctr" eaLnBrk="0" hangingPunct="0">
              <a:spcBef>
                <a:spcPct val="50000"/>
              </a:spcBef>
            </a:pPr>
            <a:r>
              <a:rPr lang="en-GB" sz="2400" b="1" i="1">
                <a:solidFill>
                  <a:schemeClr val="bg1"/>
                </a:solidFill>
                <a:latin typeface="Corbel" pitchFamily="34" charset="0"/>
              </a:rPr>
              <a:t>Rx</a:t>
            </a:r>
            <a:endParaRPr lang="en-GB" sz="2400">
              <a:solidFill>
                <a:schemeClr val="bg1"/>
              </a:solidFill>
              <a:latin typeface="Corbel" pitchFamily="34" charset="0"/>
            </a:endParaRPr>
          </a:p>
        </p:txBody>
      </p:sp>
      <p:sp>
        <p:nvSpPr>
          <p:cNvPr id="123922" name="Line 20"/>
          <p:cNvSpPr>
            <a:spLocks noChangeShapeType="1"/>
          </p:cNvSpPr>
          <p:nvPr/>
        </p:nvSpPr>
        <p:spPr bwMode="auto">
          <a:xfrm>
            <a:off x="2320925" y="2479675"/>
            <a:ext cx="3165475" cy="0"/>
          </a:xfrm>
          <a:prstGeom prst="line">
            <a:avLst/>
          </a:prstGeom>
          <a:noFill/>
          <a:ln w="12700">
            <a:solidFill>
              <a:srgbClr val="000000"/>
            </a:solidFill>
            <a:prstDash val="dash"/>
            <a:round/>
            <a:headEnd/>
            <a:tailEnd/>
          </a:ln>
        </p:spPr>
        <p:txBody>
          <a:bodyPr wrap="none" anchor="ctr"/>
          <a:lstStyle/>
          <a:p>
            <a:endParaRPr lang="en-US"/>
          </a:p>
        </p:txBody>
      </p:sp>
      <p:sp>
        <p:nvSpPr>
          <p:cNvPr id="123923" name="AutoShape 21"/>
          <p:cNvSpPr>
            <a:spLocks noChangeArrowheads="1"/>
          </p:cNvSpPr>
          <p:nvPr/>
        </p:nvSpPr>
        <p:spPr bwMode="auto">
          <a:xfrm>
            <a:off x="2884488" y="2174875"/>
            <a:ext cx="280987" cy="609600"/>
          </a:xfrm>
          <a:prstGeom prst="upDownArrow">
            <a:avLst>
              <a:gd name="adj1" fmla="val 50000"/>
              <a:gd name="adj2" fmla="val 43390"/>
            </a:avLst>
          </a:prstGeom>
          <a:solidFill>
            <a:srgbClr val="FF0000"/>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123924" name="Text Box 22"/>
          <p:cNvSpPr txBox="1">
            <a:spLocks noChangeArrowheads="1"/>
          </p:cNvSpPr>
          <p:nvPr/>
        </p:nvSpPr>
        <p:spPr bwMode="auto">
          <a:xfrm>
            <a:off x="3235325" y="1931988"/>
            <a:ext cx="2603500" cy="1016000"/>
          </a:xfrm>
          <a:prstGeom prst="rect">
            <a:avLst/>
          </a:prstGeom>
          <a:noFill/>
          <a:ln w="12700">
            <a:noFill/>
            <a:miter lim="800000"/>
            <a:headEnd/>
            <a:tailEnd/>
          </a:ln>
        </p:spPr>
        <p:txBody>
          <a:bodyPr>
            <a:spAutoFit/>
          </a:bodyPr>
          <a:lstStyle/>
          <a:p>
            <a:pPr eaLnBrk="0" hangingPunct="0">
              <a:spcBef>
                <a:spcPct val="50000"/>
              </a:spcBef>
            </a:pPr>
            <a:r>
              <a:rPr lang="en-GB" sz="2400" i="1">
                <a:solidFill>
                  <a:schemeClr val="bg1"/>
                </a:solidFill>
                <a:latin typeface="Corbel" pitchFamily="34" charset="0"/>
              </a:rPr>
              <a:t>Nelinearna optika</a:t>
            </a:r>
          </a:p>
          <a:p>
            <a:pPr eaLnBrk="0" hangingPunct="0">
              <a:spcBef>
                <a:spcPct val="50000"/>
              </a:spcBef>
            </a:pPr>
            <a:r>
              <a:rPr lang="en-GB" sz="2400" i="1">
                <a:solidFill>
                  <a:schemeClr val="bg1"/>
                </a:solidFill>
                <a:latin typeface="Corbel" pitchFamily="34" charset="0"/>
              </a:rPr>
              <a:t>Linearna optika</a:t>
            </a:r>
          </a:p>
        </p:txBody>
      </p:sp>
      <p:sp>
        <p:nvSpPr>
          <p:cNvPr id="123925" name="AutoShape 23"/>
          <p:cNvSpPr>
            <a:spLocks noChangeArrowheads="1"/>
          </p:cNvSpPr>
          <p:nvPr/>
        </p:nvSpPr>
        <p:spPr bwMode="auto">
          <a:xfrm>
            <a:off x="3798888" y="4689475"/>
            <a:ext cx="280987" cy="762000"/>
          </a:xfrm>
          <a:prstGeom prst="upArrow">
            <a:avLst>
              <a:gd name="adj1" fmla="val 50000"/>
              <a:gd name="adj2" fmla="val 67797"/>
            </a:avLst>
          </a:prstGeom>
          <a:solidFill>
            <a:srgbClr val="FF0000"/>
          </a:solidFill>
          <a:ln w="12700">
            <a:solidFill>
              <a:srgbClr val="000000"/>
            </a:solidFill>
            <a:miter lim="800000"/>
            <a:headEnd/>
            <a:tailEnd/>
          </a:ln>
        </p:spPr>
        <p:txBody>
          <a:bodyPr wrap="none" anchor="ctr"/>
          <a:lstStyle/>
          <a:p>
            <a:endParaRPr lang="en-US">
              <a:solidFill>
                <a:schemeClr val="bg1"/>
              </a:solidFill>
              <a:latin typeface="Corbel" pitchFamily="34" charset="0"/>
            </a:endParaRPr>
          </a:p>
        </p:txBody>
      </p:sp>
      <p:sp>
        <p:nvSpPr>
          <p:cNvPr id="123926" name="Line 24"/>
          <p:cNvSpPr>
            <a:spLocks noChangeShapeType="1"/>
          </p:cNvSpPr>
          <p:nvPr/>
        </p:nvSpPr>
        <p:spPr bwMode="auto">
          <a:xfrm flipV="1">
            <a:off x="5275263" y="3698875"/>
            <a:ext cx="0" cy="838200"/>
          </a:xfrm>
          <a:prstGeom prst="line">
            <a:avLst/>
          </a:prstGeom>
          <a:noFill/>
          <a:ln w="57150">
            <a:solidFill>
              <a:srgbClr val="FF0000"/>
            </a:solidFill>
            <a:round/>
            <a:headEnd/>
            <a:tailEnd/>
          </a:ln>
        </p:spPr>
        <p:txBody>
          <a:bodyPr wrap="none" anchor="ctr"/>
          <a:lstStyle/>
          <a:p>
            <a:endParaRPr lang="en-US"/>
          </a:p>
        </p:txBody>
      </p:sp>
      <p:sp>
        <p:nvSpPr>
          <p:cNvPr id="123927" name="Text Box 25"/>
          <p:cNvSpPr txBox="1">
            <a:spLocks noChangeArrowheads="1"/>
          </p:cNvSpPr>
          <p:nvPr/>
        </p:nvSpPr>
        <p:spPr bwMode="auto">
          <a:xfrm>
            <a:off x="4994275" y="3546475"/>
            <a:ext cx="1125538" cy="457200"/>
          </a:xfrm>
          <a:prstGeom prst="rect">
            <a:avLst/>
          </a:prstGeom>
          <a:noFill/>
          <a:ln w="12700">
            <a:noFill/>
            <a:miter lim="800000"/>
            <a:headEnd/>
            <a:tailEnd/>
          </a:ln>
        </p:spPr>
        <p:txBody>
          <a:bodyPr>
            <a:spAutoFit/>
          </a:bodyPr>
          <a:lstStyle/>
          <a:p>
            <a:pPr algn="ctr" eaLnBrk="0" hangingPunct="0">
              <a:spcBef>
                <a:spcPct val="50000"/>
              </a:spcBef>
            </a:pPr>
            <a:r>
              <a:rPr lang="en-GB" sz="2400" b="1" i="1">
                <a:solidFill>
                  <a:schemeClr val="bg1"/>
                </a:solidFill>
                <a:latin typeface="Corbel" pitchFamily="34" charset="0"/>
              </a:rPr>
              <a:t>OA</a:t>
            </a:r>
            <a:endParaRPr lang="en-GB" sz="2400">
              <a:solidFill>
                <a:schemeClr val="bg1"/>
              </a:solidFill>
              <a:latin typeface="Corbel" pitchFamily="34" charset="0"/>
            </a:endParaRPr>
          </a:p>
        </p:txBody>
      </p:sp>
      <p:sp>
        <p:nvSpPr>
          <p:cNvPr id="123928" name="Line 26"/>
          <p:cNvSpPr>
            <a:spLocks noChangeShapeType="1"/>
          </p:cNvSpPr>
          <p:nvPr/>
        </p:nvSpPr>
        <p:spPr bwMode="auto">
          <a:xfrm>
            <a:off x="5275263" y="4537075"/>
            <a:ext cx="563562" cy="304800"/>
          </a:xfrm>
          <a:prstGeom prst="line">
            <a:avLst/>
          </a:prstGeom>
          <a:noFill/>
          <a:ln w="57150">
            <a:solidFill>
              <a:srgbClr val="FF0000"/>
            </a:solidFill>
            <a:prstDash val="sysDot"/>
            <a:round/>
            <a:headEnd/>
            <a:tailEnd/>
          </a:ln>
        </p:spPr>
        <p:txBody>
          <a:bodyPr wrap="none" anchor="ctr"/>
          <a:lstStyle/>
          <a:p>
            <a:endParaRPr lang="en-US"/>
          </a:p>
        </p:txBody>
      </p:sp>
    </p:spTree>
    <p:extLst>
      <p:ext uri="{BB962C8B-B14F-4D97-AF65-F5344CB8AC3E}">
        <p14:creationId xmlns:p14="http://schemas.microsoft.com/office/powerpoint/2010/main" xmlns="" val="23007887"/>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75842" name="Picture 2"/>
          <p:cNvPicPr>
            <a:picLocks noChangeAspect="1" noChangeArrowheads="1"/>
          </p:cNvPicPr>
          <p:nvPr/>
        </p:nvPicPr>
        <p:blipFill>
          <a:blip r:embed="rId2" cstate="print"/>
          <a:srcRect t="8360"/>
          <a:stretch>
            <a:fillRect/>
          </a:stretch>
        </p:blipFill>
        <p:spPr bwMode="auto">
          <a:xfrm>
            <a:off x="809625" y="1311246"/>
            <a:ext cx="7524750" cy="5184846"/>
          </a:xfrm>
          <a:prstGeom prst="rect">
            <a:avLst/>
          </a:prstGeom>
          <a:noFill/>
          <a:ln w="9525">
            <a:noFill/>
            <a:miter lim="800000"/>
            <a:headEnd/>
            <a:tailEnd/>
          </a:ln>
        </p:spPr>
      </p:pic>
    </p:spTree>
    <p:extLst>
      <p:ext uri="{BB962C8B-B14F-4D97-AF65-F5344CB8AC3E}">
        <p14:creationId xmlns:p14="http://schemas.microsoft.com/office/powerpoint/2010/main" xmlns="" val="2602577050"/>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76866" name="Picture 2"/>
          <p:cNvPicPr>
            <a:picLocks noChangeAspect="1" noChangeArrowheads="1"/>
          </p:cNvPicPr>
          <p:nvPr/>
        </p:nvPicPr>
        <p:blipFill>
          <a:blip r:embed="rId2" cstate="print"/>
          <a:srcRect/>
          <a:stretch>
            <a:fillRect/>
          </a:stretch>
        </p:blipFill>
        <p:spPr bwMode="auto">
          <a:xfrm>
            <a:off x="847674" y="1188711"/>
            <a:ext cx="7650211" cy="5234355"/>
          </a:xfrm>
          <a:prstGeom prst="rect">
            <a:avLst/>
          </a:prstGeom>
          <a:noFill/>
          <a:ln w="9525">
            <a:noFill/>
            <a:miter lim="800000"/>
            <a:headEnd/>
            <a:tailEnd/>
          </a:ln>
        </p:spPr>
      </p:pic>
    </p:spTree>
    <p:extLst>
      <p:ext uri="{BB962C8B-B14F-4D97-AF65-F5344CB8AC3E}">
        <p14:creationId xmlns:p14="http://schemas.microsoft.com/office/powerpoint/2010/main" xmlns="" val="2455290931"/>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77890" name="Picture 2"/>
          <p:cNvPicPr>
            <a:picLocks noChangeAspect="1" noChangeArrowheads="1"/>
          </p:cNvPicPr>
          <p:nvPr/>
        </p:nvPicPr>
        <p:blipFill>
          <a:blip r:embed="rId2" cstate="print"/>
          <a:srcRect t="6896"/>
          <a:stretch>
            <a:fillRect/>
          </a:stretch>
        </p:blipFill>
        <p:spPr bwMode="auto">
          <a:xfrm>
            <a:off x="701622" y="1238220"/>
            <a:ext cx="7856583" cy="5251851"/>
          </a:xfrm>
          <a:prstGeom prst="rect">
            <a:avLst/>
          </a:prstGeom>
          <a:noFill/>
          <a:ln w="9525">
            <a:noFill/>
            <a:miter lim="800000"/>
            <a:headEnd/>
            <a:tailEnd/>
          </a:ln>
        </p:spPr>
      </p:pic>
    </p:spTree>
    <p:extLst>
      <p:ext uri="{BB962C8B-B14F-4D97-AF65-F5344CB8AC3E}">
        <p14:creationId xmlns:p14="http://schemas.microsoft.com/office/powerpoint/2010/main" xmlns="" val="107541770"/>
      </p:ext>
    </p:extLst>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78914" name="Picture 2"/>
          <p:cNvPicPr>
            <a:picLocks noChangeAspect="1" noChangeArrowheads="1"/>
          </p:cNvPicPr>
          <p:nvPr/>
        </p:nvPicPr>
        <p:blipFill>
          <a:blip r:embed="rId2" cstate="print"/>
          <a:srcRect t="8377"/>
          <a:stretch>
            <a:fillRect/>
          </a:stretch>
        </p:blipFill>
        <p:spPr bwMode="auto">
          <a:xfrm>
            <a:off x="104775" y="1512898"/>
            <a:ext cx="8934450" cy="4983194"/>
          </a:xfrm>
          <a:prstGeom prst="rect">
            <a:avLst/>
          </a:prstGeom>
          <a:noFill/>
          <a:ln w="9525">
            <a:noFill/>
            <a:miter lim="800000"/>
            <a:headEnd/>
            <a:tailEnd/>
          </a:ln>
        </p:spPr>
      </p:pic>
    </p:spTree>
    <p:extLst>
      <p:ext uri="{BB962C8B-B14F-4D97-AF65-F5344CB8AC3E}">
        <p14:creationId xmlns:p14="http://schemas.microsoft.com/office/powerpoint/2010/main" xmlns="" val="2477059278"/>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79938" name="Picture 2"/>
          <p:cNvPicPr>
            <a:picLocks noChangeAspect="1" noChangeArrowheads="1"/>
          </p:cNvPicPr>
          <p:nvPr/>
        </p:nvPicPr>
        <p:blipFill>
          <a:blip r:embed="rId2" cstate="print"/>
          <a:srcRect/>
          <a:stretch>
            <a:fillRect/>
          </a:stretch>
        </p:blipFill>
        <p:spPr bwMode="auto">
          <a:xfrm>
            <a:off x="847674" y="1224169"/>
            <a:ext cx="7443832" cy="5235410"/>
          </a:xfrm>
          <a:prstGeom prst="rect">
            <a:avLst/>
          </a:prstGeom>
          <a:noFill/>
          <a:ln w="9525">
            <a:noFill/>
            <a:miter lim="800000"/>
            <a:headEnd/>
            <a:tailEnd/>
          </a:ln>
        </p:spPr>
      </p:pic>
    </p:spTree>
    <p:extLst>
      <p:ext uri="{BB962C8B-B14F-4D97-AF65-F5344CB8AC3E}">
        <p14:creationId xmlns:p14="http://schemas.microsoft.com/office/powerpoint/2010/main" xmlns="" val="3699912920"/>
      </p:ext>
    </p:extLst>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80962" name="Picture 2"/>
          <p:cNvPicPr>
            <a:picLocks noChangeAspect="1" noChangeArrowheads="1"/>
          </p:cNvPicPr>
          <p:nvPr/>
        </p:nvPicPr>
        <p:blipFill>
          <a:blip r:embed="rId2" cstate="print"/>
          <a:srcRect/>
          <a:stretch>
            <a:fillRect/>
          </a:stretch>
        </p:blipFill>
        <p:spPr bwMode="auto">
          <a:xfrm>
            <a:off x="903294" y="1270727"/>
            <a:ext cx="7539084" cy="5225365"/>
          </a:xfrm>
          <a:prstGeom prst="rect">
            <a:avLst/>
          </a:prstGeom>
          <a:noFill/>
          <a:ln w="9525">
            <a:noFill/>
            <a:miter lim="800000"/>
            <a:headEnd/>
            <a:tailEnd/>
          </a:ln>
        </p:spPr>
      </p:pic>
    </p:spTree>
    <p:extLst>
      <p:ext uri="{BB962C8B-B14F-4D97-AF65-F5344CB8AC3E}">
        <p14:creationId xmlns:p14="http://schemas.microsoft.com/office/powerpoint/2010/main" xmlns="" val="1378092435"/>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81986" name="Picture 2"/>
          <p:cNvPicPr>
            <a:picLocks noChangeAspect="1" noChangeArrowheads="1"/>
          </p:cNvPicPr>
          <p:nvPr/>
        </p:nvPicPr>
        <p:blipFill>
          <a:blip r:embed="rId2" cstate="print"/>
          <a:srcRect/>
          <a:stretch>
            <a:fillRect/>
          </a:stretch>
        </p:blipFill>
        <p:spPr bwMode="auto">
          <a:xfrm>
            <a:off x="881070" y="1169193"/>
            <a:ext cx="7561308" cy="5326899"/>
          </a:xfrm>
          <a:prstGeom prst="rect">
            <a:avLst/>
          </a:prstGeom>
          <a:noFill/>
          <a:ln w="9525">
            <a:noFill/>
            <a:miter lim="800000"/>
            <a:headEnd/>
            <a:tailEnd/>
          </a:ln>
        </p:spPr>
      </p:pic>
    </p:spTree>
    <p:extLst>
      <p:ext uri="{BB962C8B-B14F-4D97-AF65-F5344CB8AC3E}">
        <p14:creationId xmlns:p14="http://schemas.microsoft.com/office/powerpoint/2010/main" xmlns="" val="1222597350"/>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hr-HR" dirty="0"/>
              <a:t>Samofazna modulacija</a:t>
            </a:r>
            <a:br>
              <a:rPr lang="hr-HR" dirty="0"/>
            </a:br>
            <a:r>
              <a:rPr lang="en-US" i="1" dirty="0"/>
              <a:t>Self-Phase </a:t>
            </a:r>
            <a:r>
              <a:rPr lang="en-US" i="1" dirty="0" smtClean="0"/>
              <a:t>Modulation</a:t>
            </a:r>
            <a:r>
              <a:rPr lang="hr-HR" dirty="0" smtClean="0"/>
              <a:t>,</a:t>
            </a:r>
            <a:r>
              <a:rPr lang="en-US" dirty="0" smtClean="0"/>
              <a:t> SPM</a:t>
            </a:r>
            <a:endParaRPr lang="en-US" dirty="0"/>
          </a:p>
        </p:txBody>
      </p:sp>
      <p:sp>
        <p:nvSpPr>
          <p:cNvPr id="68611" name="Rectangle 3"/>
          <p:cNvSpPr>
            <a:spLocks noGrp="1" noChangeArrowheads="1"/>
          </p:cNvSpPr>
          <p:nvPr>
            <p:ph idx="1"/>
          </p:nvPr>
        </p:nvSpPr>
        <p:spPr/>
        <p:txBody>
          <a:bodyPr/>
          <a:lstStyle/>
          <a:p>
            <a:pPr eaLnBrk="1" hangingPunct="1"/>
            <a:r>
              <a:rPr lang="hr-HR" sz="2200" dirty="0" smtClean="0"/>
              <a:t>SPM  modulacijskog signala uzrokuje sužavanje prijenosnog pulsa i proširenje spektra</a:t>
            </a:r>
          </a:p>
          <a:p>
            <a:pPr eaLnBrk="1" hangingPunct="1"/>
            <a:r>
              <a:rPr lang="hr-HR" sz="2200" dirty="0" smtClean="0"/>
              <a:t>To se očito vidi u jako akumuliranoj disperziji ili jako dugim </a:t>
            </a:r>
            <a:r>
              <a:rPr lang="en-US" sz="2200" dirty="0" smtClean="0">
                <a:solidFill>
                  <a:srgbClr val="FF0000"/>
                </a:solidFill>
              </a:rPr>
              <a:t>haul system</a:t>
            </a:r>
            <a:r>
              <a:rPr lang="hr-HR" sz="2200" dirty="0" smtClean="0">
                <a:solidFill>
                  <a:srgbClr val="FF0000"/>
                </a:solidFill>
              </a:rPr>
              <a:t>s</a:t>
            </a:r>
          </a:p>
          <a:p>
            <a:pPr eaLnBrk="1" hangingPunct="1"/>
            <a:r>
              <a:rPr lang="hr-HR" sz="2200" dirty="0" smtClean="0"/>
              <a:t>Kod sustavi s ograničenom  </a:t>
            </a:r>
            <a:br>
              <a:rPr lang="hr-HR" sz="2200" dirty="0" smtClean="0"/>
            </a:br>
            <a:r>
              <a:rPr lang="hr-HR" sz="2200" dirty="0" smtClean="0"/>
              <a:t>disperzijom moguće je da </a:t>
            </a:r>
            <a:br>
              <a:rPr lang="hr-HR" sz="2200" dirty="0" smtClean="0"/>
            </a:br>
            <a:r>
              <a:rPr lang="hr-HR" sz="2200" dirty="0" smtClean="0"/>
              <a:t> ne mogu podnijeti SPM </a:t>
            </a:r>
            <a:br>
              <a:rPr lang="hr-HR" sz="2200" dirty="0" smtClean="0"/>
            </a:br>
            <a:r>
              <a:rPr lang="hr-HR" sz="2200" dirty="0" smtClean="0"/>
              <a:t>efekt.</a:t>
            </a:r>
            <a:r>
              <a:rPr lang="en-US" sz="2200" dirty="0" smtClean="0"/>
              <a:t> </a:t>
            </a:r>
            <a:endParaRPr lang="hr-HR" sz="2200" dirty="0" smtClean="0"/>
          </a:p>
          <a:p>
            <a:pPr eaLnBrk="1" hangingPunct="1"/>
            <a:r>
              <a:rPr lang="hr-HR" sz="2200" dirty="0" smtClean="0"/>
              <a:t>U više kanalnim sustavima s</a:t>
            </a:r>
            <a:br>
              <a:rPr lang="hr-HR" sz="2200" dirty="0" smtClean="0"/>
            </a:br>
            <a:r>
              <a:rPr lang="hr-HR" sz="2200" dirty="0" smtClean="0"/>
              <a:t>uskom razmakom između </a:t>
            </a:r>
            <a:br>
              <a:rPr lang="hr-HR" sz="2200" dirty="0" smtClean="0"/>
            </a:br>
            <a:r>
              <a:rPr lang="hr-HR" sz="2200" dirty="0" smtClean="0"/>
              <a:t>kanala, proširenje spektra </a:t>
            </a:r>
            <a:br>
              <a:rPr lang="hr-HR" sz="2200" dirty="0" smtClean="0"/>
            </a:br>
            <a:r>
              <a:rPr lang="hr-HR" sz="2200" dirty="0" smtClean="0"/>
              <a:t>može uzrokovati smetnje </a:t>
            </a:r>
            <a:br>
              <a:rPr lang="hr-HR" sz="2200" dirty="0" smtClean="0"/>
            </a:br>
            <a:r>
              <a:rPr lang="hr-HR" sz="2200" dirty="0" smtClean="0"/>
              <a:t>između susjednih kanala </a:t>
            </a:r>
            <a:br>
              <a:rPr lang="hr-HR" sz="2200" dirty="0" smtClean="0"/>
            </a:br>
            <a:endParaRPr lang="en-US" sz="2200" dirty="0" smtClean="0"/>
          </a:p>
          <a:p>
            <a:pPr eaLnBrk="1" hangingPunct="1"/>
            <a:endParaRPr lang="en-US" sz="2200" dirty="0" smtClean="0"/>
          </a:p>
        </p:txBody>
      </p:sp>
      <p:pic>
        <p:nvPicPr>
          <p:cNvPr id="23554" name="Picture 2"/>
          <p:cNvPicPr>
            <a:picLocks noChangeAspect="1" noChangeArrowheads="1"/>
          </p:cNvPicPr>
          <p:nvPr/>
        </p:nvPicPr>
        <p:blipFill>
          <a:blip r:embed="rId3" cstate="print"/>
          <a:srcRect/>
          <a:stretch>
            <a:fillRect/>
          </a:stretch>
        </p:blipFill>
        <p:spPr bwMode="auto">
          <a:xfrm>
            <a:off x="4191000" y="2888940"/>
            <a:ext cx="4953000" cy="33432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Proračun</a:t>
            </a:r>
            <a:r>
              <a:rPr lang="en-GB" dirty="0" smtClean="0"/>
              <a:t> </a:t>
            </a:r>
            <a:r>
              <a:rPr lang="en-GB" dirty="0" err="1" smtClean="0"/>
              <a:t>optičkog</a:t>
            </a:r>
            <a:r>
              <a:rPr lang="en-GB" dirty="0" smtClean="0"/>
              <a:t> </a:t>
            </a:r>
            <a:r>
              <a:rPr lang="en-GB" dirty="0" err="1" smtClean="0"/>
              <a:t>linka</a:t>
            </a:r>
            <a:endParaRPr lang="hr-HR" dirty="0"/>
          </a:p>
        </p:txBody>
      </p:sp>
      <p:pic>
        <p:nvPicPr>
          <p:cNvPr id="683010" name="Picture 2"/>
          <p:cNvPicPr>
            <a:picLocks noChangeAspect="1" noChangeArrowheads="1"/>
          </p:cNvPicPr>
          <p:nvPr/>
        </p:nvPicPr>
        <p:blipFill>
          <a:blip r:embed="rId2" cstate="print"/>
          <a:srcRect/>
          <a:stretch>
            <a:fillRect/>
          </a:stretch>
        </p:blipFill>
        <p:spPr bwMode="auto">
          <a:xfrm>
            <a:off x="576263" y="1333536"/>
            <a:ext cx="7991475" cy="4724400"/>
          </a:xfrm>
          <a:prstGeom prst="rect">
            <a:avLst/>
          </a:prstGeom>
          <a:noFill/>
          <a:ln w="9525">
            <a:noFill/>
            <a:miter lim="800000"/>
            <a:headEnd/>
            <a:tailEnd/>
          </a:ln>
        </p:spPr>
      </p:pic>
    </p:spTree>
    <p:extLst>
      <p:ext uri="{BB962C8B-B14F-4D97-AF65-F5344CB8AC3E}">
        <p14:creationId xmlns:p14="http://schemas.microsoft.com/office/powerpoint/2010/main" xmlns="" val="4268068142"/>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hr-HR" dirty="0" smtClean="0"/>
              <a:t>Međufazna modulacija </a:t>
            </a:r>
            <a:br>
              <a:rPr lang="hr-HR" dirty="0" smtClean="0"/>
            </a:br>
            <a:r>
              <a:rPr lang="en-US" i="1" dirty="0" smtClean="0"/>
              <a:t>Cross Phase Modulation</a:t>
            </a:r>
            <a:r>
              <a:rPr lang="hr-HR" dirty="0" smtClean="0"/>
              <a:t>, </a:t>
            </a:r>
            <a:r>
              <a:rPr lang="en-US" dirty="0" smtClean="0"/>
              <a:t>XPM</a:t>
            </a:r>
            <a:endParaRPr lang="en-US" dirty="0"/>
          </a:p>
        </p:txBody>
      </p:sp>
      <p:sp>
        <p:nvSpPr>
          <p:cNvPr id="70659" name="Rectangle 3"/>
          <p:cNvSpPr>
            <a:spLocks noGrp="1" noChangeArrowheads="1"/>
          </p:cNvSpPr>
          <p:nvPr>
            <p:ph idx="1"/>
          </p:nvPr>
        </p:nvSpPr>
        <p:spPr/>
        <p:txBody>
          <a:bodyPr/>
          <a:lstStyle/>
          <a:p>
            <a:pPr eaLnBrk="1" hangingPunct="1"/>
            <a:r>
              <a:rPr lang="hr-HR" sz="2200" dirty="0" smtClean="0"/>
              <a:t>Kod više kanalnih sustav, kada promjena jakosti svjetlosnog signala uzrokuje promjenu faze kao posljedicu međudjelovanja  između susjednih kanala fazna modulacija će proširiti spektar signala</a:t>
            </a:r>
            <a:endParaRPr lang="en-US" sz="2200" dirty="0" smtClean="0"/>
          </a:p>
          <a:p>
            <a:pPr eaLnBrk="1" hangingPunct="1"/>
            <a:r>
              <a:rPr lang="hr-HR" sz="2200" dirty="0" smtClean="0"/>
              <a:t>Veličina proširenja spektra koje je nastalo zbog XPM je povezano s razmakom kanala-&gt; disperzija uzrokovana različitim grupnim brzinama vodit će do međudjelovanja pulsova da se razdvoje prilikom prolaska duž optičke niti</a:t>
            </a:r>
            <a:endParaRPr lang="en-US" sz="2200" dirty="0" smtClean="0"/>
          </a:p>
          <a:p>
            <a:pPr eaLnBrk="1" hangingPunct="1"/>
            <a:r>
              <a:rPr lang="hr-HR" sz="2200" dirty="0" smtClean="0"/>
              <a:t>Jednom kada nastane proširenje spektra uzrokovano XPM signal će pretrpjeti veliko trenutno proširenje zbog kromatske disperzije prilikom propagacije duž optičke niti</a:t>
            </a:r>
            <a:endParaRPr lang="en-US" sz="2200" dirty="0" smtClean="0"/>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sis">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31576</TotalTime>
  <Words>5792</Words>
  <Application>Microsoft Office PowerPoint</Application>
  <PresentationFormat>On-screen Show (4:3)</PresentationFormat>
  <Paragraphs>756</Paragraphs>
  <Slides>80</Slides>
  <Notes>71</Notes>
  <HiddenSlides>14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Thesis</vt:lpstr>
      <vt:lpstr>Document</vt:lpstr>
      <vt:lpstr>Fotoničke komunikacijske tehnologije </vt:lpstr>
      <vt:lpstr>Raspored predavanja</vt:lpstr>
      <vt:lpstr>NELINEARNI EFEKTI</vt:lpstr>
      <vt:lpstr>Nelinearni efekti u jednomodnim vlaknima</vt:lpstr>
      <vt:lpstr>Nelinearni efekti u jednomodnim vlaknima</vt:lpstr>
      <vt:lpstr>Nelinearni efekti u jednomodnim vlaknima</vt:lpstr>
      <vt:lpstr>Samofazna modulacija Self-Phase Modulation, SPM</vt:lpstr>
      <vt:lpstr>Samofazna modulacija Self-Phase Modulation, SPM</vt:lpstr>
      <vt:lpstr>Međufazna modulacija  Cross Phase Modulation, XPM</vt:lpstr>
      <vt:lpstr>Međufazna modulacija  Cross Phase Modulation, XPM</vt:lpstr>
      <vt:lpstr>Miješanje četiri vala  Four Wave Mixing</vt:lpstr>
      <vt:lpstr>Miješanje četiri vala  Four Wave Mixing</vt:lpstr>
      <vt:lpstr>Miješanje četiri vala  Four Wave Mixing</vt:lpstr>
      <vt:lpstr>Solitonski prijenos</vt:lpstr>
      <vt:lpstr>Optičke komponente Optical Components</vt:lpstr>
      <vt:lpstr>Komunikacijski put u optičkoj mreži</vt:lpstr>
      <vt:lpstr>Struktura optičke mreže</vt:lpstr>
      <vt:lpstr>Optičke komponente</vt:lpstr>
      <vt:lpstr>Optičke komponente</vt:lpstr>
      <vt:lpstr>Optičke komponente Optical components</vt:lpstr>
      <vt:lpstr>Sprežnici Couplers</vt:lpstr>
      <vt:lpstr>Vrste sprežnika</vt:lpstr>
      <vt:lpstr>4x4 zvjezdasti sprežnik  Star Coupler</vt:lpstr>
      <vt:lpstr>Izolatori i cirkulatori</vt:lpstr>
      <vt:lpstr>Optičke komponente Optical components</vt:lpstr>
      <vt:lpstr>Filteri</vt:lpstr>
      <vt:lpstr>Filter s Mach-Zehnderovim interferometrom Michelsonov filter s rešetkom</vt:lpstr>
      <vt:lpstr>Akustičko/optički filter</vt:lpstr>
      <vt:lpstr>Add/drop filter s Mach - Zehnderovim interferometrom</vt:lpstr>
      <vt:lpstr>Optičke komponente Optical components</vt:lpstr>
      <vt:lpstr>Pojačala Amplifiers</vt:lpstr>
      <vt:lpstr>Karakteristike optičkih pojačala</vt:lpstr>
      <vt:lpstr>Karakteristike optički pojačala koje često susrećemo</vt:lpstr>
      <vt:lpstr>Karakteristike optički pojačala koje često susrećemo</vt:lpstr>
      <vt:lpstr>Karakteristike optički pojačala koje često susrećemo</vt:lpstr>
      <vt:lpstr>Vrste optički pojačala</vt:lpstr>
      <vt:lpstr>Optička pojačala Raspon spektra</vt:lpstr>
      <vt:lpstr>Pojačalo s Erbijem dopiranom niti</vt:lpstr>
      <vt:lpstr>Pojačalo s Erbijem dopiranom niti</vt:lpstr>
      <vt:lpstr>Pojačalo s Erbijem dopiranom niti</vt:lpstr>
      <vt:lpstr>Optička struktura pojačala s Erbijem dopiranom niti</vt:lpstr>
      <vt:lpstr>Optička struktura pojačala s Erbijem dopiranom niti</vt:lpstr>
      <vt:lpstr>Prednosti pojačala s erbijem dopiranom niti</vt:lpstr>
      <vt:lpstr>Nedostaci pojačala s erbijem dopiranom niti</vt:lpstr>
      <vt:lpstr>Principi rada  Raman-ovog pojačala</vt:lpstr>
      <vt:lpstr>Principi rada  Raman-ovog pojačala</vt:lpstr>
      <vt:lpstr>Karakteristike Raman-ovog pojačala</vt:lpstr>
      <vt:lpstr>Karakteristike Raman-ovog pojačala</vt:lpstr>
      <vt:lpstr>Karakteristike Raman-ovog pojačala</vt:lpstr>
      <vt:lpstr>Vrste Raman-ovih pojačala</vt:lpstr>
      <vt:lpstr>Vrste Raman-ovih pojačala</vt:lpstr>
      <vt:lpstr>Prednosti Raman-ovih pojačala</vt:lpstr>
      <vt:lpstr>Nedostaci Raman-ovih pojačala</vt:lpstr>
      <vt:lpstr>Poluvodička optička pojačala</vt:lpstr>
      <vt:lpstr>Poluvodička optička pojačala</vt:lpstr>
      <vt:lpstr>Prednosti i nedostaci Poluvodička optička pojačala </vt:lpstr>
      <vt:lpstr>Poluvodička optička pojačala</vt:lpstr>
      <vt:lpstr>Primjeri pojačala</vt:lpstr>
      <vt:lpstr>Primjeri pojačala (Huawei)</vt:lpstr>
      <vt:lpstr>Pojačanje kaskade pojačala</vt:lpstr>
      <vt:lpstr>Optičke komponente Optical components Predajnici i prijemnici</vt:lpstr>
      <vt:lpstr>Predajnici (Transmitters) Laseri</vt:lpstr>
      <vt:lpstr>Predajnici (Transmitters) Ugodivi laseri (Tunable Lasers)</vt:lpstr>
      <vt:lpstr>Prijemnici  Receivers</vt:lpstr>
      <vt:lpstr>Optičke komponente Optical components Valni pretvarači</vt:lpstr>
      <vt:lpstr>Valni pretvornici</vt:lpstr>
      <vt:lpstr>Valni pretvarač</vt:lpstr>
      <vt:lpstr>Valni pretvarač s među-dobitnom modulacijom(XGM) </vt:lpstr>
      <vt:lpstr>Mach-Zehnder Interferometer</vt:lpstr>
      <vt:lpstr>3R regeneracija</vt:lpstr>
      <vt:lpstr>Proračun optičkog linka</vt:lpstr>
      <vt:lpstr>Proračun optičkog linka</vt:lpstr>
      <vt:lpstr>Proračun optičkog linka</vt:lpstr>
      <vt:lpstr>Proračun optičkog linka</vt:lpstr>
      <vt:lpstr>Proračun optičkog linka</vt:lpstr>
      <vt:lpstr>Proračun optičkog linka</vt:lpstr>
      <vt:lpstr>Proračun optičkog linka</vt:lpstr>
      <vt:lpstr>Proračun optičkog linka</vt:lpstr>
      <vt:lpstr>Proračun optičkog linka</vt:lpstr>
      <vt:lpstr>Proračun optičkog linka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FKT</dc:title>
  <dc:creator>Marko Lackovic</dc:creator>
  <cp:lastModifiedBy>Administrator</cp:lastModifiedBy>
  <cp:revision>473</cp:revision>
  <cp:lastPrinted>1601-01-01T00:00:00Z</cp:lastPrinted>
  <dcterms:created xsi:type="dcterms:W3CDTF">1601-01-01T00:00:00Z</dcterms:created>
  <dcterms:modified xsi:type="dcterms:W3CDTF">2011-10-17T11:40:38Z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