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hr-H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78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6EC14-96E7-4A28-B648-CE1AD02BDF9F}" type="datetimeFigureOut">
              <a:rPr lang="sr-Latn-CS" smtClean="0"/>
              <a:t>24.3.2010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12ABC-A646-41F6-A3EF-5859872352A3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2EB8F-4231-428A-AE1E-4D6433002AD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7B315-81BD-4332-93F1-63DDD8DDD89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DDECA-79FD-4CF5-BBA6-C9675B31D7E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76A66-0596-4CB7-ADD2-8F384C2EE6C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013D-C3ED-4A68-85DD-F323858823A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DA8DD-A8AE-4C3F-A5BC-13E20748512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1D819-4152-438C-AF17-0585658F039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05C9E-5FA6-4818-826A-1D54A1A47A2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848D4-1C4F-433D-A6A8-00DA38BAEDE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8B84-295E-435C-BE1F-49E831EC3AC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DA246-9833-4874-9022-5C6160FE412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944FD-300B-41B5-9AC5-7702AE853D7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C6F5E69-86B9-4D89-9742-126F63EA442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sambunj@mef.hr" TargetMode="External"/><Relationship Id="rId2" Type="http://schemas.openxmlformats.org/officeDocument/2006/relationships/hyperlink" Target="mailto:jelka.petrak@mef.h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r-HR" sz="4000" smtClean="0"/>
              <a:t>ISTRAŽIVANJA, PUBLIKACIJE I ODGOVORNOST U ZNANOSTI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r-HR" sz="2000" smtClean="0"/>
              <a:t>Prof. dr. sc. Jelka Petrak</a:t>
            </a:r>
          </a:p>
          <a:p>
            <a:pPr eaLnBrk="1" hangingPunct="1">
              <a:lnSpc>
                <a:spcPct val="80000"/>
              </a:lnSpc>
            </a:pPr>
            <a:r>
              <a:rPr lang="hr-HR" sz="2000" smtClean="0">
                <a:hlinkClick r:id="rId2"/>
              </a:rPr>
              <a:t>jelka.petrak@mef.hr</a:t>
            </a:r>
            <a:endParaRPr lang="hr-HR" sz="2000" smtClean="0"/>
          </a:p>
          <a:p>
            <a:pPr eaLnBrk="1" hangingPunct="1">
              <a:lnSpc>
                <a:spcPct val="80000"/>
              </a:lnSpc>
            </a:pPr>
            <a:endParaRPr lang="hr-HR" sz="2000" smtClean="0"/>
          </a:p>
          <a:p>
            <a:pPr eaLnBrk="1" hangingPunct="1">
              <a:lnSpc>
                <a:spcPct val="80000"/>
              </a:lnSpc>
            </a:pPr>
            <a:r>
              <a:rPr lang="hr-HR" sz="2000" smtClean="0"/>
              <a:t>Dr. Dario Sambunjak</a:t>
            </a:r>
          </a:p>
          <a:p>
            <a:pPr eaLnBrk="1" hangingPunct="1">
              <a:lnSpc>
                <a:spcPct val="80000"/>
              </a:lnSpc>
            </a:pPr>
            <a:r>
              <a:rPr lang="hr-HR" sz="2000" smtClean="0">
                <a:hlinkClick r:id="rId3"/>
              </a:rPr>
              <a:t>dsambunj@mef.hr</a:t>
            </a:r>
            <a:endParaRPr lang="hr-HR" sz="2000" smtClean="0"/>
          </a:p>
          <a:p>
            <a:pPr eaLnBrk="1" hangingPunct="1">
              <a:lnSpc>
                <a:spcPct val="80000"/>
              </a:lnSpc>
            </a:pPr>
            <a:endParaRPr lang="hr-HR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2EB8F-4231-428A-AE1E-4D6433002AD5}" type="slidenum">
              <a:rPr lang="hr-HR" smtClean="0"/>
              <a:pPr>
                <a:defRPr/>
              </a:pPr>
              <a:t>1</a:t>
            </a:fld>
            <a:endParaRPr lang="hr-H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242888"/>
            <a:ext cx="8229600" cy="1196976"/>
          </a:xfrm>
        </p:spPr>
        <p:txBody>
          <a:bodyPr/>
          <a:lstStyle/>
          <a:p>
            <a:pPr eaLnBrk="1" hangingPunct="1"/>
            <a:r>
              <a:rPr lang="hr-HR" smtClean="0"/>
              <a:t>Nastavne jedinice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eaLnBrk="1" hangingPunct="1"/>
            <a:r>
              <a:rPr lang="hr-HR" smtClean="0"/>
              <a:t>Znanost i znanstveno istraživanje</a:t>
            </a:r>
          </a:p>
          <a:p>
            <a:pPr eaLnBrk="1" hangingPunct="1"/>
            <a:r>
              <a:rPr lang="hr-HR" smtClean="0"/>
              <a:t>Znanstvena metoda</a:t>
            </a:r>
          </a:p>
          <a:p>
            <a:pPr eaLnBrk="1" hangingPunct="1"/>
            <a:r>
              <a:rPr lang="hr-HR" smtClean="0"/>
              <a:t>Prikupljanje i obrada podataka </a:t>
            </a:r>
          </a:p>
          <a:p>
            <a:pPr eaLnBrk="1" hangingPunct="1"/>
            <a:r>
              <a:rPr lang="hr-HR" smtClean="0"/>
              <a:t>Objavljivanje znanstvenih rezultata</a:t>
            </a:r>
          </a:p>
          <a:p>
            <a:pPr eaLnBrk="1" hangingPunct="1"/>
            <a:r>
              <a:rPr lang="hr-HR" smtClean="0"/>
              <a:t>Pretraživanje literature (bibliografske baze podataka i baze cjelovitih tekstova)</a:t>
            </a:r>
          </a:p>
          <a:p>
            <a:pPr eaLnBrk="1" hangingPunct="1"/>
            <a:r>
              <a:rPr lang="hr-HR" smtClean="0"/>
              <a:t>Patenti</a:t>
            </a:r>
          </a:p>
          <a:p>
            <a:pPr eaLnBrk="1" hangingPunct="1"/>
            <a:r>
              <a:rPr lang="hr-HR" smtClean="0"/>
              <a:t>Znanost na web-u</a:t>
            </a:r>
          </a:p>
          <a:p>
            <a:pPr eaLnBrk="1" hangingPunct="1"/>
            <a:endParaRPr lang="hr-HR" smtClean="0"/>
          </a:p>
          <a:p>
            <a:pPr eaLnBrk="1" hangingPunct="1"/>
            <a:endParaRPr lang="hr-HR" smtClean="0"/>
          </a:p>
          <a:p>
            <a:pPr eaLnBrk="1" hangingPunct="1">
              <a:buFontTx/>
              <a:buNone/>
            </a:pPr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013D-C3ED-4A68-85DD-F323858823A5}" type="slidenum">
              <a:rPr lang="hr-HR" smtClean="0"/>
              <a:pPr>
                <a:defRPr/>
              </a:pPr>
              <a:t>2</a:t>
            </a:fld>
            <a:endParaRPr lang="hr-H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Nastavne jedinice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smtClean="0"/>
              <a:t>Znanstvena etika</a:t>
            </a:r>
          </a:p>
          <a:p>
            <a:pPr lvl="1" eaLnBrk="1" hangingPunct="1"/>
            <a:r>
              <a:rPr lang="hr-HR" smtClean="0"/>
              <a:t>Odgovorno znanstveno ponašanje</a:t>
            </a:r>
          </a:p>
          <a:p>
            <a:pPr lvl="1" eaLnBrk="1" hangingPunct="1"/>
            <a:r>
              <a:rPr lang="hr-HR" smtClean="0"/>
              <a:t>Etički kodeks</a:t>
            </a:r>
          </a:p>
          <a:p>
            <a:pPr lvl="1" eaLnBrk="1" hangingPunct="1"/>
            <a:r>
              <a:rPr lang="hr-HR" smtClean="0"/>
              <a:t>Kršenje etike</a:t>
            </a:r>
          </a:p>
          <a:p>
            <a:pPr lvl="2" eaLnBrk="1" hangingPunct="1"/>
            <a:r>
              <a:rPr lang="hr-HR" smtClean="0"/>
              <a:t>Plagiranje</a:t>
            </a:r>
          </a:p>
          <a:p>
            <a:pPr lvl="2" eaLnBrk="1" hangingPunct="1"/>
            <a:r>
              <a:rPr lang="hr-HR" smtClean="0"/>
              <a:t>Falsificiranje</a:t>
            </a:r>
          </a:p>
          <a:p>
            <a:pPr lvl="2" eaLnBrk="1" hangingPunct="1"/>
            <a:r>
              <a:rPr lang="hr-HR" smtClean="0"/>
              <a:t>Kršenje autorskih prava</a:t>
            </a:r>
          </a:p>
          <a:p>
            <a:pPr lvl="2" eaLnBrk="1" hangingPunct="1"/>
            <a:r>
              <a:rPr lang="hr-HR" smtClean="0"/>
              <a:t>Prikrivanje nepovoljnih rezultata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013D-C3ED-4A68-85DD-F323858823A5}" type="slidenum">
              <a:rPr lang="hr-HR" smtClean="0"/>
              <a:pPr>
                <a:defRPr/>
              </a:pPr>
              <a:t>3</a:t>
            </a:fld>
            <a:endParaRPr lang="hr-H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Nastavnici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smtClean="0"/>
              <a:t>Prof. dr. sc. Jelka Petrak</a:t>
            </a:r>
          </a:p>
          <a:p>
            <a:pPr eaLnBrk="1" hangingPunct="1"/>
            <a:r>
              <a:rPr lang="hr-HR" smtClean="0"/>
              <a:t>Dr. med. Dario Sambunjak</a:t>
            </a:r>
          </a:p>
          <a:p>
            <a:pPr eaLnBrk="1" hangingPunct="1"/>
            <a:r>
              <a:rPr lang="hr-HR" smtClean="0"/>
              <a:t>Prof. dr. sc. Mladen Petrovečki</a:t>
            </a:r>
          </a:p>
          <a:p>
            <a:pPr eaLnBrk="1" hangingPunct="1"/>
            <a:r>
              <a:rPr lang="hr-HR" smtClean="0"/>
              <a:t>Dr.sc. Vlatka Petrović</a:t>
            </a:r>
          </a:p>
          <a:p>
            <a:pPr eaLnBrk="1" hangingPunct="1"/>
            <a:r>
              <a:rPr lang="hr-HR" smtClean="0"/>
              <a:t>Branka Marijanović, prof.</a:t>
            </a:r>
          </a:p>
          <a:p>
            <a:pPr eaLnBrk="1" hangingPunct="1"/>
            <a:r>
              <a:rPr lang="hr-HR" smtClean="0"/>
              <a:t>Krešimir Zauder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013D-C3ED-4A68-85DD-F323858823A5}" type="slidenum">
              <a:rPr lang="hr-HR" smtClean="0"/>
              <a:pPr>
                <a:defRPr/>
              </a:pPr>
              <a:t>4</a:t>
            </a:fld>
            <a:endParaRPr lang="hr-H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Tijek stjecanja ocjene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smtClean="0"/>
              <a:t>sudjelovanje u nastavi - do 5 bodova</a:t>
            </a:r>
          </a:p>
          <a:p>
            <a:pPr eaLnBrk="1" hangingPunct="1"/>
            <a:r>
              <a:rPr lang="hr-HR" smtClean="0"/>
              <a:t>domaće zadaće (3) - do 5 bodova svaka</a:t>
            </a:r>
          </a:p>
          <a:p>
            <a:pPr eaLnBrk="1" hangingPunct="1"/>
            <a:r>
              <a:rPr lang="hr-HR" smtClean="0"/>
              <a:t>međuispiti (2) - po 11 pitanja, do 22 boda svaki</a:t>
            </a:r>
          </a:p>
          <a:p>
            <a:pPr eaLnBrk="1" hangingPunct="1"/>
            <a:r>
              <a:rPr lang="hr-HR" smtClean="0"/>
              <a:t>završni ispit - (18 pitanja) do 36 bodova</a:t>
            </a:r>
          </a:p>
          <a:p>
            <a:pPr eaLnBrk="1" hangingPunct="1"/>
            <a:r>
              <a:rPr lang="hr-HR" smtClean="0"/>
              <a:t>minimalan broj bodova za prolaz predmeta: 50 bodova (od toga najmanje 14 bodova sa završnog ispita)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013D-C3ED-4A68-85DD-F323858823A5}" type="slidenum">
              <a:rPr lang="hr-HR" smtClean="0"/>
              <a:pPr>
                <a:defRPr/>
              </a:pPr>
              <a:t>5</a:t>
            </a:fld>
            <a:endParaRPr lang="hr-H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Raspored</a:t>
            </a:r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/>
              <a:tblGrid>
                <a:gridCol w="1633538"/>
                <a:gridCol w="3275012"/>
                <a:gridCol w="3321050"/>
              </a:tblGrid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23.02.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Petrak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Uvod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02.03.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Sambunjak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Znanost i znanstvena metoda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09.03.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Sambunjak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Etika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16.03.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Sambunjak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Vrste istraživanja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23.03.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Petrovečki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Prikupljanje i obrada podataka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31.03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C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Međuispit (18 sati)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13.04.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Sambunjak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Znanstveni članak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20.04.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Sambunjak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Kritička ocjena članka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27.04.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Sambunjak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Pisanje i objavljivanje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04.05.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Marianovic/Petrak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Znanstvene informacije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20.05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C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Međuispit (18 sati)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25.05.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Petrović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Patenti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01.06.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Petrović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Patenti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08.06.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Zauder/Petrak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Upravljanje referencijama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15.06.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Zauder/Petrak/Marianovic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Znanost i web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23.06.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C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Završni ispit (18 sati)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76A66-0596-4CB7-ADD2-8F384C2EE6CE}" type="slidenum">
              <a:rPr lang="hr-HR" smtClean="0"/>
              <a:pPr>
                <a:defRPr/>
              </a:pPr>
              <a:t>6</a:t>
            </a:fld>
            <a:endParaRPr lang="hr-H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261</Words>
  <Application>Microsoft Office PowerPoint</Application>
  <PresentationFormat>On-screen Show (4:3)</PresentationFormat>
  <Paragraphs>89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ISTRAŽIVANJA, PUBLIKACIJE I ODGOVORNOST U ZNANOSTI</vt:lpstr>
      <vt:lpstr>Nastavne jedinice</vt:lpstr>
      <vt:lpstr>Nastavne jedinice</vt:lpstr>
      <vt:lpstr>Nastavnici</vt:lpstr>
      <vt:lpstr>Tijek stjecanja ocjene</vt:lpstr>
      <vt:lpstr>Raspored</vt:lpstr>
    </vt:vector>
  </TitlesOfParts>
  <Company>FER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ISTRAŽIVANJA, PUBLIKACIJE I ODGOVORNOST U ZNANOSTI</dc:title>
  <dc:creator>branka</dc:creator>
  <cp:lastModifiedBy>Tomislav</cp:lastModifiedBy>
  <cp:revision>4</cp:revision>
  <dcterms:created xsi:type="dcterms:W3CDTF">2010-02-24T08:05:26Z</dcterms:created>
  <dcterms:modified xsi:type="dcterms:W3CDTF">2010-03-24T16:14:00Z</dcterms:modified>
</cp:coreProperties>
</file>