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321" r:id="rId2"/>
    <p:sldId id="264" r:id="rId3"/>
    <p:sldId id="282" r:id="rId4"/>
    <p:sldId id="299" r:id="rId5"/>
    <p:sldId id="267" r:id="rId6"/>
    <p:sldId id="283" r:id="rId7"/>
    <p:sldId id="284" r:id="rId8"/>
    <p:sldId id="285" r:id="rId9"/>
    <p:sldId id="286" r:id="rId10"/>
    <p:sldId id="316" r:id="rId11"/>
    <p:sldId id="303" r:id="rId12"/>
    <p:sldId id="287" r:id="rId13"/>
    <p:sldId id="288" r:id="rId14"/>
    <p:sldId id="289" r:id="rId15"/>
    <p:sldId id="277" r:id="rId16"/>
    <p:sldId id="278" r:id="rId17"/>
    <p:sldId id="279" r:id="rId18"/>
    <p:sldId id="302" r:id="rId19"/>
    <p:sldId id="311" r:id="rId20"/>
    <p:sldId id="280" r:id="rId21"/>
    <p:sldId id="293" r:id="rId22"/>
    <p:sldId id="281" r:id="rId23"/>
    <p:sldId id="292" r:id="rId24"/>
    <p:sldId id="301" r:id="rId25"/>
    <p:sldId id="314" r:id="rId26"/>
    <p:sldId id="306" r:id="rId27"/>
    <p:sldId id="308" r:id="rId28"/>
    <p:sldId id="317" r:id="rId29"/>
    <p:sldId id="312" r:id="rId30"/>
    <p:sldId id="291" r:id="rId31"/>
    <p:sldId id="294" r:id="rId32"/>
    <p:sldId id="304" r:id="rId33"/>
    <p:sldId id="305" r:id="rId34"/>
    <p:sldId id="295" r:id="rId35"/>
    <p:sldId id="296" r:id="rId36"/>
    <p:sldId id="297" r:id="rId37"/>
    <p:sldId id="298" r:id="rId38"/>
    <p:sldId id="300" r:id="rId39"/>
    <p:sldId id="320" r:id="rId4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pubBrowser="v4" r:id="rId1">
    <p:sldAll/>
  </p:htmlPubPr>
  <p:webPr encoding="us-ascii"/>
  <p:clrMru>
    <a:srgbClr val="FF0000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00" autoAdjust="0"/>
    <p:restoredTop sz="93600" autoAdjust="0"/>
  </p:normalViewPr>
  <p:slideViewPr>
    <p:cSldViewPr>
      <p:cViewPr>
        <p:scale>
          <a:sx n="75" d="100"/>
          <a:sy n="75" d="100"/>
        </p:scale>
        <p:origin x="-130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D:\Jelka\prezentacije\fer-1uvod09.mht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1BBEBA7-07B8-4FE4-BBC4-7B2113530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9F63D-3CA6-4C2F-B258-5EC85A7E30E6}" type="datetimeFigureOut">
              <a:rPr lang="sr-Latn-CS" smtClean="0"/>
              <a:t>24.3.2010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B63DB-54BE-4581-A0F4-72EAD44C57B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hr-HR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46B25-6C8F-45BB-AE99-03339F03431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0D63-31F9-445A-BB30-936142007A2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6D3D-29E1-45EF-B8F2-36BB98D7B73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D34B-9895-4012-8789-912C3FC7259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C154-748A-4464-9264-A9E0C1537B4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E563-34FD-4F33-8F10-CE1565990E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99BFC-F8F0-4A70-B6DF-8287F5E4441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2859B-5614-4091-91ED-24CA6010DEC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08BC9-3F1E-47DE-8B10-BF8703EABFD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7BB4-8A50-41AC-A11B-1DF1EC46933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F0141-2EA3-43C2-B37C-BE9D2A275A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37DF-AD9B-4BC2-98D1-E8D60B5015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2253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2253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D2FE8ACE-09D6-41F0-A8A0-4F399A81831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ambunj@mef.hr" TargetMode="External"/><Relationship Id="rId2" Type="http://schemas.openxmlformats.org/officeDocument/2006/relationships/hyperlink" Target="mailto:jelka.petrak@mef.h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ISTRAŽIVANJA, PUBLIKACIJE I ODGOVORNOST U ZNANOSTI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000" smtClean="0"/>
              <a:t>Prof. dr. sc. Jelka Petrak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hlinkClick r:id="rId2"/>
              </a:rPr>
              <a:t>jelka.petrak@mef.hr</a:t>
            </a:r>
            <a:endParaRPr lang="hr-HR" sz="2000" smtClean="0"/>
          </a:p>
          <a:p>
            <a:pPr eaLnBrk="1" hangingPunct="1">
              <a:lnSpc>
                <a:spcPct val="80000"/>
              </a:lnSpc>
            </a:pPr>
            <a:endParaRPr lang="hr-HR" sz="2000" smtClean="0"/>
          </a:p>
          <a:p>
            <a:pPr eaLnBrk="1" hangingPunct="1">
              <a:lnSpc>
                <a:spcPct val="80000"/>
              </a:lnSpc>
            </a:pPr>
            <a:r>
              <a:rPr lang="hr-HR" sz="2000" smtClean="0"/>
              <a:t>Dr. Dario Sambunjak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hlinkClick r:id="rId3"/>
              </a:rPr>
              <a:t>dsambunj@mef.hr</a:t>
            </a:r>
            <a:endParaRPr lang="hr-HR" sz="2000" smtClean="0"/>
          </a:p>
          <a:p>
            <a:pPr eaLnBrk="1" hangingPunct="1">
              <a:lnSpc>
                <a:spcPct val="80000"/>
              </a:lnSpc>
            </a:pPr>
            <a:endParaRPr lang="hr-HR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46B25-6C8F-45BB-AE99-03339F03431A}" type="slidenum">
              <a:rPr lang="hr-HR" smtClean="0"/>
              <a:pPr>
                <a:defRPr/>
              </a:pPr>
              <a:t>1</a:t>
            </a:fld>
            <a:endParaRPr lang="hr-H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00FF"/>
                </a:solidFill>
              </a:rPr>
              <a:t>Znanstvenici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800" smtClean="0">
                <a:solidFill>
                  <a:srgbClr val="0000FF"/>
                </a:solidFill>
              </a:rPr>
              <a:t>Newton:</a:t>
            </a:r>
            <a:r>
              <a:rPr lang="hr-HR" sz="2800" smtClean="0"/>
              <a:t> </a:t>
            </a:r>
            <a:r>
              <a:rPr lang="hr-HR" sz="2800" i="1" smtClean="0">
                <a:solidFill>
                  <a:srgbClr val="FF0000"/>
                </a:solidFill>
              </a:rPr>
              <a:t>One stands on the shoulders of giants</a:t>
            </a:r>
            <a:r>
              <a:rPr lang="hr-HR" sz="2800" i="1" smtClean="0"/>
              <a:t> (Stajati na ramenima velikana – Google Scholar)… </a:t>
            </a:r>
            <a:r>
              <a:rPr lang="hr-HR" sz="2800" smtClean="0"/>
              <a:t>i može gledati dalje od drugih</a:t>
            </a:r>
          </a:p>
          <a:p>
            <a:pPr eaLnBrk="1" hangingPunct="1">
              <a:lnSpc>
                <a:spcPct val="90000"/>
              </a:lnSpc>
            </a:pPr>
            <a:r>
              <a:rPr lang="hr-HR" sz="2800" smtClean="0"/>
              <a:t>Rad pojedinca nastavlja se na rad prethodnika, on surađuje s drugima i njegov rad drugi prate i provjeravaju</a:t>
            </a:r>
          </a:p>
          <a:p>
            <a:pPr eaLnBrk="1" hangingPunct="1">
              <a:lnSpc>
                <a:spcPct val="90000"/>
              </a:lnSpc>
            </a:pPr>
            <a:r>
              <a:rPr lang="hr-HR" sz="2800" smtClean="0"/>
              <a:t>Znanost je društvena aktivnost i znanstvenik se treba pridržavati mnogih konvencija koji tvore sustav spoznavanja, prijenosa i javnosti znanstvenih informacija.</a:t>
            </a:r>
          </a:p>
          <a:p>
            <a:pPr eaLnBrk="1" hangingPunct="1">
              <a:lnSpc>
                <a:spcPct val="90000"/>
              </a:lnSpc>
            </a:pPr>
            <a:endParaRPr lang="hr-HR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Podjela znanstvenih istraživanja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800" b="1" smtClean="0">
                <a:solidFill>
                  <a:srgbClr val="0033CC"/>
                </a:solidFill>
              </a:rPr>
              <a:t>Vrijeme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Retrospektivna (podaci već postoje i ne mogu se provoditi nova mjerenja)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Prospektivna (zasnivaju se na predviđanju i planiranju)</a:t>
            </a:r>
          </a:p>
          <a:p>
            <a:pPr eaLnBrk="1" hangingPunct="1">
              <a:lnSpc>
                <a:spcPct val="80000"/>
              </a:lnSpc>
            </a:pPr>
            <a:r>
              <a:rPr lang="hr-HR" sz="2800" b="1" smtClean="0">
                <a:solidFill>
                  <a:srgbClr val="0033CC"/>
                </a:solidFill>
              </a:rPr>
              <a:t>Osobitost prikupljenih podataka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Kvantitativna (brojčani podaci)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Kvalitativna (upitnici, promatranja, razgovor)</a:t>
            </a:r>
          </a:p>
          <a:p>
            <a:pPr eaLnBrk="1" hangingPunct="1">
              <a:lnSpc>
                <a:spcPct val="80000"/>
              </a:lnSpc>
            </a:pPr>
            <a:r>
              <a:rPr lang="hr-HR" sz="2800" b="1" smtClean="0">
                <a:solidFill>
                  <a:srgbClr val="0033CC"/>
                </a:solidFill>
              </a:rPr>
              <a:t>Znanstveni opseg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Monodisciplinarna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Multidisciplinarna (ekologija – fizika, kemija, biologija)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2300" smtClean="0">
                <a:solidFill>
                  <a:srgbClr val="0033CC"/>
                </a:solidFill>
              </a:rPr>
              <a:t>Interdisciplinarna (interakcija temeljnih i primijenjenih – npr. agronomija)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b="1" smtClean="0">
                <a:solidFill>
                  <a:srgbClr val="0033CC"/>
                </a:solidFill>
              </a:rPr>
              <a:t>Razvijena društva dominaciju grade na ekonomiji temeljenoj na znanju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800" smtClean="0">
                <a:solidFill>
                  <a:srgbClr val="0000FF"/>
                </a:solidFill>
              </a:rPr>
              <a:t>Ekonomija utemeljena na znanju – utemeljena je na stvaranju, distribuciji i uporabi ZNANJA kao glavnog pokretača rasta, bogatstva i zapošljavanja.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>
                <a:solidFill>
                  <a:srgbClr val="0000FF"/>
                </a:solidFill>
              </a:rPr>
              <a:t>organizacija koja omogućuje stalni pokret ideja, ljudi i novca,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>
                <a:solidFill>
                  <a:srgbClr val="0000FF"/>
                </a:solidFill>
              </a:rPr>
              <a:t>organizirana sprega temeljnih, primijenjenih i razvojnih istraživanja do odgovarajućih proizvodnji,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smtClean="0"/>
              <a:t>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smtClean="0"/>
              <a:t>              </a:t>
            </a:r>
            <a:endParaRPr lang="en-GB" sz="2800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GB" sz="2800" smtClean="0">
              <a:solidFill>
                <a:srgbClr val="FF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pPr eaLnBrk="1" hangingPunct="1"/>
            <a:r>
              <a:rPr lang="en-GB" sz="3000" b="1" smtClean="0">
                <a:solidFill>
                  <a:srgbClr val="0033CC"/>
                </a:solidFill>
              </a:rPr>
              <a:t>Visoka tehnologija = djelatnost intenzivnog znanja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olidFill>
                  <a:srgbClr val="0033CC"/>
                </a:solidFill>
              </a:rPr>
              <a:t>interdisciplinarnost,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0033CC"/>
                </a:solidFill>
              </a:rPr>
              <a:t>fleksibilnost proizvodnog sustava i pojedinca,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0033CC"/>
                </a:solidFill>
              </a:rPr>
              <a:t>stimuliranje kvalitete i učinkovitosti,</a:t>
            </a:r>
          </a:p>
          <a:p>
            <a:pPr eaLnBrk="1" hangingPunct="1">
              <a:defRPr/>
            </a:pPr>
            <a:r>
              <a:rPr lang="en-GB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inovacijsko društvo</a:t>
            </a:r>
            <a:endParaRPr lang="en-GB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ln w="57150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GB" sz="3000" b="1" smtClean="0">
                <a:solidFill>
                  <a:srgbClr val="0033CC"/>
                </a:solidFill>
              </a:rPr>
              <a:t>Inovacijsko društvo</a:t>
            </a:r>
            <a:r>
              <a:rPr lang="en-GB" sz="3000" smtClean="0"/>
              <a:t> (innovate or liquidate)</a:t>
            </a:r>
            <a:endParaRPr lang="en-GB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00FF"/>
                </a:solidFill>
                <a:latin typeface="Tahoma" charset="0"/>
              </a:rPr>
              <a:t>inovacija nije više samo posljednja faza istraživačkog postupka (fundamentalno otkriće - razvoj - tržišna eksploatacija), nego </a:t>
            </a:r>
            <a:r>
              <a:rPr lang="en-GB" b="1" smtClean="0">
                <a:solidFill>
                  <a:srgbClr val="0000FF"/>
                </a:solidFill>
                <a:latin typeface="Tahoma" charset="0"/>
              </a:rPr>
              <a:t>permanentna aktivnost</a:t>
            </a:r>
            <a:r>
              <a:rPr lang="en-GB" smtClean="0">
                <a:solidFill>
                  <a:srgbClr val="0000FF"/>
                </a:solidFill>
                <a:latin typeface="Tahoma" charset="0"/>
              </a:rPr>
              <a:t> koja sadrži sve to, ali se oslanja na nove kombinacije, prilagodbe i unapređenja</a:t>
            </a:r>
            <a:endParaRPr lang="en-GB" b="1" smtClean="0">
              <a:solidFill>
                <a:srgbClr val="0000FF"/>
              </a:solidFill>
              <a:latin typeface="Tahoma" charset="0"/>
            </a:endParaRPr>
          </a:p>
          <a:p>
            <a:pPr eaLnBrk="1" hangingPunct="1"/>
            <a:r>
              <a:rPr lang="en-GB" smtClean="0">
                <a:solidFill>
                  <a:srgbClr val="0000FF"/>
                </a:solidFill>
                <a:latin typeface="Tahoma" charset="0"/>
              </a:rPr>
              <a:t>temelji se na znanju i trajnom učenju,</a:t>
            </a:r>
          </a:p>
          <a:p>
            <a:pPr eaLnBrk="1" hangingPunct="1"/>
            <a:r>
              <a:rPr lang="en-GB" smtClean="0">
                <a:solidFill>
                  <a:srgbClr val="0000FF"/>
                </a:solidFill>
                <a:latin typeface="Tahoma" charset="0"/>
              </a:rPr>
              <a:t>intenzivan razvoj započinje 80-tih s razvojem informacijskih i komunikacijskih tehnologija te mikroelektronike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000" smtClean="0">
                <a:solidFill>
                  <a:srgbClr val="0033CC"/>
                </a:solidFill>
                <a:latin typeface="Tahoma" charset="0"/>
              </a:rPr>
              <a:t>17. stoljeće - doba prve znanstvene revolucije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uvođenje pojma prirodnih zakona, koji se mogu izraziti matematičkom formulom (Newton),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uvođenje eksperimentalng pristupa kao istraživačke metode,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pojava znanstvenih časopisa (1667.)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18. stoljeće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Utjecaj razvoja znanosti na industriju ishodi jačom javnom podrškom znanstvenim istraživanjima.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U Parizu se 1794. osniva Ecole Polytechnique (cilj: znanstvene rezultate staviti u službu države).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16</a:t>
            </a:fld>
            <a:endParaRPr lang="hr-H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pPr eaLnBrk="1" hangingPunct="1"/>
            <a:r>
              <a:rPr lang="en-GB" sz="3400" smtClean="0">
                <a:solidFill>
                  <a:srgbClr val="0033CC"/>
                </a:solidFill>
                <a:latin typeface="Tahoma" charset="0"/>
              </a:rPr>
              <a:t>2. polovica 19. stoljeća- doba druge znanstvene revolucije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veliki broj novih otkrića,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nova ideja sveučilišta (Humboldt)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Znanost i sveučilište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mtClean="0">
                <a:solidFill>
                  <a:srgbClr val="0033CC"/>
                </a:solidFill>
              </a:rPr>
              <a:t>Humboldtova ideja sveučilišta: istraživanje slobodno od svakoga neposrednoga društvenoga interesa vezano uz proces učenja, kome je cilj razvoj osobnosti svakoga pojedinca</a:t>
            </a:r>
          </a:p>
          <a:p>
            <a:pPr eaLnBrk="1" hangingPunct="1">
              <a:lnSpc>
                <a:spcPct val="90000"/>
              </a:lnSpc>
            </a:pPr>
            <a:r>
              <a:rPr lang="hr-HR" smtClean="0">
                <a:solidFill>
                  <a:srgbClr val="0033CC"/>
                </a:solidFill>
              </a:rPr>
              <a:t>Rezultati istraživanja koja se odvijaju na sveučilištu imaju status </a:t>
            </a:r>
            <a:r>
              <a:rPr lang="hr-HR" b="1" smtClean="0">
                <a:solidFill>
                  <a:srgbClr val="0033CC"/>
                </a:solidFill>
              </a:rPr>
              <a:t>javnoga znanja</a:t>
            </a:r>
          </a:p>
          <a:p>
            <a:pPr eaLnBrk="1" hangingPunct="1">
              <a:lnSpc>
                <a:spcPct val="90000"/>
              </a:lnSpc>
            </a:pPr>
            <a:r>
              <a:rPr lang="hr-HR" smtClean="0">
                <a:solidFill>
                  <a:srgbClr val="0033CC"/>
                </a:solidFill>
              </a:rPr>
              <a:t>Osnovne zadaće nastavnika: istraživati i podučavati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Bolonjski proces - EHEA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000" smtClean="0">
                <a:solidFill>
                  <a:srgbClr val="0033CC"/>
                </a:solidFill>
              </a:rPr>
              <a:t>Bologna Magna Charta Universitatum, 1988.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solidFill>
                  <a:srgbClr val="0033CC"/>
                </a:solidFill>
              </a:rPr>
              <a:t>Europski prostor visokoga obrazovanja: promicanje sustava vrijednosti europska visokoga školstva i njegove konkurentnosti te promicanje zajedničkoga europskoga tržišta radne snage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u="sng" smtClean="0">
                <a:solidFill>
                  <a:srgbClr val="0033CC"/>
                </a:solidFill>
              </a:rPr>
              <a:t>Sveučilišni studij</a:t>
            </a:r>
            <a:r>
              <a:rPr lang="hr-HR" sz="2000" smtClean="0">
                <a:solidFill>
                  <a:srgbClr val="0033CC"/>
                </a:solidFill>
              </a:rPr>
              <a:t>: osposobljava studente za obavljanje poslova u znanosti i visokom obrazovanju, u poslovnom svijetu, javnom sektoru i društvu općenito te ih osposobljava za razvoj i primjenu znanstvenih i stručnih dostignuća; </a:t>
            </a:r>
            <a:r>
              <a:rPr lang="hr-HR" sz="2000" u="sng" smtClean="0">
                <a:solidFill>
                  <a:srgbClr val="0033CC"/>
                </a:solidFill>
              </a:rPr>
              <a:t>stručni studij</a:t>
            </a:r>
            <a:r>
              <a:rPr lang="hr-HR" sz="2000" smtClean="0">
                <a:solidFill>
                  <a:srgbClr val="0033CC"/>
                </a:solidFill>
              </a:rPr>
              <a:t> pruža studentima primjerenu razinu znanja i vještina koje omogućavaju obavljanje stručnih zanimanja i osposobljava ih za neposredno uključivanje u radni proces.</a:t>
            </a:r>
          </a:p>
          <a:p>
            <a:pPr eaLnBrk="1" hangingPunct="1">
              <a:lnSpc>
                <a:spcPct val="80000"/>
              </a:lnSpc>
            </a:pPr>
            <a:r>
              <a:rPr lang="hr-HR" sz="2000" smtClean="0">
                <a:solidFill>
                  <a:srgbClr val="0033CC"/>
                </a:solidFill>
              </a:rPr>
              <a:t>Sveučilišno obrazovanje ima 3 razine: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800" smtClean="0">
                <a:solidFill>
                  <a:srgbClr val="0033CC"/>
                </a:solidFill>
              </a:rPr>
              <a:t>Preddiplomski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800" smtClean="0">
                <a:solidFill>
                  <a:srgbClr val="0033CC"/>
                </a:solidFill>
              </a:rPr>
              <a:t>Diplomski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800" smtClean="0">
                <a:solidFill>
                  <a:srgbClr val="0033CC"/>
                </a:solidFill>
              </a:rPr>
              <a:t>poslijediplomski</a:t>
            </a:r>
          </a:p>
          <a:p>
            <a:pPr eaLnBrk="1" hangingPunct="1">
              <a:lnSpc>
                <a:spcPct val="80000"/>
              </a:lnSpc>
            </a:pPr>
            <a:endParaRPr lang="hr-HR" sz="2000" smtClean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Cilj nam je govoriti o: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Znanosti i znanstvenom istraživanju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Obradi prikupljenih podataka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Komunikaciji u znanosti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Ustrojstvu znanstvene literature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Pisanju i različitim oblicima radova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Zaštiti intelektualnoga vlasništva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</a:t>
            </a:fld>
            <a:endParaRPr lang="hr-H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81000"/>
            <a:ext cx="7772400" cy="17526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20. stoljeće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izvanredan napredak fizike, kemije, znanosti o živim bićima, tehnologije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utjecanje na ključna životna zbivanja (kloniranje, umjetna oplodnja, transplantacija, genetičko inženjerstvo)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interdisciplinardnost (molekularna biologija, biofizika i sl.)</a:t>
            </a:r>
          </a:p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skraćivanje vremena od otkrića do primjene</a:t>
            </a:r>
            <a:endParaRPr lang="en-GB" smtClean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hr-HR" sz="2500" b="1" smtClean="0">
                <a:solidFill>
                  <a:srgbClr val="003399"/>
                </a:solidFill>
              </a:rPr>
              <a:t>Razmak između temeljnog otkrića i primjene sve se više smanjuje</a:t>
            </a:r>
            <a:r>
              <a:rPr lang="hr-HR" smtClean="0">
                <a:solidFill>
                  <a:srgbClr val="003399"/>
                </a:solidFill>
              </a:rPr>
              <a:t>:</a:t>
            </a:r>
            <a:endParaRPr lang="hr-H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r-HR" smtClean="0"/>
              <a:t>    </a:t>
            </a:r>
            <a:r>
              <a:rPr lang="hr-HR" sz="2800" b="1" u="sng" smtClean="0">
                <a:solidFill>
                  <a:srgbClr val="CC0000"/>
                </a:solidFill>
              </a:rPr>
              <a:t>Telefon - 56 godina</a:t>
            </a:r>
            <a:endParaRPr lang="hr-HR" smtClean="0"/>
          </a:p>
          <a:p>
            <a:pPr lvl="1" eaLnBrk="1" hangingPunct="1">
              <a:buFont typeface="Wingdings" pitchFamily="2" charset="2"/>
              <a:buNone/>
            </a:pPr>
            <a:r>
              <a:rPr lang="hr-HR" smtClean="0"/>
              <a:t> </a:t>
            </a:r>
            <a:r>
              <a:rPr lang="hr-HR" smtClean="0">
                <a:solidFill>
                  <a:srgbClr val="003399"/>
                </a:solidFill>
              </a:rPr>
              <a:t>1820. danski fizičar Hans C. Oersted otkrio da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hr-HR" smtClean="0">
                <a:solidFill>
                  <a:srgbClr val="003399"/>
                </a:solidFill>
              </a:rPr>
              <a:t> strujni tok pomiče magnetiziranu iglu :1876.Bellov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hr-HR" smtClean="0">
                <a:solidFill>
                  <a:srgbClr val="003399"/>
                </a:solidFill>
              </a:rPr>
              <a:t> izum telefona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hr-HR" b="1" u="sng" smtClean="0">
                <a:solidFill>
                  <a:srgbClr val="CC0000"/>
                </a:solidFill>
              </a:rPr>
              <a:t>Televizor - 8 godina</a:t>
            </a:r>
            <a:endParaRPr lang="hr-HR" b="1" u="sng" smtClean="0"/>
          </a:p>
          <a:p>
            <a:pPr lvl="1" eaLnBrk="1" hangingPunct="1">
              <a:buFont typeface="Wingdings" pitchFamily="2" charset="2"/>
              <a:buNone/>
            </a:pPr>
            <a:r>
              <a:rPr lang="hr-HR" smtClean="0"/>
              <a:t>	</a:t>
            </a:r>
            <a:r>
              <a:rPr lang="hr-HR" smtClean="0">
                <a:solidFill>
                  <a:srgbClr val="003399"/>
                </a:solidFill>
              </a:rPr>
              <a:t>1922. Philo T. Farnsworth razvio elektronički sustav scanninga (katodna cijev): 1929. Zworkin pokazuje prvi praktični televizijsku sustav, 1936. NBC započinje eksperimentalno emitiranje</a:t>
            </a:r>
            <a:endParaRPr lang="hr-HR" smtClean="0"/>
          </a:p>
          <a:p>
            <a:pPr lvl="1" eaLnBrk="1" hangingPunct="1">
              <a:buFont typeface="Wingdings" pitchFamily="2" charset="2"/>
              <a:buNone/>
            </a:pPr>
            <a:r>
              <a:rPr lang="hr-HR" b="1" u="sng" smtClean="0">
                <a:solidFill>
                  <a:srgbClr val="CC0000"/>
                </a:solidFill>
              </a:rPr>
              <a:t>Integrirani krug (mikročip) - 3 godine</a:t>
            </a:r>
            <a:endParaRPr lang="hr-HR" u="sng" smtClean="0">
              <a:solidFill>
                <a:srgbClr val="CC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hr-HR" smtClean="0"/>
              <a:t>   </a:t>
            </a:r>
            <a:r>
              <a:rPr lang="hr-HR" smtClean="0">
                <a:solidFill>
                  <a:srgbClr val="003399"/>
                </a:solidFill>
              </a:rPr>
              <a:t>1959. Kilby i Noyce patentiran, 1961. primijenjen (navođeni projektili</a:t>
            </a:r>
            <a:r>
              <a:rPr lang="hr-HR" smtClean="0"/>
              <a:t>)</a:t>
            </a:r>
            <a:endParaRPr lang="hr-HR" sz="3200" smtClean="0"/>
          </a:p>
          <a:p>
            <a:pPr lvl="2" eaLnBrk="1" hangingPunct="1"/>
            <a:r>
              <a:rPr lang="hr-HR" smtClean="0"/>
              <a:t>Kilby 2000. Nobelova nagrada za fiziku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20. </a:t>
            </a:r>
            <a:r>
              <a:rPr lang="en-GB" sz="3000" smtClean="0">
                <a:solidFill>
                  <a:srgbClr val="0033CC"/>
                </a:solidFill>
                <a:latin typeface="Tahoma" charset="0"/>
              </a:rPr>
              <a:t>stoljeće</a:t>
            </a:r>
            <a:endParaRPr lang="en-GB" smtClean="0">
              <a:solidFill>
                <a:srgbClr val="0033CC"/>
              </a:solidFill>
              <a:latin typeface="Tahoma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GB" sz="2800" smtClean="0">
                <a:solidFill>
                  <a:srgbClr val="0033CC"/>
                </a:solidFill>
                <a:latin typeface="Tahoma" charset="0"/>
              </a:rPr>
              <a:t>razvoj kibernetike i informatike,</a:t>
            </a:r>
          </a:p>
          <a:p>
            <a:pPr eaLnBrk="1" hangingPunct="1"/>
            <a:r>
              <a:rPr lang="en-GB" sz="2800" smtClean="0">
                <a:solidFill>
                  <a:srgbClr val="0033CC"/>
                </a:solidFill>
                <a:latin typeface="Tahoma" charset="0"/>
              </a:rPr>
              <a:t>Grmek: pojam informacije u epistemološkom pogledu najrevolucionarnije dostignuće 20. stoljeća</a:t>
            </a:r>
          </a:p>
          <a:p>
            <a:pPr eaLnBrk="1" hangingPunct="1"/>
            <a:r>
              <a:rPr lang="en-GB" sz="2800" smtClean="0">
                <a:solidFill>
                  <a:srgbClr val="0033CC"/>
                </a:solidFill>
                <a:latin typeface="Tahoma" charset="0"/>
              </a:rPr>
              <a:t>informacija kao elementarni dio realnosti:</a:t>
            </a:r>
          </a:p>
          <a:p>
            <a:pPr lvl="1"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 postojanje obavijesti kodirane u strukturi koju možemo nazvati memorija,</a:t>
            </a:r>
          </a:p>
          <a:p>
            <a:pPr lvl="1"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postojanje podataka o značenju tj. koda za dešifriranje,</a:t>
            </a:r>
          </a:p>
          <a:p>
            <a:pPr lvl="1" eaLnBrk="1" hangingPunct="1"/>
            <a:r>
              <a:rPr lang="en-GB" smtClean="0">
                <a:solidFill>
                  <a:srgbClr val="0033CC"/>
                </a:solidFill>
                <a:latin typeface="Tahoma" charset="0"/>
              </a:rPr>
              <a:t>postojanje uređaja koje obavijest može pretvoriti u akciju.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22</a:t>
            </a:fld>
            <a:endParaRPr lang="hr-H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8013"/>
          </a:xfrm>
        </p:spPr>
        <p:txBody>
          <a:bodyPr/>
          <a:lstStyle/>
          <a:p>
            <a:pPr eaLnBrk="1" hangingPunct="1"/>
            <a:r>
              <a:rPr lang="hr-HR" sz="3000" b="1" smtClean="0">
                <a:solidFill>
                  <a:srgbClr val="003399"/>
                </a:solidFill>
              </a:rPr>
              <a:t>Osobine suvremene znanosti:</a:t>
            </a:r>
            <a:endParaRPr lang="hr-HR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43550"/>
          </a:xfrm>
        </p:spPr>
        <p:txBody>
          <a:bodyPr/>
          <a:lstStyle/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Veliki porast ulaganja u znanost</a:t>
            </a:r>
          </a:p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Stalno povećanje broja istraživača,</a:t>
            </a:r>
          </a:p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Brzo multipliciranje znanstvenih informacija (posljednjih desetak godina dobiveno je 50% informacija kojima danas raspolaže znanost)</a:t>
            </a:r>
          </a:p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smanjenje vremena od pronalska do primjene</a:t>
            </a:r>
          </a:p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timski rad (inter- i multidisciplinarsnost)</a:t>
            </a:r>
          </a:p>
          <a:p>
            <a:pPr eaLnBrk="1" hangingPunct="1"/>
            <a:r>
              <a:rPr lang="hr-HR" sz="2800" smtClean="0">
                <a:solidFill>
                  <a:srgbClr val="003399"/>
                </a:solidFill>
              </a:rPr>
              <a:t>matematizacija znanosti (kvantitativne znanstvene metode)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Ulaganje u znanost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SAD – 40% ukupnoga svjetskoga ulaganja u znanost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SAD 1999. g. $229 mlrd. &gt; zajedno = Britanija, Japan, Njemačka, Francuska, Kanada, Italija, Rusija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SAD = 1/3 svih high-tech proizvoda, ½ svih novih lijekova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44780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Raspodjela federalnog proračuna SAD za R&amp;D</a:t>
            </a:r>
            <a:r>
              <a:rPr lang="hr-HR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hr-HR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r-HR" sz="1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(izvor:</a:t>
            </a:r>
            <a:r>
              <a:rPr lang="hr-HR" sz="180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r-H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http://www.aaas.org/spp/rd/prel06tb.htm)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81075"/>
            <a:ext cx="9144000" cy="6192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r-HR" sz="1800" smtClean="0"/>
              <a:t>U mil $		2006		2007		2008	Promjena 07-08</a:t>
            </a:r>
          </a:p>
        </p:txBody>
      </p:sp>
      <p:graphicFrame>
        <p:nvGraphicFramePr>
          <p:cNvPr id="72816" name="Group 112"/>
          <p:cNvGraphicFramePr>
            <a:graphicFrameLocks noGrp="1"/>
          </p:cNvGraphicFramePr>
          <p:nvPr>
            <p:ph type="tbl" idx="1"/>
          </p:nvPr>
        </p:nvGraphicFramePr>
        <p:xfrm>
          <a:off x="0" y="1412875"/>
          <a:ext cx="9144000" cy="5296027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Obrana (vojska)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74. 289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78. 231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Zdravlje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29.364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-1,0%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hr-H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12.593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Energija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8.744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Poljoprivreda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-10,8%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Ukupno R&amp;D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Obrana R&amp;D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Ostali R&amp;D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136.236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78.737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57.498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140.993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82.316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58.677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142.966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83.016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59. 949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Temeljna istr.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Primijenjena istr.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27.489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28.398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28.217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28.346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-4,4%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Razvoj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75.999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80,356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82,774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2DD34B-9895-4012-8789-912C3FC72595}" type="slidenum">
              <a:rPr lang="hr-HR" smtClean="0"/>
              <a:pPr>
                <a:defRPr/>
              </a:pPr>
              <a:t>26</a:t>
            </a:fld>
            <a:endParaRPr lang="hr-H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Europska zajednica</a:t>
            </a:r>
            <a:br>
              <a:rPr lang="hr-HR" smtClean="0"/>
            </a:br>
            <a:r>
              <a:rPr lang="hr-HR" sz="1800" smtClean="0"/>
              <a:t>http://europa.eu.int/comm/publications/booklets/move/48/en.pdf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800" smtClean="0"/>
              <a:t>1992. godine EZ financirala preko 3.200 projekata €93 milijuna</a:t>
            </a:r>
          </a:p>
          <a:p>
            <a:pPr eaLnBrk="1" hangingPunct="1">
              <a:lnSpc>
                <a:spcPct val="80000"/>
              </a:lnSpc>
            </a:pPr>
            <a:r>
              <a:rPr lang="hr-HR" sz="2800" smtClean="0"/>
              <a:t>Tzv. 7th Framework Program 2007.-2013. ima proračun od 50,5 mlrd € - usmjeren na stvaranje ERA (European Research Area)</a:t>
            </a:r>
          </a:p>
          <a:p>
            <a:pPr eaLnBrk="1" hangingPunct="1">
              <a:lnSpc>
                <a:spcPct val="80000"/>
              </a:lnSpc>
            </a:pPr>
            <a:r>
              <a:rPr lang="hr-HR" sz="2800" smtClean="0"/>
              <a:t>10 ključnih područja: zdravlje; hrana, poljoprivreda,biotehnologija; info i komunikacijske tehnologije;  nanoznanosti i nanotehnologije; energija; okoliš (uključujući klimatske promjene); transport (uključujući aeronautiku); društvene i humanističke znanosti; sigurnost; svemir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27</a:t>
            </a:fld>
            <a:endParaRPr lang="hr-H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49400" y="-146685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07950" y="122238"/>
            <a:ext cx="8785225" cy="64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Tx/>
              <a:buAutoNum type="arabicParenBoth"/>
              <a:tabLst>
                <a:tab pos="323850" algn="l"/>
                <a:tab pos="1366838" algn="l"/>
              </a:tabLst>
            </a:pPr>
            <a:r>
              <a:rPr lang="hr-HR" sz="1600"/>
              <a:t>Znanstvena djelatnost i visoko obrazovanje predstavljaju djelatnosti od posebnog interesa za Republiku Hrvatsku i sastavni su dio međunarodnog, posebno europskoga, znanstvenoga umjetničkog i obrazovnog prostora.</a:t>
            </a:r>
          </a:p>
          <a:p>
            <a:pPr marL="457200" indent="-457200">
              <a:buFontTx/>
              <a:buAutoNum type="arabicParenBoth"/>
              <a:tabLst>
                <a:tab pos="323850" algn="l"/>
                <a:tab pos="1366838" algn="l"/>
              </a:tabLst>
            </a:pPr>
            <a:r>
              <a:rPr lang="hr-HR" sz="1600"/>
              <a:t>Znanstvena djelatnost se temelji na: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slobodi i autonomiji stvaralaštva,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etičnosti znanstvenika,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javnosti rada,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povezanosti sa sustavom obrazovanja,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međunarodnim mjerilima kvalitete,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poticanju i uvažavanju specifičnosti nacionalnih sadržaja i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zaštiti intelektualnog vlasništva.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(3) Visoko obrazovanje se temelji i na: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akademskim slobodama, akademskoj samoupravi i autonomiji sveučilišta,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otvorenosti visokih učilišta prema javnosti, građanima i lokalnoj zajednici,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nedjeljivosti sveučilišnoga nastavnog rada i znanstvenog istraživanja, odnosno umjetničkog stvaralaštva,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uzajamnosti i partnerstvu pripadnika akademske zajednice,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europskoj humanističkoj i demokratskoj tradiciji te usklađivanju s europskim sustavom visokog obrazovanja,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poštivanju i afirmaciji ljudskih prava,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jedinstvu stručnog i obrazovnog rada u svrhu osposobljavanja za specifična stručna znanja i vještine,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konceptu cjeloživotnog obrazovanja,	</a:t>
            </a:r>
          </a:p>
          <a:p>
            <a:pPr marL="457200" indent="-457200">
              <a:tabLst>
                <a:tab pos="323850" algn="l"/>
                <a:tab pos="1366838" algn="l"/>
              </a:tabLst>
            </a:pPr>
            <a:r>
              <a:rPr lang="hr-HR" sz="1600"/>
              <a:t>–	interakciji s društvenom zajednicom i obvezi sveučilišta, veleučilišta, visokih škola i javnih znanstvenih instituta da razviju društvenu odgovornost studenata i drugih članova akademske i znanstvene zajednice</a:t>
            </a:r>
            <a:r>
              <a:rPr lang="hr-HR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29</a:t>
            </a:fld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hr-HR" sz="3000" b="1" smtClean="0">
                <a:solidFill>
                  <a:srgbClr val="0033CC"/>
                </a:solidFill>
                <a:latin typeface="Tahoma" charset="0"/>
              </a:rPr>
              <a:t>Što je znanost?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hr-HR" smtClean="0">
                <a:solidFill>
                  <a:srgbClr val="003399"/>
                </a:solidFill>
                <a:latin typeface="Tahoma" charset="0"/>
              </a:rPr>
              <a:t>Usustavljeni skup znanja o objektivnoj stvarnosti do kojega se došlo primjenom objektivnih istraživačkih metoda. Taj skup obuhvaća spoznate znanstvene činjenice, pojmove, kategorije, načela, teorije i zakone o objektivnoj stvarnosti ili njenim pojedinim dijelovima. Cilj: proširiti i produbiti poznavanje prirode i društva, mijenjati uvjete rada i života.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400" smtClean="0">
                <a:solidFill>
                  <a:srgbClr val="003399"/>
                </a:solidFill>
              </a:rPr>
              <a:t>Znanstvena i tehnologijska politika Republike Hrvatske 2006.-2010.</a:t>
            </a:r>
            <a:endParaRPr lang="en-GB" sz="42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1600" smtClean="0"/>
              <a:t>Za Hrvatsku su perspektivni oni prioriteti koji omogućuju globalizaciju znanja,znanstvenu propulziju, gospodarsku učinkovitost utemeljenu na vrijednostima humanoga društva te oni koji izravno podupiru brz razvoj temeljnih gospodarskih grana.</a:t>
            </a:r>
          </a:p>
          <a:p>
            <a:pPr eaLnBrk="1" hangingPunct="1">
              <a:lnSpc>
                <a:spcPct val="80000"/>
              </a:lnSpc>
            </a:pPr>
            <a:r>
              <a:rPr lang="hr-HR" sz="1600" smtClean="0"/>
              <a:t>U tim područjima prepoznat će se prioriteti kao što su </a:t>
            </a:r>
            <a:r>
              <a:rPr lang="hr-HR" sz="1600" i="1" smtClean="0"/>
              <a:t>biotehnologija, novi sintetički materijali, nanotehnologije </a:t>
            </a:r>
            <a:r>
              <a:rPr lang="hr-HR" sz="1600" smtClean="0"/>
              <a:t>i drugi. Hrvatska treba identificirati, poticati i razvijati usko specijalizirane niše, po kojima bi postala prepoznatljiva u globalnom društvu znanja te značajna na svjetskom tržištu.</a:t>
            </a:r>
          </a:p>
          <a:p>
            <a:pPr eaLnBrk="1" hangingPunct="1">
              <a:lnSpc>
                <a:spcPct val="80000"/>
              </a:lnSpc>
            </a:pPr>
            <a:r>
              <a:rPr lang="hr-HR" sz="1600" smtClean="0"/>
              <a:t>Punu potporu trebaju imati i sva ostala područja za koja postoji iskazano zanimanje gospodarstva i njegova spremnost na ulaganje u sklopu njihovih razvojno-istraživačkih projekata.</a:t>
            </a:r>
          </a:p>
          <a:p>
            <a:pPr eaLnBrk="1" hangingPunct="1">
              <a:lnSpc>
                <a:spcPct val="80000"/>
              </a:lnSpc>
            </a:pPr>
            <a:r>
              <a:rPr lang="hr-HR" sz="1600" smtClean="0"/>
              <a:t>Važno u uvjetima promjena u međunarodnom okruženju i uključivanju u EU: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temeljno znanje o čovjeku i društvu, bitno za hrvatski nacionalni razvoj,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razvoj razumijevanja humanosti, nacionalnog identiteta i raspoznatljivosti,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očuvanje bogatstva prirodne i kulturne baštine, uključujući i istraživanje jezika,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istraživanja radi povećanja učinkovitosti države i razvoja suvremenoga demokratskog društva,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razumijevanje i svladavanje društvenih procesa i rizika što ih donose nove tehnologije, globalni gospodarski razvoj, promjena demografske strukture te povećana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kompleksnost upravljanja suvremenim društvima, istraživanja radi razvoja nacionalne sigurnosti i pozicioniranja Hrvatske u međunarodnom okruženju,</a:t>
            </a:r>
          </a:p>
          <a:p>
            <a:pPr lvl="1" eaLnBrk="1" hangingPunct="1">
              <a:lnSpc>
                <a:spcPct val="80000"/>
              </a:lnSpc>
            </a:pPr>
            <a:r>
              <a:rPr lang="hr-HR" sz="1600" smtClean="0"/>
              <a:t>temeljna istraživanja potaknuta znanjem.</a:t>
            </a:r>
          </a:p>
          <a:p>
            <a:pPr eaLnBrk="1" hangingPunct="1">
              <a:lnSpc>
                <a:spcPct val="80000"/>
              </a:lnSpc>
            </a:pPr>
            <a:endParaRPr lang="hr-HR" sz="1600" smtClean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30</a:t>
            </a:fld>
            <a:endParaRPr lang="hr-H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pPr eaLnBrk="1" hangingPunct="1"/>
            <a:r>
              <a:rPr lang="hr-HR" sz="3000" b="1" smtClean="0">
                <a:solidFill>
                  <a:srgbClr val="0033CC"/>
                </a:solidFill>
              </a:rPr>
              <a:t>Klasifikacija znanosti</a:t>
            </a:r>
            <a:r>
              <a:rPr lang="hr-HR" sz="3000" smtClean="0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r-HR" smtClean="0"/>
              <a:t>	</a:t>
            </a:r>
            <a:r>
              <a:rPr lang="hr-HR" smtClean="0">
                <a:solidFill>
                  <a:srgbClr val="0033CC"/>
                </a:solidFill>
              </a:rPr>
              <a:t>U Hrvatskoj je MZT 1997. godine utvrdilo klasifikaciju od 6 znanstvenih područja: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prirodne,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tehničke,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biomedicinske,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biotehničke,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društvene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 humanističke znanosti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31</a:t>
            </a:fld>
            <a:endParaRPr lang="hr-H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042988" y="774700"/>
            <a:ext cx="74168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2000" b="1"/>
              <a:t>PODRUČJE TEHNIČKIH ZNANOSTI</a:t>
            </a:r>
          </a:p>
          <a:p>
            <a:r>
              <a:rPr lang="hr-HR" sz="2000" b="1"/>
              <a:t>Polja:</a:t>
            </a:r>
          </a:p>
          <a:p>
            <a:r>
              <a:rPr lang="hr-HR" sz="2000" b="1"/>
              <a:t>2.01 Arhitektura i urbanizam</a:t>
            </a:r>
          </a:p>
          <a:p>
            <a:r>
              <a:rPr lang="hr-HR" sz="2000" b="1"/>
              <a:t>2.02 Brodogradnja</a:t>
            </a:r>
          </a:p>
          <a:p>
            <a:r>
              <a:rPr lang="hr-HR" sz="2000" b="1">
                <a:solidFill>
                  <a:srgbClr val="FF0000"/>
                </a:solidFill>
              </a:rPr>
              <a:t>2.03 Elektrotehnika</a:t>
            </a:r>
          </a:p>
          <a:p>
            <a:r>
              <a:rPr lang="hr-HR" sz="2000" b="1"/>
              <a:t>2.04 Geodezija</a:t>
            </a:r>
          </a:p>
          <a:p>
            <a:r>
              <a:rPr lang="hr-HR" sz="2000" b="1"/>
              <a:t>2.05 Građevinarstvo</a:t>
            </a:r>
          </a:p>
          <a:p>
            <a:r>
              <a:rPr lang="hr-HR" sz="2000" b="1"/>
              <a:t>2.06 Grafička tehnologija</a:t>
            </a:r>
          </a:p>
          <a:p>
            <a:r>
              <a:rPr lang="hr-HR" sz="2000" b="1"/>
              <a:t>2.07 Kemijsko inženjerstvo</a:t>
            </a:r>
          </a:p>
          <a:p>
            <a:r>
              <a:rPr lang="hr-HR" sz="2000" b="1"/>
              <a:t>2.08 Metalurgija</a:t>
            </a:r>
          </a:p>
          <a:p>
            <a:r>
              <a:rPr lang="hr-HR" sz="2000" b="1"/>
              <a:t>2.09 Računarstvo</a:t>
            </a:r>
          </a:p>
          <a:p>
            <a:r>
              <a:rPr lang="hr-HR" sz="2000" b="1"/>
              <a:t>2.10 Rudarstvo, nafta i geološko inženjerstvo</a:t>
            </a:r>
          </a:p>
          <a:p>
            <a:r>
              <a:rPr lang="hr-HR" sz="2000" b="1"/>
              <a:t>2.11 Strojarstvo</a:t>
            </a:r>
          </a:p>
          <a:p>
            <a:r>
              <a:rPr lang="hr-HR" sz="2000" b="1"/>
              <a:t>2.12 Tehnologija prometa i transport</a:t>
            </a:r>
          </a:p>
          <a:p>
            <a:r>
              <a:rPr lang="hr-HR" sz="2000" b="1"/>
              <a:t>2.13 Tekstilna tehnologija</a:t>
            </a:r>
          </a:p>
          <a:p>
            <a:r>
              <a:rPr lang="hr-HR" sz="2000" b="1"/>
              <a:t>2.14 Zrakoplovstvo, raketna i svemirska tehnika</a:t>
            </a:r>
          </a:p>
          <a:p>
            <a:r>
              <a:rPr lang="hr-HR" sz="2000" b="1"/>
              <a:t>2.15 Druge temeljne tehničke znanosti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32</a:t>
            </a:fld>
            <a:endParaRPr lang="hr-H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179388" y="1049338"/>
            <a:ext cx="8785225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2800" b="1"/>
              <a:t>2.03 Elektrotehnika</a:t>
            </a:r>
          </a:p>
          <a:p>
            <a:r>
              <a:rPr lang="hr-HR" sz="2800"/>
              <a:t>Grane:</a:t>
            </a:r>
          </a:p>
          <a:p>
            <a:r>
              <a:rPr lang="hr-HR" sz="2800"/>
              <a:t>2.03.01 elektroenergetika</a:t>
            </a:r>
          </a:p>
          <a:p>
            <a:r>
              <a:rPr lang="hr-HR" sz="2800"/>
              <a:t>2.03.02 elektrostrojarstvo</a:t>
            </a:r>
          </a:p>
          <a:p>
            <a:r>
              <a:rPr lang="hr-HR" sz="2800"/>
              <a:t>2.03.03 elektronika</a:t>
            </a:r>
          </a:p>
          <a:p>
            <a:r>
              <a:rPr lang="hr-HR" sz="2800"/>
              <a:t>2.03.04 telekomunikacije i informatika</a:t>
            </a:r>
          </a:p>
          <a:p>
            <a:r>
              <a:rPr lang="hr-HR" sz="2800"/>
              <a:t>2.03.05 radiokomunikacije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33</a:t>
            </a:fld>
            <a:endParaRPr lang="hr-H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000" b="1" smtClean="0">
                <a:solidFill>
                  <a:srgbClr val="0033CC"/>
                </a:solidFill>
              </a:rPr>
              <a:t>Temeljna obilježja egzaktnih znanosti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mjerljivost, provjerljivost i dokazivost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jednoznačnost rezultata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konsenzus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kumulativnost znanja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standardizirano objavljivanje (znanstveni članci u međunarodnim časopisima)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vrijednosna procjena ne ovisi o nacionalnim granicama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34</a:t>
            </a:fld>
            <a:endParaRPr lang="hr-H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b="1" smtClean="0">
                <a:solidFill>
                  <a:srgbClr val="0033CC"/>
                </a:solidFill>
              </a:rPr>
              <a:t>Suradnja u znanosti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r-HR" sz="2800" smtClean="0"/>
              <a:t>	</a:t>
            </a:r>
            <a:r>
              <a:rPr lang="hr-HR" sz="2800" smtClean="0">
                <a:solidFill>
                  <a:srgbClr val="0033CC"/>
                </a:solidFill>
              </a:rPr>
              <a:t>Znanstveno istraživanje zahtijeva složenu         tehnološku osnovicu, raznovrsna znanja i umijeća    te snažna novčana uporišta                                                </a:t>
            </a:r>
            <a:endParaRPr lang="hr-HR" smtClean="0">
              <a:solidFill>
                <a:srgbClr val="0033CC"/>
              </a:solidFill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4038600" y="3429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7772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r-HR" sz="2800">
                <a:solidFill>
                  <a:srgbClr val="0033CC"/>
                </a:solidFill>
              </a:rPr>
              <a:t>Suradnja i zajednički rad - problemima se pristupa s različitih aspekata istodobno s više mjesta</a:t>
            </a:r>
            <a:endParaRPr lang="hr-HR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 flipH="1">
            <a:off x="4114800" y="5105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838200" y="60198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hr-HR" sz="2800">
                <a:latin typeface="Times New Roman" pitchFamily="18" charset="0"/>
              </a:rPr>
              <a:t>       </a:t>
            </a:r>
            <a:r>
              <a:rPr lang="hr-HR" sz="2800">
                <a:solidFill>
                  <a:srgbClr val="0033CC"/>
                </a:solidFill>
              </a:rPr>
              <a:t>Nacionalne granice nisu prepreka</a:t>
            </a:r>
            <a:endParaRPr lang="hr-HR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08BC9-3F1E-47DE-8B10-BF8703EABFDC}" type="slidenum">
              <a:rPr lang="hr-HR" smtClean="0"/>
              <a:pPr>
                <a:defRPr/>
              </a:pPr>
              <a:t>35</a:t>
            </a:fld>
            <a:endParaRPr lang="hr-H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pPr eaLnBrk="1" hangingPunct="1"/>
            <a:r>
              <a:rPr lang="hr-HR" sz="3400" smtClean="0">
                <a:solidFill>
                  <a:srgbClr val="0033CC"/>
                </a:solidFill>
              </a:rPr>
              <a:t>Znanstvena</a:t>
            </a:r>
            <a:r>
              <a:rPr lang="hr-HR" smtClean="0">
                <a:solidFill>
                  <a:srgbClr val="0033CC"/>
                </a:solidFill>
              </a:rPr>
              <a:t> </a:t>
            </a:r>
            <a:r>
              <a:rPr lang="hr-HR" sz="3400" smtClean="0">
                <a:solidFill>
                  <a:srgbClr val="0033CC"/>
                </a:solidFill>
              </a:rPr>
              <a:t>infrastruktura:</a:t>
            </a:r>
            <a:br>
              <a:rPr lang="hr-HR" sz="3400" smtClean="0">
                <a:solidFill>
                  <a:srgbClr val="0033CC"/>
                </a:solidFill>
              </a:rPr>
            </a:br>
            <a:endParaRPr lang="hr-HR" smtClean="0">
              <a:solidFill>
                <a:srgbClr val="0033CC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99"/>
                </a:solidFill>
                <a:latin typeface="Tahoma" charset="0"/>
              </a:rPr>
              <a:t>Oprema (laboratoriji, ispitne postaje, brodovi, inovacijska središta)</a:t>
            </a:r>
          </a:p>
          <a:p>
            <a:pPr eaLnBrk="1" hangingPunct="1"/>
            <a:r>
              <a:rPr lang="hr-HR" smtClean="0">
                <a:solidFill>
                  <a:srgbClr val="003399"/>
                </a:solidFill>
                <a:latin typeface="Tahoma" charset="0"/>
              </a:rPr>
              <a:t>sustav objavljivanja informacija (znanstveni časopisi, knjige, skupovi)</a:t>
            </a:r>
          </a:p>
          <a:p>
            <a:pPr eaLnBrk="1" hangingPunct="1"/>
            <a:r>
              <a:rPr lang="hr-HR" smtClean="0">
                <a:solidFill>
                  <a:srgbClr val="003399"/>
                </a:solidFill>
                <a:latin typeface="Tahoma" charset="0"/>
              </a:rPr>
              <a:t>sustav znanstvenih i tehničkih informacija (knjižnice, dokumentacijska središta, arhivi)</a:t>
            </a:r>
          </a:p>
          <a:p>
            <a:pPr eaLnBrk="1" hangingPunct="1"/>
            <a:r>
              <a:rPr lang="hr-HR" smtClean="0">
                <a:solidFill>
                  <a:srgbClr val="003399"/>
                </a:solidFill>
                <a:latin typeface="Tahoma" charset="0"/>
              </a:rPr>
              <a:t>komunikacijska mreža (CARNet)</a:t>
            </a:r>
          </a:p>
          <a:p>
            <a:pPr eaLnBrk="1" hangingPunct="1"/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36</a:t>
            </a:fld>
            <a:endParaRPr lang="hr-H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/>
            <a:r>
              <a:rPr lang="hr-HR" sz="3600" b="1" smtClean="0">
                <a:solidFill>
                  <a:srgbClr val="0033CC"/>
                </a:solidFill>
                <a:latin typeface="Tahoma" charset="0"/>
              </a:rPr>
              <a:t>Što je profesija?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5029200"/>
          </a:xfrm>
        </p:spPr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  <a:latin typeface="Tahoma" charset="0"/>
              </a:rPr>
              <a:t>posao, poziv, struka, zanat, zvanje, zanimanje,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  <a:latin typeface="Tahoma" charset="0"/>
              </a:rPr>
              <a:t>prema Websterovu rječniku: zvanje koje zahtijeva specijalizirano znanje i često dugotrajno pripremanje, koje uključuje učenje vještina i metoda, te njihovih znanstvenih ili teorijskih načela; to se znanje održava usuglašenim stavom o visokim standardima postignuća i ponašanja te pristajanjem na stalno istraživanje...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37</a:t>
            </a:fld>
            <a:endParaRPr lang="hr-H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Razlika iz svrhe djelovanja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Znanstvenik: dio skupine suradnika koji dijele iste znanstvene interese i stavove, bez obzira na organizacijsku i geografsku lokaciju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Inženjer: dio proizvodne organizacije koja je i profitno usmjerena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38</a:t>
            </a:fld>
            <a:endParaRPr lang="hr-H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400" smtClean="0"/>
              <a:t>Rasprava na portalu Connect</a:t>
            </a:r>
            <a:br>
              <a:rPr lang="hr-HR" sz="3400" smtClean="0"/>
            </a:br>
            <a:r>
              <a:rPr lang="hr-HR" sz="3400" smtClean="0"/>
              <a:t>studeni-prosinac 2008.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400" smtClean="0"/>
              <a:t>Kakav je to doktor tehničkih znanosti koji ne zna riješiti problem na frekvencijskom regulatoru? Vjerojatno loš - ali to nema NIKAKVE veze s CC-radovima kao kriterijem za akademsko napredovanje. To eventualno znači da je loše obrazovan kao inženjer. Je li rješavanje problema na frekvencijskom regulatoru i sličnih problema nužno za biti kvalitetan doktor elektrotehnike? Ne znam - to prepuštam Vama da prosudite; ako Vi kažete da jest, nemam razloga ne vjerovati u to. Je li rješavanje takvih problema DOVOLJNO za biti doktor elektrotehnike? APSOLUTNO NIJE. Za to trebaju ili inovacije ili značajni teorijski pomaci. Za ovo posljednje mjera je odjek odgovarajućih publikacija.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39</a:t>
            </a:fld>
            <a:endParaRPr lang="hr-H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Što je znanje?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Znanje je zbir svega onoga što je poznato i što se može naučiti</a:t>
            </a:r>
            <a:r>
              <a:rPr lang="hr-HR" smtClean="0"/>
              <a:t> </a:t>
            </a:r>
          </a:p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Struktura i organizacija znanja stalno se mijenja i to pod utjecajem tri komponente koje ga određuju:</a:t>
            </a:r>
          </a:p>
          <a:p>
            <a:pPr lvl="1" eaLnBrk="1" hangingPunct="1"/>
            <a:r>
              <a:rPr lang="hr-HR" smtClean="0">
                <a:solidFill>
                  <a:srgbClr val="0033CC"/>
                </a:solidFill>
              </a:rPr>
              <a:t>spoznajna,</a:t>
            </a:r>
          </a:p>
          <a:p>
            <a:pPr lvl="1" eaLnBrk="1" hangingPunct="1"/>
            <a:r>
              <a:rPr lang="hr-HR" smtClean="0">
                <a:solidFill>
                  <a:srgbClr val="0033CC"/>
                </a:solidFill>
              </a:rPr>
              <a:t>komunikacijska</a:t>
            </a:r>
          </a:p>
          <a:p>
            <a:pPr lvl="1" eaLnBrk="1" hangingPunct="1"/>
            <a:r>
              <a:rPr lang="hr-HR" smtClean="0">
                <a:solidFill>
                  <a:srgbClr val="0033CC"/>
                </a:solidFill>
              </a:rPr>
              <a:t>informacijska</a:t>
            </a:r>
          </a:p>
          <a:p>
            <a:pPr eaLnBrk="1" hangingPunct="1"/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 eaLnBrk="1" hangingPunct="1"/>
            <a:r>
              <a:rPr lang="hr-HR" smtClean="0">
                <a:solidFill>
                  <a:srgbClr val="0033CC"/>
                </a:solidFill>
              </a:rPr>
              <a:t>Javno znanje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z="2800" smtClean="0">
                <a:solidFill>
                  <a:srgbClr val="0033CC"/>
                </a:solidFill>
              </a:rPr>
              <a:t>Javno znanje tvori korpus objavljenih spoznaja koje su podvrgnute neprekidnom kritičkom vrednovanju i oko kojih se mora uspostaviti što šire suglasje (konsenzus). </a:t>
            </a:r>
          </a:p>
          <a:p>
            <a:pPr eaLnBrk="1" hangingPunct="1"/>
            <a:r>
              <a:rPr lang="hr-HR" sz="2800" smtClean="0">
                <a:solidFill>
                  <a:srgbClr val="0033CC"/>
                </a:solidFill>
              </a:rPr>
              <a:t>Da bi neka spoznaja postala dijelom javnog znanja mora se, dakle, objaviti kao usustavljeni tekst.</a:t>
            </a:r>
          </a:p>
          <a:p>
            <a:pPr eaLnBrk="1" hangingPunct="1"/>
            <a:r>
              <a:rPr lang="hr-HR" sz="2800" smtClean="0">
                <a:solidFill>
                  <a:srgbClr val="0033CC"/>
                </a:solidFill>
              </a:rPr>
              <a:t>Kad postane javno dobro, spoznaja/informacija se više NE MOŽE komercijalizirati.</a:t>
            </a:r>
          </a:p>
          <a:p>
            <a:pPr eaLnBrk="1" hangingPunct="1"/>
            <a:endParaRPr lang="hr-HR" sz="2800" smtClean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  <a:ln w="57150" cap="flat">
            <a:solidFill>
              <a:srgbClr val="FF0000"/>
            </a:solidFill>
            <a:prstDash val="lgDash"/>
          </a:ln>
        </p:spPr>
        <p:txBody>
          <a:bodyPr/>
          <a:lstStyle/>
          <a:p>
            <a:pPr eaLnBrk="1" hangingPunct="1"/>
            <a:r>
              <a:rPr lang="hr-HR" sz="2800" b="1" smtClean="0">
                <a:solidFill>
                  <a:srgbClr val="0033CC"/>
                </a:solidFill>
                <a:latin typeface="Tahoma" charset="0"/>
              </a:rPr>
              <a:t>Znanstveno istraživanje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000" b="1" smtClean="0">
                <a:solidFill>
                  <a:srgbClr val="003399"/>
                </a:solidFill>
                <a:latin typeface="Tahoma" charset="0"/>
              </a:rPr>
              <a:t>Znanstveno istraživati znači imati praktičnu vještinu provođenja pokusa i mjerenja, analize i provjere podataka, uobličavanja rezultata i sl. </a:t>
            </a:r>
          </a:p>
          <a:p>
            <a:pPr eaLnBrk="1" hangingPunct="1">
              <a:lnSpc>
                <a:spcPct val="90000"/>
              </a:lnSpc>
            </a:pPr>
            <a:r>
              <a:rPr lang="hr-HR" sz="2000" b="1" smtClean="0">
                <a:solidFill>
                  <a:srgbClr val="003399"/>
                </a:solidFill>
                <a:latin typeface="Tahoma" charset="0"/>
              </a:rPr>
              <a:t>Temeljni cilj svakog znanstvenog istraživanja proširenje je već objavljenog i potvrđenog znanja</a:t>
            </a:r>
          </a:p>
          <a:p>
            <a:pPr eaLnBrk="1" hangingPunct="1">
              <a:lnSpc>
                <a:spcPct val="90000"/>
              </a:lnSpc>
            </a:pPr>
            <a:r>
              <a:rPr lang="hr-HR" sz="2000" b="1" u="sng" smtClean="0">
                <a:solidFill>
                  <a:srgbClr val="003399"/>
                </a:solidFill>
                <a:latin typeface="Tahoma" charset="0"/>
              </a:rPr>
              <a:t>Znanstveni sustav</a:t>
            </a:r>
            <a:r>
              <a:rPr lang="hr-HR" sz="2400" smtClean="0">
                <a:solidFill>
                  <a:srgbClr val="003399"/>
                </a:solidFill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100" b="1" smtClean="0">
                <a:solidFill>
                  <a:srgbClr val="003399"/>
                </a:solidFill>
                <a:latin typeface="Tahoma" charset="0"/>
              </a:rPr>
              <a:t>otvoren je i nedovršen, jer je neprekidan tijek unapređivanja znanja, postavljanja pitanja i testiranja hipoteza,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100" b="1" smtClean="0">
                <a:solidFill>
                  <a:srgbClr val="003399"/>
                </a:solidFill>
                <a:latin typeface="Tahoma" charset="0"/>
              </a:rPr>
              <a:t>društvena je aktivnost visokih kritičkih standarda, pri čemu je dužnost znanstvenika da istražuje i da rezultate tog rada izloži javnoj prosudbi,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100" b="1" smtClean="0">
                <a:solidFill>
                  <a:srgbClr val="003399"/>
                </a:solidFill>
                <a:latin typeface="Tahoma" charset="0"/>
              </a:rPr>
              <a:t>sam se procjenjuje, stvarajući vlastite vrijednosne instrumente.</a:t>
            </a:r>
          </a:p>
          <a:p>
            <a:pPr eaLnBrk="1" hangingPunct="1">
              <a:lnSpc>
                <a:spcPct val="90000"/>
              </a:lnSpc>
            </a:pPr>
            <a:endParaRPr lang="hr-HR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ln w="57150" cap="flat">
            <a:solidFill>
              <a:srgbClr val="CC0000"/>
            </a:solidFill>
            <a:prstDash val="lgDash"/>
          </a:ln>
        </p:spPr>
        <p:txBody>
          <a:bodyPr/>
          <a:lstStyle/>
          <a:p>
            <a:pPr eaLnBrk="1" hangingPunct="1"/>
            <a:r>
              <a:rPr lang="hr-HR" sz="3000" b="1" smtClean="0">
                <a:solidFill>
                  <a:srgbClr val="0033CC"/>
                </a:solidFill>
              </a:rPr>
              <a:t>Prema definicijama Unesca: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 eaLnBrk="1" hangingPunct="1"/>
            <a:r>
              <a:rPr lang="hr-HR" sz="2400" b="1" smtClean="0">
                <a:solidFill>
                  <a:srgbClr val="003399"/>
                </a:solidFill>
                <a:latin typeface="Tahoma" charset="0"/>
              </a:rPr>
              <a:t>Znanstveno istraživanje i eksperimentalni razvoj</a:t>
            </a:r>
            <a:r>
              <a:rPr lang="hr-HR" sz="2400" smtClean="0">
                <a:solidFill>
                  <a:srgbClr val="003399"/>
                </a:solidFill>
                <a:latin typeface="Tahoma" charset="0"/>
              </a:rPr>
              <a:t> (engl.scientific research &amp; experimental development) = </a:t>
            </a:r>
            <a:r>
              <a:rPr lang="hr-HR" sz="2400" u="sng" smtClean="0">
                <a:solidFill>
                  <a:srgbClr val="003399"/>
                </a:solidFill>
                <a:latin typeface="Tahoma" charset="0"/>
              </a:rPr>
              <a:t>sustavno stvaralačko djelovanje u svrhu stjecanja novog znanja (o prirodi, čovjeku, kulturi, društvu) te njegove uporabe u praksi</a:t>
            </a:r>
            <a:endParaRPr lang="hr-HR" sz="2800" u="sng" smtClean="0">
              <a:solidFill>
                <a:srgbClr val="003399"/>
              </a:solidFill>
              <a:latin typeface="Tahoma" charset="0"/>
            </a:endParaRPr>
          </a:p>
          <a:p>
            <a:pPr lvl="1" eaLnBrk="1" hangingPunct="1"/>
            <a:r>
              <a:rPr lang="hr-HR" b="1" smtClean="0">
                <a:solidFill>
                  <a:srgbClr val="003399"/>
                </a:solidFill>
                <a:latin typeface="Tahoma" charset="0"/>
              </a:rPr>
              <a:t>znanstveno istraživanje</a:t>
            </a:r>
            <a:r>
              <a:rPr lang="hr-HR" smtClean="0">
                <a:solidFill>
                  <a:srgbClr val="003399"/>
                </a:solidFill>
                <a:latin typeface="Tahoma" charset="0"/>
              </a:rPr>
              <a:t> dijeli se na:</a:t>
            </a:r>
          </a:p>
          <a:p>
            <a:pPr lvl="2" eaLnBrk="1" hangingPunct="1"/>
            <a:r>
              <a:rPr lang="hr-HR" b="1" smtClean="0">
                <a:solidFill>
                  <a:srgbClr val="003399"/>
                </a:solidFill>
                <a:latin typeface="Tahoma" charset="0"/>
              </a:rPr>
              <a:t>osnovno (temeljno, fundamentalno) - eksperimentalno i teorijsko djelovanje u svrhu stjecanja novih spoznaja o temeljima pojava, pri čemu se nema u vidu bilo kakva praktična primjena; rezultati se objavljuju,</a:t>
            </a:r>
          </a:p>
          <a:p>
            <a:pPr lvl="2" eaLnBrk="1" hangingPunct="1"/>
            <a:r>
              <a:rPr lang="hr-HR" b="1" smtClean="0">
                <a:solidFill>
                  <a:srgbClr val="003399"/>
                </a:solidFill>
                <a:latin typeface="Tahoma" charset="0"/>
              </a:rPr>
              <a:t>primijenjeno - stjecanje novih spoznaja, ali s unaprijed odabranim praktičnim ciljem, pri čemu se oslanjaju na rezultate fundamentalnih istraživanja</a:t>
            </a:r>
            <a:endParaRPr lang="hr-HR" b="1" smtClean="0"/>
          </a:p>
          <a:p>
            <a:pPr lvl="2" eaLnBrk="1" hangingPunct="1"/>
            <a:endParaRPr lang="hr-HR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4C154-748A-4464-9264-A9E0C1537B47}" type="slidenum">
              <a:rPr lang="hr-HR" smtClean="0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1534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r-HR" sz="2400">
                <a:latin typeface="Times New Roman" pitchFamily="18" charset="0"/>
              </a:rPr>
              <a:t> </a:t>
            </a:r>
            <a:r>
              <a:rPr lang="hr-HR" sz="2800" b="1">
                <a:solidFill>
                  <a:srgbClr val="003399"/>
                </a:solidFill>
                <a:latin typeface="Tahoma" charset="0"/>
              </a:rPr>
              <a:t>Eksperimentalni razvoj</a:t>
            </a:r>
            <a:r>
              <a:rPr lang="hr-HR" sz="2400">
                <a:solidFill>
                  <a:srgbClr val="003399"/>
                </a:solidFill>
                <a:latin typeface="Tahoma" charset="0"/>
              </a:rPr>
              <a:t> (</a:t>
            </a:r>
            <a:r>
              <a:rPr lang="hr-HR" sz="2400" b="1">
                <a:solidFill>
                  <a:srgbClr val="003399"/>
                </a:solidFill>
                <a:latin typeface="Tahoma" charset="0"/>
              </a:rPr>
              <a:t>razvojna istraživanja</a:t>
            </a:r>
            <a:r>
              <a:rPr lang="hr-HR" sz="2400">
                <a:solidFill>
                  <a:srgbClr val="003399"/>
                </a:solidFill>
                <a:latin typeface="Tahoma" charset="0"/>
              </a:rPr>
              <a:t>)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b="1">
                <a:latin typeface="Tahoma" charset="0"/>
              </a:rPr>
              <a:t>označava primjenu rezultata znanstvenog istraživanja: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hr-HR" sz="2400" b="1">
                <a:latin typeface="Tahoma" charset="0"/>
              </a:rPr>
              <a:t> </a:t>
            </a:r>
            <a:r>
              <a:rPr lang="hr-HR" sz="2400" b="1">
                <a:solidFill>
                  <a:srgbClr val="003399"/>
                </a:solidFill>
                <a:latin typeface="Tahoma" charset="0"/>
              </a:rPr>
              <a:t>početak  proizvodnje novih materijala, proizvoda,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hr-HR" sz="2400" b="1">
                <a:solidFill>
                  <a:srgbClr val="003399"/>
                </a:solidFill>
                <a:latin typeface="Tahoma" charset="0"/>
              </a:rPr>
              <a:t> uvođenje novih postupaka,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hr-HR" sz="2400" b="1">
                <a:solidFill>
                  <a:srgbClr val="003399"/>
                </a:solidFill>
                <a:latin typeface="Tahoma" charset="0"/>
              </a:rPr>
              <a:t>znatno poboljšanje postojećih postupaka</a:t>
            </a:r>
            <a:endParaRPr lang="hr-HR" sz="2400" b="1">
              <a:latin typeface="Tahoma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hr-HR" sz="2400" b="1">
                <a:latin typeface="Tahoma" charset="0"/>
              </a:rPr>
              <a:t>Rezultati se ne objavljuju javno, nego se čuvaju kao poslovna tajna (tzv. korporativno znanje) ili se pravno štite (patenti) i prodaju kao licencije</a:t>
            </a:r>
            <a:endParaRPr lang="hr-HR" sz="2800" b="1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7BB4-8A50-41AC-A11B-1DF1EC469335}" type="slidenum">
              <a:rPr lang="hr-HR" smtClean="0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GB" sz="3000" b="1" smtClean="0">
                <a:solidFill>
                  <a:srgbClr val="0033CC"/>
                </a:solidFill>
              </a:rPr>
              <a:t>Što jest, što nije I/R?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smtClean="0"/>
              <a:t>			</a:t>
            </a:r>
            <a:r>
              <a:rPr lang="en-GB" smtClean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</a:t>
            </a:r>
          </a:p>
          <a:p>
            <a:pPr eaLnBrk="1" hangingPunct="1">
              <a:defRPr/>
            </a:pPr>
            <a:r>
              <a:rPr lang="en-GB" b="1" smtClean="0">
                <a:solidFill>
                  <a:srgbClr val="0033CC"/>
                </a:solidFill>
              </a:rPr>
              <a:t>tehničko poboljšanje proizvoda ili postupka proizvodnje</a:t>
            </a:r>
          </a:p>
          <a:p>
            <a:pPr eaLnBrk="1" hangingPunct="1">
              <a:defRPr/>
            </a:pPr>
            <a:r>
              <a:rPr lang="en-GB" b="1" smtClean="0">
                <a:solidFill>
                  <a:srgbClr val="0033CC"/>
                </a:solidFill>
              </a:rPr>
              <a:t>izrada prototipa</a:t>
            </a:r>
          </a:p>
          <a:p>
            <a:pPr eaLnBrk="1" hangingPunct="1">
              <a:defRPr/>
            </a:pPr>
            <a:r>
              <a:rPr lang="en-GB" b="1" smtClean="0">
                <a:solidFill>
                  <a:srgbClr val="0033CC"/>
                </a:solidFill>
              </a:rPr>
              <a:t>probna postrojenja</a:t>
            </a:r>
          </a:p>
          <a:p>
            <a:pPr eaLnBrk="1" hangingPunct="1">
              <a:defRPr/>
            </a:pPr>
            <a:endParaRPr lang="en-GB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smtClean="0"/>
              <a:t>			</a:t>
            </a:r>
            <a:r>
              <a:rPr lang="en-GB" smtClean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</a:t>
            </a:r>
            <a:endParaRPr lang="en-GB" smtClean="0">
              <a:solidFill>
                <a:srgbClr val="33CC33"/>
              </a:solidFill>
            </a:endParaRPr>
          </a:p>
          <a:p>
            <a:pPr eaLnBrk="1" hangingPunct="1">
              <a:defRPr/>
            </a:pPr>
            <a:r>
              <a:rPr lang="en-GB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traženje novih mogućnosti plasmana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planovi za neposrednu proizvodnju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usavršavanje kontrole procesa proizvodnje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97088" y="1462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 sz="2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9BFC-F8F0-4A70-B6DF-8287F5E44418}" type="slidenum">
              <a:rPr lang="hr-HR" smtClean="0"/>
              <a:pPr>
                <a:defRPr/>
              </a:pPr>
              <a:t>9</a:t>
            </a:fld>
            <a:endParaRPr lang="hr-H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1315</TotalTime>
  <Words>2047</Words>
  <Application>Microsoft Office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Watermark</vt:lpstr>
      <vt:lpstr>ISTRAŽIVANJA, PUBLIKACIJE I ODGOVORNOST U ZNANOSTI</vt:lpstr>
      <vt:lpstr>Cilj nam je govoriti o:</vt:lpstr>
      <vt:lpstr>Što je znanost?</vt:lpstr>
      <vt:lpstr>Što je znanje?</vt:lpstr>
      <vt:lpstr>Javno znanje</vt:lpstr>
      <vt:lpstr>Znanstveno istraživanje</vt:lpstr>
      <vt:lpstr>Prema definicijama Unesca:</vt:lpstr>
      <vt:lpstr>Slide 8</vt:lpstr>
      <vt:lpstr>Što jest, što nije I/R?</vt:lpstr>
      <vt:lpstr>Znanstvenici</vt:lpstr>
      <vt:lpstr>Podjela znanstvenih istraživanja</vt:lpstr>
      <vt:lpstr>Razvijena društva dominaciju grade na ekonomiji temeljenoj na znanju</vt:lpstr>
      <vt:lpstr>Visoka tehnologija = djelatnost intenzivnog znanja</vt:lpstr>
      <vt:lpstr>Inovacijsko društvo (innovate or liquidate)</vt:lpstr>
      <vt:lpstr>17. stoljeće - doba prve znanstvene revolucije</vt:lpstr>
      <vt:lpstr>18. stoljeće</vt:lpstr>
      <vt:lpstr>2. polovica 19. stoljeća- doba druge znanstvene revolucije</vt:lpstr>
      <vt:lpstr>Znanost i sveučilište</vt:lpstr>
      <vt:lpstr>Bolonjski proces - EHEA</vt:lpstr>
      <vt:lpstr>20. stoljeće</vt:lpstr>
      <vt:lpstr>Razmak između temeljnog otkrića i primjene sve se više smanjuje:</vt:lpstr>
      <vt:lpstr>20. stoljeće</vt:lpstr>
      <vt:lpstr>Osobine suvremene znanosti:</vt:lpstr>
      <vt:lpstr>Ulaganje u znanost</vt:lpstr>
      <vt:lpstr>Slide 25</vt:lpstr>
      <vt:lpstr>Raspodjela federalnog proračuna SAD za R&amp;D  (izvor: http://www.aaas.org/spp/rd/prel06tb.htm)</vt:lpstr>
      <vt:lpstr>Europska zajednica http://europa.eu.int/comm/publications/booklets/move/48/en.pdf</vt:lpstr>
      <vt:lpstr>Slide 28</vt:lpstr>
      <vt:lpstr>Slide 29</vt:lpstr>
      <vt:lpstr>Znanstvena i tehnologijska politika Republike Hrvatske 2006.-2010.</vt:lpstr>
      <vt:lpstr>Klasifikacija znanosti:</vt:lpstr>
      <vt:lpstr>Slide 32</vt:lpstr>
      <vt:lpstr>Slide 33</vt:lpstr>
      <vt:lpstr>Temeljna obilježja egzaktnih znanosti</vt:lpstr>
      <vt:lpstr>Suradnja u znanosti</vt:lpstr>
      <vt:lpstr>Znanstvena infrastruktura: </vt:lpstr>
      <vt:lpstr>Što je profesija?</vt:lpstr>
      <vt:lpstr>Razlika iz svrhe djelovanja</vt:lpstr>
      <vt:lpstr>Rasprava na portalu Connect studeni-prosinac 2008.</vt:lpstr>
    </vt:vector>
  </TitlesOfParts>
  <Company>Medicinski fakultet, Zagreb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</dc:title>
  <dc:creator>Jelka Petrak</dc:creator>
  <cp:lastModifiedBy>Tomislav</cp:lastModifiedBy>
  <cp:revision>58</cp:revision>
  <cp:lastPrinted>2002-01-28T12:15:07Z</cp:lastPrinted>
  <dcterms:created xsi:type="dcterms:W3CDTF">2002-01-23T10:44:01Z</dcterms:created>
  <dcterms:modified xsi:type="dcterms:W3CDTF">2010-03-24T16:16:11Z</dcterms:modified>
</cp:coreProperties>
</file>