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57" r:id="rId9"/>
    <p:sldId id="259" r:id="rId10"/>
    <p:sldId id="260" r:id="rId11"/>
    <p:sldId id="261" r:id="rId12"/>
    <p:sldId id="263" r:id="rId13"/>
  </p:sldIdLst>
  <p:sldSz cx="9144000" cy="6858000" type="screen4x3"/>
  <p:notesSz cx="6858000" cy="9144000"/>
  <p:defaultTextStyle>
    <a:defPPr>
      <a:defRPr lang="hr-H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78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r-H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r-H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r-H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A6FF6F-99EE-4FDB-848A-D2D168E3C24C}" type="slidenum">
              <a:rPr lang="hr-HR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C9E88B-2F10-466A-A913-D4051A244BCF}" type="slidenum">
              <a:rPr lang="hr-HR"/>
              <a:pPr/>
              <a:t>1</a:t>
            </a:fld>
            <a:endParaRPr lang="hr-HR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6C9664-D7B2-4389-82D8-3ACE2745327F}" type="slidenum">
              <a:rPr lang="hr-HR"/>
              <a:pPr/>
              <a:t>10</a:t>
            </a:fld>
            <a:endParaRPr lang="hr-HR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90913C-B083-46E0-941E-F56DF45DA195}" type="slidenum">
              <a:rPr lang="hr-HR"/>
              <a:pPr/>
              <a:t>11</a:t>
            </a:fld>
            <a:endParaRPr lang="hr-HR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27662-A85D-431B-A95D-CB9D2110C686}" type="slidenum">
              <a:rPr lang="hr-HR"/>
              <a:pPr/>
              <a:t>12</a:t>
            </a:fld>
            <a:endParaRPr lang="hr-HR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E1F171-B38C-4B14-ACC7-4C0762185014}" type="slidenum">
              <a:rPr lang="hr-HR"/>
              <a:pPr/>
              <a:t>2</a:t>
            </a:fld>
            <a:endParaRPr lang="hr-HR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73FEC-B7DC-431D-84FF-39EB83D0E5D2}" type="slidenum">
              <a:rPr lang="hr-HR"/>
              <a:pPr/>
              <a:t>3</a:t>
            </a:fld>
            <a:endParaRPr lang="hr-H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D6589-DED1-4BBA-8AA2-06981D3DCCC1}" type="slidenum">
              <a:rPr lang="hr-HR"/>
              <a:pPr/>
              <a:t>4</a:t>
            </a:fld>
            <a:endParaRPr lang="hr-H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3DC816-0F20-4409-9B81-6D3A889688B4}" type="slidenum">
              <a:rPr lang="hr-HR"/>
              <a:pPr/>
              <a:t>5</a:t>
            </a:fld>
            <a:endParaRPr lang="hr-HR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15D5C0-DCB4-41FD-9152-1648B9AE6B1D}" type="slidenum">
              <a:rPr lang="hr-HR"/>
              <a:pPr/>
              <a:t>6</a:t>
            </a:fld>
            <a:endParaRPr lang="hr-HR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B10081-5203-4EC1-A4BD-21B04D7233E2}" type="slidenum">
              <a:rPr lang="hr-HR"/>
              <a:pPr/>
              <a:t>7</a:t>
            </a:fld>
            <a:endParaRPr lang="hr-HR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391D2E-5C9E-4DF3-94D8-58646AFE2BBA}" type="slidenum">
              <a:rPr lang="hr-HR"/>
              <a:pPr/>
              <a:t>8</a:t>
            </a:fld>
            <a:endParaRPr lang="hr-HR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34A661-931C-46CA-A52C-D7060D9C0E35}" type="slidenum">
              <a:rPr lang="hr-HR"/>
              <a:pPr/>
              <a:t>9</a:t>
            </a:fld>
            <a:endParaRPr lang="hr-HR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9E883-8F96-48DD-8489-F6C8F9F4631C}" type="slidenum">
              <a:rPr lang="hr-HR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C3AD2-0874-4BF1-8C93-007DBDC5572D}" type="slidenum">
              <a:rPr lang="hr-HR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02304-DE99-4699-9D40-7A1964158DC5}" type="slidenum">
              <a:rPr lang="hr-HR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258158A-14EB-410B-B618-D63F4BA667CA}" type="slidenum">
              <a:rPr lang="hr-HR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A9E6B-F0F1-454A-A727-F1D4D8CDC7FC}" type="slidenum">
              <a:rPr lang="hr-HR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2389D0-0C81-4EB7-9867-7C692366C694}" type="slidenum">
              <a:rPr lang="hr-HR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F7535-4B3C-4503-A0A8-C633930ABAF5}" type="slidenum">
              <a:rPr lang="hr-HR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9D5CB-AABB-413A-87D7-297138027099}" type="slidenum">
              <a:rPr lang="hr-HR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55A8B6-1D8E-4A30-B494-17938F30CB47}" type="slidenum">
              <a:rPr lang="hr-HR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0F9D6-25B1-46BB-A40A-6C0FC3D531DF}" type="slidenum">
              <a:rPr lang="hr-HR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B8554B-B7E6-43BE-BADD-C41CBDB567AF}" type="slidenum">
              <a:rPr lang="hr-HR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A6B18-F767-4A64-B23E-F243A5C91399}" type="slidenum">
              <a:rPr lang="hr-HR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r-H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r-H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r-H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6E8F1D2-E9B9-40F5-A56B-41D61344A8EB}" type="slidenum">
              <a:rPr lang="hr-HR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3600" dirty="0" smtClean="0"/>
              <a:t>Znanost i znanstvena metoda</a:t>
            </a:r>
            <a:endParaRPr lang="hr-HR" sz="36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1295400"/>
          </a:xfrm>
          <a:noFill/>
          <a:ln/>
        </p:spPr>
        <p:txBody>
          <a:bodyPr/>
          <a:lstStyle/>
          <a:p>
            <a:r>
              <a:rPr lang="hr-HR" sz="2000" b="1"/>
              <a:t>Dario Sambunjak dr. med.</a:t>
            </a:r>
          </a:p>
          <a:p>
            <a:r>
              <a:rPr lang="hr-HR" sz="2000"/>
              <a:t>Croatian Medical Journal</a:t>
            </a:r>
          </a:p>
          <a:p>
            <a:r>
              <a:rPr lang="hr-HR" sz="2000"/>
              <a:t>Medicinski fakultet Sveučilišta u Zagrebu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E883-8F96-48DD-8489-F6C8F9F4631C}" type="slidenum">
              <a:rPr lang="hr-HR" smtClean="0"/>
              <a:pPr/>
              <a:t>1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/>
              <a:t>Teorija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/>
              <a:t>skup općih tvrdnji ili pretpostavki, objašnjenje određenog dijela stvarnosti</a:t>
            </a:r>
          </a:p>
          <a:p>
            <a:r>
              <a:rPr lang="hr-HR"/>
              <a:t>temelji se na nizu opažanja i pokusa</a:t>
            </a:r>
          </a:p>
          <a:p>
            <a:r>
              <a:rPr lang="hr-HR"/>
              <a:t>iz nje se mogu izvoditi hipoteze i predviđanja</a:t>
            </a:r>
          </a:p>
          <a:p>
            <a:r>
              <a:rPr lang="hr-HR"/>
              <a:t>moguće ju je opovrgnuti, ali nikada dokazati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9E6B-F0F1-454A-A727-F1D4D8CDC7FC}" type="slidenum">
              <a:rPr lang="hr-HR" smtClean="0"/>
              <a:pPr/>
              <a:t>10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Metodologija vs. Metoda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Metodologija – temeljna logika, filozofske pretpostavke metoda, pristup sustavnom rješavanju istraživačkog problema</a:t>
            </a:r>
          </a:p>
          <a:p>
            <a:endParaRPr lang="hr-HR" dirty="0"/>
          </a:p>
          <a:p>
            <a:r>
              <a:rPr lang="hr-HR" dirty="0"/>
              <a:t>Metoda – načini, postupci i alati provođenja istraživanja</a:t>
            </a:r>
          </a:p>
          <a:p>
            <a:endParaRPr lang="hr-HR" dirty="0"/>
          </a:p>
          <a:p>
            <a:r>
              <a:rPr lang="hr-HR" dirty="0"/>
              <a:t>Tehnike – specifični aspekti metode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9E6B-F0F1-454A-A727-F1D4D8CDC7FC}" type="slidenum">
              <a:rPr lang="hr-HR" smtClean="0"/>
              <a:pPr/>
              <a:t>11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Provedba istraživanja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2800" dirty="0"/>
              <a:t>svrha istraživanja</a:t>
            </a:r>
          </a:p>
          <a:p>
            <a:r>
              <a:rPr lang="hr-HR" sz="2800" dirty="0"/>
              <a:t>vrsta istraživanja</a:t>
            </a:r>
          </a:p>
          <a:p>
            <a:r>
              <a:rPr lang="hr-HR" sz="2800" dirty="0"/>
              <a:t>mjesto i vrijeme gdje će se istraživanje provesti</a:t>
            </a:r>
          </a:p>
          <a:p>
            <a:r>
              <a:rPr lang="hr-HR" sz="2800" dirty="0"/>
              <a:t>vrsta podataka koji će se prikupljati</a:t>
            </a:r>
          </a:p>
          <a:p>
            <a:r>
              <a:rPr lang="hr-HR" sz="2800" dirty="0"/>
              <a:t>oblikovanje uzorka</a:t>
            </a:r>
          </a:p>
          <a:p>
            <a:r>
              <a:rPr lang="hr-HR" sz="2800" dirty="0"/>
              <a:t>postupci prikupljanja podataka</a:t>
            </a:r>
          </a:p>
          <a:p>
            <a:r>
              <a:rPr lang="hr-HR" sz="2800" dirty="0"/>
              <a:t>postupci analize podataka</a:t>
            </a:r>
          </a:p>
          <a:p>
            <a:r>
              <a:rPr lang="hr-HR" sz="2800" dirty="0"/>
              <a:t>način prikazivanja rezultata</a:t>
            </a:r>
          </a:p>
          <a:p>
            <a:endParaRPr lang="hr-H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9E6B-F0F1-454A-A727-F1D4D8CDC7FC}" type="slidenum">
              <a:rPr lang="hr-HR" smtClean="0"/>
              <a:pPr/>
              <a:t>12</a:t>
            </a:fld>
            <a:endParaRPr lang="hr-H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/>
          <a:lstStyle/>
          <a:p>
            <a:r>
              <a:rPr lang="hr-HR" sz="3200"/>
              <a:t>ZNANOST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2514600" cy="609600"/>
          </a:xfrm>
        </p:spPr>
        <p:txBody>
          <a:bodyPr/>
          <a:lstStyle/>
          <a:p>
            <a:pPr>
              <a:buFontTx/>
              <a:buNone/>
            </a:pPr>
            <a:r>
              <a:rPr lang="hr-HR"/>
              <a:t>Nomotetička</a:t>
            </a:r>
          </a:p>
          <a:p>
            <a:pPr>
              <a:buFontTx/>
              <a:buNone/>
            </a:pPr>
            <a:endParaRPr lang="hr-HR"/>
          </a:p>
          <a:p>
            <a:pPr>
              <a:buFontTx/>
              <a:buNone/>
            </a:pPr>
            <a:endParaRPr lang="hr-HR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867400" y="1752600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hr-HR" sz="3200"/>
              <a:t>Idiografička</a:t>
            </a:r>
          </a:p>
          <a:p>
            <a:pPr marL="342900" indent="-342900">
              <a:spcBef>
                <a:spcPct val="20000"/>
              </a:spcBef>
            </a:pPr>
            <a:endParaRPr lang="hr-HR" sz="3200"/>
          </a:p>
          <a:p>
            <a:pPr marL="342900" indent="-342900">
              <a:spcBef>
                <a:spcPct val="20000"/>
              </a:spcBef>
            </a:pPr>
            <a:endParaRPr lang="hr-HR" sz="3200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609600" y="60960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685800" y="5105400"/>
            <a:ext cx="104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/>
              <a:t>Prirodne</a:t>
            </a:r>
          </a:p>
          <a:p>
            <a:r>
              <a:rPr lang="hr-HR"/>
              <a:t>znanosti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781800" y="5105400"/>
            <a:ext cx="1555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/>
              <a:t>Humanističke</a:t>
            </a:r>
          </a:p>
          <a:p>
            <a:r>
              <a:rPr lang="hr-HR"/>
              <a:t>znanosti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2895600" y="5105400"/>
            <a:ext cx="1352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/>
              <a:t>Inženjerske</a:t>
            </a:r>
          </a:p>
          <a:p>
            <a:r>
              <a:rPr lang="hr-HR"/>
              <a:t>znanosti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4495800" y="5105400"/>
            <a:ext cx="1225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/>
              <a:t>Društvene</a:t>
            </a:r>
          </a:p>
          <a:p>
            <a:r>
              <a:rPr lang="hr-HR"/>
              <a:t>znanosti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457200" y="2667000"/>
            <a:ext cx="29718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/>
              <a:t>Usmjerena na: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hr-HR"/>
              <a:t> opće, univerzalno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hr-HR"/>
              <a:t> utvrđivanje zakonitosti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hr-HR"/>
              <a:t> “objektivne” pojave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5334000" y="2667000"/>
            <a:ext cx="29718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/>
              <a:t>Usmjerena na: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hr-HR"/>
              <a:t> pojedinačno, specifično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hr-HR"/>
              <a:t> tumačenje značenja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hr-HR"/>
              <a:t> “subjektivne” pojave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9E6B-F0F1-454A-A727-F1D4D8CDC7FC}" type="slidenum">
              <a:rPr lang="hr-HR" smtClean="0"/>
              <a:pPr/>
              <a:t>2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4" grpId="0"/>
      <p:bldP spid="15365" grpId="0" animBg="1"/>
      <p:bldP spid="15368" grpId="0"/>
      <p:bldP spid="15369" grpId="0"/>
      <p:bldP spid="15370" grpId="0"/>
      <p:bldP spid="15371" grpId="0"/>
      <p:bldP spid="15372" grpId="0"/>
      <p:bldP spid="153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hr-HR" sz="3200"/>
              <a:t>Što motivira znanstvenike?</a:t>
            </a:r>
          </a:p>
        </p:txBody>
      </p:sp>
      <p:pic>
        <p:nvPicPr>
          <p:cNvPr id="19460" name="Picture 4" descr="ribb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524000"/>
            <a:ext cx="1855788" cy="2819400"/>
          </a:xfrm>
          <a:prstGeom prst="rect">
            <a:avLst/>
          </a:prstGeom>
          <a:noFill/>
        </p:spPr>
      </p:pic>
      <p:pic>
        <p:nvPicPr>
          <p:cNvPr id="19462" name="Picture 6" descr="puzz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2971800"/>
            <a:ext cx="3962400" cy="2811463"/>
          </a:xfrm>
          <a:prstGeom prst="rect">
            <a:avLst/>
          </a:prstGeom>
          <a:noFill/>
        </p:spPr>
      </p:pic>
      <p:pic>
        <p:nvPicPr>
          <p:cNvPr id="19464" name="Picture 8" descr="gold-coins-image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1371600"/>
            <a:ext cx="2743200" cy="27432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9E6B-F0F1-454A-A727-F1D4D8CDC7FC}" type="slidenum">
              <a:rPr lang="hr-HR" smtClean="0"/>
              <a:pPr/>
              <a:t>3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229600" cy="1143000"/>
          </a:xfrm>
        </p:spPr>
        <p:txBody>
          <a:bodyPr/>
          <a:lstStyle/>
          <a:p>
            <a:r>
              <a:rPr lang="hr-HR" sz="3200"/>
              <a:t>“Formula znanosti”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590800"/>
            <a:ext cx="3200400" cy="762000"/>
          </a:xfrm>
        </p:spPr>
        <p:txBody>
          <a:bodyPr/>
          <a:lstStyle/>
          <a:p>
            <a:pPr>
              <a:buFontTx/>
              <a:buNone/>
            </a:pPr>
            <a:r>
              <a:rPr lang="hr-HR" b="1"/>
              <a:t>S = f (Cg, r, t, e)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971800" y="4495800"/>
            <a:ext cx="2432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/>
              <a:t>Cg – kognitivni resursi</a:t>
            </a:r>
          </a:p>
          <a:p>
            <a:r>
              <a:rPr lang="hr-HR"/>
              <a:t>r – ostali resursi</a:t>
            </a:r>
          </a:p>
          <a:p>
            <a:r>
              <a:rPr lang="hr-HR"/>
              <a:t>t – vrijeme</a:t>
            </a:r>
          </a:p>
          <a:p>
            <a:r>
              <a:rPr lang="hr-HR"/>
              <a:t>e – napor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9E6B-F0F1-454A-A727-F1D4D8CDC7FC}" type="slidenum">
              <a:rPr lang="hr-HR" smtClean="0"/>
              <a:pPr/>
              <a:t>4</a:t>
            </a:fld>
            <a:endParaRPr lang="hr-H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7086600" cy="1143000"/>
          </a:xfrm>
        </p:spPr>
        <p:txBody>
          <a:bodyPr/>
          <a:lstStyle/>
          <a:p>
            <a:r>
              <a:rPr lang="hr-HR" sz="2800" b="1"/>
              <a:t>Uloga znanosti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057400"/>
            <a:ext cx="5486400" cy="4525963"/>
          </a:xfrm>
        </p:spPr>
        <p:txBody>
          <a:bodyPr/>
          <a:lstStyle/>
          <a:p>
            <a:r>
              <a:rPr lang="hr-HR" sz="2400"/>
              <a:t>Izvor znanja</a:t>
            </a:r>
          </a:p>
          <a:p>
            <a:endParaRPr lang="hr-HR" sz="2400"/>
          </a:p>
          <a:p>
            <a:r>
              <a:rPr lang="hr-HR" sz="2400"/>
              <a:t>Obrazovna uloga</a:t>
            </a:r>
          </a:p>
          <a:p>
            <a:endParaRPr lang="hr-HR" sz="2400"/>
          </a:p>
          <a:p>
            <a:r>
              <a:rPr lang="hr-HR" sz="2400"/>
              <a:t>Kulturna uloga</a:t>
            </a:r>
          </a:p>
          <a:p>
            <a:endParaRPr lang="hr-HR" sz="2400"/>
          </a:p>
          <a:p>
            <a:r>
              <a:rPr lang="hr-HR" sz="2400"/>
              <a:t>Izvor blagostanja i sigurnosti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9E6B-F0F1-454A-A727-F1D4D8CDC7FC}" type="slidenum">
              <a:rPr lang="hr-HR" smtClean="0"/>
              <a:pPr/>
              <a:t>5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1" name="Text Box 65"/>
          <p:cNvSpPr txBox="1">
            <a:spLocks noChangeArrowheads="1"/>
          </p:cNvSpPr>
          <p:nvPr/>
        </p:nvSpPr>
        <p:spPr bwMode="auto">
          <a:xfrm>
            <a:off x="609600" y="533400"/>
            <a:ext cx="80708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b="1"/>
              <a:t>ISTRAŽIVANJE</a:t>
            </a:r>
            <a:r>
              <a:rPr lang="hr-HR"/>
              <a:t> - proces </a:t>
            </a:r>
            <a:r>
              <a:rPr lang="hr-HR" i="1"/>
              <a:t>stjecanja </a:t>
            </a:r>
            <a:r>
              <a:rPr lang="hr-HR"/>
              <a:t>novog znanja</a:t>
            </a:r>
          </a:p>
          <a:p>
            <a:endParaRPr lang="hr-HR"/>
          </a:p>
          <a:p>
            <a:r>
              <a:rPr lang="hr-HR" b="1"/>
              <a:t>RAZVOJ</a:t>
            </a:r>
            <a:r>
              <a:rPr lang="hr-HR"/>
              <a:t> – proces </a:t>
            </a:r>
            <a:r>
              <a:rPr lang="hr-HR" i="1"/>
              <a:t>primjene</a:t>
            </a:r>
            <a:r>
              <a:rPr lang="hr-HR"/>
              <a:t> znanja u svrhu stvaranja novih uređaja ili učinaka </a:t>
            </a:r>
          </a:p>
        </p:txBody>
      </p:sp>
      <p:sp>
        <p:nvSpPr>
          <p:cNvPr id="9283" name="Text Box 67"/>
          <p:cNvSpPr txBox="1">
            <a:spLocks noChangeArrowheads="1"/>
          </p:cNvSpPr>
          <p:nvPr/>
        </p:nvSpPr>
        <p:spPr bwMode="auto">
          <a:xfrm>
            <a:off x="2498725" y="1408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sr-Latn-CS"/>
          </a:p>
        </p:txBody>
      </p:sp>
      <p:graphicFrame>
        <p:nvGraphicFramePr>
          <p:cNvPr id="9330" name="Group 114"/>
          <p:cNvGraphicFramePr>
            <a:graphicFrameLocks noGrp="1"/>
          </p:cNvGraphicFramePr>
          <p:nvPr>
            <p:ph/>
          </p:nvPr>
        </p:nvGraphicFramePr>
        <p:xfrm>
          <a:off x="1447800" y="1828800"/>
          <a:ext cx="5791200" cy="4352928"/>
        </p:xfrm>
        <a:graphic>
          <a:graphicData uri="http://schemas.openxmlformats.org/drawingml/2006/table">
            <a:tbl>
              <a:tblPr/>
              <a:tblGrid>
                <a:gridCol w="2895600"/>
                <a:gridCol w="2895600"/>
              </a:tblGrid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Istraživačka uloga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Razvojna uloga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Znanstvenik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Inženjer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Povjesničar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Političar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Psiholog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Psihoterapeut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Fiziolog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Liječnik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Lingvist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Prevoditelj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Ekonomist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Investitor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Filozof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Nastavnik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Kibernetičar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Menadžer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158A-14EB-410B-B618-D63F4BA667CA}" type="slidenum">
              <a:rPr lang="hr-HR" smtClean="0"/>
              <a:pPr/>
              <a:t>6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3581400" y="609600"/>
            <a:ext cx="1370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ZNANJE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1600200" y="1676400"/>
            <a:ext cx="174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/>
              <a:t>ZNANSTVENO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4953000" y="1676400"/>
            <a:ext cx="177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/>
              <a:t>TEHNOLOŠKO</a:t>
            </a:r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2133600" y="2057400"/>
            <a:ext cx="20574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>
            <a:off x="3733800" y="2057400"/>
            <a:ext cx="20574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3810000" y="2514600"/>
            <a:ext cx="4572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6232525" y="2093913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/>
              <a:t>inovacije</a:t>
            </a: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6248400" y="2514600"/>
            <a:ext cx="135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/>
              <a:t>proizvodnja</a:t>
            </a: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6248400" y="29718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/>
              <a:t>primjenjena istraživanja</a:t>
            </a: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 flipH="1">
            <a:off x="5257800" y="22860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H="1" flipV="1">
            <a:off x="5334000" y="26670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 flipH="1" flipV="1">
            <a:off x="5334000" y="28956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3124200" y="35814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/>
              <a:t>KORISNIČKO</a:t>
            </a:r>
          </a:p>
        </p:txBody>
      </p:sp>
      <p:graphicFrame>
        <p:nvGraphicFramePr>
          <p:cNvPr id="22695" name="Group 167"/>
          <p:cNvGraphicFramePr>
            <a:graphicFrameLocks noGrp="1"/>
          </p:cNvGraphicFramePr>
          <p:nvPr>
            <p:ph/>
          </p:nvPr>
        </p:nvGraphicFramePr>
        <p:xfrm>
          <a:off x="457200" y="4267200"/>
          <a:ext cx="8001000" cy="2198688"/>
        </p:xfrm>
        <a:graphic>
          <a:graphicData uri="http://schemas.openxmlformats.org/drawingml/2006/table">
            <a:tbl>
              <a:tblPr/>
              <a:tblGrid>
                <a:gridCol w="2884488"/>
                <a:gridCol w="1992312"/>
                <a:gridCol w="3124200"/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istina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INTERES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korisnost, prikladnost, učinkovitost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teorijsko, apstrakcija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PROMIŠLJANJE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praktično, konkretizacija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zakona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UTVRĐIVANJE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pravila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neovisno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OVISNOST O KONTEKSTU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ovisno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dokazi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UTEMELJENJE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dokazi i razum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idealni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UVJETI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kompleksni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 problem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USMJERENOST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 rješenje</a:t>
                      </a:r>
                      <a:endParaRPr kumimoji="0" lang="hr-H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158A-14EB-410B-B618-D63F4BA667CA}" type="slidenum">
              <a:rPr lang="hr-HR" smtClean="0"/>
              <a:pPr/>
              <a:t>7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0" grpId="0"/>
      <p:bldP spid="22541" grpId="0"/>
      <p:bldP spid="22542" grpId="0" animBg="1"/>
      <p:bldP spid="22543" grpId="0" animBg="1"/>
      <p:bldP spid="22544" grpId="0" animBg="1"/>
      <p:bldP spid="22545" grpId="0"/>
      <p:bldP spid="22546" grpId="0"/>
      <p:bldP spid="22547" grpId="0"/>
      <p:bldP spid="22548" grpId="0" animBg="1"/>
      <p:bldP spid="22549" grpId="0" animBg="1"/>
      <p:bldP spid="22550" grpId="0" animBg="1"/>
      <p:bldP spid="225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295400" y="2743200"/>
            <a:ext cx="1501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b="1"/>
              <a:t>Opažanje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25146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505200" y="26670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b="1"/>
              <a:t>Hipoteza</a:t>
            </a: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47244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5410200" y="27432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b="1"/>
              <a:t>Predviđanje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505200" y="48006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b="1"/>
              <a:t>Testiranje</a:t>
            </a:r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V="1">
            <a:off x="41148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048000" y="3505200"/>
            <a:ext cx="239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/>
              <a:t>nema potvrde:</a:t>
            </a:r>
          </a:p>
          <a:p>
            <a:r>
              <a:rPr lang="hr-HR"/>
              <a:t>modificiranje hipoteze</a:t>
            </a:r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 flipV="1">
            <a:off x="41148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V="1">
            <a:off x="4114800" y="152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V="1">
            <a:off x="4114800" y="228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3657600" y="19050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/>
              <a:t>potvrda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3657600" y="11430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b="1"/>
              <a:t>Teorija</a:t>
            </a:r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6096000" y="31242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4953000" y="5029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H="1">
            <a:off x="3505200" y="1295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3505200" y="12954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 flipV="1">
            <a:off x="1981200" y="25146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1981200" y="2514600"/>
            <a:ext cx="1524000" cy="228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2438400" y="1371600"/>
            <a:ext cx="1149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i="1"/>
              <a:t>dedukcija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1981200" y="2133600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i="1"/>
              <a:t>indukcija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9E6B-F0F1-454A-A727-F1D4D8CDC7FC}" type="slidenum">
              <a:rPr lang="hr-HR" smtClean="0"/>
              <a:pPr/>
              <a:t>8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/>
              <a:t>Hipoteza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905000"/>
            <a:ext cx="6553200" cy="2743200"/>
          </a:xfrm>
        </p:spPr>
        <p:txBody>
          <a:bodyPr/>
          <a:lstStyle/>
          <a:p>
            <a:r>
              <a:rPr lang="hr-HR"/>
              <a:t>jasna i precizna</a:t>
            </a:r>
          </a:p>
          <a:p>
            <a:r>
              <a:rPr lang="hr-HR"/>
              <a:t>jednostavna</a:t>
            </a:r>
          </a:p>
          <a:p>
            <a:r>
              <a:rPr lang="hr-HR"/>
              <a:t>provjerljiva</a:t>
            </a:r>
          </a:p>
          <a:p>
            <a:r>
              <a:rPr lang="hr-HR"/>
              <a:t>u skladu s postojećim znanjem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9E6B-F0F1-454A-A727-F1D4D8CDC7FC}" type="slidenum">
              <a:rPr lang="hr-HR" smtClean="0"/>
              <a:pPr/>
              <a:t>9</a:t>
            </a:fld>
            <a:endParaRPr lang="hr-H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331</Words>
  <Application>Microsoft Office PowerPoint</Application>
  <PresentationFormat>On-screen Show (4:3)</PresentationFormat>
  <Paragraphs>146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Znanost i znanstvena metoda</vt:lpstr>
      <vt:lpstr>ZNANOST</vt:lpstr>
      <vt:lpstr>Što motivira znanstvenike?</vt:lpstr>
      <vt:lpstr>“Formula znanosti”</vt:lpstr>
      <vt:lpstr>Uloga znanosti</vt:lpstr>
      <vt:lpstr>Slide 6</vt:lpstr>
      <vt:lpstr>Slide 7</vt:lpstr>
      <vt:lpstr>Slide 8</vt:lpstr>
      <vt:lpstr>Hipoteza</vt:lpstr>
      <vt:lpstr>Teorija</vt:lpstr>
      <vt:lpstr>Metodologija vs. Metoda</vt:lpstr>
      <vt:lpstr>Provedba istraživanja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Dario Sambunjak</dc:creator>
  <cp:lastModifiedBy>Tomislav</cp:lastModifiedBy>
  <cp:revision>3</cp:revision>
  <cp:lastPrinted>1601-01-01T00:00:00Z</cp:lastPrinted>
  <dcterms:created xsi:type="dcterms:W3CDTF">1601-01-01T00:00:00Z</dcterms:created>
  <dcterms:modified xsi:type="dcterms:W3CDTF">2010-03-24T16:14:17Z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