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94643" autoAdjust="0"/>
  </p:normalViewPr>
  <p:slideViewPr>
    <p:cSldViewPr>
      <p:cViewPr varScale="1">
        <p:scale>
          <a:sx n="98" d="100"/>
          <a:sy n="98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5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 smtClean="0"/>
              <a:t>Click to edit Master text styles</a:t>
            </a:r>
          </a:p>
          <a:p>
            <a:pPr lvl="1"/>
            <a:r>
              <a:rPr lang="hr-HR" noProof="0" smtClean="0"/>
              <a:t>Second level</a:t>
            </a:r>
          </a:p>
          <a:p>
            <a:pPr lvl="2"/>
            <a:r>
              <a:rPr lang="hr-HR" noProof="0" smtClean="0"/>
              <a:t>Third level</a:t>
            </a:r>
          </a:p>
          <a:p>
            <a:pPr lvl="3"/>
            <a:r>
              <a:rPr lang="hr-HR" noProof="0" smtClean="0"/>
              <a:t>Fourth level</a:t>
            </a:r>
          </a:p>
          <a:p>
            <a:pPr lvl="4"/>
            <a:r>
              <a:rPr lang="hr-H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FD1200A2-465F-4B4A-B6E7-BBEEE272A0B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F4F78-5C6A-45D1-A9D1-21D581208F47}" type="slidenum">
              <a:rPr lang="hr-HR"/>
              <a:pPr/>
              <a:t>1</a:t>
            </a:fld>
            <a:endParaRPr lang="hr-H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A221F-7F95-47F0-81C4-BDBE8517BE45}" type="slidenum">
              <a:rPr lang="hr-HR"/>
              <a:pPr/>
              <a:t>10</a:t>
            </a:fld>
            <a:endParaRPr lang="hr-H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F77EA-8A87-45E4-8A0F-3E09808255FC}" type="slidenum">
              <a:rPr lang="hr-HR"/>
              <a:pPr/>
              <a:t>11</a:t>
            </a:fld>
            <a:endParaRPr lang="hr-H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DF7D5-DD7F-467F-8914-33A4BD6A5B53}" type="slidenum">
              <a:rPr lang="hr-HR"/>
              <a:pPr/>
              <a:t>12</a:t>
            </a:fld>
            <a:endParaRPr lang="hr-H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31F11-4C2C-426C-B5D2-D37C37270599}" type="slidenum">
              <a:rPr lang="hr-HR"/>
              <a:pPr/>
              <a:t>13</a:t>
            </a:fld>
            <a:endParaRPr lang="hr-H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CEAD5-805B-44CF-9123-2061D2673A24}" type="slidenum">
              <a:rPr lang="hr-HR"/>
              <a:pPr/>
              <a:t>14</a:t>
            </a:fld>
            <a:endParaRPr lang="hr-H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D77AF-F986-46D6-AC2C-F785EB4BCE4D}" type="slidenum">
              <a:rPr lang="hr-HR"/>
              <a:pPr/>
              <a:t>15</a:t>
            </a:fld>
            <a:endParaRPr lang="hr-H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E6C34-4624-4138-89DE-2CE6EE8AB661}" type="slidenum">
              <a:rPr lang="hr-HR"/>
              <a:pPr/>
              <a:t>16</a:t>
            </a:fld>
            <a:endParaRPr lang="hr-H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A9AAD-5199-4884-99A0-C6A76663E0AD}" type="slidenum">
              <a:rPr lang="hr-HR"/>
              <a:pPr/>
              <a:t>17</a:t>
            </a:fld>
            <a:endParaRPr lang="hr-H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D9975-A923-4C0C-B2DA-98EDED957F80}" type="slidenum">
              <a:rPr lang="hr-HR"/>
              <a:pPr/>
              <a:t>18</a:t>
            </a:fld>
            <a:endParaRPr lang="hr-H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7F79B-6114-4DFC-9027-FD46F7535E55}" type="slidenum">
              <a:rPr lang="hr-HR"/>
              <a:pPr/>
              <a:t>19</a:t>
            </a:fld>
            <a:endParaRPr lang="hr-H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B757B-1200-4E0B-80DE-4AF5F1AC1588}" type="slidenum">
              <a:rPr lang="hr-HR"/>
              <a:pPr/>
              <a:t>2</a:t>
            </a:fld>
            <a:endParaRPr lang="hr-H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B048-CBDA-455A-9230-28DA945277ED}" type="slidenum">
              <a:rPr lang="hr-HR"/>
              <a:pPr/>
              <a:t>20</a:t>
            </a:fld>
            <a:endParaRPr lang="hr-H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947AD-63EF-4D5D-81DB-37F6CD13F478}" type="slidenum">
              <a:rPr lang="hr-HR"/>
              <a:pPr/>
              <a:t>3</a:t>
            </a:fld>
            <a:endParaRPr lang="hr-H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7594A-59E5-4B4A-AFA8-EFB562E7E806}" type="slidenum">
              <a:rPr lang="hr-HR"/>
              <a:pPr/>
              <a:t>4</a:t>
            </a:fld>
            <a:endParaRPr lang="hr-H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9666F-2AEC-4FF5-A0DE-53160BA65D30}" type="slidenum">
              <a:rPr lang="hr-HR"/>
              <a:pPr/>
              <a:t>5</a:t>
            </a:fld>
            <a:endParaRPr lang="hr-H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60FFC-DE14-440E-A645-4AB5F6E9341D}" type="slidenum">
              <a:rPr lang="hr-HR"/>
              <a:pPr/>
              <a:t>6</a:t>
            </a:fld>
            <a:endParaRPr lang="hr-H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51AF7-B4C2-4370-A7B0-16C8D8F2A0F3}" type="slidenum">
              <a:rPr lang="hr-HR"/>
              <a:pPr/>
              <a:t>7</a:t>
            </a:fld>
            <a:endParaRPr lang="hr-H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9CD3F-66A2-4E96-ABFB-E5B7379F874A}" type="slidenum">
              <a:rPr lang="hr-HR"/>
              <a:pPr/>
              <a:t>8</a:t>
            </a:fld>
            <a:endParaRPr lang="hr-H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BD324-7B0C-4AC4-B898-EE3B994DC6E3}" type="slidenum">
              <a:rPr lang="hr-HR"/>
              <a:pPr/>
              <a:t>9</a:t>
            </a:fld>
            <a:endParaRPr lang="hr-H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8870-FC3E-4473-8CAA-ED1BDF40BF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AB794-BD40-4C22-81FB-D00B6183DD7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AF4CE-F6B3-47B0-9711-B23FA0E4F87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FDBC-99D1-4470-BAFF-CF11E0F0B61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C3C7-8E5D-403B-8513-ADE456D9217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1B18F-D209-49AE-927A-03668798EA5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FDF9-4C1E-4C54-B730-E2852E0EEE6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DAFB-8A49-4F58-988A-D188ED8490D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848B-10D7-46D6-97C3-C79BC25966E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7A6B7-3A94-4554-A090-B26D7A242B3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BC9-EA2D-41A4-9185-076304FAE10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FC95629E-11E6-4AD1-A626-45025C13170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smtClean="0"/>
              <a:t>Odgovorna provedba istraživanja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514600" y="4267200"/>
            <a:ext cx="376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r-HR"/>
              <a:t>Dario Sambunjak, dr. med.</a:t>
            </a:r>
          </a:p>
          <a:p>
            <a:pPr algn="ctr"/>
            <a:r>
              <a:rPr lang="hr-HR"/>
              <a:t>Doc. dr. Vedran Katavić, dr. med.</a:t>
            </a:r>
          </a:p>
          <a:p>
            <a:pPr algn="ctr"/>
            <a:r>
              <a:rPr lang="hr-HR" b="0" i="1"/>
              <a:t>Croatian Medical Journal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Etički kodeks članova IEEE-a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r-HR" smtClean="0"/>
              <a:t>“Mi, članovi udruge IEEE, prepoznavajući važnost tehnologija i njihov utjecaj na kvalitetu života u cijelom svijetu, te prihvaćajući osobnu obvezu prema vlastitom zanimanju, kolegama i zajednicama kojima služimo, ovime se obvezujemo na najviše etičko i profesionalno ponašanje te smo odlučili: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prihvatiti odgovornosti u donošenju odluka koje su u suglasju sa sigurnošću, zdravljem i općom dobrobiti i hitno otkriti čimbenike koji bi mogli ugroziti javnost ili okoliš;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2200" y="5029200"/>
            <a:ext cx="16764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društvena odgovornost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izbjegavati stvarne ili uočene sukobe interesa kada god je to moguće i otkriti ih interesnim stranama ukoliko postoje;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0" y="5029200"/>
            <a:ext cx="2286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čestitost u odnosu prema ustanovama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biti pošteni i realni u iznošenju tvrdnji ili procjena temeljenih na dostupnim podacima;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znanstvena čestitost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09800"/>
            <a:ext cx="60960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odbiti mito i sve njegove oblike;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0" y="5029200"/>
            <a:ext cx="2286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čestitost u odnosu prema ustanovama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unaprijediti razumijevanje tehnologije, njenih prikladnih primjena i potencijalnih posljedica;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znanstvena čestitost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održavati i unapređivati svoju tehničku kompetentnost i preuzimati samo one stručne poslove za koje smo kvalificirani na temelju školovanja ili iskustva ili nakon potpunog iznošenja relevantnih ograničenja;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znanstvena čestitost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tražiti, prihvatiti i nuditi objektivnu kritiku profesionalnog rada u struci, u svrhu prihvaćanja i ispravljanja pogrešaka te prikladno nagraditi tuđe doprinose;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znanstvena čestitost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jednako se ophoditi prema svim osobama bez obzira na rasu, vjeru, spol, invaliditet, godine ili nacionalnost;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676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kolegijalnost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22860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izbjegavati ozljeđivanje drugih osoba, njihovog vlasništva, ugleda ili zaposlenja pogrešnim ili zlonamjernim radnjama;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5029200"/>
            <a:ext cx="2133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zaštita sudionika istraživanja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Istraživačka etičnost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hr-HR" smtClean="0"/>
          </a:p>
          <a:p>
            <a:pPr eaLnBrk="1" hangingPunct="1">
              <a:buFontTx/>
              <a:buNone/>
            </a:pPr>
            <a:r>
              <a:rPr lang="hr-HR" smtClean="0"/>
              <a:t>Za istraživača – intelektualna iskrenost i osobna odgovornost</a:t>
            </a:r>
          </a:p>
          <a:p>
            <a:pPr eaLnBrk="1" hangingPunct="1">
              <a:buFontTx/>
              <a:buNone/>
            </a:pPr>
            <a:endParaRPr lang="hr-HR" smtClean="0"/>
          </a:p>
          <a:p>
            <a:pPr eaLnBrk="1" hangingPunct="1">
              <a:buFontTx/>
              <a:buNone/>
            </a:pPr>
            <a:r>
              <a:rPr lang="hr-HR" smtClean="0"/>
              <a:t>Za ustanovu – stvaranje okruženja koje potiče i promiče standarde izvrsnosti, istinitosti i zakonitosti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839200" cy="3352800"/>
          </a:xfrm>
        </p:spPr>
        <p:txBody>
          <a:bodyPr/>
          <a:lstStyle/>
          <a:p>
            <a:pPr algn="l" eaLnBrk="1" hangingPunct="1"/>
            <a:r>
              <a:rPr lang="hr-HR" sz="3200" smtClean="0"/>
              <a:t>pomagati kolegama i suradnicima u njihovom profesionalnom razvoju i podržavati ih da se pridržavaju ovog koda etičnosti.”</a:t>
            </a:r>
            <a:br>
              <a:rPr lang="hr-HR" sz="3200" smtClean="0"/>
            </a:br>
            <a:r>
              <a:rPr lang="hr-HR" sz="3200" smtClean="0"/>
              <a:t/>
            </a:r>
            <a:br>
              <a:rPr lang="hr-HR" sz="3200" smtClean="0"/>
            </a:br>
            <a:endParaRPr lang="hr-HR" sz="280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5029200"/>
            <a:ext cx="1676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r-HR"/>
              <a:t>kolegijalnost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ADAFB-8A49-4F58-988A-D188ED8490D1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Osobna odgovornost znanstvenika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hr-HR" b="1" smtClean="0"/>
              <a:t>Znanstvena čestitost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znanstvena i tehnička stručnost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pošteno prikupljanje, obrada i postupanje s podacima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stručno odabrana i provedena statistička obrada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nastojanje da se spriječe i uklone nenamjerne pogreške i pristranosti</a:t>
            </a:r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Osobna odgovornost znanstvenika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hr-HR" b="1" smtClean="0"/>
              <a:t>2. Kolegijalnost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autorstvo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razmjena informacija i zajednička uporaba opreme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poštenje u postupku recenzije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mentorski odnos</a:t>
            </a:r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Osobna odgovornost znanstvenika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hr-HR" b="1" smtClean="0"/>
              <a:t>3. Zaštita sudionika istraživanja</a:t>
            </a:r>
          </a:p>
          <a:p>
            <a:pPr marL="609600" indent="-609600" eaLnBrk="1" hangingPunct="1">
              <a:buFontTx/>
              <a:buNone/>
            </a:pPr>
            <a:endParaRPr lang="hr-HR" b="1" smtClean="0"/>
          </a:p>
          <a:p>
            <a:pPr marL="609600" indent="-609600" eaLnBrk="1" hangingPunct="1">
              <a:buFontTx/>
              <a:buNone/>
            </a:pPr>
            <a:r>
              <a:rPr lang="hr-HR" b="1" smtClean="0"/>
              <a:t>4. Čestitost u odnosu prema ustanovama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sukob interesa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sukob privrženosti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poznavanje pravila i zakona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Osobna odgovornost znanstvenika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hr-HR" b="1" smtClean="0"/>
              <a:t>5. Društvena odgovornost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društveni prioriteti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javnost službe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utjecaj na društvo i okoliš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4000" smtClean="0"/>
              <a:t>Odgovornost istraživačkih ustanova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791200" cy="2514600"/>
          </a:xfrm>
        </p:spPr>
        <p:txBody>
          <a:bodyPr/>
          <a:lstStyle/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propisivanje odredbi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edukacija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mehanizmi kontrole</a:t>
            </a:r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  <a:p>
            <a:pPr marL="609600" indent="-609600" eaLnBrk="1" hangingPunct="1">
              <a:buFontTx/>
              <a:buAutoNum type="alphaLcParenR"/>
            </a:pPr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Znanstveno nepoštenje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smtClean="0"/>
              <a:t>izmišljanje (engl. </a:t>
            </a:r>
            <a:r>
              <a:rPr lang="hr-HR" i="1" smtClean="0"/>
              <a:t>fabrication</a:t>
            </a:r>
            <a:r>
              <a:rPr lang="hr-HR" smtClean="0"/>
              <a:t>)</a:t>
            </a:r>
          </a:p>
          <a:p>
            <a:pPr eaLnBrk="1" hangingPunct="1"/>
            <a:r>
              <a:rPr lang="hr-HR" smtClean="0"/>
              <a:t>prepravljanje (engl. </a:t>
            </a:r>
            <a:r>
              <a:rPr lang="hr-HR" i="1" smtClean="0"/>
              <a:t>falsification</a:t>
            </a:r>
            <a:r>
              <a:rPr lang="hr-HR" smtClean="0"/>
              <a:t>)</a:t>
            </a:r>
          </a:p>
          <a:p>
            <a:pPr eaLnBrk="1" hangingPunct="1"/>
            <a:r>
              <a:rPr lang="hr-HR" smtClean="0"/>
              <a:t>plagiranje</a:t>
            </a:r>
          </a:p>
          <a:p>
            <a:pPr eaLnBrk="1" hangingPunct="1">
              <a:buFontTx/>
              <a:buNone/>
            </a:pPr>
            <a:endParaRPr lang="hr-HR" smtClean="0"/>
          </a:p>
          <a:p>
            <a:pPr eaLnBrk="1" hangingPunct="1">
              <a:buFontTx/>
              <a:buNone/>
            </a:pPr>
            <a:r>
              <a:rPr lang="hr-HR" smtClean="0"/>
              <a:t>Ne uključuje poštenu pogrešku ili razlike u stavovima/promišljanjima!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Dvojbeni postupci u znanosti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darovanje/zahtijevanje autorstva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namjerno pogrešno tumačenje rezultata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uskraćivanje podataka, materijala i opreme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vođenje nezadovoljavajućih bilježaka o pokusu i nedovoljno dugo čuvanje bilježaka i rezultata pokusa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hr-HR" smtClean="0"/>
              <a:t>loš mentorski rad i vođenje štićenika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EFDBC-99D1-4470-BAFF-CF11E0F0B61B}" type="slidenum">
              <a:rPr lang="hr-HR" smtClean="0"/>
              <a:pPr>
                <a:defRPr/>
              </a:pPr>
              <a:t>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r-H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r-H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509</Words>
  <Application>Microsoft Office PowerPoint</Application>
  <PresentationFormat>On-screen Show (4:3)</PresentationFormat>
  <Paragraphs>113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Odgovorna provedba istraživanja</vt:lpstr>
      <vt:lpstr>Istraživačka etičnost</vt:lpstr>
      <vt:lpstr>Osobna odgovornost znanstvenika</vt:lpstr>
      <vt:lpstr>Osobna odgovornost znanstvenika</vt:lpstr>
      <vt:lpstr>Osobna odgovornost znanstvenika</vt:lpstr>
      <vt:lpstr>Osobna odgovornost znanstvenika</vt:lpstr>
      <vt:lpstr>Odgovornost istraživačkih ustanova</vt:lpstr>
      <vt:lpstr>Znanstveno nepoštenje</vt:lpstr>
      <vt:lpstr>Dvojbeni postupci u znanosti</vt:lpstr>
      <vt:lpstr>Etički kodeks članova IEEE-a</vt:lpstr>
      <vt:lpstr>prihvatiti odgovornosti u donošenju odluka koje su u suglasju sa sigurnošću, zdravljem i općom dobrobiti i hitno otkriti čimbenike koji bi mogli ugroziti javnost ili okoliš;</vt:lpstr>
      <vt:lpstr>izbjegavati stvarne ili uočene sukobe interesa kada god je to moguće i otkriti ih interesnim stranama ukoliko postoje;</vt:lpstr>
      <vt:lpstr>biti pošteni i realni u iznošenju tvrdnji ili procjena temeljenih na dostupnim podacima;</vt:lpstr>
      <vt:lpstr>odbiti mito i sve njegove oblike;</vt:lpstr>
      <vt:lpstr>unaprijediti razumijevanje tehnologije, njenih prikladnih primjena i potencijalnih posljedica;</vt:lpstr>
      <vt:lpstr>održavati i unapređivati svoju tehničku kompetentnost i preuzimati samo one stručne poslove za koje smo kvalificirani na temelju školovanja ili iskustva ili nakon potpunog iznošenja relevantnih ograničenja;</vt:lpstr>
      <vt:lpstr>tražiti, prihvatiti i nuditi objektivnu kritiku profesionalnog rada u struci, u svrhu prihvaćanja i ispravljanja pogrešaka te prikladno nagraditi tuđe doprinose;</vt:lpstr>
      <vt:lpstr>jednako se ophoditi prema svim osobama bez obzira na rasu, vjeru, spol, invaliditet, godine ili nacionalnost;</vt:lpstr>
      <vt:lpstr>izbjegavati ozljeđivanje drugih osoba, njihovog vlasništva, ugleda ili zaposlenja pogrešnim ili zlonamjernim radnjama;</vt:lpstr>
      <vt:lpstr>pomagati kolegama i suradnicima u njihovom profesionalnom razvoju i podržavati ih da se pridržavaju ovog koda etičnosti.”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Tomislav</dc:creator>
  <cp:lastModifiedBy>Tomislav</cp:lastModifiedBy>
  <cp:revision>7</cp:revision>
  <cp:lastPrinted>1601-01-01T00:00:00Z</cp:lastPrinted>
  <dcterms:created xsi:type="dcterms:W3CDTF">1601-01-01T00:00:00Z</dcterms:created>
  <dcterms:modified xsi:type="dcterms:W3CDTF">2010-03-24T16:16:03Z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