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9" r:id="rId4"/>
    <p:sldId id="260" r:id="rId5"/>
    <p:sldId id="261" r:id="rId6"/>
    <p:sldId id="258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2" autoAdjust="0"/>
    <p:restoredTop sz="94660"/>
  </p:normalViewPr>
  <p:slideViewPr>
    <p:cSldViewPr>
      <p:cViewPr varScale="1">
        <p:scale>
          <a:sx n="98" d="100"/>
          <a:sy n="9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E957E-37F1-40E0-9BB3-01784E0BF119}" type="datetimeFigureOut">
              <a:rPr lang="sr-Latn-CS" smtClean="0"/>
              <a:pPr/>
              <a:t>24.3.2010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229A6-825B-4B74-8170-5F10407542EC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046-DA40-4F47-ADDE-1EF8F5DE9315}" type="datetime1">
              <a:rPr lang="sr-Latn-CS" smtClean="0"/>
              <a:t>24.3.2010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5804-13C1-46D6-9049-D55DE5700736}" type="datetime1">
              <a:rPr lang="sr-Latn-CS" smtClean="0"/>
              <a:t>24.3.2010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D2B4-975A-4BD5-BC8E-5A0BE4A39FA4}" type="datetime1">
              <a:rPr lang="sr-Latn-CS" smtClean="0"/>
              <a:t>24.3.2010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73FD-C38C-44E9-A7E1-5EC001DF3F2B}" type="datetime1">
              <a:rPr lang="sr-Latn-CS" smtClean="0"/>
              <a:t>24.3.2010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74DA-3139-4A8A-B0BA-357D96327403}" type="datetime1">
              <a:rPr lang="sr-Latn-CS" smtClean="0"/>
              <a:t>24.3.2010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577D-AFBC-4F0D-930B-0625B79BC5A1}" type="datetime1">
              <a:rPr lang="sr-Latn-CS" smtClean="0"/>
              <a:t>24.3.2010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498B-E476-4768-B0FA-DC5DB808FD36}" type="datetime1">
              <a:rPr lang="sr-Latn-CS" smtClean="0"/>
              <a:t>24.3.2010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8C25-8931-43D6-861C-1A8CDB7EB7BA}" type="datetime1">
              <a:rPr lang="sr-Latn-CS" smtClean="0"/>
              <a:t>24.3.2010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B818-9E17-4496-8D81-2915E1460FCE}" type="datetime1">
              <a:rPr lang="sr-Latn-CS" smtClean="0"/>
              <a:t>24.3.2010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B5AF-543F-4F57-AC45-EF68DB199E6B}" type="datetime1">
              <a:rPr lang="sr-Latn-CS" smtClean="0"/>
              <a:t>24.3.2010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87BF-8827-4EA1-89E7-D181FDF9059B}" type="datetime1">
              <a:rPr lang="sr-Latn-CS" smtClean="0"/>
              <a:t>24.3.2010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5381-B525-4BCA-BDD9-A75A93CC17FC}" type="datetime1">
              <a:rPr lang="sr-Latn-CS" smtClean="0"/>
              <a:t>24.3.2010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5123-1F49-4EAD-8A2A-37E800928B65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/>
          <a:lstStyle/>
          <a:p>
            <a:r>
              <a:rPr lang="hr-HR" dirty="0" smtClean="0"/>
              <a:t>Vrste istraživanja</a:t>
            </a:r>
            <a:endParaRPr lang="hr-H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4214818"/>
            <a:ext cx="6400800" cy="1752600"/>
          </a:xfrm>
        </p:spPr>
        <p:txBody>
          <a:bodyPr/>
          <a:lstStyle/>
          <a:p>
            <a:r>
              <a:rPr lang="hr-HR" sz="1800" b="1" dirty="0">
                <a:solidFill>
                  <a:schemeClr val="tx1"/>
                </a:solidFill>
              </a:rPr>
              <a:t>Dario Sambunjak dr. med.</a:t>
            </a:r>
          </a:p>
          <a:p>
            <a:r>
              <a:rPr lang="hr-HR" sz="1800" dirty="0">
                <a:solidFill>
                  <a:schemeClr val="tx1"/>
                </a:solidFill>
              </a:rPr>
              <a:t>Croatian Medical Journal</a:t>
            </a:r>
          </a:p>
          <a:p>
            <a:r>
              <a:rPr lang="hr-HR" sz="1800" dirty="0">
                <a:solidFill>
                  <a:schemeClr val="tx1"/>
                </a:solidFill>
              </a:rPr>
              <a:t>Medicinski fakultet Sveučilišta u Zagrebu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73" y="1397000"/>
          <a:ext cx="792961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2643206"/>
                <a:gridCol w="2643206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VRSTA</a:t>
                      </a:r>
                      <a:r>
                        <a:rPr lang="hr-HR" baseline="0" dirty="0" smtClean="0"/>
                        <a:t> ISTRAŽIVANJA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OPISNO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ANALITIČKO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ISTRAŽIVAČKO PITANJE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Što?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Zašto?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CILJ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Utvrditi i opisati stanje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Pronaći razloge, objasniti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SVRHA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Eksploracija</a:t>
                      </a:r>
                      <a:r>
                        <a:rPr lang="hr-HR" baseline="0" dirty="0" smtClean="0"/>
                        <a:t>; stvaranje hipoteza i teorija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Konfirmacija; testiranje hipoteza i teorija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POSTUPCI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Opis, klasifikacija,</a:t>
                      </a:r>
                      <a:r>
                        <a:rPr lang="hr-HR" baseline="0" dirty="0" smtClean="0"/>
                        <a:t> mjerenje, usporedba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Pronalaženje povezanosti, uzročno-posljedičnih</a:t>
                      </a:r>
                      <a:r>
                        <a:rPr lang="hr-HR" baseline="0" dirty="0" smtClean="0"/>
                        <a:t> veza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10</a:t>
            </a:fld>
            <a:endParaRPr lang="hr-H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928670"/>
          <a:ext cx="7643865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955"/>
                <a:gridCol w="2547955"/>
                <a:gridCol w="2547955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VRSTA ISTRAŽIVANJA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PRIMARNO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SEKUNDARNO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PODATKE PRIKUPLJA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Istraživač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Netko drugi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PODATCI SE PRIKUPLJAJU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Vezano</a:t>
                      </a:r>
                      <a:r>
                        <a:rPr lang="hr-HR" baseline="0" dirty="0" smtClean="0"/>
                        <a:t> uz istraživanje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Nevezano uz istraživanje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IZVORI PODATAKA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Pokusi, intervjui, ankete, terenska mjerenja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Statistički i</a:t>
                      </a:r>
                      <a:r>
                        <a:rPr lang="hr-HR" baseline="0" dirty="0" smtClean="0"/>
                        <a:t> drugi izvještaji, baze podataka, znanstveni članci, internet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PREDNOSTI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Neposredan kontakt s objektom/sudionicima istraživanja, kontrola nad vrstom prikupljenih</a:t>
                      </a:r>
                      <a:r>
                        <a:rPr lang="hr-HR" baseline="0" dirty="0" smtClean="0"/>
                        <a:t> podataka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Manji troškovi,</a:t>
                      </a:r>
                      <a:r>
                        <a:rPr lang="hr-HR" baseline="0" dirty="0" smtClean="0"/>
                        <a:t> mogućnost dohvata veće količine podataka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NEDOSTACI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Vremenski i financijski zahtjevno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aseline="0" dirty="0" smtClean="0"/>
                        <a:t> “Udaljenost” od objekta/sudionika istraživanja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11</a:t>
            </a:fld>
            <a:endParaRPr lang="hr-H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NAČELO PODJELE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VRSTA</a:t>
                      </a:r>
                      <a:r>
                        <a:rPr lang="hr-HR" baseline="0" dirty="0" smtClean="0"/>
                        <a:t> ISTRAŽIVANJA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PARADIGMA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kvantitativno</a:t>
                      </a:r>
                      <a:r>
                        <a:rPr lang="hr-HR" baseline="0" dirty="0" smtClean="0"/>
                        <a:t> – kvalitativno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SVRHA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temeljno – primijenjeno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OSNOVA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konceptualno</a:t>
                      </a:r>
                      <a:r>
                        <a:rPr lang="hr-HR" baseline="0" dirty="0" smtClean="0"/>
                        <a:t> –</a:t>
                      </a:r>
                      <a:r>
                        <a:rPr lang="hr-HR" dirty="0" smtClean="0"/>
                        <a:t> empiričko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INTERVENCIJA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opažajno</a:t>
                      </a:r>
                      <a:r>
                        <a:rPr lang="hr-HR" baseline="0" dirty="0" smtClean="0"/>
                        <a:t> – pokusno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OBRADA PODATAKA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opisno – analitičko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IZVOR PODATAKA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primarno – sekundarno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2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200" dirty="0" smtClean="0"/>
              <a:t>Znanstvena paradigma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r-HR" dirty="0" smtClean="0"/>
              <a:t>skup </a:t>
            </a:r>
            <a:r>
              <a:rPr lang="hr-HR" dirty="0"/>
              <a:t>općih </a:t>
            </a:r>
            <a:r>
              <a:rPr lang="hr-HR" dirty="0" smtClean="0"/>
              <a:t>ontološko-epistemoloških </a:t>
            </a:r>
            <a:r>
              <a:rPr lang="hr-HR" dirty="0"/>
              <a:t>načela na temelju kojih </a:t>
            </a:r>
            <a:r>
              <a:rPr lang="hr-HR" dirty="0" smtClean="0"/>
              <a:t>se:</a:t>
            </a:r>
          </a:p>
          <a:p>
            <a:pPr>
              <a:buFontTx/>
              <a:buChar char="-"/>
            </a:pPr>
            <a:r>
              <a:rPr lang="hr-HR" dirty="0" smtClean="0"/>
              <a:t>utvrđuju </a:t>
            </a:r>
            <a:r>
              <a:rPr lang="hr-HR" dirty="0"/>
              <a:t>dosezi i ciljevi znanstvene </a:t>
            </a:r>
            <a:r>
              <a:rPr lang="hr-HR" dirty="0" smtClean="0"/>
              <a:t>spoznaje</a:t>
            </a:r>
          </a:p>
          <a:p>
            <a:pPr>
              <a:buFontTx/>
              <a:buChar char="-"/>
            </a:pPr>
            <a:r>
              <a:rPr lang="hr-HR" dirty="0" smtClean="0"/>
              <a:t>odabiru </a:t>
            </a:r>
            <a:r>
              <a:rPr lang="hr-HR" dirty="0"/>
              <a:t>problemi za </a:t>
            </a:r>
            <a:r>
              <a:rPr lang="hr-HR" dirty="0" smtClean="0"/>
              <a:t>istraživanje</a:t>
            </a:r>
            <a:endParaRPr lang="hr-HR" dirty="0"/>
          </a:p>
          <a:p>
            <a:pPr>
              <a:buFontTx/>
              <a:buChar char="-"/>
            </a:pPr>
            <a:r>
              <a:rPr lang="hr-HR" dirty="0" smtClean="0"/>
              <a:t>definira svrha istraživanja </a:t>
            </a:r>
          </a:p>
          <a:p>
            <a:pPr>
              <a:buFontTx/>
              <a:buChar char="-"/>
            </a:pPr>
            <a:r>
              <a:rPr lang="hr-HR" dirty="0" smtClean="0"/>
              <a:t>određuju metodologija i istraživački postupci </a:t>
            </a:r>
          </a:p>
          <a:p>
            <a:pPr>
              <a:buNone/>
            </a:pPr>
            <a:endParaRPr lang="hr-HR" dirty="0"/>
          </a:p>
          <a:p>
            <a:pPr>
              <a:buNone/>
            </a:pPr>
            <a:r>
              <a:rPr lang="hr-HR" dirty="0" smtClean="0"/>
              <a:t>Postoji </a:t>
            </a:r>
            <a:r>
              <a:rPr lang="hr-HR" dirty="0"/>
              <a:t>više paradigmatskih sustava, a razlike među njima posljedica su različitih filozofskih koncepata kojima se pokušava epistemološki osmisliti istraživačka praksa u pojedinoj znanosti ili znanstvenom području.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5719" y="285732"/>
          <a:ext cx="8572560" cy="639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2857520"/>
                <a:gridCol w="2857520"/>
              </a:tblGrid>
              <a:tr h="450805">
                <a:tc>
                  <a:txBody>
                    <a:bodyPr/>
                    <a:lstStyle/>
                    <a:p>
                      <a:r>
                        <a:rPr lang="hr-HR" dirty="0" smtClean="0"/>
                        <a:t>VRSTA ISTRAŽIVANJA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KVALITATIVNO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KVANTITATIVNO</a:t>
                      </a:r>
                      <a:endParaRPr lang="hr-HR" dirty="0"/>
                    </a:p>
                  </a:txBody>
                  <a:tcPr/>
                </a:tc>
              </a:tr>
              <a:tr h="620761">
                <a:tc>
                  <a:txBody>
                    <a:bodyPr/>
                    <a:lstStyle/>
                    <a:p>
                      <a:r>
                        <a:rPr lang="hr-HR" dirty="0" smtClean="0"/>
                        <a:t>CILJ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Stvaranje/razvijanje hipoteza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Testiranje</a:t>
                      </a:r>
                      <a:r>
                        <a:rPr lang="hr-HR" baseline="0" dirty="0" smtClean="0"/>
                        <a:t> hipoteza</a:t>
                      </a:r>
                      <a:endParaRPr lang="hr-HR" dirty="0"/>
                    </a:p>
                  </a:txBody>
                  <a:tcPr/>
                </a:tc>
              </a:tr>
              <a:tr h="661531">
                <a:tc>
                  <a:txBody>
                    <a:bodyPr/>
                    <a:lstStyle/>
                    <a:p>
                      <a:r>
                        <a:rPr lang="hr-HR" dirty="0" smtClean="0"/>
                        <a:t>STRATEGIJA ISTRAŽIVANJA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Fleksibilna, razvija se i mijenja tijekom istraživanja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Stroga, unaprijed točno razrađena</a:t>
                      </a:r>
                      <a:endParaRPr lang="hr-HR" dirty="0"/>
                    </a:p>
                  </a:txBody>
                  <a:tcPr/>
                </a:tc>
              </a:tr>
              <a:tr h="450805">
                <a:tc>
                  <a:txBody>
                    <a:bodyPr/>
                    <a:lstStyle/>
                    <a:p>
                      <a:r>
                        <a:rPr lang="hr-HR" dirty="0" smtClean="0"/>
                        <a:t>UZORAK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Mali, ciljan,</a:t>
                      </a:r>
                      <a:r>
                        <a:rPr lang="hr-HR" baseline="0" dirty="0" smtClean="0"/>
                        <a:t> svrhovit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Velik, slučajan</a:t>
                      </a:r>
                      <a:endParaRPr lang="hr-HR" dirty="0"/>
                    </a:p>
                  </a:txBody>
                  <a:tcPr/>
                </a:tc>
              </a:tr>
              <a:tr h="654295">
                <a:tc>
                  <a:txBody>
                    <a:bodyPr/>
                    <a:lstStyle/>
                    <a:p>
                      <a:r>
                        <a:rPr lang="hr-HR" dirty="0" smtClean="0"/>
                        <a:t>INSTRUMENTI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Manje strukturirani, nestandardizirani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Izrazito strukturirani, standardizirani</a:t>
                      </a:r>
                      <a:endParaRPr lang="hr-HR" dirty="0"/>
                    </a:p>
                  </a:txBody>
                  <a:tcPr/>
                </a:tc>
              </a:tr>
              <a:tr h="450805">
                <a:tc>
                  <a:txBody>
                    <a:bodyPr/>
                    <a:lstStyle/>
                    <a:p>
                      <a:r>
                        <a:rPr lang="hr-HR" dirty="0" smtClean="0"/>
                        <a:t>PROUČAVANJE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Široko, u dubinu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Usko,</a:t>
                      </a:r>
                      <a:r>
                        <a:rPr lang="hr-HR" baseline="0" dirty="0" smtClean="0"/>
                        <a:t> usredotočeno</a:t>
                      </a:r>
                      <a:endParaRPr lang="hr-HR" dirty="0"/>
                    </a:p>
                  </a:txBody>
                  <a:tcPr/>
                </a:tc>
              </a:tr>
              <a:tr h="450805">
                <a:tc>
                  <a:txBody>
                    <a:bodyPr/>
                    <a:lstStyle/>
                    <a:p>
                      <a:r>
                        <a:rPr lang="hr-HR" dirty="0" smtClean="0"/>
                        <a:t>PODATCI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Riječi i slike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Brojevi</a:t>
                      </a:r>
                      <a:endParaRPr lang="hr-HR" dirty="0"/>
                    </a:p>
                  </a:txBody>
                  <a:tcPr/>
                </a:tc>
              </a:tr>
              <a:tr h="450805">
                <a:tc>
                  <a:txBody>
                    <a:bodyPr/>
                    <a:lstStyle/>
                    <a:p>
                      <a:r>
                        <a:rPr lang="hr-HR" dirty="0" smtClean="0"/>
                        <a:t>REZULTATI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Eksploratorni</a:t>
                      </a:r>
                      <a:r>
                        <a:rPr lang="hr-HR" dirty="0" smtClean="0"/>
                        <a:t>, ne mogu se ponoviti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Konačni, ponovljivi</a:t>
                      </a:r>
                      <a:endParaRPr lang="hr-HR" dirty="0"/>
                    </a:p>
                  </a:txBody>
                  <a:tcPr/>
                </a:tc>
              </a:tr>
              <a:tr h="450805">
                <a:tc>
                  <a:txBody>
                    <a:bodyPr/>
                    <a:lstStyle/>
                    <a:p>
                      <a:r>
                        <a:rPr lang="hr-HR" dirty="0" smtClean="0"/>
                        <a:t>OBRADA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Subjektivna, induktivna, interpretativna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Objektivna,</a:t>
                      </a:r>
                      <a:r>
                        <a:rPr lang="hr-HR" baseline="0" dirty="0" smtClean="0"/>
                        <a:t> deduktivna, statistička</a:t>
                      </a:r>
                      <a:endParaRPr lang="hr-HR" dirty="0"/>
                    </a:p>
                  </a:txBody>
                  <a:tcPr/>
                </a:tc>
              </a:tr>
              <a:tr h="450805">
                <a:tc>
                  <a:txBody>
                    <a:bodyPr/>
                    <a:lstStyle/>
                    <a:p>
                      <a:r>
                        <a:rPr lang="hr-HR" dirty="0" smtClean="0"/>
                        <a:t>POOPĆIVOST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Konceptualna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Statistička</a:t>
                      </a:r>
                      <a:endParaRPr lang="hr-HR" dirty="0"/>
                    </a:p>
                  </a:txBody>
                  <a:tcPr/>
                </a:tc>
              </a:tr>
              <a:tr h="450805">
                <a:tc>
                  <a:txBody>
                    <a:bodyPr/>
                    <a:lstStyle/>
                    <a:p>
                      <a:r>
                        <a:rPr lang="hr-HR" dirty="0" smtClean="0"/>
                        <a:t>NAGLASAK 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Autentičnosti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Pouzdanosti</a:t>
                      </a:r>
                      <a:endParaRPr lang="hr-HR" dirty="0"/>
                    </a:p>
                  </a:txBody>
                  <a:tcPr/>
                </a:tc>
              </a:tr>
              <a:tr h="450805">
                <a:tc>
                  <a:txBody>
                    <a:bodyPr/>
                    <a:lstStyle/>
                    <a:p>
                      <a:r>
                        <a:rPr lang="hr-HR" dirty="0" smtClean="0"/>
                        <a:t>ODGOVARA NA PITANJA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Što? Zašto? Kako?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Koliko? Gdje? Kada?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471488"/>
            <a:ext cx="828675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71" y="571480"/>
          <a:ext cx="7786744" cy="527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130"/>
                <a:gridCol w="2888033"/>
                <a:gridCol w="2595581"/>
              </a:tblGrid>
              <a:tr h="795792">
                <a:tc>
                  <a:txBody>
                    <a:bodyPr/>
                    <a:lstStyle/>
                    <a:p>
                      <a:r>
                        <a:rPr lang="hr-HR" dirty="0" smtClean="0"/>
                        <a:t>VRSTA ISTRAŽIVANJA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TEMELJNO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PRIMIJENJENO</a:t>
                      </a:r>
                      <a:endParaRPr lang="hr-HR" dirty="0"/>
                    </a:p>
                  </a:txBody>
                  <a:tcPr/>
                </a:tc>
              </a:tr>
              <a:tr h="461054">
                <a:tc>
                  <a:txBody>
                    <a:bodyPr/>
                    <a:lstStyle/>
                    <a:p>
                      <a:r>
                        <a:rPr lang="hr-HR" dirty="0" smtClean="0"/>
                        <a:t>CILJ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Steći temeljno</a:t>
                      </a:r>
                      <a:r>
                        <a:rPr lang="hr-HR" baseline="0" dirty="0" smtClean="0"/>
                        <a:t> razumijevanje o pojavnome svijetu, generalizacija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Odgovoriti na određeni tehnološki ili društveni problem, konkretizacija</a:t>
                      </a:r>
                      <a:endParaRPr lang="hr-HR" dirty="0"/>
                    </a:p>
                  </a:txBody>
                  <a:tcPr/>
                </a:tc>
              </a:tr>
              <a:tr h="461054">
                <a:tc>
                  <a:txBody>
                    <a:bodyPr/>
                    <a:lstStyle/>
                    <a:p>
                      <a:r>
                        <a:rPr lang="hr-HR" dirty="0" smtClean="0"/>
                        <a:t>SVRHA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Povećati razinu</a:t>
                      </a:r>
                      <a:r>
                        <a:rPr lang="hr-HR" baseline="0" dirty="0" smtClean="0"/>
                        <a:t> ljudskog znanja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Poboljšati</a:t>
                      </a:r>
                      <a:r>
                        <a:rPr lang="hr-HR" baseline="0" dirty="0" smtClean="0"/>
                        <a:t> ljudsko stanje</a:t>
                      </a:r>
                      <a:endParaRPr lang="hr-HR" dirty="0"/>
                    </a:p>
                  </a:txBody>
                  <a:tcPr/>
                </a:tc>
              </a:tr>
              <a:tr h="461054">
                <a:tc>
                  <a:txBody>
                    <a:bodyPr/>
                    <a:lstStyle/>
                    <a:p>
                      <a:r>
                        <a:rPr lang="hr-HR" dirty="0" smtClean="0"/>
                        <a:t>POTICAJ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Intelektualna radoznalost ili interes za određeno znanstveno pitanje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Postojanje</a:t>
                      </a:r>
                      <a:r>
                        <a:rPr lang="hr-HR" baseline="0" dirty="0" smtClean="0"/>
                        <a:t> tehnološkog ili društvenog problema, financijski interes</a:t>
                      </a:r>
                      <a:endParaRPr lang="hr-HR" dirty="0"/>
                    </a:p>
                  </a:txBody>
                  <a:tcPr/>
                </a:tc>
              </a:tr>
              <a:tr h="461054">
                <a:tc>
                  <a:txBody>
                    <a:bodyPr/>
                    <a:lstStyle/>
                    <a:p>
                      <a:r>
                        <a:rPr lang="hr-HR" dirty="0" smtClean="0"/>
                        <a:t>PRIMJERI PITANJA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Koja su svojstva nekog</a:t>
                      </a:r>
                      <a:r>
                        <a:rPr lang="hr-HR" baseline="0" dirty="0" smtClean="0"/>
                        <a:t> materijala?</a:t>
                      </a:r>
                    </a:p>
                    <a:p>
                      <a:r>
                        <a:rPr lang="hr-HR" baseline="0" dirty="0" smtClean="0"/>
                        <a:t>Zašto ljudi imaju sklonost uzimanju droga?</a:t>
                      </a:r>
                    </a:p>
                    <a:p>
                      <a:r>
                        <a:rPr lang="hr-HR" baseline="0" dirty="0" smtClean="0"/>
                        <a:t>Kako stanice tumora reagiraju na zračenje?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Od čega izgraditi oplatu svemirske</a:t>
                      </a:r>
                      <a:r>
                        <a:rPr lang="hr-HR" baseline="0" dirty="0" smtClean="0"/>
                        <a:t> letjelice?</a:t>
                      </a:r>
                      <a:endParaRPr lang="hr-HR" dirty="0" smtClean="0"/>
                    </a:p>
                    <a:p>
                      <a:r>
                        <a:rPr lang="hr-HR" dirty="0" smtClean="0"/>
                        <a:t>Kako smanjiti</a:t>
                      </a:r>
                      <a:r>
                        <a:rPr lang="hr-HR" baseline="0" dirty="0" smtClean="0"/>
                        <a:t> zlouporabu droga među mladima?</a:t>
                      </a:r>
                    </a:p>
                    <a:p>
                      <a:r>
                        <a:rPr lang="hr-HR" baseline="0" dirty="0" smtClean="0"/>
                        <a:t>Koja je optimalna doza zračenja pri karcinomu prostate?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6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hr-HR" dirty="0" smtClean="0"/>
              <a:t>Ako se praktična primjena može predvidjeti već za samo nekoliko godina – primijenjeno istraživanje</a:t>
            </a:r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r>
              <a:rPr lang="hr-HR" dirty="0" smtClean="0"/>
              <a:t>Ako se praktična primjena ne može predvidjeti - 	temeljno istraživanje</a:t>
            </a:r>
            <a:endParaRPr lang="hr-HR" dirty="0"/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r>
              <a:rPr lang="hr-HR" dirty="0" smtClean="0"/>
              <a:t>“Siva zona”: </a:t>
            </a:r>
            <a:r>
              <a:rPr lang="hr-HR" dirty="0" err="1" smtClean="0"/>
              <a:t>supervodiči</a:t>
            </a:r>
            <a:r>
              <a:rPr lang="hr-HR" dirty="0" smtClean="0"/>
              <a:t>, fuzija (primjena moguća, ali za nekoliko desetljeća)</a:t>
            </a:r>
          </a:p>
          <a:p>
            <a:pPr>
              <a:buNone/>
            </a:pPr>
            <a:endParaRPr lang="hr-HR" dirty="0"/>
          </a:p>
          <a:p>
            <a:pPr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7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1" y="571480"/>
          <a:ext cx="7786744" cy="235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130"/>
                <a:gridCol w="2888033"/>
                <a:gridCol w="2595581"/>
              </a:tblGrid>
              <a:tr h="795792">
                <a:tc>
                  <a:txBody>
                    <a:bodyPr/>
                    <a:lstStyle/>
                    <a:p>
                      <a:r>
                        <a:rPr lang="hr-HR" dirty="0" smtClean="0"/>
                        <a:t>VRSTA ISTRAŽIVANJA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KONCEPTUALNO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EMPIRIČKO</a:t>
                      </a:r>
                      <a:endParaRPr lang="hr-HR" dirty="0"/>
                    </a:p>
                  </a:txBody>
                  <a:tcPr/>
                </a:tc>
              </a:tr>
              <a:tr h="461054">
                <a:tc>
                  <a:txBody>
                    <a:bodyPr/>
                    <a:lstStyle/>
                    <a:p>
                      <a:r>
                        <a:rPr lang="hr-HR" dirty="0" smtClean="0"/>
                        <a:t>RAZINA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Apstraktno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Konkretno</a:t>
                      </a:r>
                      <a:endParaRPr lang="hr-HR" dirty="0"/>
                    </a:p>
                  </a:txBody>
                  <a:tcPr/>
                </a:tc>
              </a:tr>
              <a:tr h="461054">
                <a:tc>
                  <a:txBody>
                    <a:bodyPr/>
                    <a:lstStyle/>
                    <a:p>
                      <a:r>
                        <a:rPr lang="hr-HR" dirty="0" smtClean="0"/>
                        <a:t>PREDMET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Ideje, koncepti,</a:t>
                      </a:r>
                      <a:r>
                        <a:rPr lang="hr-HR" baseline="0" dirty="0" smtClean="0"/>
                        <a:t> teorije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Podatci</a:t>
                      </a:r>
                      <a:endParaRPr lang="hr-HR" dirty="0"/>
                    </a:p>
                  </a:txBody>
                  <a:tcPr/>
                </a:tc>
              </a:tr>
              <a:tr h="461054">
                <a:tc>
                  <a:txBody>
                    <a:bodyPr/>
                    <a:lstStyle/>
                    <a:p>
                      <a:r>
                        <a:rPr lang="hr-HR" dirty="0" smtClean="0"/>
                        <a:t>UOBIČAJENO</a:t>
                      </a:r>
                      <a:r>
                        <a:rPr lang="hr-HR" baseline="0" dirty="0" smtClean="0"/>
                        <a:t> U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Humanističkim</a:t>
                      </a:r>
                      <a:r>
                        <a:rPr lang="hr-HR" baseline="0" dirty="0" smtClean="0"/>
                        <a:t> znanostima (</a:t>
                      </a:r>
                      <a:r>
                        <a:rPr lang="hr-HR" baseline="0" dirty="0" err="1" smtClean="0"/>
                        <a:t>npr</a:t>
                      </a:r>
                      <a:r>
                        <a:rPr lang="hr-HR" baseline="0" dirty="0" smtClean="0"/>
                        <a:t>. filozofija)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Prirodnim znanostima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3000372"/>
            <a:ext cx="3833816" cy="278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7" y="1397000"/>
          <a:ext cx="764386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955"/>
                <a:gridCol w="2547955"/>
                <a:gridCol w="2547955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VRSTA ISTRAŽIVANJA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OPAŽAJNO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POKUSNO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PREDMET ISTRAŽIVANJA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“Prirodni” proces</a:t>
                      </a:r>
                      <a:r>
                        <a:rPr lang="hr-HR" baseline="0" dirty="0" smtClean="0"/>
                        <a:t> ili pojava, događaji neovisni o istraživaču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Intervencija koju</a:t>
                      </a:r>
                      <a:r>
                        <a:rPr lang="hr-HR" baseline="0" dirty="0" smtClean="0"/>
                        <a:t> određuje istraživač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ULOGA ISTRAŽIVAČA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“Pasivna”;</a:t>
                      </a:r>
                      <a:r>
                        <a:rPr lang="hr-HR" baseline="0" dirty="0" smtClean="0"/>
                        <a:t> promatranje, mjerenje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“Aktivna”,</a:t>
                      </a:r>
                      <a:r>
                        <a:rPr lang="hr-HR" baseline="0" dirty="0" smtClean="0"/>
                        <a:t> izvođenje, upravljanje, mjerenje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UVJETI ISTRAŽIVANJA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“Prirodni”, bez kontrole nad varijablama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Umjetni, kontrola nad</a:t>
                      </a:r>
                      <a:r>
                        <a:rPr lang="hr-HR" baseline="0" dirty="0" smtClean="0"/>
                        <a:t> varijablama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SNAGA DOKAZA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manja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veća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TROŠAK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manji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veći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5123-1F49-4EAD-8A2A-37E800928B65}" type="slidenum">
              <a:rPr lang="hr-HR" smtClean="0"/>
              <a:pPr/>
              <a:t>9</a:t>
            </a:fld>
            <a:endParaRPr lang="hr-H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526</Words>
  <Application>Microsoft Office PowerPoint</Application>
  <PresentationFormat>On-screen Show (4:3)</PresentationFormat>
  <Paragraphs>160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Vrste istraživanja</vt:lpstr>
      <vt:lpstr>Slide 2</vt:lpstr>
      <vt:lpstr>Znanstvena paradigma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Vrste istraživanja</dc:title>
  <dc:creator>dario.sambunjak</dc:creator>
  <cp:lastModifiedBy>Tomislav</cp:lastModifiedBy>
  <cp:revision>37</cp:revision>
  <dcterms:created xsi:type="dcterms:W3CDTF">2010-03-15T11:01:17Z</dcterms:created>
  <dcterms:modified xsi:type="dcterms:W3CDTF">2010-03-24T16:15:08Z</dcterms:modified>
</cp:coreProperties>
</file>