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334" r:id="rId2"/>
    <p:sldId id="373" r:id="rId3"/>
    <p:sldId id="414" r:id="rId4"/>
    <p:sldId id="374" r:id="rId5"/>
    <p:sldId id="375" r:id="rId6"/>
    <p:sldId id="404" r:id="rId7"/>
    <p:sldId id="405" r:id="rId8"/>
    <p:sldId id="406" r:id="rId9"/>
    <p:sldId id="376" r:id="rId10"/>
    <p:sldId id="415" r:id="rId11"/>
    <p:sldId id="377" r:id="rId12"/>
    <p:sldId id="419" r:id="rId13"/>
    <p:sldId id="378" r:id="rId14"/>
    <p:sldId id="418" r:id="rId15"/>
    <p:sldId id="379" r:id="rId16"/>
    <p:sldId id="380" r:id="rId17"/>
    <p:sldId id="381" r:id="rId18"/>
    <p:sldId id="387" r:id="rId19"/>
    <p:sldId id="382" r:id="rId20"/>
    <p:sldId id="384" r:id="rId21"/>
    <p:sldId id="385" r:id="rId22"/>
    <p:sldId id="386" r:id="rId23"/>
    <p:sldId id="399" r:id="rId24"/>
    <p:sldId id="403" r:id="rId25"/>
    <p:sldId id="407" r:id="rId26"/>
    <p:sldId id="388" r:id="rId27"/>
    <p:sldId id="408" r:id="rId28"/>
    <p:sldId id="409" r:id="rId29"/>
    <p:sldId id="392" r:id="rId30"/>
    <p:sldId id="416" r:id="rId31"/>
  </p:sldIdLst>
  <p:sldSz cx="9144000" cy="6858000" type="screen4x3"/>
  <p:notesSz cx="6858000" cy="9144000"/>
  <p:embeddedFontLst>
    <p:embeddedFont>
      <p:font typeface="Arial CE" charset="0"/>
      <p:regular r:id="rId34"/>
      <p:bold r:id="rId35"/>
      <p:italic r:id="rId36"/>
      <p:boldItalic r:id="rId37"/>
    </p:embeddedFont>
    <p:embeddedFont>
      <p:font typeface="Webdings" pitchFamily="18" charset="2"/>
      <p:regular r:id="rId38"/>
    </p:embeddedFont>
    <p:embeddedFont>
      <p:font typeface="Albertus Extra Bold" pitchFamily="34" charset="0"/>
      <p:bold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3300"/>
    </p:penClr>
  </p:showPr>
  <p:clrMru>
    <a:srgbClr val="FF3300"/>
    <a:srgbClr val="FFFF99"/>
    <a:srgbClr val="99FF33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87" autoAdjust="0"/>
    <p:restoredTop sz="94660"/>
  </p:normalViewPr>
  <p:slideViewPr>
    <p:cSldViewPr>
      <p:cViewPr>
        <p:scale>
          <a:sx n="75" d="100"/>
          <a:sy n="75" d="100"/>
        </p:scale>
        <p:origin x="-1206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5A2F245D-8548-492A-AB51-F13133181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8400" y="704850"/>
            <a:ext cx="45212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56829031-AB4C-4B81-AE4E-442BAEC30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213E5-AA42-48BA-BF30-D2DC9DFF7D6B}" type="slidenum">
              <a:rPr lang="en-US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defTabSz="914400"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</p:grpSp>
      <p:sp>
        <p:nvSpPr>
          <p:cNvPr id="9647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9647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r-HR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12E3F8-E747-47DB-B09F-74D9AC9E01C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75A4-5E2D-4148-94A0-5BBF3AD62A8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64212-C6CC-4D17-A74F-DA2A8C0DB6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322F8-2A8C-4F2C-BE5F-73EA916B9F7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066BE-4D74-424B-AE99-7D65FF4A09F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4D667-C098-4DC8-B2CE-86B14208158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3F173-E6D0-4113-9E5A-234414801B5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790EA-B9A7-4BBF-90F2-E65AC8618EE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1A5F-397B-4D24-B45A-C959BCD6889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3093-77FD-4C82-9F0F-C631D55B27B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FC475-FAFA-422A-B541-81D64F9A7D6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9523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3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4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5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hr-HR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7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29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0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1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2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3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4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5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6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7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8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39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0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1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2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3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  <p:sp>
          <p:nvSpPr>
            <p:cNvPr id="9544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Arial" charset="0"/>
              </a:endParaRPr>
            </a:p>
          </p:txBody>
        </p:sp>
      </p:grpSp>
      <p:sp>
        <p:nvSpPr>
          <p:cNvPr id="9545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B889807F-3CF0-4DC5-9F39-B7A1671EB27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545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545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545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9545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.medri.hr/" TargetMode="External"/><Relationship Id="rId2" Type="http://schemas.openxmlformats.org/officeDocument/2006/relationships/hyperlink" Target="mailto:mladenp@kbd.h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kbd.hr/l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5738" y="2636838"/>
            <a:ext cx="87725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hr-HR" sz="4400">
                <a:solidFill>
                  <a:schemeClr val="folHlink"/>
                </a:solidFill>
                <a:latin typeface="Arial" charset="0"/>
              </a:rPr>
              <a:t>Prikupljanje i o</a:t>
            </a:r>
            <a:r>
              <a:rPr lang="en-US" sz="4400">
                <a:solidFill>
                  <a:schemeClr val="folHlink"/>
                </a:solidFill>
                <a:latin typeface="Arial" charset="0"/>
              </a:rPr>
              <a:t>brad</a:t>
            </a:r>
            <a:r>
              <a:rPr lang="hr-HR" sz="4400">
                <a:solidFill>
                  <a:schemeClr val="folHlink"/>
                </a:solidFill>
                <a:latin typeface="Arial" charset="0"/>
              </a:rPr>
              <a:t>b</a:t>
            </a:r>
            <a:r>
              <a:rPr lang="en-US" sz="4400">
                <a:solidFill>
                  <a:schemeClr val="folHlink"/>
                </a:solidFill>
                <a:latin typeface="Arial" charset="0"/>
              </a:rPr>
              <a:t>a</a:t>
            </a:r>
            <a:r>
              <a:rPr lang="hr-HR" sz="4400">
                <a:solidFill>
                  <a:schemeClr val="folHlink"/>
                </a:solidFill>
                <a:latin typeface="Arial" charset="0"/>
              </a:rPr>
              <a:t> podataka</a:t>
            </a:r>
          </a:p>
          <a:p>
            <a:pPr algn="ctr" eaLnBrk="0" hangingPunct="0">
              <a:defRPr/>
            </a:pPr>
            <a:endParaRPr lang="hr-HR" sz="4400">
              <a:solidFill>
                <a:schemeClr val="folHlink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lang="hr-HR" sz="3200">
                <a:solidFill>
                  <a:schemeClr val="folHlink"/>
                </a:solidFill>
                <a:latin typeface="Arial" charset="0"/>
              </a:rPr>
              <a:t>prof. dr. sc. Mladen Petrovečki</a:t>
            </a:r>
            <a:endParaRPr 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075" name="Picture 4" descr="logokbdi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7" descr="f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388" y="404813"/>
            <a:ext cx="1752600" cy="800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077" name="Picture 9" descr="medri1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57200"/>
            <a:ext cx="27543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228600" y="1371600"/>
            <a:ext cx="8915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7235825" y="6237288"/>
            <a:ext cx="162401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hr-HR" sz="2000">
                <a:solidFill>
                  <a:schemeClr val="folHlink"/>
                </a:solidFill>
              </a:rPr>
              <a:t>ožujak 2010.</a:t>
            </a:r>
            <a:endParaRPr lang="en-GB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Statistička hipoteza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500"/>
            <a:ext cx="8280400" cy="4738688"/>
          </a:xfrm>
        </p:spPr>
        <p:txBody>
          <a:bodyPr/>
          <a:lstStyle/>
          <a:p>
            <a:pPr marL="660400" indent="-660400" eaLnBrk="1" hangingPunct="1">
              <a:buFont typeface="Monotype Sorts" pitchFamily="2" charset="2"/>
              <a:buAutoNum type="romanLcPeriod" startAt="4"/>
              <a:defRPr/>
            </a:pPr>
            <a:r>
              <a:rPr lang="en-US" smtClean="0"/>
              <a:t>istina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stvarno, objektivno stanje</a:t>
            </a:r>
            <a:r>
              <a:rPr lang="hr-HR" smtClean="0"/>
              <a:t/>
            </a:r>
            <a:br>
              <a:rPr lang="hr-HR" smtClean="0"/>
            </a:br>
            <a:endParaRPr lang="en-US" smtClean="0"/>
          </a:p>
          <a:p>
            <a:pPr marL="660400" indent="-660400" eaLnBrk="1" hangingPunct="1">
              <a:buFont typeface="Monotype Sorts" pitchFamily="2" charset="2"/>
              <a:buAutoNum type="romanLcPeriod" startAt="4"/>
              <a:defRPr/>
            </a:pPr>
            <a:r>
              <a:rPr lang="en-US" smtClean="0"/>
              <a:t>probabilistički sustav:</a:t>
            </a:r>
            <a:br>
              <a:rPr lang="en-US" smtClean="0"/>
            </a:br>
            <a:r>
              <a:rPr lang="en-US" smtClean="0"/>
              <a:t>istina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</a:t>
            </a:r>
            <a:r>
              <a:rPr lang="en-US" smtClean="0">
                <a:solidFill>
                  <a:srgbClr val="6699FF"/>
                </a:solidFill>
              </a:rPr>
              <a:t>vjerojatnost</a:t>
            </a:r>
            <a:r>
              <a:rPr lang="hr-HR" smtClean="0">
                <a:solidFill>
                  <a:srgbClr val="6699FF"/>
                </a:solidFill>
              </a:rPr>
              <a:t/>
            </a:r>
            <a:br>
              <a:rPr lang="hr-HR" smtClean="0">
                <a:solidFill>
                  <a:srgbClr val="6699FF"/>
                </a:solidFill>
              </a:rPr>
            </a:br>
            <a:endParaRPr lang="en-US" smtClean="0"/>
          </a:p>
          <a:p>
            <a:pPr marL="660400" indent="-660400" eaLnBrk="1" hangingPunct="1">
              <a:buFont typeface="Monotype Sorts" pitchFamily="2" charset="2"/>
              <a:buAutoNum type="romanLcPeriod" startAt="4"/>
              <a:defRPr/>
            </a:pPr>
            <a:r>
              <a:rPr lang="en-US" smtClean="0"/>
              <a:t>značajno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ono što se ostvaruje na svaki drugi način osim slučajno</a:t>
            </a:r>
            <a:r>
              <a:rPr lang="hr-HR" smtClean="0"/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iskaz vjerojatnosti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</a:t>
            </a:r>
            <a:r>
              <a:rPr lang="en-US" smtClean="0">
                <a:solidFill>
                  <a:srgbClr val="6699FF"/>
                </a:solidFill>
              </a:rPr>
              <a:t>razina značajnosti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Testiranj</a:t>
            </a:r>
            <a:r>
              <a:rPr lang="en-US" smtClean="0"/>
              <a:t>e statističke hipoteze</a:t>
            </a:r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609600" y="5715000"/>
            <a:ext cx="8139113" cy="822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Razlikuje li se </a:t>
            </a:r>
            <a:r>
              <a:rPr lang="hr-HR" sz="2400"/>
              <a:t>mišljenje o kakvoći hrane među studentima?</a:t>
            </a:r>
            <a:br>
              <a:rPr lang="hr-HR" sz="2400"/>
            </a:br>
            <a:r>
              <a:rPr lang="hr-HR" sz="2400"/>
              <a:t>(3 dana x 25 prvih na redu, N=75)</a:t>
            </a:r>
            <a:endParaRPr lang="en-US" sz="2400"/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1066800" y="2286000"/>
            <a:ext cx="7015163" cy="30813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r-HR" sz="2800">
                <a:solidFill>
                  <a:srgbClr val="FFFF99"/>
                </a:solidFill>
              </a:rPr>
              <a:t>hrana		studenti		studenti</a:t>
            </a:r>
          </a:p>
          <a:p>
            <a:r>
              <a:rPr lang="hr-HR" sz="2800">
                <a:solidFill>
                  <a:srgbClr val="FFFF99"/>
                </a:solidFill>
              </a:rPr>
              <a:t>u kantini	iz Zagreba		izvan Zagreba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dobra		19 (25%) 		21 (28%)</a:t>
            </a:r>
          </a:p>
          <a:p>
            <a:r>
              <a:rPr lang="hr-HR" sz="2800">
                <a:solidFill>
                  <a:srgbClr val="FFFF99"/>
                </a:solidFill>
              </a:rPr>
              <a:t>loša		8 (11%)		27 (36%)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ukupno	27			48</a:t>
            </a:r>
            <a:endParaRPr lang="en-GB" sz="2800">
              <a:solidFill>
                <a:srgbClr val="FFFF99"/>
              </a:solidFill>
            </a:endParaRPr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38200" y="3429000"/>
            <a:ext cx="7543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2667000" y="2209800"/>
            <a:ext cx="0" cy="3429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Testiranje statističke hipoteze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4217987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lphaUcPeriod"/>
              <a:defRPr/>
            </a:pPr>
            <a:r>
              <a:rPr lang="hr-HR" smtClean="0"/>
              <a:t>postavljanje hipoteze</a:t>
            </a:r>
          </a:p>
          <a:p>
            <a:pPr marL="609600" indent="-609600" eaLnBrk="1" hangingPunct="1">
              <a:buFont typeface="Wingdings" pitchFamily="2" charset="2"/>
              <a:buAutoNum type="alphaUcPeriod"/>
              <a:defRPr/>
            </a:pPr>
            <a:r>
              <a:rPr lang="hr-HR" smtClean="0"/>
              <a:t>odabir statističkog testa</a:t>
            </a:r>
          </a:p>
          <a:p>
            <a:pPr marL="609600" indent="-609600" eaLnBrk="1" hangingPunct="1">
              <a:buFont typeface="Wingdings" pitchFamily="2" charset="2"/>
              <a:buAutoNum type="alphaUcPeriod"/>
              <a:defRPr/>
            </a:pPr>
            <a:r>
              <a:rPr lang="hr-HR" smtClean="0"/>
              <a:t>određivanje razine značajnosti</a:t>
            </a:r>
          </a:p>
          <a:p>
            <a:pPr marL="609600" indent="-609600" eaLnBrk="1" hangingPunct="1">
              <a:buFont typeface="Wingdings" pitchFamily="2" charset="2"/>
              <a:buAutoNum type="alphaUcPeriod"/>
              <a:defRPr/>
            </a:pPr>
            <a:r>
              <a:rPr lang="hr-HR" smtClean="0"/>
              <a:t>izračunavanje statistike testa</a:t>
            </a:r>
          </a:p>
          <a:p>
            <a:pPr marL="609600" indent="-609600" eaLnBrk="1" hangingPunct="1">
              <a:buFont typeface="Wingdings" pitchFamily="2" charset="2"/>
              <a:buAutoNum type="alphaUcPeriod"/>
              <a:defRPr/>
            </a:pPr>
            <a:r>
              <a:rPr lang="hr-HR" smtClean="0"/>
              <a:t>zaključivanje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1. </a:t>
            </a:r>
            <a:r>
              <a:rPr lang="hr-HR" smtClean="0"/>
              <a:t>P</a:t>
            </a:r>
            <a:r>
              <a:rPr lang="en-US" smtClean="0"/>
              <a:t>ostavljanje hipoteze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7724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nulta – </a:t>
            </a:r>
            <a:r>
              <a:rPr lang="en-US" smtClean="0">
                <a:solidFill>
                  <a:srgbClr val="6699FF"/>
                </a:solidFill>
              </a:rPr>
              <a:t>H</a:t>
            </a:r>
            <a:r>
              <a:rPr lang="en-US" baseline="-25000" smtClean="0">
                <a:solidFill>
                  <a:srgbClr val="6699FF"/>
                </a:solidFill>
              </a:rPr>
              <a:t>0</a:t>
            </a:r>
            <a:r>
              <a:rPr lang="en-US" smtClean="0">
                <a:solidFill>
                  <a:srgbClr val="6699FF"/>
                </a:solidFill>
              </a:rPr>
              <a:t>-hipoteza</a:t>
            </a:r>
            <a:r>
              <a:rPr lang="en-US" smtClean="0"/>
              <a:t>: razlike nema!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“</a:t>
            </a:r>
            <a:r>
              <a:rPr lang="en-US" smtClean="0">
                <a:solidFill>
                  <a:srgbClr val="FFFF99"/>
                </a:solidFill>
              </a:rPr>
              <a:t>Nema razlike</a:t>
            </a:r>
            <a:r>
              <a:rPr lang="en-US" smtClean="0"/>
              <a:t> u </a:t>
            </a:r>
            <a:r>
              <a:rPr lang="hr-HR" smtClean="0"/>
              <a:t>mišljenju</a:t>
            </a:r>
            <a:r>
              <a:rPr lang="en-US" smtClean="0"/>
              <a:t>.”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suprotna – </a:t>
            </a:r>
            <a:r>
              <a:rPr lang="en-US" smtClean="0">
                <a:solidFill>
                  <a:srgbClr val="6699FF"/>
                </a:solidFill>
              </a:rPr>
              <a:t>H</a:t>
            </a:r>
            <a:r>
              <a:rPr lang="en-US" baseline="-25000" smtClean="0">
                <a:solidFill>
                  <a:srgbClr val="6699FF"/>
                </a:solidFill>
              </a:rPr>
              <a:t>1</a:t>
            </a:r>
            <a:r>
              <a:rPr lang="en-US" smtClean="0">
                <a:solidFill>
                  <a:srgbClr val="6699FF"/>
                </a:solidFill>
              </a:rPr>
              <a:t>-hipoteza</a:t>
            </a:r>
            <a:r>
              <a:rPr lang="en-US" smtClean="0"/>
              <a:t>: razlike ima!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/>
              <a:t>“Raz</a:t>
            </a:r>
            <a:r>
              <a:rPr lang="hr-HR" smtClean="0"/>
              <a:t>lika u mišljenju postoji</a:t>
            </a:r>
            <a:r>
              <a:rPr lang="en-US" smtClean="0"/>
              <a:t>.”</a:t>
            </a:r>
            <a:r>
              <a:rPr lang="hr-HR" smtClean="0"/>
              <a:t/>
            </a:r>
            <a:br>
              <a:rPr lang="hr-HR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samo jedna može biti </a:t>
            </a:r>
            <a:r>
              <a:rPr lang="en-US" smtClean="0">
                <a:solidFill>
                  <a:srgbClr val="6699FF"/>
                </a:solidFill>
              </a:rPr>
              <a:t>istinita</a:t>
            </a:r>
            <a:r>
              <a:rPr lang="hr-HR" smtClean="0">
                <a:solidFill>
                  <a:srgbClr val="6699FF"/>
                </a:solidFill>
              </a:rPr>
              <a:t/>
            </a:r>
            <a:br>
              <a:rPr lang="hr-HR" smtClean="0">
                <a:solidFill>
                  <a:srgbClr val="6699FF"/>
                </a:solidFill>
              </a:rPr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samo jedna može biti </a:t>
            </a:r>
            <a:r>
              <a:rPr lang="en-US" smtClean="0">
                <a:solidFill>
                  <a:srgbClr val="6699FF"/>
                </a:solidFill>
              </a:rPr>
              <a:t>prihvaćena</a:t>
            </a:r>
            <a:r>
              <a:rPr lang="en-US" smtClean="0"/>
              <a:t>, dok će ona druga biti </a:t>
            </a:r>
            <a:r>
              <a:rPr lang="en-US" smtClean="0">
                <a:solidFill>
                  <a:srgbClr val="6699FF"/>
                </a:solidFill>
              </a:rPr>
              <a:t>odbačena</a:t>
            </a:r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Nul</a:t>
            </a:r>
            <a:r>
              <a:rPr lang="hr-HR" smtClean="0"/>
              <a:t>ta </a:t>
            </a:r>
            <a:r>
              <a:rPr lang="en-US" smtClean="0"/>
              <a:t>h</a:t>
            </a:r>
            <a:r>
              <a:rPr lang="hr-HR" smtClean="0"/>
              <a:t>ipoteza</a:t>
            </a:r>
            <a:endParaRPr 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300663"/>
            <a:ext cx="8207375" cy="1152525"/>
          </a:xfrm>
        </p:spPr>
        <p:txBody>
          <a:bodyPr/>
          <a:lstStyle/>
          <a:p>
            <a:pPr marL="660400" indent="-660400" algn="ctr" eaLnBrk="1" hangingPunct="1">
              <a:buFont typeface="Monotype Sorts" pitchFamily="2" charset="2"/>
              <a:buNone/>
              <a:defRPr/>
            </a:pPr>
            <a:r>
              <a:rPr lang="en-US" smtClean="0"/>
              <a:t>N</a:t>
            </a:r>
            <a:r>
              <a:rPr lang="hr-HR" smtClean="0"/>
              <a:t>ema razlike </a:t>
            </a:r>
            <a:r>
              <a:rPr lang="hr-HR" smtClean="0">
                <a:sym typeface="Symbol" pitchFamily="18" charset="2"/>
              </a:rPr>
              <a:t> “Nisam kriv”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0213" y="1573213"/>
            <a:ext cx="2995612" cy="3482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2. Odabir testa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772400" cy="4762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testovi dokazivanja statističkih hipoteza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ovisnost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osobine obilježja </a:t>
            </a:r>
            <a:r>
              <a:rPr lang="hr-HR" smtClean="0"/>
              <a:t>–</a:t>
            </a:r>
            <a:r>
              <a:rPr lang="en-US" smtClean="0"/>
              <a:t> mjerne ljestvice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osobine uzoraka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veličina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povezanost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osobine raspodjele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parametrijski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neparametrijski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broj obilježja </a:t>
            </a:r>
            <a:r>
              <a:rPr lang="hr-HR" smtClean="0"/>
              <a:t>–</a:t>
            </a:r>
            <a:r>
              <a:rPr lang="en-US" smtClean="0"/>
              <a:t> uni/bi/multivarijatni testovi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(nastavak)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10600" cy="451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Ljestvica	Jedan uzorak	Dva uzorka		Tri i više uzoraka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				Ovisni	Neovisni	Ovisni	Neovisni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Nominalna</a:t>
            </a:r>
            <a:r>
              <a:rPr lang="en-US" sz="2000">
                <a:solidFill>
                  <a:schemeClr val="tx2"/>
                </a:solidFill>
              </a:rPr>
              <a:t>	binomni test	McNemara		Cohran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		hi-kvadrat		Fisher			hi-kvad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					hi-kvadrat/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Ordinalna</a:t>
            </a:r>
            <a:r>
              <a:rPr lang="en-US" sz="2000">
                <a:solidFill>
                  <a:schemeClr val="tx2"/>
                </a:solidFill>
              </a:rPr>
              <a:t>	Kol/Smir.	Wilcoxon		Friedman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		homologni		MW			p/medijan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					Moses			KW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Intervalna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6699FF"/>
                </a:solidFill>
              </a:rPr>
              <a:t>Omjerna</a:t>
            </a:r>
            <a:r>
              <a:rPr lang="en-US" sz="2000">
                <a:solidFill>
                  <a:schemeClr val="tx2"/>
                </a:solidFill>
              </a:rPr>
              <a:t>	. . .</a:t>
            </a:r>
            <a:endParaRPr lang="en-US" sz="2800">
              <a:solidFill>
                <a:schemeClr val="tx2"/>
              </a:solidFill>
              <a:latin typeface="Arial CE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1524000"/>
            <a:ext cx="8686800" cy="4724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828800" y="2514600"/>
            <a:ext cx="7086600" cy="3733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137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3. Određivanje razine značajnosti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772400" cy="4883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hr-HR" sz="2400" i="1" smtClean="0"/>
              <a:t>P</a:t>
            </a:r>
            <a:r>
              <a:rPr lang="hr-HR" sz="2400" smtClean="0"/>
              <a:t> (engl. </a:t>
            </a:r>
            <a:r>
              <a:rPr lang="hr-HR" sz="2400" i="1" smtClean="0"/>
              <a:t>probability</a:t>
            </a:r>
            <a:r>
              <a:rPr lang="hr-HR" sz="2400" smtClean="0"/>
              <a:t>)</a:t>
            </a:r>
            <a:endParaRPr lang="en-US" sz="240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smtClean="0">
                <a:latin typeface="Symbol" pitchFamily="18" charset="2"/>
              </a:rPr>
              <a:t>a</a:t>
            </a:r>
            <a:r>
              <a:rPr lang="en-US" sz="2400" smtClean="0"/>
              <a:t> ako se određuje prije izračunavanja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smtClean="0">
                <a:latin typeface="Symbol" pitchFamily="18" charset="2"/>
              </a:rPr>
              <a:t>a</a:t>
            </a:r>
            <a:r>
              <a:rPr lang="en-US" sz="2400" smtClean="0"/>
              <a:t> – </a:t>
            </a:r>
            <a:r>
              <a:rPr lang="en-US" sz="2400" smtClean="0">
                <a:solidFill>
                  <a:srgbClr val="6699FF"/>
                </a:solidFill>
              </a:rPr>
              <a:t>vjerojatnost odbacivanja H</a:t>
            </a:r>
            <a:r>
              <a:rPr lang="en-US" sz="2400" baseline="-25000" smtClean="0">
                <a:solidFill>
                  <a:srgbClr val="6699FF"/>
                </a:solidFill>
              </a:rPr>
              <a:t>0</a:t>
            </a:r>
            <a:r>
              <a:rPr lang="en-US" sz="2400" smtClean="0">
                <a:solidFill>
                  <a:srgbClr val="6699FF"/>
                </a:solidFill>
              </a:rPr>
              <a:t> kad je ona stvarno točna i istinita</a:t>
            </a:r>
            <a:endParaRPr lang="en-US" sz="240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smtClean="0"/>
              <a:t>tzv. </a:t>
            </a:r>
            <a:r>
              <a:rPr lang="en-US" sz="2400" smtClean="0">
                <a:latin typeface="Symbol" pitchFamily="18" charset="2"/>
              </a:rPr>
              <a:t>a-</a:t>
            </a:r>
            <a:r>
              <a:rPr lang="en-US" sz="2400" smtClean="0"/>
              <a:t>pogrješka (pogrješka I. vrste)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smtClean="0"/>
              <a:t>što manja!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smtClean="0"/>
              <a:t>uobičajene vrijednosti</a:t>
            </a:r>
            <a:endParaRPr lang="hr-HR" sz="240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smtClean="0"/>
              <a:t>npr. p&lt;0,05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>
                <a:solidFill>
                  <a:srgbClr val="6699FF"/>
                </a:solidFill>
              </a:rPr>
              <a:t>(p</a:t>
            </a:r>
            <a:r>
              <a:rPr lang="en-US" smtClean="0">
                <a:solidFill>
                  <a:srgbClr val="6699FF"/>
                </a:solidFill>
              </a:rPr>
              <a:t>ogrješke testiranja hipoteze</a:t>
            </a:r>
            <a:r>
              <a:rPr lang="hr-HR" smtClean="0">
                <a:solidFill>
                  <a:srgbClr val="6699FF"/>
                </a:solidFill>
              </a:rPr>
              <a:t>)</a:t>
            </a:r>
            <a:endParaRPr lang="en-US" smtClean="0">
              <a:solidFill>
                <a:srgbClr val="6699FF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676400"/>
            <a:ext cx="8839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US" sz="2200" b="1">
                <a:solidFill>
                  <a:srgbClr val="6699FF"/>
                </a:solidFill>
              </a:rPr>
              <a:t>PRAVO STANJE						ZAKLJUČENO</a:t>
            </a:r>
            <a:endParaRPr lang="en-US" sz="2200" b="1"/>
          </a:p>
          <a:p>
            <a:pPr defTabSz="762000" eaLnBrk="0" hangingPunct="0"/>
            <a:endParaRPr lang="en-US" sz="2200"/>
          </a:p>
          <a:p>
            <a:pPr defTabSz="762000" eaLnBrk="0" hangingPunct="0"/>
            <a:r>
              <a:rPr lang="en-US" sz="2200">
                <a:solidFill>
                  <a:srgbClr val="6699FF"/>
                </a:solidFill>
              </a:rPr>
              <a:t>RAZLIKA			RAZLIKA</a:t>
            </a:r>
          </a:p>
          <a:p>
            <a:pPr defTabSz="762000" eaLnBrk="0" hangingPunct="0"/>
            <a:r>
              <a:rPr lang="en-US" sz="2200">
                <a:solidFill>
                  <a:srgbClr val="6699FF"/>
                </a:solidFill>
              </a:rPr>
              <a:t>POSTOJI (H</a:t>
            </a:r>
            <a:r>
              <a:rPr lang="en-US" sz="2200" baseline="-25000">
                <a:solidFill>
                  <a:srgbClr val="6699FF"/>
                </a:solidFill>
              </a:rPr>
              <a:t>1</a:t>
            </a:r>
            <a:r>
              <a:rPr lang="en-US" sz="2200">
                <a:solidFill>
                  <a:srgbClr val="6699FF"/>
                </a:solidFill>
              </a:rPr>
              <a:t>)		NE POSTOJI (H</a:t>
            </a:r>
            <a:r>
              <a:rPr lang="en-US" sz="2200" baseline="-25000">
                <a:solidFill>
                  <a:srgbClr val="6699FF"/>
                </a:solidFill>
              </a:rPr>
              <a:t>0</a:t>
            </a:r>
            <a:r>
              <a:rPr lang="en-US" sz="2200">
                <a:solidFill>
                  <a:srgbClr val="6699FF"/>
                </a:solidFill>
              </a:rPr>
              <a:t>)</a:t>
            </a:r>
          </a:p>
          <a:p>
            <a:pPr defTabSz="762000" eaLnBrk="0" hangingPunct="0"/>
            <a:endParaRPr lang="en-US" sz="2200"/>
          </a:p>
          <a:p>
            <a:pPr defTabSz="762000" eaLnBrk="0" hangingPunct="0"/>
            <a:r>
              <a:rPr lang="en-US" sz="2200"/>
              <a:t>ISPRAVAN			</a:t>
            </a:r>
            <a:r>
              <a:rPr lang="en-US" sz="2200">
                <a:latin typeface="Symbol" pitchFamily="18" charset="2"/>
              </a:rPr>
              <a:t>a</a:t>
            </a:r>
            <a:r>
              <a:rPr lang="en-US" sz="2200"/>
              <a:t> pogrješka				RAZLIKA</a:t>
            </a:r>
          </a:p>
          <a:p>
            <a:pPr defTabSz="762000" eaLnBrk="0" hangingPunct="0"/>
            <a:r>
              <a:rPr lang="en-US" sz="2200"/>
              <a:t>ZAKLJUČAK		(I. vrste)				POSTOJI</a:t>
            </a:r>
          </a:p>
          <a:p>
            <a:pPr defTabSz="762000" eaLnBrk="0" hangingPunct="0"/>
            <a:r>
              <a:rPr lang="en-US" sz="2200"/>
              <a:t>				(H</a:t>
            </a:r>
            <a:r>
              <a:rPr lang="en-US" sz="2200" baseline="-25000"/>
              <a:t>0</a:t>
            </a:r>
            <a:r>
              <a:rPr lang="en-US" sz="2200"/>
              <a:t> odbac.)</a:t>
            </a:r>
          </a:p>
          <a:p>
            <a:pPr defTabSz="762000" eaLnBrk="0" hangingPunct="0"/>
            <a:endParaRPr lang="en-US" sz="2200"/>
          </a:p>
          <a:p>
            <a:pPr defTabSz="762000" eaLnBrk="0" hangingPunct="0"/>
            <a:r>
              <a:rPr lang="en-US" sz="2200">
                <a:latin typeface="Symbol" pitchFamily="18" charset="2"/>
              </a:rPr>
              <a:t>b</a:t>
            </a:r>
            <a:r>
              <a:rPr lang="en-US" sz="2200"/>
              <a:t> pogrješka			ISPRAVAN				RAZLIKE</a:t>
            </a:r>
          </a:p>
          <a:p>
            <a:pPr defTabSz="762000" eaLnBrk="0" hangingPunct="0"/>
            <a:r>
              <a:rPr lang="en-US" sz="2200"/>
              <a:t>(II. vrste)			ZAKLJUČAK			NEMA</a:t>
            </a:r>
          </a:p>
          <a:p>
            <a:pPr defTabSz="762000" eaLnBrk="0" hangingPunct="0"/>
            <a:r>
              <a:rPr lang="en-US" sz="2200"/>
              <a:t>				(H</a:t>
            </a:r>
            <a:r>
              <a:rPr lang="en-US" sz="2200" baseline="-25000"/>
              <a:t>0</a:t>
            </a:r>
            <a:r>
              <a:rPr lang="en-US" sz="2200"/>
              <a:t> prihvat.)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4800" y="1600200"/>
            <a:ext cx="8534400" cy="45720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04800" y="1600200"/>
            <a:ext cx="5867400" cy="45720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04800" y="3200400"/>
            <a:ext cx="8534400" cy="2971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124200" y="3124200"/>
            <a:ext cx="2032000" cy="16764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0"/>
            <a:ext cx="7772400" cy="1219200"/>
          </a:xfrm>
        </p:spPr>
        <p:txBody>
          <a:bodyPr/>
          <a:lstStyle/>
          <a:p>
            <a:pPr algn="r" eaLnBrk="1" hangingPunct="1">
              <a:defRPr/>
            </a:pPr>
            <a:endParaRPr lang="hr-H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zašto </a:t>
            </a:r>
            <a:r>
              <a:rPr lang="hr-HR" sz="2800" i="1" smtClean="0"/>
              <a:t>P</a:t>
            </a:r>
            <a:r>
              <a:rPr lang="hr-HR" sz="2800" smtClean="0"/>
              <a:t> </a:t>
            </a:r>
            <a:r>
              <a:rPr lang="en-US" sz="2800" smtClean="0">
                <a:solidFill>
                  <a:srgbClr val="6699FF"/>
                </a:solidFill>
              </a:rPr>
              <a:t>&lt;</a:t>
            </a:r>
            <a:r>
              <a:rPr lang="hr-HR" sz="2800" smtClean="0">
                <a:solidFill>
                  <a:srgbClr val="6699FF"/>
                </a:solidFill>
              </a:rPr>
              <a:t> </a:t>
            </a:r>
            <a:r>
              <a:rPr lang="en-US" sz="2800" smtClean="0">
                <a:solidFill>
                  <a:srgbClr val="6699FF"/>
                </a:solidFill>
              </a:rPr>
              <a:t>0,05</a:t>
            </a:r>
            <a:r>
              <a:rPr lang="en-US" sz="2800" smtClean="0"/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</a:t>
            </a:r>
            <a:r>
              <a:rPr lang="hr-HR" sz="2800" smtClean="0"/>
              <a:t/>
            </a:r>
            <a:br>
              <a:rPr lang="hr-HR" sz="2800" smtClean="0"/>
            </a:br>
            <a:r>
              <a:rPr lang="en-US" sz="2800" smtClean="0"/>
              <a:t>POKUS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bacanje novčića: pismo/glava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2x isto uzastopce = 0,5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3x = 0,25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4x = 0,125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5x = 0,063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6x = 0,031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7x = 0,016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   8x = 0,008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...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28600" y="3657600"/>
            <a:ext cx="521493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hr-HR" smtClean="0"/>
              <a:t>Z</a:t>
            </a:r>
            <a:r>
              <a:rPr lang="en-US" smtClean="0"/>
              <a:t>nanstveno istraživanj</a:t>
            </a:r>
            <a:r>
              <a:rPr lang="hr-HR" smtClean="0"/>
              <a:t>e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7847013" cy="473868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znanstveno djelovanje</a:t>
            </a:r>
          </a:p>
          <a:p>
            <a:pPr lvl="1" eaLnBrk="1" hangingPunct="1">
              <a:defRPr/>
            </a:pPr>
            <a:r>
              <a:rPr lang="en-US" smtClean="0"/>
              <a:t>privremeno tumačenje</a:t>
            </a:r>
          </a:p>
          <a:p>
            <a:pPr lvl="1" eaLnBrk="1" hangingPunct="1">
              <a:defRPr/>
            </a:pPr>
            <a:r>
              <a:rPr lang="en-US" smtClean="0"/>
              <a:t>hipoteza</a:t>
            </a:r>
          </a:p>
          <a:p>
            <a:pPr lvl="1" eaLnBrk="1" hangingPunct="1">
              <a:defRPr/>
            </a:pPr>
            <a:r>
              <a:rPr lang="en-US" smtClean="0"/>
              <a:t>zaključak</a:t>
            </a:r>
          </a:p>
          <a:p>
            <a:pPr eaLnBrk="1" hangingPunct="1">
              <a:defRPr/>
            </a:pPr>
            <a:r>
              <a:rPr lang="en-US" smtClean="0"/>
              <a:t>provjerljivost</a:t>
            </a:r>
            <a:endParaRPr lang="hr-HR" smtClean="0"/>
          </a:p>
          <a:p>
            <a:pPr lvl="1" eaLnBrk="1" hangingPunct="1">
              <a:defRPr/>
            </a:pPr>
            <a:r>
              <a:rPr lang="hr-HR" smtClean="0"/>
              <a:t>tvrdnja</a:t>
            </a:r>
          </a:p>
          <a:p>
            <a:pPr lvl="1" eaLnBrk="1" hangingPunct="1">
              <a:defRPr/>
            </a:pPr>
            <a:r>
              <a:rPr lang="hr-HR" smtClean="0"/>
              <a:t>obrazloženje</a:t>
            </a:r>
          </a:p>
          <a:p>
            <a:pPr lvl="1" eaLnBrk="1" hangingPunct="1">
              <a:defRPr/>
            </a:pPr>
            <a:r>
              <a:rPr lang="hr-HR" smtClean="0"/>
              <a:t>znanje</a:t>
            </a:r>
            <a:endParaRPr lang="en-US" smtClean="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-5400000">
            <a:off x="5672932" y="2904331"/>
            <a:ext cx="3455988" cy="1914525"/>
          </a:xfrm>
          <a:prstGeom prst="leftArrow">
            <a:avLst>
              <a:gd name="adj1" fmla="val 34620"/>
              <a:gd name="adj2" fmla="val 32033"/>
            </a:avLst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4. Izračun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matematički račun</a:t>
            </a:r>
          </a:p>
          <a:p>
            <a:pPr eaLnBrk="1" hangingPunct="1">
              <a:defRPr/>
            </a:pPr>
            <a:r>
              <a:rPr lang="hr-HR" i="1" smtClean="0">
                <a:solidFill>
                  <a:srgbClr val="FFFF99"/>
                </a:solidFill>
              </a:rPr>
              <a:t>P</a:t>
            </a:r>
            <a:r>
              <a:rPr lang="hr-HR" smtClean="0">
                <a:solidFill>
                  <a:srgbClr val="FFFF99"/>
                </a:solidFill>
              </a:rPr>
              <a:t> </a:t>
            </a:r>
            <a:r>
              <a:rPr lang="hr-HR" smtClean="0">
                <a:solidFill>
                  <a:srgbClr val="FFFF99"/>
                </a:solidFill>
                <a:sym typeface="Wingdings" pitchFamily="2" charset="2"/>
              </a:rPr>
              <a:t> </a:t>
            </a:r>
            <a:r>
              <a:rPr lang="en-US" smtClean="0">
                <a:solidFill>
                  <a:srgbClr val="FFFF99"/>
                </a:solidFill>
              </a:rPr>
              <a:t>egzaktna vrijednost</a:t>
            </a:r>
            <a:endParaRPr lang="hr-HR" smtClean="0">
              <a:solidFill>
                <a:srgbClr val="FFFF99"/>
              </a:solidFill>
            </a:endParaRPr>
          </a:p>
          <a:p>
            <a:pPr lvl="1" eaLnBrk="1" hangingPunct="1">
              <a:defRPr/>
            </a:pPr>
            <a:r>
              <a:rPr lang="en-US" smtClean="0">
                <a:solidFill>
                  <a:srgbClr val="FFFF99"/>
                </a:solidFill>
              </a:rPr>
              <a:t>3 decimalna mjesta</a:t>
            </a:r>
            <a:endParaRPr lang="hr-HR" smtClean="0">
              <a:solidFill>
                <a:srgbClr val="FFFF99"/>
              </a:solidFill>
            </a:endParaRPr>
          </a:p>
          <a:p>
            <a:pPr lvl="1" eaLnBrk="1" hangingPunct="1">
              <a:defRPr/>
            </a:pPr>
            <a:r>
              <a:rPr lang="hr-HR" smtClean="0">
                <a:solidFill>
                  <a:srgbClr val="FFFF99"/>
                </a:solidFill>
              </a:rPr>
              <a:t>npr. </a:t>
            </a:r>
            <a:r>
              <a:rPr lang="hr-HR" i="1" smtClean="0">
                <a:solidFill>
                  <a:srgbClr val="FFFF99"/>
                </a:solidFill>
              </a:rPr>
              <a:t>P</a:t>
            </a:r>
            <a:r>
              <a:rPr lang="hr-HR" smtClean="0">
                <a:solidFill>
                  <a:srgbClr val="FFFF99"/>
                </a:solidFill>
              </a:rPr>
              <a:t> = 0,325</a:t>
            </a:r>
            <a:endParaRPr lang="en-US" smtClean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5. Zaključivanje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500"/>
            <a:ext cx="8229600" cy="4686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mala vrijednost </a:t>
            </a:r>
            <a:r>
              <a:rPr lang="hr-HR" sz="2800" i="1" smtClean="0"/>
              <a:t>P</a:t>
            </a:r>
            <a:r>
              <a:rPr lang="en-US" sz="2800" smtClean="0"/>
              <a:t> </a:t>
            </a:r>
            <a:r>
              <a:rPr lang="en-US" sz="2800" smtClean="0">
                <a:sym typeface="Wingdings" pitchFamily="2" charset="2"/>
              </a:rPr>
              <a:t></a:t>
            </a:r>
            <a:r>
              <a:rPr lang="en-US" sz="2800" smtClean="0"/>
              <a:t> mala vjerojatnost da odbacujemo istinito</a:t>
            </a:r>
            <a:r>
              <a:rPr lang="hr-HR" sz="2800" smtClean="0"/>
              <a:t>st</a:t>
            </a:r>
            <a:endParaRPr lang="en-US" sz="280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zaključivanje: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hr-HR" sz="2400" i="1" smtClean="0"/>
              <a:t>P</a:t>
            </a:r>
            <a:r>
              <a:rPr lang="en-US" sz="2400" smtClean="0"/>
              <a:t> &lt; </a:t>
            </a:r>
            <a:r>
              <a:rPr lang="en-US" sz="2400" smtClean="0">
                <a:latin typeface="Symbol" pitchFamily="18" charset="2"/>
              </a:rPr>
              <a:t>a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vjerojatnost istinitosti H</a:t>
            </a:r>
            <a:r>
              <a:rPr lang="en-US" sz="2400" baseline="-25000" smtClean="0"/>
              <a:t>0</a:t>
            </a:r>
            <a:r>
              <a:rPr lang="en-US" sz="2400" smtClean="0"/>
              <a:t> je </a:t>
            </a:r>
            <a:r>
              <a:rPr lang="hr-HR" sz="2400" smtClean="0"/>
              <a:t>vrlo </a:t>
            </a:r>
            <a:r>
              <a:rPr lang="en-US" sz="2400" smtClean="0"/>
              <a:t>mala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odbacujemo (ne prihvaćamo) nultu hipotezu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prihvaćamo alternativnu</a:t>
            </a:r>
            <a:r>
              <a:rPr lang="hr-HR" sz="2400" smtClean="0"/>
              <a:t> hipotezu</a:t>
            </a:r>
            <a:r>
              <a:rPr lang="en-US" sz="2400" smtClean="0"/>
              <a:t>, H</a:t>
            </a:r>
            <a:r>
              <a:rPr lang="en-US" sz="2400" baseline="-25000" smtClean="0"/>
              <a:t>1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potvrdimo je, </a:t>
            </a:r>
            <a:r>
              <a:rPr lang="en-US" sz="2400" smtClean="0">
                <a:solidFill>
                  <a:srgbClr val="6699FF"/>
                </a:solidFill>
              </a:rPr>
              <a:t>iskažemo je, uz </a:t>
            </a:r>
            <a:r>
              <a:rPr lang="hr-HR" sz="2400" i="1" smtClean="0">
                <a:solidFill>
                  <a:srgbClr val="6699FF"/>
                </a:solidFill>
              </a:rPr>
              <a:t>P</a:t>
            </a:r>
            <a:r>
              <a:rPr lang="hr-HR" sz="2400" smtClean="0">
                <a:solidFill>
                  <a:srgbClr val="6699FF"/>
                </a:solidFill>
              </a:rPr>
              <a:t> </a:t>
            </a:r>
            <a:r>
              <a:rPr lang="en-US" sz="2400" smtClean="0">
                <a:solidFill>
                  <a:srgbClr val="6699FF"/>
                </a:solidFill>
              </a:rPr>
              <a:t>=</a:t>
            </a:r>
            <a:r>
              <a:rPr lang="hr-HR" sz="2400" smtClean="0">
                <a:solidFill>
                  <a:srgbClr val="6699FF"/>
                </a:solidFill>
              </a:rPr>
              <a:t> ...</a:t>
            </a:r>
            <a:endParaRPr lang="en-US" sz="2400" smtClean="0">
              <a:solidFill>
                <a:srgbClr val="6699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(nastavak – zaključak)</a:t>
            </a:r>
          </a:p>
        </p:txBody>
      </p:sp>
      <p:sp>
        <p:nvSpPr>
          <p:cNvPr id="24579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7015163" cy="30813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r-HR" sz="2800">
                <a:solidFill>
                  <a:srgbClr val="FFFF99"/>
                </a:solidFill>
              </a:rPr>
              <a:t>hrana		studenti		studenti</a:t>
            </a:r>
          </a:p>
          <a:p>
            <a:r>
              <a:rPr lang="hr-HR" sz="2800">
                <a:solidFill>
                  <a:srgbClr val="FFFF99"/>
                </a:solidFill>
              </a:rPr>
              <a:t>u kantini	iz Zagreba		izvan Zagreba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dobra		19 (25%) 		21 (28%)</a:t>
            </a:r>
          </a:p>
          <a:p>
            <a:r>
              <a:rPr lang="hr-HR" sz="2800">
                <a:solidFill>
                  <a:srgbClr val="FFFF99"/>
                </a:solidFill>
              </a:rPr>
              <a:t>loša		8 (11%)		27 (36%)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ukupno	27			48</a:t>
            </a:r>
            <a:endParaRPr lang="en-GB" sz="2800">
              <a:solidFill>
                <a:srgbClr val="FFFF99"/>
              </a:solidFill>
            </a:endParaRPr>
          </a:p>
        </p:txBody>
      </p:sp>
      <p:sp>
        <p:nvSpPr>
          <p:cNvPr id="24580" name="Line 9"/>
          <p:cNvSpPr>
            <a:spLocks noChangeShapeType="1"/>
          </p:cNvSpPr>
          <p:nvPr/>
        </p:nvSpPr>
        <p:spPr bwMode="auto">
          <a:xfrm>
            <a:off x="838200" y="3429000"/>
            <a:ext cx="7543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>
            <a:off x="2667000" y="2209800"/>
            <a:ext cx="0" cy="3429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4781550" y="5943600"/>
            <a:ext cx="3849688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hr-HR" sz="2800">
                <a:solidFill>
                  <a:schemeClr val="tx2"/>
                </a:solidFill>
                <a:latin typeface="Symbol" pitchFamily="18" charset="2"/>
              </a:rPr>
              <a:t>c</a:t>
            </a:r>
            <a:r>
              <a:rPr lang="hr-HR" sz="2800" baseline="30000">
                <a:solidFill>
                  <a:schemeClr val="tx2"/>
                </a:solidFill>
              </a:rPr>
              <a:t>2</a:t>
            </a:r>
            <a:r>
              <a:rPr lang="hr-HR" sz="2800">
                <a:solidFill>
                  <a:schemeClr val="tx2"/>
                </a:solidFill>
              </a:rPr>
              <a:t>=3,91, df=1, </a:t>
            </a:r>
            <a:r>
              <a:rPr lang="hr-HR" sz="2800" i="1">
                <a:solidFill>
                  <a:schemeClr val="tx2"/>
                </a:solidFill>
              </a:rPr>
              <a:t>P</a:t>
            </a:r>
            <a:r>
              <a:rPr lang="hr-HR" sz="2800">
                <a:solidFill>
                  <a:schemeClr val="tx2"/>
                </a:solidFill>
              </a:rPr>
              <a:t>=0,048</a:t>
            </a:r>
            <a:endParaRPr lang="en-GB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0" y="3200400"/>
            <a:ext cx="1676400" cy="609600"/>
          </a:xfrm>
          <a:prstGeom prst="rect">
            <a:avLst/>
          </a:prstGeom>
          <a:solidFill>
            <a:srgbClr val="FF3300"/>
          </a:solidFill>
          <a:ln w="25400">
            <a:solidFill>
              <a:srgbClr val="CBCBCB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Uzorak i populacija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676400" y="3300413"/>
            <a:ext cx="65214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populacija					mjereno obilježje</a:t>
            </a: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    uzorak					statistička obrada</a:t>
            </a:r>
          </a:p>
          <a:p>
            <a:pPr defTabSz="762000" eaLnBrk="0" hangingPunct="0"/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						podataka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413000" y="3967163"/>
            <a:ext cx="0" cy="118745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124200" y="5410200"/>
            <a:ext cx="2743200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565900" y="3967163"/>
            <a:ext cx="0" cy="1068387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08" name="Arc 8"/>
          <p:cNvSpPr>
            <a:spLocks/>
          </p:cNvSpPr>
          <p:nvPr/>
        </p:nvSpPr>
        <p:spPr bwMode="auto">
          <a:xfrm>
            <a:off x="2438400" y="2211388"/>
            <a:ext cx="4724400" cy="1284287"/>
          </a:xfrm>
          <a:custGeom>
            <a:avLst/>
            <a:gdLst>
              <a:gd name="T0" fmla="*/ 0 w 41270"/>
              <a:gd name="T1" fmla="*/ 816890 h 21600"/>
              <a:gd name="T2" fmla="*/ 4724400 w 41270"/>
              <a:gd name="T3" fmla="*/ 1023922 h 21600"/>
              <a:gd name="T4" fmla="*/ 2303131 w 41270"/>
              <a:gd name="T5" fmla="*/ 1284287 h 21600"/>
              <a:gd name="T6" fmla="*/ 0 60000 65536"/>
              <a:gd name="T7" fmla="*/ 0 60000 65536"/>
              <a:gd name="T8" fmla="*/ 0 60000 65536"/>
              <a:gd name="T9" fmla="*/ 0 w 41270"/>
              <a:gd name="T10" fmla="*/ 0 h 21600"/>
              <a:gd name="T11" fmla="*/ 41270 w 412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70" h="21600" fill="none" extrusionOk="0">
                <a:moveTo>
                  <a:pt x="0" y="13739"/>
                </a:moveTo>
                <a:cubicBezTo>
                  <a:pt x="3237" y="5453"/>
                  <a:pt x="11223" y="-1"/>
                  <a:pt x="20119" y="0"/>
                </a:cubicBezTo>
                <a:cubicBezTo>
                  <a:pt x="30360" y="0"/>
                  <a:pt x="39194" y="7192"/>
                  <a:pt x="41270" y="17220"/>
                </a:cubicBezTo>
              </a:path>
              <a:path w="41270" h="21600" stroke="0" extrusionOk="0">
                <a:moveTo>
                  <a:pt x="0" y="13739"/>
                </a:moveTo>
                <a:cubicBezTo>
                  <a:pt x="3237" y="5453"/>
                  <a:pt x="11223" y="-1"/>
                  <a:pt x="20119" y="0"/>
                </a:cubicBezTo>
                <a:cubicBezTo>
                  <a:pt x="30360" y="0"/>
                  <a:pt x="39194" y="7192"/>
                  <a:pt x="41270" y="17220"/>
                </a:cubicBezTo>
                <a:lnTo>
                  <a:pt x="20119" y="21600"/>
                </a:lnTo>
                <a:close/>
              </a:path>
            </a:pathLst>
          </a:custGeom>
          <a:noFill/>
          <a:ln w="38100" cap="rnd">
            <a:solidFill>
              <a:srgbClr val="6699FF"/>
            </a:solidFill>
            <a:round/>
            <a:headEnd type="stealth" w="lg" len="lg"/>
            <a:tailEnd type="none" w="med" len="lg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76600" y="2590800"/>
            <a:ext cx="27384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1700">
                <a:latin typeface="Times New Roman" pitchFamily="18" charset="0"/>
              </a:rPr>
              <a:t>SPOZNAJA O POPULACIJI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57200" y="4191000"/>
            <a:ext cx="17653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1700">
                <a:latin typeface="Times New Roman" pitchFamily="18" charset="0"/>
              </a:rPr>
              <a:t>UZORKOVANJE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733800" y="5715000"/>
            <a:ext cx="147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eaLnBrk="0" hangingPunct="0"/>
            <a:r>
              <a:rPr lang="en-US" sz="1700">
                <a:latin typeface="Times New Roman" pitchFamily="18" charset="0"/>
              </a:rPr>
              <a:t>SPOZNAJA O</a:t>
            </a:r>
          </a:p>
          <a:p>
            <a:pPr algn="ctr" defTabSz="762000" eaLnBrk="0" hangingPunct="0"/>
            <a:r>
              <a:rPr lang="en-US" sz="1700">
                <a:latin typeface="Times New Roman" pitchFamily="18" charset="0"/>
              </a:rPr>
              <a:t>UZORKU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596063" y="4305300"/>
            <a:ext cx="1276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1700">
                <a:latin typeface="Times New Roman" pitchFamily="18" charset="0"/>
              </a:rPr>
              <a:t>PROCJENA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81000" y="1981200"/>
            <a:ext cx="8305800" cy="4648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7015163" cy="30813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hr-HR" sz="2800">
                <a:solidFill>
                  <a:srgbClr val="FFFF99"/>
                </a:solidFill>
              </a:rPr>
              <a:t>hrana		studenti		studenti</a:t>
            </a:r>
          </a:p>
          <a:p>
            <a:r>
              <a:rPr lang="hr-HR" sz="2800">
                <a:solidFill>
                  <a:srgbClr val="FFFF99"/>
                </a:solidFill>
              </a:rPr>
              <a:t>u kantini	iz Zagreba		izvan Zagreba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dobra		10 (13%) 		31 (42%)</a:t>
            </a:r>
          </a:p>
          <a:p>
            <a:r>
              <a:rPr lang="hr-HR" sz="2800">
                <a:solidFill>
                  <a:srgbClr val="FFFF99"/>
                </a:solidFill>
              </a:rPr>
              <a:t>loša		15 (20%)		19 (25%)</a:t>
            </a:r>
          </a:p>
          <a:p>
            <a:endParaRPr lang="hr-HR" sz="2800">
              <a:solidFill>
                <a:srgbClr val="FFFF99"/>
              </a:solidFill>
            </a:endParaRPr>
          </a:p>
          <a:p>
            <a:r>
              <a:rPr lang="hr-HR" sz="2800">
                <a:solidFill>
                  <a:srgbClr val="FFFF99"/>
                </a:solidFill>
              </a:rPr>
              <a:t>ukupno	25			50</a:t>
            </a:r>
            <a:endParaRPr lang="en-GB" sz="2800">
              <a:solidFill>
                <a:srgbClr val="FFFF99"/>
              </a:solidFill>
            </a:endParaRP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838200" y="3429000"/>
            <a:ext cx="7543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667000" y="2209800"/>
            <a:ext cx="0" cy="3429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105400" y="6019800"/>
            <a:ext cx="3811588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hr-HR" sz="2800">
                <a:solidFill>
                  <a:schemeClr val="tx2"/>
                </a:solidFill>
                <a:latin typeface="Symbol" pitchFamily="18" charset="2"/>
              </a:rPr>
              <a:t>c</a:t>
            </a:r>
            <a:r>
              <a:rPr lang="hr-HR" sz="2800" baseline="30000">
                <a:solidFill>
                  <a:schemeClr val="tx2"/>
                </a:solidFill>
              </a:rPr>
              <a:t>2</a:t>
            </a:r>
            <a:r>
              <a:rPr lang="hr-HR" sz="2800">
                <a:solidFill>
                  <a:schemeClr val="tx2"/>
                </a:solidFill>
              </a:rPr>
              <a:t>=2,43, df=1, p=0,126</a:t>
            </a:r>
            <a:endParaRPr lang="en-GB" sz="2800">
              <a:solidFill>
                <a:schemeClr val="tx2"/>
              </a:solidFill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09600" y="457200"/>
            <a:ext cx="8139113" cy="822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Razlikuje li se </a:t>
            </a:r>
            <a:r>
              <a:rPr lang="hr-HR" sz="2400"/>
              <a:t>mišljenje o kakvoći hrane među studentima?</a:t>
            </a:r>
            <a:br>
              <a:rPr lang="hr-HR" sz="2400"/>
            </a:br>
            <a:r>
              <a:rPr lang="hr-HR" sz="2400"/>
              <a:t>(5 dana x 15 prvih na redu u omjeru 1:2)</a:t>
            </a: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196975"/>
            <a:ext cx="45593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Times New Roman" pitchFamily="18" charset="0"/>
              </a:rPr>
              <a:t>Pogr</a:t>
            </a:r>
            <a:r>
              <a:rPr lang="hr-HR" sz="4400">
                <a:solidFill>
                  <a:schemeClr val="tx2"/>
                </a:solidFill>
                <a:latin typeface="Times New Roman" pitchFamily="18" charset="0"/>
              </a:rPr>
              <a:t>j</a:t>
            </a:r>
            <a:r>
              <a:rPr lang="en-US" sz="4400">
                <a:solidFill>
                  <a:schemeClr val="tx2"/>
                </a:solidFill>
                <a:latin typeface="Times New Roman" pitchFamily="18" charset="0"/>
              </a:rPr>
              <a:t>eška temeljne prosudbe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28675" y="6399213"/>
            <a:ext cx="751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Kahneman D, Tversky A. On prediction and judgement. Oregon Res Inst Bull 1972;371:100.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28600" y="441325"/>
            <a:ext cx="89154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		</a:t>
            </a:r>
            <a:r>
              <a:rPr lang="hr-HR" sz="2200" b="1">
                <a:solidFill>
                  <a:schemeClr val="tx2"/>
                </a:solidFill>
              </a:rPr>
              <a:t>Stanje</a:t>
            </a:r>
            <a:endParaRPr lang="en-US" sz="2200" b="1">
              <a:solidFill>
                <a:schemeClr val="tx2"/>
              </a:solidFill>
            </a:endParaRPr>
          </a:p>
          <a:p>
            <a:endParaRPr lang="en-US" sz="2200" b="1">
              <a:solidFill>
                <a:schemeClr val="tx2"/>
              </a:solidFill>
            </a:endParaRPr>
          </a:p>
          <a:p>
            <a:r>
              <a:rPr lang="en-US" sz="2200" b="1">
                <a:solidFill>
                  <a:schemeClr val="tx2"/>
                </a:solidFill>
              </a:rPr>
              <a:t>Postupak</a:t>
            </a:r>
            <a:r>
              <a:rPr lang="en-US" sz="2200">
                <a:solidFill>
                  <a:schemeClr val="tx2"/>
                </a:solidFill>
              </a:rPr>
              <a:t>	postoji (</a:t>
            </a:r>
            <a:r>
              <a:rPr lang="hr-HR" sz="2200">
                <a:solidFill>
                  <a:schemeClr val="tx2"/>
                </a:solidFill>
              </a:rPr>
              <a:t>npr. </a:t>
            </a:r>
            <a:r>
              <a:rPr lang="en-US" sz="2200">
                <a:solidFill>
                  <a:schemeClr val="tx2"/>
                </a:solidFill>
              </a:rPr>
              <a:t>bolestan)		ne postoji (</a:t>
            </a:r>
            <a:r>
              <a:rPr lang="hr-HR" sz="2200">
                <a:solidFill>
                  <a:schemeClr val="tx2"/>
                </a:solidFill>
              </a:rPr>
              <a:t>npr. </a:t>
            </a:r>
            <a:r>
              <a:rPr lang="en-US" sz="2200">
                <a:solidFill>
                  <a:schemeClr val="tx2"/>
                </a:solidFill>
              </a:rPr>
              <a:t>zdrav)</a:t>
            </a:r>
          </a:p>
          <a:p>
            <a:endParaRPr lang="en-US" sz="2200">
              <a:solidFill>
                <a:schemeClr val="tx2"/>
              </a:solidFill>
            </a:endParaRPr>
          </a:p>
          <a:p>
            <a:r>
              <a:rPr lang="en-US" sz="2200">
                <a:solidFill>
                  <a:schemeClr val="tx2"/>
                </a:solidFill>
              </a:rPr>
              <a:t>pozitivan	</a:t>
            </a:r>
            <a:r>
              <a:rPr lang="en-US" sz="2200">
                <a:solidFill>
                  <a:srgbClr val="FFFF99"/>
                </a:solidFill>
              </a:rPr>
              <a:t>ISPRAVNO POZITIVNI	LAŽNO POZITIVNI</a:t>
            </a:r>
            <a:endParaRPr lang="en-US" sz="2200">
              <a:solidFill>
                <a:schemeClr val="tx2"/>
              </a:solidFill>
            </a:endParaRPr>
          </a:p>
          <a:p>
            <a:r>
              <a:rPr lang="en-US" sz="2200">
                <a:solidFill>
                  <a:schemeClr val="tx2"/>
                </a:solidFill>
              </a:rPr>
              <a:t>nalaz		            </a:t>
            </a:r>
            <a:r>
              <a:rPr lang="en-US" sz="2200">
                <a:solidFill>
                  <a:srgbClr val="FFFF99"/>
                </a:solidFill>
              </a:rPr>
              <a:t>(TP)			         (FP)</a:t>
            </a:r>
          </a:p>
          <a:p>
            <a:endParaRPr lang="en-US" sz="2200">
              <a:solidFill>
                <a:schemeClr val="tx2"/>
              </a:solidFill>
            </a:endParaRPr>
          </a:p>
          <a:p>
            <a:r>
              <a:rPr lang="en-US" sz="2200">
                <a:solidFill>
                  <a:schemeClr val="tx2"/>
                </a:solidFill>
              </a:rPr>
              <a:t>negativan	</a:t>
            </a:r>
            <a:r>
              <a:rPr lang="en-US" sz="2200">
                <a:solidFill>
                  <a:srgbClr val="FFFF99"/>
                </a:solidFill>
              </a:rPr>
              <a:t>LAŽNO NEGATIVNI		ISPRAVNO NEGATIVNI</a:t>
            </a:r>
            <a:endParaRPr lang="en-US" sz="2200">
              <a:solidFill>
                <a:schemeClr val="tx2"/>
              </a:solidFill>
            </a:endParaRPr>
          </a:p>
          <a:p>
            <a:r>
              <a:rPr lang="en-US" sz="2200">
                <a:solidFill>
                  <a:schemeClr val="tx2"/>
                </a:solidFill>
              </a:rPr>
              <a:t>nalaz		            </a:t>
            </a:r>
            <a:r>
              <a:rPr lang="en-US" sz="2200">
                <a:solidFill>
                  <a:srgbClr val="FFFF99"/>
                </a:solidFill>
              </a:rPr>
              <a:t>(FN)			            (TN)</a:t>
            </a:r>
          </a:p>
        </p:txBody>
      </p:sp>
      <p:sp>
        <p:nvSpPr>
          <p:cNvPr id="28675" name="Line 5"/>
          <p:cNvSpPr>
            <a:spLocks noChangeShapeType="1"/>
          </p:cNvSpPr>
          <p:nvPr/>
        </p:nvSpPr>
        <p:spPr bwMode="auto">
          <a:xfrm>
            <a:off x="381000" y="1676400"/>
            <a:ext cx="830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828800" y="381000"/>
            <a:ext cx="0" cy="3581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2087563" y="4191000"/>
            <a:ext cx="5006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>
                <a:solidFill>
                  <a:srgbClr val="99FF33"/>
                </a:solidFill>
              </a:rPr>
              <a:t>Osjetljivost testa = TP / (TP + FN)</a:t>
            </a:r>
          </a:p>
          <a:p>
            <a:pPr algn="ctr">
              <a:lnSpc>
                <a:spcPct val="140000"/>
              </a:lnSpc>
            </a:pPr>
            <a:r>
              <a:rPr lang="en-US" sz="2400">
                <a:solidFill>
                  <a:srgbClr val="99FF33"/>
                </a:solidFill>
              </a:rPr>
              <a:t>Specifičnost testa = TN / (FP + TN) 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111250" y="5486400"/>
            <a:ext cx="696118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>
                <a:solidFill>
                  <a:srgbClr val="99FF33"/>
                </a:solidFill>
              </a:rPr>
              <a:t>Pozitivna prediktivna vrijednost = TP / (TP + FP)</a:t>
            </a:r>
          </a:p>
          <a:p>
            <a:pPr algn="ctr">
              <a:lnSpc>
                <a:spcPct val="140000"/>
              </a:lnSpc>
            </a:pPr>
            <a:r>
              <a:rPr lang="en-US" sz="2400">
                <a:solidFill>
                  <a:srgbClr val="99FF33"/>
                </a:solidFill>
              </a:rPr>
              <a:t>Negativna prediktivna vrijednost = TN / (FN + TN)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1397000"/>
            <a:ext cx="2840038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363" y="254000"/>
            <a:ext cx="28400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05163" y="517525"/>
            <a:ext cx="704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15%</a:t>
            </a:r>
          </a:p>
          <a:p>
            <a:pPr algn="ctr"/>
            <a:endParaRPr lang="en-US" sz="2400">
              <a:solidFill>
                <a:schemeClr val="tx2"/>
              </a:solidFill>
            </a:endParaRPr>
          </a:p>
          <a:p>
            <a:pPr algn="ctr"/>
            <a:endParaRPr lang="en-US" sz="2400">
              <a:solidFill>
                <a:schemeClr val="tx2"/>
              </a:solidFill>
            </a:endParaRPr>
          </a:p>
          <a:p>
            <a:pPr algn="ctr"/>
            <a:r>
              <a:rPr lang="en-US" sz="2400">
                <a:solidFill>
                  <a:schemeClr val="tx2"/>
                </a:solidFill>
              </a:rPr>
              <a:t>85%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69863" y="2590800"/>
            <a:ext cx="880427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320800" y="2936875"/>
            <a:ext cx="65008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2"/>
                </a:solidFill>
              </a:rPr>
              <a:t>PROMETNA NEZGODA, NOĆ, VOZAČ POBJEGNE</a:t>
            </a:r>
          </a:p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2"/>
                </a:solidFill>
              </a:rPr>
              <a:t>p(zeleni) = ?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6477000" y="3505200"/>
            <a:ext cx="2347913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 = 0,15 (15%)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97088" y="228600"/>
            <a:ext cx="4949825" cy="4692650"/>
            <a:chOff x="1486" y="144"/>
            <a:chExt cx="3508" cy="2956"/>
          </a:xfrm>
        </p:grpSpPr>
        <p:pic>
          <p:nvPicPr>
            <p:cNvPr id="29713" name="Picture 9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92" y="144"/>
              <a:ext cx="1476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4" name="Rectangle 10"/>
            <p:cNvSpPr>
              <a:spLocks noChangeArrowheads="1"/>
            </p:cNvSpPr>
            <p:nvPr/>
          </p:nvSpPr>
          <p:spPr bwMode="auto">
            <a:xfrm>
              <a:off x="1486" y="2582"/>
              <a:ext cx="35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OČEVIDAC NEZGODE: “ZELENI TAXI”</a:t>
              </a:r>
            </a:p>
            <a:p>
              <a:pPr algn="ctr"/>
              <a:r>
                <a:rPr lang="en-US" sz="2400">
                  <a:solidFill>
                    <a:schemeClr val="tx2"/>
                  </a:solidFill>
                </a:rPr>
                <a:t>p(zeleni) = ?</a:t>
              </a:r>
            </a:p>
          </p:txBody>
        </p:sp>
      </p:grp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6764338" y="4605338"/>
            <a:ext cx="1979612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 = 1 (100%)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7175" y="152400"/>
            <a:ext cx="8628063" cy="6642100"/>
            <a:chOff x="182" y="96"/>
            <a:chExt cx="6114" cy="4184"/>
          </a:xfrm>
        </p:grpSpPr>
        <p:pic>
          <p:nvPicPr>
            <p:cNvPr id="29711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20" y="96"/>
              <a:ext cx="1188" cy="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182" y="3302"/>
              <a:ext cx="611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400">
                  <a:solidFill>
                    <a:schemeClr val="tx2"/>
                  </a:solidFill>
                </a:rPr>
                <a:t>OSPORAVA SE IZJAVA, TESTIRANJE NOĆNE VIDLJIVOSTI</a:t>
              </a:r>
            </a:p>
            <a:p>
              <a:pPr algn="ctr"/>
              <a:r>
                <a:rPr lang="en-US" sz="2400">
                  <a:solidFill>
                    <a:schemeClr val="tx2"/>
                  </a:solidFill>
                </a:rPr>
                <a:t>RAZLUČIVANJA BOJA:</a:t>
              </a:r>
              <a:r>
                <a:rPr lang="hr-HR" sz="2400">
                  <a:solidFill>
                    <a:schemeClr val="tx2"/>
                  </a:solidFill>
                </a:rPr>
                <a:t/>
              </a:r>
              <a:br>
                <a:rPr lang="hr-HR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PREPOZNAVANJE 80%, GRIJEŠI 20% (OBJE)</a:t>
              </a:r>
              <a:r>
                <a:rPr lang="hr-HR" sz="2400">
                  <a:solidFill>
                    <a:schemeClr val="tx2"/>
                  </a:solidFill>
                </a:rPr>
                <a:t/>
              </a:r>
              <a:br>
                <a:rPr lang="hr-HR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p(zeleni) = ?</a:t>
              </a:r>
            </a:p>
          </p:txBody>
        </p:sp>
      </p:grp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6858000" y="6096000"/>
            <a:ext cx="2063750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 = 0,8 (80%)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9088" y="4002088"/>
            <a:ext cx="5935662" cy="1243012"/>
            <a:chOff x="226" y="2521"/>
            <a:chExt cx="4206" cy="783"/>
          </a:xfrm>
        </p:grpSpPr>
        <p:sp>
          <p:nvSpPr>
            <p:cNvPr id="29709" name="Rectangle 17"/>
            <p:cNvSpPr>
              <a:spLocks noChangeArrowheads="1"/>
            </p:cNvSpPr>
            <p:nvPr/>
          </p:nvSpPr>
          <p:spPr bwMode="auto">
            <a:xfrm>
              <a:off x="226" y="2521"/>
              <a:ext cx="4094" cy="34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>
                  <a:solidFill>
                    <a:schemeClr val="folHlink"/>
                  </a:solidFill>
                </a:rPr>
                <a:t>Osjetljivost testa = 80%, Specifičnost testa = 80%</a:t>
              </a:r>
            </a:p>
          </p:txBody>
        </p:sp>
        <p:sp>
          <p:nvSpPr>
            <p:cNvPr id="29710" name="AutoShape 18"/>
            <p:cNvSpPr>
              <a:spLocks noChangeArrowheads="1"/>
            </p:cNvSpPr>
            <p:nvPr/>
          </p:nvSpPr>
          <p:spPr bwMode="auto">
            <a:xfrm>
              <a:off x="3968" y="2888"/>
              <a:ext cx="464" cy="416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rgbClr val="FFFF99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  <p:bldP spid="78859" grpId="0" animBg="1" autoUpdateAnimBg="0"/>
      <p:bldP spid="7886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228600"/>
            <a:ext cx="7632700" cy="4648200"/>
            <a:chOff x="536" y="144"/>
            <a:chExt cx="5409" cy="2928"/>
          </a:xfrm>
        </p:grpSpPr>
        <p:pic>
          <p:nvPicPr>
            <p:cNvPr id="30726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63" y="736"/>
              <a:ext cx="2013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8" y="736"/>
              <a:ext cx="2013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614" y="182"/>
              <a:ext cx="4362" cy="2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				Stvarna boja vozila</a:t>
              </a: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r>
                <a:rPr lang="en-US" sz="2400">
                  <a:solidFill>
                    <a:schemeClr val="tx2"/>
                  </a:solidFill>
                </a:rPr>
                <a:t>Svjedok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vidi</a:t>
              </a: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r>
                <a:rPr lang="en-US" sz="2400">
                  <a:solidFill>
                    <a:schemeClr val="hlink"/>
                  </a:solidFill>
                </a:rPr>
                <a:t>zeleno		</a:t>
              </a:r>
              <a:r>
                <a:rPr lang="en-US" sz="2400">
                  <a:solidFill>
                    <a:schemeClr val="tx2"/>
                  </a:solidFill>
                </a:rPr>
                <a:t>		12			17</a:t>
              </a: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r>
                <a:rPr lang="en-US" sz="2400">
                  <a:solidFill>
                    <a:schemeClr val="accent1"/>
                  </a:solidFill>
                </a:rPr>
                <a:t>plavo</a:t>
              </a:r>
              <a:r>
                <a:rPr lang="en-US" sz="2400">
                  <a:solidFill>
                    <a:schemeClr val="tx2"/>
                  </a:solidFill>
                </a:rPr>
                <a:t>				03			68</a:t>
              </a:r>
            </a:p>
            <a:p>
              <a:endParaRPr lang="en-US" sz="2400">
                <a:solidFill>
                  <a:schemeClr val="tx2"/>
                </a:solidFill>
              </a:endParaRPr>
            </a:p>
            <a:p>
              <a:r>
                <a:rPr lang="en-US" sz="2400">
                  <a:solidFill>
                    <a:schemeClr val="tx2"/>
                  </a:solidFill>
                </a:rPr>
                <a:t>ukupno			15			85</a:t>
              </a:r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560" y="576"/>
              <a:ext cx="538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536" y="1440"/>
              <a:ext cx="5409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>
              <a:off x="1664" y="144"/>
              <a:ext cx="0" cy="29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655763" y="5943600"/>
            <a:ext cx="45910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>
                <a:solidFill>
                  <a:srgbClr val="FFFF99"/>
                </a:solidFill>
              </a:rPr>
              <a:t>Poz. PV = 12/(12+17) = 12/29 = 0,41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705600" y="6096000"/>
            <a:ext cx="2233613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 = 0,41 (41%)</a:t>
            </a:r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90500" y="5221288"/>
            <a:ext cx="5776913" cy="5445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>
                <a:solidFill>
                  <a:schemeClr val="folHlink"/>
                </a:solidFill>
              </a:rPr>
              <a:t>Osjetljivost testa = 80%, Specifičnost testa = 80%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utoUpdateAnimBg="0"/>
      <p:bldP spid="7988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Mudrost zaključivanja!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38138" y="2895600"/>
            <a:ext cx="8061325" cy="482600"/>
          </a:xfrm>
          <a:prstGeom prst="rect">
            <a:avLst/>
          </a:prstGeom>
          <a:solidFill>
            <a:srgbClr val="FFFF99"/>
          </a:solidFill>
          <a:ln w="25400">
            <a:solidFill>
              <a:srgbClr val="CBCBCB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3300"/>
                </a:solidFill>
              </a:rPr>
              <a:t>ZNANOST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705600" y="6096000"/>
            <a:ext cx="2233613" cy="4826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 = 0,41 (41%)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Znanstveni postupci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8025"/>
            <a:ext cx="8229600" cy="41560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postavke </a:t>
            </a:r>
            <a:endParaRPr lang="hr-HR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mtClean="0">
                <a:latin typeface="Symbol" pitchFamily="18" charset="2"/>
                <a:sym typeface="Wingdings" pitchFamily="2" charset="2"/>
              </a:rPr>
              <a:t>		</a:t>
            </a:r>
            <a:r>
              <a:rPr lang="en-US" smtClean="0">
                <a:latin typeface="Symbol" pitchFamily="18" charset="2"/>
                <a:sym typeface="Wingdings" pitchFamily="2" charset="2"/>
              </a:rPr>
              <a:t></a:t>
            </a:r>
          </a:p>
          <a:p>
            <a:pPr eaLnBrk="1" hangingPunct="1">
              <a:defRPr/>
            </a:pPr>
            <a:r>
              <a:rPr lang="en-US" smtClean="0"/>
              <a:t>činjenice</a:t>
            </a:r>
            <a:endParaRPr lang="hr-HR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mtClean="0"/>
              <a:t>		</a:t>
            </a:r>
            <a:r>
              <a:rPr lang="hr-HR" smtClean="0">
                <a:sym typeface="Wingdings" pitchFamily="2" charset="2"/>
              </a:rPr>
              <a:t></a:t>
            </a:r>
          </a:p>
          <a:p>
            <a:pPr eaLnBrk="1" hangingPunct="1">
              <a:defRPr/>
            </a:pPr>
            <a:r>
              <a:rPr lang="en-US" smtClean="0"/>
              <a:t>znanje </a:t>
            </a:r>
          </a:p>
          <a:p>
            <a:pPr eaLnBrk="1" hangingPunct="1">
              <a:defRPr/>
            </a:pPr>
            <a:endParaRPr lang="hr-HR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338138" y="2895600"/>
            <a:ext cx="8061325" cy="482600"/>
          </a:xfrm>
          <a:prstGeom prst="rect">
            <a:avLst/>
          </a:prstGeom>
          <a:solidFill>
            <a:srgbClr val="FFFF99"/>
          </a:solidFill>
          <a:ln w="25400">
            <a:solidFill>
              <a:srgbClr val="CBCBCB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3300"/>
                </a:solidFill>
              </a:rPr>
              <a:t>ZNANOST</a:t>
            </a: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3779838" y="4019550"/>
            <a:ext cx="4565650" cy="25638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hr-HR">
                <a:solidFill>
                  <a:schemeClr val="folHlink"/>
                </a:solidFill>
              </a:rPr>
              <a:t>Prof. dr. Mladen Petrovečki</a:t>
            </a:r>
          </a:p>
          <a:p>
            <a:pPr algn="r"/>
            <a:r>
              <a:rPr lang="hr-HR">
                <a:solidFill>
                  <a:schemeClr val="folHlink"/>
                </a:solidFill>
                <a:hlinkClick r:id="rId2"/>
              </a:rPr>
              <a:t>mladenp@kbd.hr</a:t>
            </a:r>
            <a:r>
              <a:rPr lang="hr-HR">
                <a:solidFill>
                  <a:schemeClr val="folHlink"/>
                </a:solidFill>
              </a:rPr>
              <a:t> </a:t>
            </a:r>
          </a:p>
          <a:p>
            <a:pPr algn="r"/>
            <a:endParaRPr lang="hr-HR">
              <a:solidFill>
                <a:schemeClr val="folHlink"/>
              </a:solidFill>
            </a:endParaRPr>
          </a:p>
          <a:p>
            <a:pPr algn="r"/>
            <a:r>
              <a:rPr lang="hr-HR">
                <a:solidFill>
                  <a:schemeClr val="folHlink"/>
                </a:solidFill>
              </a:rPr>
              <a:t>Katedra za medicinsku informatiku</a:t>
            </a:r>
          </a:p>
          <a:p>
            <a:pPr algn="r"/>
            <a:r>
              <a:rPr lang="hr-HR">
                <a:solidFill>
                  <a:schemeClr val="folHlink"/>
                </a:solidFill>
              </a:rPr>
              <a:t>Medicinski fakultet Sveučilišta u Rijeci</a:t>
            </a:r>
          </a:p>
          <a:p>
            <a:pPr algn="r"/>
            <a:r>
              <a:rPr lang="hr-HR">
                <a:solidFill>
                  <a:schemeClr val="folHlink"/>
                </a:solidFill>
                <a:hlinkClick r:id="rId3"/>
              </a:rPr>
              <a:t>http://mi.medri.hr</a:t>
            </a:r>
            <a:r>
              <a:rPr lang="hr-HR">
                <a:solidFill>
                  <a:schemeClr val="folHlink"/>
                </a:solidFill>
              </a:rPr>
              <a:t> </a:t>
            </a:r>
          </a:p>
          <a:p>
            <a:pPr algn="r"/>
            <a:r>
              <a:rPr lang="hr-HR">
                <a:solidFill>
                  <a:schemeClr val="folHlink"/>
                </a:solidFill>
              </a:rPr>
              <a:t>Klinički zavod za laboratorijsku dijagnostiku</a:t>
            </a:r>
          </a:p>
          <a:p>
            <a:pPr algn="r"/>
            <a:r>
              <a:rPr lang="hr-HR">
                <a:solidFill>
                  <a:schemeClr val="folHlink"/>
                </a:solidFill>
              </a:rPr>
              <a:t>Klinička bolnica “Dubrava”, Zagreb</a:t>
            </a:r>
          </a:p>
          <a:p>
            <a:pPr algn="r"/>
            <a:r>
              <a:rPr lang="hr-HR">
                <a:solidFill>
                  <a:schemeClr val="folHlink"/>
                </a:solidFill>
                <a:hlinkClick r:id="rId4"/>
              </a:rPr>
              <a:t>www.kbd.hr/lab</a:t>
            </a:r>
            <a:r>
              <a:rPr lang="hr-HR">
                <a:solidFill>
                  <a:schemeClr val="folHlink"/>
                </a:solidFill>
              </a:rPr>
              <a:t> </a:t>
            </a:r>
            <a:endParaRPr lang="hr-HR" sz="2000">
              <a:solidFill>
                <a:schemeClr val="tx2"/>
              </a:solidFill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Hvala na pozornosti</a:t>
            </a:r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Neznanstveni postupci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600200"/>
            <a:ext cx="7907337" cy="45339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ustrajnost</a:t>
            </a:r>
            <a:br>
              <a:rPr lang="en-US" smtClean="0"/>
            </a:br>
            <a:r>
              <a:rPr lang="en-US" smtClean="0"/>
              <a:t>(navika, stav, vjerovanje, inercija)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autoritet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intuicija (očiglednost)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Istraživačka logika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deterministički model sustava</a:t>
            </a:r>
          </a:p>
          <a:p>
            <a:pPr eaLnBrk="1" hangingPunct="1">
              <a:defRPr/>
            </a:pPr>
            <a:r>
              <a:rPr lang="en-US" smtClean="0"/>
              <a:t>probabilistički model sustava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vjerojatnost događaja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p(D)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hr-HR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smtClean="0"/>
              <a:t>				</a:t>
            </a:r>
            <a:r>
              <a:rPr lang="en-US" smtClean="0"/>
              <a:t>		0 </a:t>
            </a:r>
            <a:r>
              <a:rPr lang="en-US" smtClean="0">
                <a:sym typeface="Symbol" pitchFamily="18" charset="2"/>
              </a:rPr>
              <a:t> p(D) </a:t>
            </a:r>
            <a:r>
              <a:rPr lang="en-US" smtClean="0"/>
              <a:t> 1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572000" y="4724400"/>
            <a:ext cx="3505200" cy="1219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mtClean="0"/>
              <a:t>Z</a:t>
            </a:r>
            <a:r>
              <a:rPr lang="en-US" smtClean="0"/>
              <a:t>ašto istraživati?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76400" y="3300413"/>
            <a:ext cx="6521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populacija					mjereno obilježje</a:t>
            </a: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  <a:p>
            <a:pPr defTabSz="762000" eaLnBrk="0" hangingPunct="0"/>
            <a:endParaRPr lang="en-US" sz="200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8196" name="Arc 4"/>
          <p:cNvSpPr>
            <a:spLocks/>
          </p:cNvSpPr>
          <p:nvPr/>
        </p:nvSpPr>
        <p:spPr bwMode="auto">
          <a:xfrm>
            <a:off x="2438400" y="2211388"/>
            <a:ext cx="4724400" cy="1284287"/>
          </a:xfrm>
          <a:custGeom>
            <a:avLst/>
            <a:gdLst>
              <a:gd name="T0" fmla="*/ 0 w 41270"/>
              <a:gd name="T1" fmla="*/ 816890 h 21600"/>
              <a:gd name="T2" fmla="*/ 4724400 w 41270"/>
              <a:gd name="T3" fmla="*/ 1023922 h 21600"/>
              <a:gd name="T4" fmla="*/ 2303131 w 41270"/>
              <a:gd name="T5" fmla="*/ 1284287 h 21600"/>
              <a:gd name="T6" fmla="*/ 0 60000 65536"/>
              <a:gd name="T7" fmla="*/ 0 60000 65536"/>
              <a:gd name="T8" fmla="*/ 0 60000 65536"/>
              <a:gd name="T9" fmla="*/ 0 w 41270"/>
              <a:gd name="T10" fmla="*/ 0 h 21600"/>
              <a:gd name="T11" fmla="*/ 41270 w 412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70" h="21600" fill="none" extrusionOk="0">
                <a:moveTo>
                  <a:pt x="0" y="13739"/>
                </a:moveTo>
                <a:cubicBezTo>
                  <a:pt x="3237" y="5453"/>
                  <a:pt x="11223" y="-1"/>
                  <a:pt x="20119" y="0"/>
                </a:cubicBezTo>
                <a:cubicBezTo>
                  <a:pt x="30360" y="0"/>
                  <a:pt x="39194" y="7192"/>
                  <a:pt x="41270" y="17220"/>
                </a:cubicBezTo>
              </a:path>
              <a:path w="41270" h="21600" stroke="0" extrusionOk="0">
                <a:moveTo>
                  <a:pt x="0" y="13739"/>
                </a:moveTo>
                <a:cubicBezTo>
                  <a:pt x="3237" y="5453"/>
                  <a:pt x="11223" y="-1"/>
                  <a:pt x="20119" y="0"/>
                </a:cubicBezTo>
                <a:cubicBezTo>
                  <a:pt x="30360" y="0"/>
                  <a:pt x="39194" y="7192"/>
                  <a:pt x="41270" y="17220"/>
                </a:cubicBezTo>
                <a:lnTo>
                  <a:pt x="20119" y="21600"/>
                </a:lnTo>
                <a:close/>
              </a:path>
            </a:pathLst>
          </a:custGeom>
          <a:noFill/>
          <a:ln w="25400" cap="rnd">
            <a:solidFill>
              <a:srgbClr val="6699FF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2590800"/>
            <a:ext cx="27384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US" sz="1700">
                <a:latin typeface="Times New Roman" pitchFamily="18" charset="0"/>
              </a:rPr>
              <a:t>SPOZNAJA O POPULACIJI</a:t>
            </a: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5867400" y="3068638"/>
            <a:ext cx="2590800" cy="8651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250825" y="4221163"/>
            <a:ext cx="4400550" cy="930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5500">
                <a:solidFill>
                  <a:schemeClr val="tx2"/>
                </a:solidFill>
                <a:latin typeface="Arial CE" charset="0"/>
                <a:sym typeface="Webdings" pitchFamily="18" charset="2"/>
              </a:rPr>
              <a:t> </a:t>
            </a:r>
            <a:r>
              <a:rPr lang="en-US" sz="5500">
                <a:solidFill>
                  <a:schemeClr val="tx2"/>
                </a:solidFill>
                <a:latin typeface="Arial CE" charset="0"/>
                <a:sym typeface="Symbol" pitchFamily="18" charset="2"/>
              </a:rPr>
              <a:t></a:t>
            </a:r>
            <a:r>
              <a:rPr lang="en-US" sz="5500">
                <a:solidFill>
                  <a:schemeClr val="tx2"/>
                </a:solidFill>
                <a:latin typeface="Arial CE" charset="0"/>
                <a:sym typeface="Webdings" pitchFamily="18" charset="2"/>
              </a:rPr>
              <a:t>  </a:t>
            </a:r>
            <a:r>
              <a:rPr lang="en-US" sz="5500">
                <a:solidFill>
                  <a:schemeClr val="tx2"/>
                </a:solidFill>
                <a:latin typeface="Arial CE" charset="0"/>
                <a:sym typeface="Symbol" pitchFamily="18" charset="2"/>
              </a:rPr>
              <a:t></a:t>
            </a:r>
            <a:r>
              <a:rPr lang="en-US" sz="5500">
                <a:solidFill>
                  <a:schemeClr val="tx2"/>
                </a:solidFill>
                <a:latin typeface="Arial CE" charset="0"/>
                <a:sym typeface="Webdings" pitchFamily="18" charset="2"/>
              </a:rPr>
              <a:t> ...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5940425" y="4365625"/>
            <a:ext cx="2952750" cy="191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hr-HR" sz="2400">
                <a:solidFill>
                  <a:schemeClr val="tx2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</a:rPr>
              <a:t>pokazatelj</a:t>
            </a:r>
            <a:endParaRPr lang="hr-HR" sz="2400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hr-HR" sz="2400">
                <a:solidFill>
                  <a:schemeClr val="tx2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</a:rPr>
              <a:t>varijabla</a:t>
            </a:r>
            <a:endParaRPr lang="hr-HR" sz="2400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hr-HR" sz="2400">
                <a:solidFill>
                  <a:schemeClr val="tx2"/>
                </a:solidFill>
              </a:rPr>
              <a:t> (</a:t>
            </a:r>
            <a:r>
              <a:rPr lang="en-US" sz="2400">
                <a:solidFill>
                  <a:schemeClr val="tx2"/>
                </a:solidFill>
              </a:rPr>
              <a:t>mjerno) obilježje</a:t>
            </a:r>
            <a:endParaRPr lang="hr-HR" sz="2400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hr-HR" sz="2400">
                <a:solidFill>
                  <a:schemeClr val="tx2"/>
                </a:solidFill>
              </a:rPr>
              <a:t> čimbenik</a:t>
            </a:r>
          </a:p>
          <a:p>
            <a:pPr>
              <a:buFontTx/>
              <a:buChar char="•"/>
            </a:pPr>
            <a:r>
              <a:rPr lang="hr-HR" sz="2400">
                <a:solidFill>
                  <a:schemeClr val="tx2"/>
                </a:solidFill>
              </a:rPr>
              <a:t>...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Odabir pokazatelja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sve pokazatelje istraživanja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što više pokazatelja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pitanje kraja istraživanja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jednostavni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složeni</a:t>
            </a:r>
            <a:r>
              <a:rPr lang="hr-HR" smtClean="0"/>
              <a:t> (podatci)</a:t>
            </a:r>
            <a:endParaRPr lang="en-US" smtClean="0"/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mjerne ljestvice</a:t>
            </a:r>
            <a:r>
              <a:rPr lang="hr-HR" smtClean="0"/>
              <a:t> </a:t>
            </a:r>
            <a:r>
              <a:rPr lang="hr-HR" smtClean="0">
                <a:solidFill>
                  <a:srgbClr val="6699FF"/>
                </a:solidFill>
                <a:sym typeface="Wingdings" pitchFamily="2" charset="2"/>
              </a:rPr>
              <a:t>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Ljestvice mjerenja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43000" y="1828800"/>
            <a:ext cx="6781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500188" y="2632075"/>
            <a:ext cx="6067425" cy="3532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70163" y="3595688"/>
            <a:ext cx="392747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749550" y="4237038"/>
            <a:ext cx="3568700" cy="1284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667125" y="4651375"/>
            <a:ext cx="151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6699FF"/>
                </a:solidFill>
                <a:latin typeface="Albertus Extra Bold" pitchFamily="34" charset="0"/>
              </a:rPr>
              <a:t>OMJERNA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349625" y="2898775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99"/>
                </a:solidFill>
                <a:latin typeface="Albertus Extra Bold" pitchFamily="34" charset="0"/>
              </a:rPr>
              <a:t>ORDINALNA</a:t>
            </a:r>
            <a:endParaRPr lang="en-US" sz="2000">
              <a:latin typeface="Albertus Extra Bold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00150" y="2060575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99"/>
                </a:solidFill>
                <a:latin typeface="Albertus Extra Bold" pitchFamily="34" charset="0"/>
              </a:rPr>
              <a:t>NOMINALNA</a:t>
            </a:r>
            <a:endParaRPr lang="en-US" sz="1400">
              <a:solidFill>
                <a:srgbClr val="FFFF99"/>
              </a:solidFill>
              <a:latin typeface="Albertus Extra Bold" pitchFamily="34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518025" y="3736975"/>
            <a:ext cx="193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6699FF"/>
                </a:solidFill>
                <a:latin typeface="Albertus Extra Bold" pitchFamily="34" charset="0"/>
              </a:rPr>
              <a:t>INTERVALNA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Statistička hipoteza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500"/>
            <a:ext cx="8280400" cy="4090988"/>
          </a:xfrm>
        </p:spPr>
        <p:txBody>
          <a:bodyPr/>
          <a:lstStyle/>
          <a:p>
            <a:pPr marL="660400" indent="-660400" eaLnBrk="1" hangingPunct="1">
              <a:buFont typeface="Monotype Sorts" pitchFamily="2" charset="2"/>
              <a:buAutoNum type="romanLcPeriod"/>
              <a:defRPr/>
            </a:pPr>
            <a:r>
              <a:rPr lang="en-US" smtClean="0"/>
              <a:t>elementarna tvrdnja</a:t>
            </a:r>
            <a:r>
              <a:rPr lang="hr-HR" smtClean="0"/>
              <a:t/>
            </a:r>
            <a:br>
              <a:rPr lang="hr-HR" smtClean="0"/>
            </a:br>
            <a:endParaRPr lang="en-US" smtClean="0"/>
          </a:p>
          <a:p>
            <a:pPr marL="660400" indent="-660400" eaLnBrk="1" hangingPunct="1">
              <a:buFont typeface="Monotype Sorts" pitchFamily="2" charset="2"/>
              <a:buAutoNum type="romanLcPeriod"/>
              <a:defRPr/>
            </a:pPr>
            <a:r>
              <a:rPr lang="en-US" smtClean="0"/>
              <a:t>točna (istinita) ili netočna (neistinita)</a:t>
            </a:r>
            <a:r>
              <a:rPr lang="hr-HR" smtClean="0"/>
              <a:t/>
            </a:r>
            <a:br>
              <a:rPr lang="hr-HR" smtClean="0"/>
            </a:br>
            <a:endParaRPr lang="en-US" smtClean="0"/>
          </a:p>
          <a:p>
            <a:pPr marL="660400" indent="-660400" eaLnBrk="1" hangingPunct="1">
              <a:buFont typeface="Monotype Sorts" pitchFamily="2" charset="2"/>
              <a:buAutoNum type="romanLcPeriod"/>
              <a:defRPr/>
            </a:pPr>
            <a:r>
              <a:rPr lang="en-US" smtClean="0"/>
              <a:t>provjera hipoteze </a:t>
            </a:r>
            <a:r>
              <a:rPr lang="en-US" smtClean="0">
                <a:sym typeface="Wingdings" pitchFamily="2" charset="2"/>
              </a:rPr>
              <a:t></a:t>
            </a:r>
            <a:r>
              <a:rPr lang="en-US" smtClean="0"/>
              <a:t> </a:t>
            </a:r>
            <a:r>
              <a:rPr lang="hr-HR" smtClean="0">
                <a:solidFill>
                  <a:srgbClr val="6699FF"/>
                </a:solidFill>
              </a:rPr>
              <a:t>traženje istine</a:t>
            </a:r>
            <a:endParaRPr lang="en-US" smtClean="0"/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179388" y="5876925"/>
            <a:ext cx="1439862" cy="762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r-HR" sz="4400">
                <a:solidFill>
                  <a:srgbClr val="6699FF"/>
                </a:solidFill>
                <a:sym typeface="Wingdings" pitchFamily="2" charset="2"/>
              </a:rPr>
              <a:t>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KBD specijalizanti</Template>
  <TotalTime>6215</TotalTime>
  <Words>585</Words>
  <Application>Microsoft PowerPoint</Application>
  <PresentationFormat>On-screen Show (4:3)</PresentationFormat>
  <Paragraphs>244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Wingdings</vt:lpstr>
      <vt:lpstr>Times New Roman</vt:lpstr>
      <vt:lpstr>Symbol</vt:lpstr>
      <vt:lpstr>Arial CE</vt:lpstr>
      <vt:lpstr>Webdings</vt:lpstr>
      <vt:lpstr>Albertus Extra Bold</vt:lpstr>
      <vt:lpstr>Monotype Sorts</vt:lpstr>
      <vt:lpstr>Digital Dots</vt:lpstr>
      <vt:lpstr>Slide 1</vt:lpstr>
      <vt:lpstr>Znanstveno istraživanje</vt:lpstr>
      <vt:lpstr>Znanstveni postupci</vt:lpstr>
      <vt:lpstr>Neznanstveni postupci</vt:lpstr>
      <vt:lpstr>Istraživačka logika</vt:lpstr>
      <vt:lpstr>Zašto istraživati?</vt:lpstr>
      <vt:lpstr>Odabir pokazatelja</vt:lpstr>
      <vt:lpstr>Ljestvice mjerenja</vt:lpstr>
      <vt:lpstr>Statistička hipoteza</vt:lpstr>
      <vt:lpstr>Statistička hipoteza</vt:lpstr>
      <vt:lpstr>Testiranje statističke hipoteze</vt:lpstr>
      <vt:lpstr>Testiranje statističke hipoteze</vt:lpstr>
      <vt:lpstr>1. Postavljanje hipoteze</vt:lpstr>
      <vt:lpstr>Nulta hipoteza</vt:lpstr>
      <vt:lpstr>2. Odabir testa</vt:lpstr>
      <vt:lpstr>(nastavak)</vt:lpstr>
      <vt:lpstr>3. Određivanje razine značajnosti</vt:lpstr>
      <vt:lpstr>(pogrješke testiranja hipoteze)</vt:lpstr>
      <vt:lpstr>Slide 19</vt:lpstr>
      <vt:lpstr>4. Izračun</vt:lpstr>
      <vt:lpstr>5. Zaključivanje</vt:lpstr>
      <vt:lpstr>(nastavak – zaključak)</vt:lpstr>
      <vt:lpstr>Uzorak i populacija</vt:lpstr>
      <vt:lpstr>Slide 24</vt:lpstr>
      <vt:lpstr>Slide 25</vt:lpstr>
      <vt:lpstr>Slide 26</vt:lpstr>
      <vt:lpstr>Slide 27</vt:lpstr>
      <vt:lpstr>Slide 28</vt:lpstr>
      <vt:lpstr>Mudrost zaključivanja!</vt:lpstr>
      <vt:lpstr>Hvala na pozornosti</vt:lpstr>
    </vt:vector>
  </TitlesOfParts>
  <Company>MF Rijeka , mP Zagreb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subject>ozujak 1998.</dc:subject>
  <dc:creator>Mladen Petrovecki</dc:creator>
  <cp:lastModifiedBy>Tomislav</cp:lastModifiedBy>
  <cp:revision>415</cp:revision>
  <dcterms:created xsi:type="dcterms:W3CDTF">1998-02-09T19:26:20Z</dcterms:created>
  <dcterms:modified xsi:type="dcterms:W3CDTF">2010-03-26T18:30:33Z</dcterms:modified>
</cp:coreProperties>
</file>