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55" r:id="rId3"/>
    <p:sldId id="29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6" r:id="rId28"/>
    <p:sldId id="284" r:id="rId29"/>
    <p:sldId id="285" r:id="rId30"/>
    <p:sldId id="283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25" r:id="rId45"/>
    <p:sldId id="301" r:id="rId46"/>
    <p:sldId id="326" r:id="rId47"/>
    <p:sldId id="302" r:id="rId48"/>
    <p:sldId id="327" r:id="rId49"/>
    <p:sldId id="303" r:id="rId50"/>
    <p:sldId id="328" r:id="rId51"/>
    <p:sldId id="304" r:id="rId52"/>
    <p:sldId id="329" r:id="rId53"/>
    <p:sldId id="305" r:id="rId54"/>
    <p:sldId id="330" r:id="rId55"/>
    <p:sldId id="306" r:id="rId56"/>
    <p:sldId id="331" r:id="rId57"/>
    <p:sldId id="307" r:id="rId58"/>
    <p:sldId id="332" r:id="rId59"/>
    <p:sldId id="308" r:id="rId60"/>
    <p:sldId id="333" r:id="rId61"/>
    <p:sldId id="309" r:id="rId62"/>
    <p:sldId id="334" r:id="rId63"/>
    <p:sldId id="313" r:id="rId64"/>
    <p:sldId id="335" r:id="rId65"/>
    <p:sldId id="310" r:id="rId66"/>
    <p:sldId id="336" r:id="rId67"/>
    <p:sldId id="311" r:id="rId68"/>
    <p:sldId id="337" r:id="rId69"/>
    <p:sldId id="316" r:id="rId70"/>
    <p:sldId id="338" r:id="rId71"/>
    <p:sldId id="312" r:id="rId72"/>
    <p:sldId id="339" r:id="rId73"/>
    <p:sldId id="314" r:id="rId74"/>
    <p:sldId id="340" r:id="rId75"/>
    <p:sldId id="315" r:id="rId76"/>
    <p:sldId id="341" r:id="rId77"/>
    <p:sldId id="317" r:id="rId78"/>
    <p:sldId id="342" r:id="rId79"/>
    <p:sldId id="318" r:id="rId80"/>
    <p:sldId id="343" r:id="rId81"/>
    <p:sldId id="319" r:id="rId82"/>
    <p:sldId id="344" r:id="rId83"/>
    <p:sldId id="320" r:id="rId84"/>
    <p:sldId id="345" r:id="rId85"/>
    <p:sldId id="321" r:id="rId86"/>
    <p:sldId id="346" r:id="rId87"/>
    <p:sldId id="324" r:id="rId88"/>
    <p:sldId id="322" r:id="rId89"/>
    <p:sldId id="373" r:id="rId90"/>
    <p:sldId id="347" r:id="rId91"/>
    <p:sldId id="374" r:id="rId92"/>
    <p:sldId id="348" r:id="rId93"/>
    <p:sldId id="375" r:id="rId94"/>
    <p:sldId id="349" r:id="rId95"/>
    <p:sldId id="376" r:id="rId96"/>
    <p:sldId id="350" r:id="rId97"/>
    <p:sldId id="377" r:id="rId98"/>
    <p:sldId id="351" r:id="rId99"/>
    <p:sldId id="360" r:id="rId100"/>
    <p:sldId id="361" r:id="rId101"/>
    <p:sldId id="362" r:id="rId102"/>
    <p:sldId id="352" r:id="rId103"/>
    <p:sldId id="378" r:id="rId104"/>
    <p:sldId id="353" r:id="rId105"/>
    <p:sldId id="379" r:id="rId106"/>
    <p:sldId id="354" r:id="rId107"/>
    <p:sldId id="380" r:id="rId108"/>
    <p:sldId id="355" r:id="rId109"/>
    <p:sldId id="381" r:id="rId110"/>
    <p:sldId id="356" r:id="rId111"/>
    <p:sldId id="363" r:id="rId112"/>
    <p:sldId id="365" r:id="rId113"/>
    <p:sldId id="364" r:id="rId114"/>
    <p:sldId id="357" r:id="rId115"/>
    <p:sldId id="382" r:id="rId116"/>
    <p:sldId id="366" r:id="rId117"/>
    <p:sldId id="383" r:id="rId118"/>
    <p:sldId id="367" r:id="rId119"/>
    <p:sldId id="384" r:id="rId120"/>
    <p:sldId id="368" r:id="rId121"/>
    <p:sldId id="385" r:id="rId122"/>
    <p:sldId id="369" r:id="rId123"/>
    <p:sldId id="386" r:id="rId124"/>
    <p:sldId id="358" r:id="rId125"/>
    <p:sldId id="387" r:id="rId126"/>
    <p:sldId id="359" r:id="rId127"/>
    <p:sldId id="388" r:id="rId128"/>
    <p:sldId id="372" r:id="rId129"/>
    <p:sldId id="371" r:id="rId130"/>
    <p:sldId id="412" r:id="rId131"/>
    <p:sldId id="389" r:id="rId132"/>
    <p:sldId id="413" r:id="rId133"/>
    <p:sldId id="390" r:id="rId134"/>
    <p:sldId id="414" r:id="rId135"/>
    <p:sldId id="391" r:id="rId136"/>
    <p:sldId id="415" r:id="rId137"/>
    <p:sldId id="392" r:id="rId138"/>
    <p:sldId id="416" r:id="rId139"/>
    <p:sldId id="393" r:id="rId140"/>
    <p:sldId id="396" r:id="rId141"/>
    <p:sldId id="397" r:id="rId142"/>
    <p:sldId id="398" r:id="rId143"/>
    <p:sldId id="394" r:id="rId144"/>
    <p:sldId id="417" r:id="rId145"/>
    <p:sldId id="399" r:id="rId146"/>
    <p:sldId id="418" r:id="rId147"/>
    <p:sldId id="400" r:id="rId148"/>
    <p:sldId id="419" r:id="rId149"/>
    <p:sldId id="401" r:id="rId150"/>
    <p:sldId id="420" r:id="rId151"/>
    <p:sldId id="402" r:id="rId152"/>
    <p:sldId id="421" r:id="rId153"/>
    <p:sldId id="403" r:id="rId154"/>
    <p:sldId id="422" r:id="rId155"/>
    <p:sldId id="395" r:id="rId156"/>
    <p:sldId id="423" r:id="rId157"/>
    <p:sldId id="404" r:id="rId158"/>
    <p:sldId id="424" r:id="rId159"/>
    <p:sldId id="405" r:id="rId160"/>
    <p:sldId id="408" r:id="rId161"/>
    <p:sldId id="409" r:id="rId162"/>
    <p:sldId id="406" r:id="rId163"/>
    <p:sldId id="425" r:id="rId164"/>
    <p:sldId id="407" r:id="rId165"/>
    <p:sldId id="426" r:id="rId166"/>
    <p:sldId id="410" r:id="rId167"/>
    <p:sldId id="427" r:id="rId168"/>
    <p:sldId id="411" r:id="rId169"/>
    <p:sldId id="429" r:id="rId170"/>
    <p:sldId id="256" r:id="rId171"/>
    <p:sldId id="257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267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  <p:sldId id="453" r:id="rId197"/>
    <p:sldId id="454" r:id="rId198"/>
    <p:sldId id="455" r:id="rId199"/>
    <p:sldId id="456" r:id="rId200"/>
    <p:sldId id="28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  <p:sldId id="489" r:id="rId234"/>
    <p:sldId id="490" r:id="rId235"/>
    <p:sldId id="491" r:id="rId236"/>
    <p:sldId id="492" r:id="rId237"/>
    <p:sldId id="323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56" r:id="rId28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136" autoAdjust="0"/>
    <p:restoredTop sz="94660"/>
  </p:normalViewPr>
  <p:slideViewPr>
    <p:cSldViewPr snapToGrid="0">
      <p:cViewPr>
        <p:scale>
          <a:sx n="63" d="100"/>
          <a:sy n="63" d="100"/>
        </p:scale>
        <p:origin x="9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68" Type="http://schemas.openxmlformats.org/officeDocument/2006/relationships/slide" Target="slides/slide266.xml"/><Relationship Id="rId289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slide" Target="slides/slide256.xml"/><Relationship Id="rId279" Type="http://schemas.openxmlformats.org/officeDocument/2006/relationships/slide" Target="slides/slide277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269" Type="http://schemas.openxmlformats.org/officeDocument/2006/relationships/slide" Target="slides/slide267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281" Type="http://schemas.openxmlformats.org/officeDocument/2006/relationships/slide" Target="slides/slide279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slide" Target="slides/slide216.xml"/><Relationship Id="rId234" Type="http://schemas.openxmlformats.org/officeDocument/2006/relationships/slide" Target="slides/slide232.xml"/><Relationship Id="rId239" Type="http://schemas.openxmlformats.org/officeDocument/2006/relationships/slide" Target="slides/slide23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0" Type="http://schemas.openxmlformats.org/officeDocument/2006/relationships/slide" Target="slides/slide248.xml"/><Relationship Id="rId255" Type="http://schemas.openxmlformats.org/officeDocument/2006/relationships/slide" Target="slides/slide253.xml"/><Relationship Id="rId271" Type="http://schemas.openxmlformats.org/officeDocument/2006/relationships/slide" Target="slides/slide269.xml"/><Relationship Id="rId276" Type="http://schemas.openxmlformats.org/officeDocument/2006/relationships/slide" Target="slides/slide274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0" Type="http://schemas.openxmlformats.org/officeDocument/2006/relationships/slide" Target="slides/slide238.xml"/><Relationship Id="rId245" Type="http://schemas.openxmlformats.org/officeDocument/2006/relationships/slide" Target="slides/slide243.xml"/><Relationship Id="rId261" Type="http://schemas.openxmlformats.org/officeDocument/2006/relationships/slide" Target="slides/slide259.xml"/><Relationship Id="rId266" Type="http://schemas.openxmlformats.org/officeDocument/2006/relationships/slide" Target="slides/slide264.xml"/><Relationship Id="rId287" Type="http://schemas.openxmlformats.org/officeDocument/2006/relationships/viewProps" Target="viewProps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282" Type="http://schemas.openxmlformats.org/officeDocument/2006/relationships/slide" Target="slides/slide280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0" Type="http://schemas.openxmlformats.org/officeDocument/2006/relationships/slide" Target="slides/slide228.xml"/><Relationship Id="rId235" Type="http://schemas.openxmlformats.org/officeDocument/2006/relationships/slide" Target="slides/slide233.xml"/><Relationship Id="rId251" Type="http://schemas.openxmlformats.org/officeDocument/2006/relationships/slide" Target="slides/slide249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72" Type="http://schemas.openxmlformats.org/officeDocument/2006/relationships/slide" Target="slides/slide270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241" Type="http://schemas.openxmlformats.org/officeDocument/2006/relationships/slide" Target="slides/slide239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95B7BB-C40A-4D8F-AB16-5ADD04D9E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31D83C5-E350-4555-985A-AFDFF9E08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AAA86A5-DC8D-44A4-9751-367D424A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A06B468-A858-48D9-B293-9C7A9180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3A0554C-1EE6-4546-8CFE-E90BD6D2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78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CE3243-54BB-4868-AEA7-052577E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129FF18-30A6-4667-8E6C-35FECA8A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25F7CB6-2974-43FA-98E4-542ECCD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3BE7641-A0A2-41E1-8662-600AEB18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64A9256-EDE3-44E8-80CE-1FA37078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65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C6BFCB93-82F1-4C8F-8429-297975E88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824F292-2DED-43E7-AA9B-C9E3386A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3F886C7-4EA4-4178-9B17-729F7ACA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EABFB4-D067-4265-8570-63B6F9F1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143538-B5DD-4C3F-8467-DE47B230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837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2A7C-630A-4F71-A096-E283E200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19B9-6D98-4522-96CA-84142223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69FB-0ED1-4BE5-89D5-37F042E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E82D-FD4D-4861-AF2E-A385C33C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822-DD93-4DAF-8DD1-F1B43EE9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198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E490-1DD5-4B6C-85AB-0FBB3DA3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1546-D33D-4BE0-B211-8C4CB22E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4C7F-DC5A-43B9-A94C-713F07FC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6267-5833-464A-A643-61560A1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AF81-BF9B-439E-B520-C911105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48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7D9B-5BEE-4DC8-B0BA-2DAFBB94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AE8C-9C6E-413C-AD66-EDC9D0AF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972-B15B-4C24-A1F8-B6BB8A0B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CBA3-58F6-462F-B676-6208ED97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8FF5-39EF-47D5-811C-BF204281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902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0D05-8554-4C6B-A832-ACE90B37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FC96-D419-4FF8-8664-1B993036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3FD0-6201-41CD-9931-EDAC70EE9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498D1-4ECA-4647-829F-18C8FD58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1CCB-1C1E-4F19-AE6F-26A94843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C1939-0924-4557-9EC6-F9DD1075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4827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B9AA-03A7-4A9A-8AD4-3533BA8C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8FE9-49B7-4779-A0B8-8A2C5A03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B0C75-6BF8-4AC1-827F-D46D5CC5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5F8AC-49A5-4E26-8CA2-B6049C99F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31B8A-42BB-4134-B2D7-3982ABF05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D33AD-57C1-4AB0-97C6-B639623B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2438F-5DC7-44FF-B350-5343F1AD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CD087-E1C1-436C-880D-724A3112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685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E2C5-C5F0-44AA-AD7B-C435C36A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0C8A6-4895-4D2E-B19E-9F5FB611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51BCB-8D59-41BA-AF6C-DAD7EFEE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79AB7-5FBC-4681-931E-727ABCB9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217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0BD65-217A-4282-9F6A-7CBC59A5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42722-0F2C-4533-BE27-D89F5081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AF7B-32EF-43A5-A3F7-A6C3248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6986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C1DA-FD48-43F3-8B8B-7DBA7AC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DDE5-7625-40B1-AEFA-0C702B20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C224-134C-45EA-814B-DEABCBCF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B0E9-057E-442A-A02D-5A1300D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B3BD-D9F2-45EB-8AEE-E02253E8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2E03-7FE3-44EC-9A71-11EE5F9A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58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B72DE3-00B1-4879-B1D3-02419D8A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7E7C83-3514-4219-95C1-50E64136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033FC36-4DD1-4603-83B0-346BDAC1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D67DAB4-63E8-4C16-8BC6-3CBE74F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96DAFCE-1653-47F5-852A-BAB62C13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8483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434-7A17-484C-9FC0-CD9D5A4B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CC47-9603-45E9-A352-8B114E814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84A50-1C61-4C37-8270-AAEC5BA82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A0E72-875E-4C66-A407-02C086F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91F1-153C-4B8B-BF32-07BDE04E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AB42-13EC-471D-A8B3-230867B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5560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2485-21DB-48B9-909C-1111283D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D37C-7258-4151-B84C-3F476992A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D12F-7863-4077-9EC2-B159521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005E-3326-4A8A-9DF9-EBD5E4A4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572A-F695-4A41-A7F1-60AAEB08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3737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E085D-9156-46F9-89A2-ACE53703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51895-FCA3-4CCD-A7AB-F60E43CF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BC07-5278-42B3-899C-425F2BC4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FBA9-DB63-4FFB-857B-4DA9F382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18F1-9FCC-4594-B3FC-43EEB27B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248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8A2815-491E-4F07-8298-29B7D80F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40CD4B9-9F29-4900-9DA5-D44ECC2B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A15C73A-7EC7-4CF7-8BB6-D4247FC0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270AE77-C323-4C3F-B6B9-C0397239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E2E25BB-56F9-4B68-B611-5FF2A25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4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2AA737-9CD5-4ADD-8AAD-537594E9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8DDA16-2031-40AD-AF15-14A505C79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48A0BA3-1236-4CFA-9AE3-9B7A261B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6BDC636-8949-494B-B31F-FB80E972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A47B8D5-1303-43E5-AE9F-D89A45AE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C7DBDF1-8891-40F0-9C85-5697E4F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6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7FE0B8-0DA1-4FA4-B8D7-DA7057B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9EF1DBE-4F27-40A0-8C52-C23D0579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AF7658F-02D3-44A9-BA30-78911269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50442B80-6F48-4091-9180-507A97A48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98C03D36-3191-45C9-8A1B-FF6AE653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6257B96-9BD3-4401-B792-200EE23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625733AB-F2E9-4B13-914B-078DB824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BCBBF730-3691-4E7C-B2C4-3521400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39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EE0C0A-1387-45AC-A9C3-56B4F297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1544D33-70DC-4DCE-A07A-F22A66E5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409CD133-EE55-4D1C-B643-7F08B1E0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F78C13D-D1B3-4A8E-B9BE-85FBF76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9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0CBED6C-3E30-4A0F-8E42-C8E97A3D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BB1545C-C2E7-4025-A902-B5BC5288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015DDDC-FEAF-4C6D-82FF-098247FA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5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846948-950F-4598-A63B-EAE1215D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6B06A6-4E8C-4745-848F-FBEA6D58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A14A583-D6F2-46DB-B89A-8900B3DD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991B0B1-3253-4FE1-AAA2-1F6BC3FD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4EFB34D-E573-4F8E-AD20-9C9237EA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25872F9-B4D9-4884-9974-7716595B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5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B91723-FADE-4410-9F72-50A66835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34010305-D93B-4215-8586-F87D702D3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F00189E-0ABA-4641-B36B-62CA69E3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7D7EDDF-6D4C-41ED-A06D-512C1B4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FE594F4A-9AA5-43E2-B57A-A21F5085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BCA4CB7-9B6B-4729-B2CB-8ED38B7E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443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3E0B938E-A637-4CF6-B1FF-05FF2775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A0BE62B-8A70-43B5-A85A-BF695C786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318792E-F2D7-4E2D-9EC4-980C760C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D919-3225-4844-BC59-9D81CCCCB4FF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C3C2B16-63D7-4AA8-9132-EC4380F9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8C54460-09DB-4561-8B44-64EF4E12F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32E2-62F4-451E-A157-76BE10B6D8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008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7AC0F-62F7-4F35-9734-FD99BA7F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0D81-DE84-45CF-8573-D6C0AEF8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EB63-62EF-4CED-9319-2F8B35CCE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9068-E2DB-4532-B38D-C71F00910662}" type="datetimeFigureOut">
              <a:rPr lang="hr-HR" smtClean="0"/>
              <a:t>5.2.2021.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9C6B-E1EC-4D46-8AD4-D0098A1A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2D22-837D-4990-8EB5-0F51DDFC1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70BF-869D-4DF0-97D4-9E5B6C9B31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5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98323A-010E-4402-AFAF-683A93F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4452"/>
          </a:xfrm>
        </p:spPr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teorijska</a:t>
            </a:r>
            <a:r>
              <a:rPr lang="en-US" dirty="0"/>
              <a:t> </a:t>
            </a:r>
            <a:r>
              <a:rPr lang="en-US" dirty="0" err="1"/>
              <a:t>pitanja</a:t>
            </a:r>
            <a:r>
              <a:rPr lang="en-US" dirty="0"/>
              <a:t> </a:t>
            </a:r>
            <a:r>
              <a:rPr lang="en-US" dirty="0" err="1"/>
              <a:t>ikad</a:t>
            </a:r>
            <a:r>
              <a:rPr lang="en-US" dirty="0"/>
              <a:t> </a:t>
            </a:r>
            <a:r>
              <a:rPr lang="en-US" dirty="0" err="1"/>
              <a:t>postavljena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završnim</a:t>
            </a:r>
            <a:r>
              <a:rPr lang="en-US" dirty="0"/>
              <a:t> </a:t>
            </a:r>
            <a:r>
              <a:rPr lang="en-US" dirty="0" err="1"/>
              <a:t>ispitima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PROGI (OPP) u </a:t>
            </a:r>
            <a:r>
              <a:rPr lang="en-US" dirty="0" err="1"/>
              <a:t>zadnjih</a:t>
            </a:r>
            <a:r>
              <a:rPr lang="en-US" dirty="0"/>
              <a:t> par </a:t>
            </a:r>
            <a:r>
              <a:rPr lang="en-US" dirty="0" err="1"/>
              <a:t>godina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sretno</a:t>
            </a:r>
            <a:r>
              <a:rPr lang="en-US" dirty="0"/>
              <a:t>!!!!!!</a:t>
            </a:r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207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Kako se naziva princip dobrog oblikovanja programske potpore kod kojeg se traži grupiranje međusobno povezanih elemenata, a sve ostale elemente se stavlja izvan grupe?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Povećanje kohezije</a:t>
            </a:r>
          </a:p>
        </p:txBody>
      </p:sp>
    </p:spTree>
    <p:extLst>
      <p:ext uri="{BB962C8B-B14F-4D97-AF65-F5344CB8AC3E}">
        <p14:creationId xmlns:p14="http://schemas.microsoft.com/office/powerpoint/2010/main" val="38536588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7799C21-1B4E-4786-BC69-BBF7AA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471"/>
            <a:ext cx="11777585" cy="18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35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Prema donjem dijagramu razreda, odgovorite: koliki je najmanji, a koliki je najveći broj rezervacija prisutnih u sustavu, ako u sustavu postoje 5 putnika i 2 specifična leta?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F0E0F29-C2A8-46E2-88D9-71D533C4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3125180"/>
            <a:ext cx="475363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96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Prema donjem dijagramu razreda, odgovorite: koliki je najmanji, a koliki je najveći broj rezervacija prisutnih u sustavu, ako u sustavu postoje 5 putnika i 2 specifična leta?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4189228"/>
            <a:ext cx="10515600" cy="2309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Svaki od 5 putnika može imati između 0 i 2 rezervacije. Najmanji broj rezervacija u sustavu je stoga 0, a najveći 10.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Obrazloženje (studenti ne moraju navoditi): Budući da je svaka rezervacija povezana s točno jednim specifičnim letom, a svaki specifični let može imati od 0 do 80 rezervacija, to se može dogoditi da sve rezervacije budu na istom letu. Ograničenje je na strani Putnik - Rezervacija, budući da 2 specifična leta mogu imati između 0 i 160 rezervacija. Međutim, ako postoji više od 160 rezervacija u sustavu, broj putnika u sustavu bi morao biti veći, što ovdje nije slučaj.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F0E0F29-C2A8-46E2-88D9-71D533C4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3125180"/>
            <a:ext cx="475363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0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Opišite uvjete kretanja znački (engl. token) u UML dijagramu aktivnosti (engl. </a:t>
            </a:r>
            <a:r>
              <a:rPr lang="hr-HR" sz="6000" dirty="0" err="1"/>
              <a:t>activity</a:t>
            </a:r>
            <a:r>
              <a:rPr lang="hr-HR" sz="6000" dirty="0"/>
              <a:t> </a:t>
            </a:r>
            <a:r>
              <a:rPr lang="hr-HR" sz="6000" dirty="0" err="1"/>
              <a:t>diagram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434572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Opišite uvjete kretanja znački (engl. token) u UML dijagramu aktivnosti (engl. </a:t>
            </a:r>
            <a:r>
              <a:rPr lang="hr-HR" sz="6000" dirty="0" err="1"/>
              <a:t>activity</a:t>
            </a:r>
            <a:r>
              <a:rPr lang="hr-HR" sz="6000" dirty="0"/>
              <a:t> </a:t>
            </a:r>
            <a:r>
              <a:rPr lang="hr-HR" sz="6000" dirty="0" err="1"/>
              <a:t>diagram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dio semantike bez grafičkog prikaza. Značka može predstavljati: upravljački tijek; objekt; podatak. Kreću se od izvorišta prema odredištu vezama ovisno o: ispunjenim uvjetima izvornog čvora, postavljenim uvjetima veza (engl. </a:t>
            </a:r>
            <a:r>
              <a:rPr lang="hr-HR" sz="6000" dirty="0" err="1">
                <a:solidFill>
                  <a:srgbClr val="C00000"/>
                </a:solidFill>
              </a:rPr>
              <a:t>Edge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guard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conditions</a:t>
            </a:r>
            <a:r>
              <a:rPr lang="hr-HR" sz="6000" dirty="0">
                <a:solidFill>
                  <a:srgbClr val="C00000"/>
                </a:solidFill>
              </a:rPr>
              <a:t>), preduvjetima ciljnog čvora.</a:t>
            </a:r>
          </a:p>
        </p:txBody>
      </p:sp>
    </p:spTree>
    <p:extLst>
      <p:ext uri="{BB962C8B-B14F-4D97-AF65-F5344CB8AC3E}">
        <p14:creationId xmlns:p14="http://schemas.microsoft.com/office/powerpoint/2010/main" val="42768283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UML dijagramom razreda prikazan je apstraktni razred poslužitelja s navedenim stereotipima metoda u radnom okviru klijentsko-poslužiteljske arhitekture. Koje metode programer može ali i ne mora implementirati? Čemu služi ta vrsta metoda?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9173946-BEDA-413B-AF7A-6C9FFD05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4" y="2701998"/>
            <a:ext cx="2725615" cy="41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738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UML dijagramom razreda prikazan je apstraktni razred poslužitelja s navedenim stereotipima metoda u radnom okviru klijentsko-poslužiteljske arhitekture. Koje metode programer može ali i ne mora implementirati? Čemu služi ta vrsta metoda?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7058146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Sve </a:t>
            </a:r>
            <a:r>
              <a:rPr lang="hr-HR" sz="6000" dirty="0" err="1">
                <a:solidFill>
                  <a:srgbClr val="C00000"/>
                </a:solidFill>
              </a:rPr>
              <a:t>hook</a:t>
            </a:r>
            <a:r>
              <a:rPr lang="hr-HR" sz="6000" dirty="0">
                <a:solidFill>
                  <a:srgbClr val="C00000"/>
                </a:solidFill>
              </a:rPr>
              <a:t> metode, ima ih sedam: </a:t>
            </a:r>
            <a:r>
              <a:rPr lang="hr-HR" sz="6000" dirty="0" err="1">
                <a:solidFill>
                  <a:srgbClr val="C00000"/>
                </a:solidFill>
              </a:rPr>
              <a:t>serverStarted</a:t>
            </a:r>
            <a:r>
              <a:rPr lang="hr-HR" sz="6000" dirty="0">
                <a:solidFill>
                  <a:srgbClr val="C00000"/>
                </a:solidFill>
              </a:rPr>
              <a:t>(), </a:t>
            </a:r>
            <a:r>
              <a:rPr lang="hr-HR" sz="6000" dirty="0" err="1">
                <a:solidFill>
                  <a:srgbClr val="C00000"/>
                </a:solidFill>
              </a:rPr>
              <a:t>clientConnected</a:t>
            </a:r>
            <a:r>
              <a:rPr lang="hr-HR" sz="6000" dirty="0">
                <a:solidFill>
                  <a:srgbClr val="C00000"/>
                </a:solidFill>
              </a:rPr>
              <a:t>(), </a:t>
            </a:r>
            <a:r>
              <a:rPr lang="hr-HR" sz="6000" dirty="0" err="1">
                <a:solidFill>
                  <a:srgbClr val="C00000"/>
                </a:solidFill>
              </a:rPr>
              <a:t>clientDisconnected</a:t>
            </a:r>
            <a:r>
              <a:rPr lang="hr-HR" sz="6000" dirty="0">
                <a:solidFill>
                  <a:srgbClr val="C00000"/>
                </a:solidFill>
              </a:rPr>
              <a:t>(), </a:t>
            </a:r>
            <a:r>
              <a:rPr lang="hr-HR" sz="6000" dirty="0" err="1">
                <a:solidFill>
                  <a:srgbClr val="C00000"/>
                </a:solidFill>
              </a:rPr>
              <a:t>clientException</a:t>
            </a:r>
            <a:r>
              <a:rPr lang="hr-HR" sz="6000" dirty="0">
                <a:solidFill>
                  <a:srgbClr val="C00000"/>
                </a:solidFill>
              </a:rPr>
              <a:t>(), </a:t>
            </a:r>
            <a:r>
              <a:rPr lang="hr-HR" sz="6000" dirty="0" err="1">
                <a:solidFill>
                  <a:srgbClr val="C00000"/>
                </a:solidFill>
              </a:rPr>
              <a:t>serverStopped</a:t>
            </a:r>
            <a:r>
              <a:rPr lang="hr-HR" sz="6000" dirty="0">
                <a:solidFill>
                  <a:srgbClr val="C00000"/>
                </a:solidFill>
              </a:rPr>
              <a:t>(), </a:t>
            </a:r>
            <a:r>
              <a:rPr lang="hr-HR" sz="6000" dirty="0" err="1">
                <a:solidFill>
                  <a:srgbClr val="C00000"/>
                </a:solidFill>
              </a:rPr>
              <a:t>listeningException</a:t>
            </a:r>
            <a:r>
              <a:rPr lang="hr-HR" sz="6000" dirty="0">
                <a:solidFill>
                  <a:srgbClr val="C00000"/>
                </a:solidFill>
              </a:rPr>
              <a:t>() i </a:t>
            </a:r>
            <a:r>
              <a:rPr lang="hr-HR" sz="6000" dirty="0" err="1">
                <a:solidFill>
                  <a:srgbClr val="C00000"/>
                </a:solidFill>
              </a:rPr>
              <a:t>serverClosed</a:t>
            </a:r>
            <a:r>
              <a:rPr lang="hr-HR" sz="6000" dirty="0">
                <a:solidFill>
                  <a:srgbClr val="C00000"/>
                </a:solidFill>
              </a:rPr>
              <a:t>().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To su metode koje se mogu po potrebi redefinirati. U radnom okviru za njih postoji minimalna implementacija.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9173946-BEDA-413B-AF7A-6C9FFD05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4" y="2701998"/>
            <a:ext cx="2725615" cy="41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023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98348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Otkrivanje informacija o ispravnosti i kvaliteti, te poboljšanja pronalaženjem kvarova i problema ispitivane programske podrške.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Priznaje se i kraće rješenje: pronalaženje pogrešaka.</a:t>
            </a:r>
          </a:p>
        </p:txBody>
      </p:sp>
    </p:spTree>
    <p:extLst>
      <p:ext uri="{BB962C8B-B14F-4D97-AF65-F5344CB8AC3E}">
        <p14:creationId xmlns:p14="http://schemas.microsoft.com/office/powerpoint/2010/main" val="31864792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034F5051-69BE-4349-B199-7532F9D4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514" y="1563329"/>
            <a:ext cx="12677548" cy="17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Koja su 3 osnovna tipa vidljivosti u UML-dijagramu razreda, kako ih označavamo i što ona znače?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94110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0BAA5C81-E254-4C98-990A-1E3B3808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7" y="415747"/>
            <a:ext cx="10515600" cy="58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34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Slika 2" descr="Slika na kojoj se prikazuje tekst&#10;&#10;Opis je automatski generiran">
            <a:extLst>
              <a:ext uri="{FF2B5EF4-FFF2-40B4-BE49-F238E27FC236}">
                <a16:creationId xmlns:a16="http://schemas.microsoft.com/office/drawing/2014/main" id="{805BAC9D-25BB-489B-9378-14B5C3DD5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74762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5D0C8C7-6E07-46F9-B3FA-B2076F35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78" y="0"/>
            <a:ext cx="8063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67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Navedite osnovno svojstvo razina u općenitoj višerazinskoj arhitekturi (engl. n-</a:t>
            </a:r>
            <a:r>
              <a:rPr lang="hr-HR" sz="6000" dirty="0" err="1"/>
              <a:t>tier</a:t>
            </a:r>
            <a:r>
              <a:rPr lang="hr-HR" sz="6000" dirty="0"/>
              <a:t> </a:t>
            </a:r>
            <a:r>
              <a:rPr lang="hr-HR" sz="6000" dirty="0" err="1"/>
              <a:t>architecture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61490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Navedite osnovno svojstvo razina u općenitoj višerazinskoj arhitekturi (engl. n-</a:t>
            </a:r>
            <a:r>
              <a:rPr lang="hr-HR" sz="6000" dirty="0" err="1"/>
              <a:t>tier</a:t>
            </a:r>
            <a:r>
              <a:rPr lang="hr-HR" sz="6000" dirty="0"/>
              <a:t> </a:t>
            </a:r>
            <a:r>
              <a:rPr lang="hr-HR" sz="6000" dirty="0" err="1"/>
              <a:t>architecture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Predstavlja proširenje raspodijeljene arhitekture klijent – poslužitelj. Razina zatvara (skriva, </a:t>
            </a:r>
            <a:r>
              <a:rPr lang="hr-HR" sz="6000" dirty="0" err="1">
                <a:solidFill>
                  <a:srgbClr val="C00000"/>
                </a:solidFill>
              </a:rPr>
              <a:t>enkapsulira</a:t>
            </a:r>
            <a:r>
              <a:rPr lang="hr-HR" sz="6000" dirty="0">
                <a:solidFill>
                  <a:srgbClr val="C00000"/>
                </a:solidFill>
              </a:rPr>
              <a:t>) skup usluga i implementacijske detalje niže razine o kojoj ovisi.</a:t>
            </a:r>
          </a:p>
        </p:txBody>
      </p:sp>
    </p:spTree>
    <p:extLst>
      <p:ext uri="{BB962C8B-B14F-4D97-AF65-F5344CB8AC3E}">
        <p14:creationId xmlns:p14="http://schemas.microsoft.com/office/powerpoint/2010/main" val="8307813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Što određuje tijek izvođenja programa u arhitekturi protoka podataka (engl. data </a:t>
            </a:r>
            <a:r>
              <a:rPr lang="hr-HR" sz="6000" dirty="0" err="1"/>
              <a:t>flow</a:t>
            </a:r>
            <a:r>
              <a:rPr lang="hr-HR" sz="6000" dirty="0"/>
              <a:t>)?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75767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Što određuje tijek izvođenja programa u arhitekturi protoka podataka (engl. data </a:t>
            </a:r>
            <a:r>
              <a:rPr lang="hr-HR" sz="6000" dirty="0" err="1"/>
              <a:t>flow</a:t>
            </a:r>
            <a:r>
              <a:rPr lang="hr-HR" sz="6000" dirty="0"/>
              <a:t>)?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Redoslijed izvršavanja instrukcija nije određen programskim brojilom već </a:t>
            </a:r>
            <a:r>
              <a:rPr lang="hr-HR" sz="6000" dirty="0" err="1">
                <a:solidFill>
                  <a:srgbClr val="C00000"/>
                </a:solidFill>
              </a:rPr>
              <a:t>već</a:t>
            </a:r>
            <a:r>
              <a:rPr lang="hr-HR" sz="6000" dirty="0">
                <a:solidFill>
                  <a:srgbClr val="C00000"/>
                </a:solidFill>
              </a:rPr>
              <a:t> je </a:t>
            </a:r>
            <a:r>
              <a:rPr lang="hr-HR" sz="6000" dirty="0" err="1">
                <a:solidFill>
                  <a:srgbClr val="C00000"/>
                </a:solidFill>
              </a:rPr>
              <a:t>nedeterminističan</a:t>
            </a:r>
            <a:r>
              <a:rPr lang="hr-HR" sz="6000" dirty="0">
                <a:solidFill>
                  <a:srgbClr val="C00000"/>
                </a:solidFill>
              </a:rPr>
              <a:t>, odnosno ovisan o podacima koji su raspoloživi </a:t>
            </a:r>
            <a:r>
              <a:rPr lang="hr-HR" sz="6000" dirty="0" err="1">
                <a:solidFill>
                  <a:srgbClr val="C00000"/>
                </a:solidFill>
              </a:rPr>
              <a:t>aktorima</a:t>
            </a:r>
            <a:r>
              <a:rPr lang="hr-HR" sz="6000" dirty="0">
                <a:solidFill>
                  <a:srgbClr val="C00000"/>
                </a:solidFill>
              </a:rPr>
              <a:t> (engl. </a:t>
            </a:r>
            <a:r>
              <a:rPr lang="hr-HR" sz="6000" dirty="0" err="1">
                <a:solidFill>
                  <a:srgbClr val="C00000"/>
                </a:solidFill>
              </a:rPr>
              <a:t>functional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unit</a:t>
            </a:r>
            <a:r>
              <a:rPr lang="hr-HR" sz="6000" dirty="0">
                <a:solidFill>
                  <a:srgbClr val="C00000"/>
                </a:solidFill>
              </a:rPr>
              <a:t> - </a:t>
            </a:r>
            <a:r>
              <a:rPr lang="hr-HR" sz="6000" dirty="0" err="1">
                <a:solidFill>
                  <a:srgbClr val="C00000"/>
                </a:solidFill>
              </a:rPr>
              <a:t>FUs</a:t>
            </a:r>
            <a:r>
              <a:rPr lang="hr-HR" sz="6000" dirty="0">
                <a:solidFill>
                  <a:srgbClr val="C00000"/>
                </a:solidFill>
              </a:rPr>
              <a:t>). Pomakom podataka aktivira se daljnje upravljanje.</a:t>
            </a:r>
          </a:p>
        </p:txBody>
      </p:sp>
    </p:spTree>
    <p:extLst>
      <p:ext uri="{BB962C8B-B14F-4D97-AF65-F5344CB8AC3E}">
        <p14:creationId xmlns:p14="http://schemas.microsoft.com/office/powerpoint/2010/main" val="22201872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 razvija više članova tima. Tim koristi </a:t>
            </a:r>
            <a:r>
              <a:rPr lang="hr-HR" sz="6000" dirty="0" err="1"/>
              <a:t>GITLab</a:t>
            </a:r>
            <a:r>
              <a:rPr lang="hr-HR" sz="6000" dirty="0"/>
              <a:t> sustav za upravljanje inačicama 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 smješteni podaci izvornog koda koje mijenjaju članovi tima tijekom programiranja (obrazložite odgovor)? Da li je moguć istodoban rad više članova tima na izvornom kodu?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11670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 razvija više članova tima. Tim koristi </a:t>
            </a:r>
            <a:r>
              <a:rPr lang="hr-HR" sz="6000" dirty="0" err="1"/>
              <a:t>GITLab</a:t>
            </a:r>
            <a:r>
              <a:rPr lang="hr-HR" sz="6000" dirty="0"/>
              <a:t> sustav za upravljanje inačicama 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 smješteni podaci izvornog koda koje mijenjaju članovi tima tijekom programiranja (obrazložite odgovor)? Da li je moguć istodoban rad više članova tima na izvornom kodu?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u lokalnim repozitorijima kod članova tima, moguć je istodoban rad.</a:t>
            </a:r>
          </a:p>
        </p:txBody>
      </p:sp>
    </p:spTree>
    <p:extLst>
      <p:ext uri="{BB962C8B-B14F-4D97-AF65-F5344CB8AC3E}">
        <p14:creationId xmlns:p14="http://schemas.microsoft.com/office/powerpoint/2010/main" val="8173740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što znači da je skup logičkih formula </a:t>
            </a:r>
            <a:r>
              <a:rPr lang="el-GR" sz="6000" dirty="0"/>
              <a:t>Γ </a:t>
            </a:r>
            <a:r>
              <a:rPr lang="hr-HR" sz="6000" dirty="0"/>
              <a:t>konzistentan.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822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Koja su 3 osnovna tipa vidljivosti u UML-dijagramu razreda, kako ih označavamo i što ona znače?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Javni (</a:t>
            </a:r>
            <a:r>
              <a:rPr lang="hr-HR" sz="6000" dirty="0" err="1">
                <a:solidFill>
                  <a:srgbClr val="C00000"/>
                </a:solidFill>
              </a:rPr>
              <a:t>public</a:t>
            </a:r>
            <a:r>
              <a:rPr lang="hr-HR" sz="6000" dirty="0">
                <a:solidFill>
                  <a:srgbClr val="C00000"/>
                </a:solidFill>
              </a:rPr>
              <a:t>, +) – svi razredi mogu pristupiti atributu / metodi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Zaštićeni (</a:t>
            </a:r>
            <a:r>
              <a:rPr lang="hr-HR" sz="6000" dirty="0" err="1">
                <a:solidFill>
                  <a:srgbClr val="C00000"/>
                </a:solidFill>
              </a:rPr>
              <a:t>protected</a:t>
            </a:r>
            <a:r>
              <a:rPr lang="hr-HR" sz="6000" dirty="0">
                <a:solidFill>
                  <a:srgbClr val="C00000"/>
                </a:solidFill>
              </a:rPr>
              <a:t>, #) – svi razredi iz hijerarhije podrazreda ili iz samog razreda mogu pristupiti tom atributu / metodi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Privatni (</a:t>
            </a:r>
            <a:r>
              <a:rPr lang="hr-HR" sz="6000" dirty="0" err="1">
                <a:solidFill>
                  <a:srgbClr val="C00000"/>
                </a:solidFill>
              </a:rPr>
              <a:t>private</a:t>
            </a:r>
            <a:r>
              <a:rPr lang="hr-HR" sz="6000" dirty="0">
                <a:solidFill>
                  <a:srgbClr val="C00000"/>
                </a:solidFill>
              </a:rPr>
              <a:t>, -) – samo je moguće pristupiti iz samog razreda tom atributu / metodi</a:t>
            </a:r>
          </a:p>
        </p:txBody>
      </p:sp>
    </p:spTree>
    <p:extLst>
      <p:ext uri="{BB962C8B-B14F-4D97-AF65-F5344CB8AC3E}">
        <p14:creationId xmlns:p14="http://schemas.microsoft.com/office/powerpoint/2010/main" val="3120849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što znači da je skup logičkih formula </a:t>
            </a:r>
            <a:r>
              <a:rPr lang="el-GR" sz="6000" dirty="0"/>
              <a:t>Γ </a:t>
            </a:r>
            <a:r>
              <a:rPr lang="hr-HR" sz="6000" dirty="0"/>
              <a:t>konzistentan.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2962F23-BA7D-4C1C-B0BE-1413F966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030"/>
            <a:ext cx="12192000" cy="7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6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 definiranu</a:t>
            </a:r>
            <a:r>
              <a:rPr lang="en-US" sz="6000" dirty="0"/>
              <a:t> </a:t>
            </a:r>
            <a:r>
              <a:rPr lang="en-US" sz="6000" dirty="0" err="1"/>
              <a:t>formulu</a:t>
            </a:r>
            <a:r>
              <a:rPr lang="en-US" sz="6000" dirty="0"/>
              <a:t> </a:t>
            </a:r>
            <a:r>
              <a:rPr lang="en-US" sz="6000" dirty="0" err="1"/>
              <a:t>predikatne</a:t>
            </a:r>
            <a:r>
              <a:rPr lang="en-US" sz="6000" dirty="0"/>
              <a:t> </a:t>
            </a:r>
            <a:r>
              <a:rPr lang="en-US" sz="6000" dirty="0" err="1"/>
              <a:t>logike</a:t>
            </a:r>
            <a:r>
              <a:rPr lang="en-US" sz="6000" dirty="0"/>
              <a:t> </a:t>
            </a:r>
            <a:r>
              <a:rPr lang="en-US" sz="6000" dirty="0" err="1"/>
              <a:t>prvoga</a:t>
            </a:r>
            <a:r>
              <a:rPr lang="en-US" sz="6000" dirty="0"/>
              <a:t> </a:t>
            </a:r>
            <a:r>
              <a:rPr lang="en-US" sz="6000" dirty="0" err="1"/>
              <a:t>reda</a:t>
            </a:r>
            <a:r>
              <a:rPr lang="en-US" sz="6000" dirty="0"/>
              <a:t>: </a:t>
            </a:r>
            <a:r>
              <a:rPr lang="en-US" sz="6000" dirty="0">
                <a:latin typeface="Consolas" panose="020B0609020204030204" pitchFamily="49" charset="0"/>
              </a:rPr>
              <a:t>"Na </a:t>
            </a:r>
            <a:r>
              <a:rPr lang="en-US" sz="6000" dirty="0" err="1">
                <a:latin typeface="Consolas" panose="020B0609020204030204" pitchFamily="49" charset="0"/>
              </a:rPr>
              <a:t>nekom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fakultetu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postoji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samo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jedan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izborni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predmet</a:t>
            </a:r>
            <a:r>
              <a:rPr lang="en-US" sz="6000" dirty="0">
                <a:latin typeface="Consolas" panose="020B0609020204030204" pitchFamily="49" charset="0"/>
              </a:rPr>
              <a:t> ‘</a:t>
            </a:r>
            <a:r>
              <a:rPr lang="en-US" sz="6000" dirty="0" err="1">
                <a:latin typeface="Consolas" panose="020B0609020204030204" pitchFamily="49" charset="0"/>
              </a:rPr>
              <a:t>Ekspertni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sustavi</a:t>
            </a:r>
            <a:r>
              <a:rPr lang="en-US" sz="6000" dirty="0">
                <a:latin typeface="Consolas" panose="020B0609020204030204" pitchFamily="49" charset="0"/>
              </a:rPr>
              <a:t>’."</a:t>
            </a:r>
            <a:endParaRPr lang="hr-HR" sz="6000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46224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 definiranu</a:t>
            </a:r>
            <a:r>
              <a:rPr lang="en-US" sz="6000" dirty="0"/>
              <a:t> </a:t>
            </a:r>
            <a:r>
              <a:rPr lang="en-US" sz="6000" dirty="0" err="1"/>
              <a:t>formulu</a:t>
            </a:r>
            <a:r>
              <a:rPr lang="en-US" sz="6000" dirty="0"/>
              <a:t> </a:t>
            </a:r>
            <a:r>
              <a:rPr lang="en-US" sz="6000" dirty="0" err="1"/>
              <a:t>predikatne</a:t>
            </a:r>
            <a:r>
              <a:rPr lang="en-US" sz="6000" dirty="0"/>
              <a:t> </a:t>
            </a:r>
            <a:r>
              <a:rPr lang="en-US" sz="6000" dirty="0" err="1"/>
              <a:t>logike</a:t>
            </a:r>
            <a:r>
              <a:rPr lang="en-US" sz="6000" dirty="0"/>
              <a:t> </a:t>
            </a:r>
            <a:r>
              <a:rPr lang="en-US" sz="6000" dirty="0" err="1"/>
              <a:t>prvoga</a:t>
            </a:r>
            <a:r>
              <a:rPr lang="en-US" sz="6000" dirty="0"/>
              <a:t> </a:t>
            </a:r>
            <a:r>
              <a:rPr lang="en-US" sz="6000" dirty="0" err="1"/>
              <a:t>reda</a:t>
            </a:r>
            <a:r>
              <a:rPr lang="en-US" sz="6000" dirty="0"/>
              <a:t>: </a:t>
            </a:r>
            <a:r>
              <a:rPr lang="en-US" sz="6000" dirty="0">
                <a:latin typeface="Consolas" panose="020B0609020204030204" pitchFamily="49" charset="0"/>
              </a:rPr>
              <a:t>"Na </a:t>
            </a:r>
            <a:r>
              <a:rPr lang="en-US" sz="6000" dirty="0" err="1">
                <a:latin typeface="Consolas" panose="020B0609020204030204" pitchFamily="49" charset="0"/>
              </a:rPr>
              <a:t>nekom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fakultetu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postoji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samo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jedan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izborni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predmet</a:t>
            </a:r>
            <a:r>
              <a:rPr lang="en-US" sz="6000" dirty="0">
                <a:latin typeface="Consolas" panose="020B0609020204030204" pitchFamily="49" charset="0"/>
              </a:rPr>
              <a:t> ‘</a:t>
            </a:r>
            <a:r>
              <a:rPr lang="en-US" sz="6000" dirty="0" err="1">
                <a:latin typeface="Consolas" panose="020B0609020204030204" pitchFamily="49" charset="0"/>
              </a:rPr>
              <a:t>Ekspertni</a:t>
            </a: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en-US" sz="6000" dirty="0" err="1">
                <a:latin typeface="Consolas" panose="020B0609020204030204" pitchFamily="49" charset="0"/>
              </a:rPr>
              <a:t>sustavi</a:t>
            </a:r>
            <a:r>
              <a:rPr lang="en-US" sz="6000" dirty="0">
                <a:latin typeface="Consolas" panose="020B0609020204030204" pitchFamily="49" charset="0"/>
              </a:rPr>
              <a:t>’."</a:t>
            </a:r>
            <a:endParaRPr lang="hr-HR" sz="6000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E03A066-2DF9-4225-BF6C-2B82B5B5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128"/>
            <a:ext cx="12192000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10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Prevedite sljedeću rečenicu prirodnog jezika u formalizam logike CTL (engl. </a:t>
            </a:r>
            <a:r>
              <a:rPr lang="hr-HR" sz="6000" dirty="0" err="1"/>
              <a:t>Computational</a:t>
            </a:r>
            <a:r>
              <a:rPr lang="hr-HR" sz="6000" dirty="0"/>
              <a:t> </a:t>
            </a:r>
            <a:r>
              <a:rPr lang="hr-HR" sz="6000" dirty="0" err="1"/>
              <a:t>Tree</a:t>
            </a:r>
            <a:r>
              <a:rPr lang="hr-HR" sz="6000" dirty="0"/>
              <a:t> </a:t>
            </a:r>
            <a:r>
              <a:rPr lang="hr-HR" sz="6000" dirty="0" err="1"/>
              <a:t>Logic</a:t>
            </a:r>
            <a:r>
              <a:rPr lang="hr-HR" sz="6000" dirty="0"/>
              <a:t>): </a:t>
            </a:r>
            <a:r>
              <a:rPr lang="hr-HR" sz="6000" dirty="0">
                <a:latin typeface="Consolas" panose="020B0609020204030204" pitchFamily="49" charset="0"/>
              </a:rPr>
              <a:t>"Uvijek nakon </a:t>
            </a:r>
            <a:r>
              <a:rPr lang="hr-HR" sz="6000" dirty="0" err="1">
                <a:latin typeface="Consolas" panose="020B0609020204030204" pitchFamily="49" charset="0"/>
              </a:rPr>
              <a:t>req</a:t>
            </a:r>
            <a:r>
              <a:rPr lang="hr-HR" sz="6000" dirty="0">
                <a:latin typeface="Consolas" panose="020B0609020204030204" pitchFamily="49" charset="0"/>
              </a:rPr>
              <a:t>=1 konačno dođe </a:t>
            </a:r>
            <a:r>
              <a:rPr lang="hr-HR" sz="6000" dirty="0" err="1">
                <a:latin typeface="Consolas" panose="020B0609020204030204" pitchFamily="49" charset="0"/>
              </a:rPr>
              <a:t>ack</a:t>
            </a:r>
            <a:r>
              <a:rPr lang="hr-HR" sz="6000" dirty="0">
                <a:latin typeface="Consolas" panose="020B0609020204030204" pitchFamily="49" charset="0"/>
              </a:rPr>
              <a:t>=1."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881858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Prevedite sljedeću rečenicu prirodnog jezika u formalizam logike CTL (engl. </a:t>
            </a:r>
            <a:r>
              <a:rPr lang="hr-HR" sz="6000" dirty="0" err="1"/>
              <a:t>Computational</a:t>
            </a:r>
            <a:r>
              <a:rPr lang="hr-HR" sz="6000" dirty="0"/>
              <a:t> </a:t>
            </a:r>
            <a:r>
              <a:rPr lang="hr-HR" sz="6000" dirty="0" err="1"/>
              <a:t>Tree</a:t>
            </a:r>
            <a:r>
              <a:rPr lang="hr-HR" sz="6000" dirty="0"/>
              <a:t> </a:t>
            </a:r>
            <a:r>
              <a:rPr lang="hr-HR" sz="6000" dirty="0" err="1"/>
              <a:t>Logic</a:t>
            </a:r>
            <a:r>
              <a:rPr lang="hr-HR" sz="6000" dirty="0"/>
              <a:t>): </a:t>
            </a:r>
            <a:r>
              <a:rPr lang="hr-HR" sz="6000" dirty="0">
                <a:latin typeface="Consolas" panose="020B0609020204030204" pitchFamily="49" charset="0"/>
              </a:rPr>
              <a:t>"Uvijek nakon </a:t>
            </a:r>
            <a:r>
              <a:rPr lang="hr-HR" sz="6000" dirty="0" err="1">
                <a:latin typeface="Consolas" panose="020B0609020204030204" pitchFamily="49" charset="0"/>
              </a:rPr>
              <a:t>req</a:t>
            </a:r>
            <a:r>
              <a:rPr lang="hr-HR" sz="6000" dirty="0">
                <a:latin typeface="Consolas" panose="020B0609020204030204" pitchFamily="49" charset="0"/>
              </a:rPr>
              <a:t>=1 konačno dođe </a:t>
            </a:r>
            <a:r>
              <a:rPr lang="hr-HR" sz="6000" dirty="0" err="1">
                <a:latin typeface="Consolas" panose="020B0609020204030204" pitchFamily="49" charset="0"/>
              </a:rPr>
              <a:t>ack</a:t>
            </a:r>
            <a:r>
              <a:rPr lang="hr-HR" sz="6000" dirty="0">
                <a:latin typeface="Consolas" panose="020B0609020204030204" pitchFamily="49" charset="0"/>
              </a:rPr>
              <a:t>=1."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6000" dirty="0">
                <a:solidFill>
                  <a:srgbClr val="C00000"/>
                </a:solidFill>
              </a:rPr>
              <a:t>Rj. AG (req=1 ⇒ AF ack=1).</a:t>
            </a:r>
            <a:endParaRPr lang="hr-HR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213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 potrebno je odrediti skup svih stanja koja zadovoljavaju formulu A (p U r).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B849CA2-3372-4877-8D72-B5F7AFAB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65" y="3261719"/>
            <a:ext cx="5284299" cy="35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596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 potrebno je odrediti skup svih stanja koja zadovoljavaju formulu A (p U r).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5592383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6000" dirty="0">
                <a:solidFill>
                  <a:srgbClr val="C00000"/>
                </a:solidFill>
              </a:rPr>
              <a:t>Rj. Takva stanja su = S1, S3, S4</a:t>
            </a:r>
            <a:endParaRPr lang="hr-HR" sz="6000" dirty="0">
              <a:solidFill>
                <a:srgbClr val="C00000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B849CA2-3372-4877-8D72-B5F7AFAB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65" y="3261719"/>
            <a:ext cx="5284299" cy="35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91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C4A603-BFC0-40CF-AFF0-83FAC3E82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OPP_ZI_2016_2017_grupaA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CE49618-7991-42DB-8297-0BFD62F71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176111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se sve načine mogu izraziti zahtjevi sustava.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49637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se sve načine mogu izraziti zahtjevi sustava.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strukturiranim prirodnim jezikom, specijalnim jezikom za opis oblikovanja (npr. SDL),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grafičkom notacijom (npr. UML) i matematičkom specifikacijom (FSM, teorija skupova,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logika).</a:t>
            </a:r>
          </a:p>
        </p:txBody>
      </p:sp>
    </p:spTree>
    <p:extLst>
      <p:ext uri="{BB962C8B-B14F-4D97-AF65-F5344CB8AC3E}">
        <p14:creationId xmlns:p14="http://schemas.microsoft.com/office/powerpoint/2010/main" val="425099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Što je metoda u objektno orijentiranim programskim jezicima i kako se prikazuje poziv metode na UML-sekvencijskom dijagramu?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64403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generičke aktivnosti inženjerstva zahtjeva.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7350702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generičke aktivnosti inženjerstva zahtjeva.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studija izvedivosti, izlučivanje zahtjeva , analiza i specifikacija zahtjeva, validacija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zahtjeva, upravljanje zahtjevima</a:t>
            </a:r>
          </a:p>
        </p:txBody>
      </p:sp>
    </p:spTree>
    <p:extLst>
      <p:ext uri="{BB962C8B-B14F-4D97-AF65-F5344CB8AC3E}">
        <p14:creationId xmlns:p14="http://schemas.microsoft.com/office/powerpoint/2010/main" val="36754804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Navedite barem dvije značajke metodologije ubrzanog razvoja (engl.</a:t>
            </a:r>
          </a:p>
          <a:p>
            <a:pPr marL="0" indent="0">
              <a:buNone/>
            </a:pPr>
            <a:r>
              <a:rPr lang="hr-HR" sz="6000" dirty="0" err="1"/>
              <a:t>agile</a:t>
            </a:r>
            <a:r>
              <a:rPr lang="hr-HR" sz="6000" dirty="0"/>
              <a:t> </a:t>
            </a:r>
            <a:r>
              <a:rPr lang="hr-HR" sz="6000" dirty="0" err="1"/>
              <a:t>methodology</a:t>
            </a:r>
            <a:r>
              <a:rPr lang="hr-HR" sz="6000" dirty="0"/>
              <a:t>)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14386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Navedite barem dvije značajke metodologije ubrzanog razvoja (engl.</a:t>
            </a:r>
          </a:p>
          <a:p>
            <a:pPr marL="0" indent="0">
              <a:buNone/>
            </a:pPr>
            <a:r>
              <a:rPr lang="hr-HR" sz="6000" dirty="0" err="1"/>
              <a:t>agile</a:t>
            </a:r>
            <a:r>
              <a:rPr lang="hr-HR" sz="6000" dirty="0"/>
              <a:t> </a:t>
            </a:r>
            <a:r>
              <a:rPr lang="hr-HR" sz="6000" dirty="0" err="1"/>
              <a:t>methodology</a:t>
            </a:r>
            <a:r>
              <a:rPr lang="hr-HR" sz="6000" dirty="0"/>
              <a:t>)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Iterativni razvoj, mali inkrementi, kontinuirano poboljšanje PP, naglasak na ljude 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suradnju, uključenost korisnika u proces razvoja…</a:t>
            </a:r>
          </a:p>
        </p:txBody>
      </p:sp>
    </p:spTree>
    <p:extLst>
      <p:ext uri="{BB962C8B-B14F-4D97-AF65-F5344CB8AC3E}">
        <p14:creationId xmlns:p14="http://schemas.microsoft.com/office/powerpoint/2010/main" val="2157468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Koja je temeljna značajka </a:t>
            </a:r>
            <a:r>
              <a:rPr lang="hr-HR" sz="6000" dirty="0" err="1"/>
              <a:t>vodopadnog</a:t>
            </a:r>
            <a:r>
              <a:rPr lang="hr-HR" sz="6000" dirty="0"/>
              <a:t> modela (engl. </a:t>
            </a:r>
            <a:r>
              <a:rPr lang="hr-HR" sz="6000" dirty="0" err="1"/>
              <a:t>Waterfall</a:t>
            </a:r>
            <a:r>
              <a:rPr lang="hr-HR" sz="6000" dirty="0"/>
              <a:t> model)</a:t>
            </a:r>
          </a:p>
          <a:p>
            <a:pPr marL="0" indent="0">
              <a:buNone/>
            </a:pPr>
            <a:r>
              <a:rPr lang="hr-HR" sz="6000" dirty="0"/>
              <a:t>razvoja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72090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Koja je temeljna značajka </a:t>
            </a:r>
            <a:r>
              <a:rPr lang="hr-HR" sz="6000" dirty="0" err="1"/>
              <a:t>vodopadnog</a:t>
            </a:r>
            <a:r>
              <a:rPr lang="hr-HR" sz="6000" dirty="0"/>
              <a:t> modela (engl. </a:t>
            </a:r>
            <a:r>
              <a:rPr lang="hr-HR" sz="6000" dirty="0" err="1"/>
              <a:t>Waterfall</a:t>
            </a:r>
            <a:r>
              <a:rPr lang="hr-HR" sz="6000" dirty="0"/>
              <a:t> model)</a:t>
            </a:r>
          </a:p>
          <a:p>
            <a:pPr marL="0" indent="0">
              <a:buNone/>
            </a:pPr>
            <a:r>
              <a:rPr lang="hr-HR" sz="6000" dirty="0"/>
              <a:t>razvoja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Prethodna faza treba se završiti prije prelaska na novu fazu.</a:t>
            </a:r>
          </a:p>
        </p:txBody>
      </p:sp>
    </p:spTree>
    <p:extLst>
      <p:ext uri="{BB962C8B-B14F-4D97-AF65-F5344CB8AC3E}">
        <p14:creationId xmlns:p14="http://schemas.microsoft.com/office/powerpoint/2010/main" val="35669746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ste sve načine u projektnoj dokumentaciji izrazili</a:t>
            </a:r>
          </a:p>
          <a:p>
            <a:pPr marL="0" indent="0">
              <a:buNone/>
            </a:pPr>
            <a:r>
              <a:rPr lang="hr-HR" sz="6000" dirty="0"/>
              <a:t>korisničke zahtjeve?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989242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ste sve načine u projektnoj dokumentaciji izrazili</a:t>
            </a:r>
          </a:p>
          <a:p>
            <a:pPr marL="0" indent="0">
              <a:buNone/>
            </a:pPr>
            <a:r>
              <a:rPr lang="hr-HR" sz="6000" dirty="0"/>
              <a:t>korisničke zahtjeve?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UCovi</a:t>
            </a:r>
            <a:r>
              <a:rPr lang="hr-HR" sz="6000" dirty="0">
                <a:solidFill>
                  <a:srgbClr val="C00000"/>
                </a:solidFill>
              </a:rPr>
              <a:t> s pripadajućim dijagramima (funkcionalni zahtjevi), </a:t>
            </a:r>
            <a:r>
              <a:rPr lang="hr-HR" sz="6000" dirty="0" err="1">
                <a:solidFill>
                  <a:srgbClr val="C00000"/>
                </a:solidFill>
              </a:rPr>
              <a:t>sekv</a:t>
            </a:r>
            <a:r>
              <a:rPr lang="hr-HR" sz="6000" dirty="0">
                <a:solidFill>
                  <a:srgbClr val="C00000"/>
                </a:solidFill>
              </a:rPr>
              <a:t>. dijagrami, lista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nefunkcionalnih zahtjeva</a:t>
            </a:r>
          </a:p>
        </p:txBody>
      </p:sp>
    </p:spTree>
    <p:extLst>
      <p:ext uri="{BB962C8B-B14F-4D97-AF65-F5344CB8AC3E}">
        <p14:creationId xmlns:p14="http://schemas.microsoft.com/office/powerpoint/2010/main" val="18487474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7205FFC-0088-4769-8E23-32D276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53"/>
            <a:ext cx="7582958" cy="6763694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C436EAF0-8948-481F-99D8-0ED7E0E6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18" y="4607548"/>
            <a:ext cx="663032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789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4F870A3E-3859-4708-BA09-6751C0AA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766920"/>
            <a:ext cx="704948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Što je metoda u objektno orijentiranim programskim jezicima i kako se prikazuje poziv metode na UML-sekvencijskom dijagramu?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Metoda je način izvođenja ili implementacija neke operacije. To je procedura, funkcija, </a:t>
            </a:r>
            <a:r>
              <a:rPr lang="hr-HR" sz="6000" dirty="0" err="1">
                <a:solidFill>
                  <a:srgbClr val="C00000"/>
                </a:solidFill>
              </a:rPr>
              <a:t>rutina,proceduralna</a:t>
            </a:r>
            <a:r>
              <a:rPr lang="hr-HR" sz="6000" dirty="0">
                <a:solidFill>
                  <a:srgbClr val="C00000"/>
                </a:solidFill>
              </a:rPr>
              <a:t> apstrakcija koja se koristi za implementaciju ponašanja razreda. Poziv metode prikazuje se strelicom s nazivom poruke (metoda je poziv ili slanje poruka).</a:t>
            </a:r>
          </a:p>
        </p:txBody>
      </p:sp>
    </p:spTree>
    <p:extLst>
      <p:ext uri="{BB962C8B-B14F-4D97-AF65-F5344CB8AC3E}">
        <p14:creationId xmlns:p14="http://schemas.microsoft.com/office/powerpoint/2010/main" val="23345202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67205FFC-0088-4769-8E23-32D276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53"/>
            <a:ext cx="7582958" cy="6763694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3F1D042F-AD13-4EE1-918A-E992AA89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7" y="2409903"/>
            <a:ext cx="677322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817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751C4BFD-458F-450B-A9B4-D61B88D0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05" y="1248920"/>
            <a:ext cx="381053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8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Prema donjem dijagramu razreda, odgovorite: koliko najviše putnika</a:t>
            </a:r>
          </a:p>
          <a:p>
            <a:pPr marL="0" indent="0">
              <a:buNone/>
            </a:pPr>
            <a:r>
              <a:rPr lang="hr-HR" sz="6000" dirty="0"/>
              <a:t>može svako dizalo podići te mora li putnik uopće putovati dizalom?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E705091-E8C2-474F-B5D1-6AD3B3C6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3009841"/>
            <a:ext cx="3829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474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Prema donjem dijagramu razreda, odgovorite: koliko najviše putnika</a:t>
            </a:r>
          </a:p>
          <a:p>
            <a:pPr marL="0" indent="0">
              <a:buNone/>
            </a:pPr>
            <a:r>
              <a:rPr lang="hr-HR" sz="6000" dirty="0"/>
              <a:t>može svako dizalo podići te mora li putnik uopće putovati dizalom?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4070554"/>
            <a:ext cx="10515600" cy="2427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Svako dizalo može podići najviše 8 putnika, a putnik ne mora putovati dizalom.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E705091-E8C2-474F-B5D1-6AD3B3C6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3009841"/>
            <a:ext cx="3829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68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sve temeljne elemente sekvencijskog dijagrama i označite ih na</a:t>
            </a:r>
          </a:p>
          <a:p>
            <a:pPr marL="0" indent="0">
              <a:buNone/>
            </a:pPr>
            <a:r>
              <a:rPr lang="hr-HR" sz="6000" dirty="0"/>
              <a:t>skiciranom hipotetskom primjeru.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09076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sve temeljne elemente sekvencijskog dijagrama i označite ih na</a:t>
            </a:r>
          </a:p>
          <a:p>
            <a:pPr marL="0" indent="0">
              <a:buNone/>
            </a:pPr>
            <a:r>
              <a:rPr lang="hr-HR" sz="6000" dirty="0"/>
              <a:t>skiciranom hipotetskom primjeru.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</a:t>
            </a:r>
            <a:r>
              <a:rPr lang="hr-HR" sz="6000" dirty="0" err="1">
                <a:solidFill>
                  <a:srgbClr val="C00000"/>
                </a:solidFill>
              </a:rPr>
              <a:t>Aktori</a:t>
            </a:r>
            <a:r>
              <a:rPr lang="hr-HR" sz="6000" dirty="0">
                <a:solidFill>
                  <a:srgbClr val="C00000"/>
                </a:solidFill>
              </a:rPr>
              <a:t> (ili objekti), životne linije, aktivnosti, poruke (može i petlje, grananja,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sinkrone/asinkrone/</a:t>
            </a:r>
            <a:r>
              <a:rPr lang="hr-HR" sz="6000" dirty="0" err="1">
                <a:solidFill>
                  <a:srgbClr val="C00000"/>
                </a:solidFill>
              </a:rPr>
              <a:t>create</a:t>
            </a:r>
            <a:r>
              <a:rPr lang="hr-HR" sz="6000" dirty="0">
                <a:solidFill>
                  <a:srgbClr val="C00000"/>
                </a:solidFill>
              </a:rPr>
              <a:t>/</a:t>
            </a:r>
            <a:r>
              <a:rPr lang="hr-HR" sz="6000" dirty="0" err="1">
                <a:solidFill>
                  <a:srgbClr val="C00000"/>
                </a:solidFill>
              </a:rPr>
              <a:t>destroy</a:t>
            </a:r>
            <a:r>
              <a:rPr lang="hr-HR" sz="6000" dirty="0">
                <a:solidFill>
                  <a:srgbClr val="C00000"/>
                </a:solidFill>
              </a:rPr>
              <a:t> poruke)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&lt;&lt;neka skica ovdje&gt;&gt;...</a:t>
            </a:r>
          </a:p>
        </p:txBody>
      </p:sp>
    </p:spTree>
    <p:extLst>
      <p:ext uri="{BB962C8B-B14F-4D97-AF65-F5344CB8AC3E}">
        <p14:creationId xmlns:p14="http://schemas.microsoft.com/office/powerpoint/2010/main" val="40083017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Kako je organiziran </a:t>
            </a:r>
            <a:r>
              <a:rPr lang="hr-HR" sz="6000" dirty="0" err="1"/>
              <a:t>primjenski</a:t>
            </a:r>
            <a:r>
              <a:rPr lang="hr-HR" sz="6000" dirty="0"/>
              <a:t> program u arhitekturi zasnovanoj na</a:t>
            </a:r>
          </a:p>
          <a:p>
            <a:pPr marL="0" indent="0">
              <a:buNone/>
            </a:pPr>
            <a:r>
              <a:rPr lang="hr-HR" sz="6000" dirty="0"/>
              <a:t>uslugama?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60542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Kako je organiziran </a:t>
            </a:r>
            <a:r>
              <a:rPr lang="hr-HR" sz="6000" dirty="0" err="1"/>
              <a:t>primjenski</a:t>
            </a:r>
            <a:r>
              <a:rPr lang="hr-HR" sz="6000" dirty="0"/>
              <a:t> program u arhitekturi zasnovanoj na</a:t>
            </a:r>
          </a:p>
          <a:p>
            <a:pPr marL="0" indent="0">
              <a:buNone/>
            </a:pPr>
            <a:r>
              <a:rPr lang="hr-HR" sz="6000" dirty="0"/>
              <a:t>uslugama?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Uslužno usmjerena arhitektura organizira </a:t>
            </a:r>
            <a:r>
              <a:rPr lang="hr-HR" sz="6000" dirty="0" err="1">
                <a:solidFill>
                  <a:srgbClr val="C00000"/>
                </a:solidFill>
              </a:rPr>
              <a:t>primjenski</a:t>
            </a:r>
            <a:r>
              <a:rPr lang="hr-HR" sz="6000" dirty="0">
                <a:solidFill>
                  <a:srgbClr val="C00000"/>
                </a:solidFill>
              </a:rPr>
              <a:t> program (cjelovitu aplikaciju) kao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kolekciju usluga koje međusobno komuniciraju uporabom dobro definiranih sučelja.</a:t>
            </a:r>
          </a:p>
        </p:txBody>
      </p:sp>
    </p:spTree>
    <p:extLst>
      <p:ext uri="{BB962C8B-B14F-4D97-AF65-F5344CB8AC3E}">
        <p14:creationId xmlns:p14="http://schemas.microsoft.com/office/powerpoint/2010/main" val="11969382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Koji su minimalni elementi kojima se opisuju oblikovni obrasci (engl.</a:t>
            </a:r>
          </a:p>
          <a:p>
            <a:pPr marL="0" indent="0">
              <a:buNone/>
            </a:pPr>
            <a:r>
              <a:rPr lang="hr-HR" sz="6000" dirty="0"/>
              <a:t>design </a:t>
            </a:r>
            <a:r>
              <a:rPr lang="hr-HR" sz="6000" dirty="0" err="1"/>
              <a:t>pattern</a:t>
            </a:r>
            <a:r>
              <a:rPr lang="hr-HR" sz="6000" dirty="0"/>
              <a:t>)? Naputak: rješenje prikažite tablično.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1173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Koji su minimalni elementi kojima se opisuju oblikovni obrasci (engl.</a:t>
            </a:r>
          </a:p>
          <a:p>
            <a:pPr marL="0" indent="0">
              <a:buNone/>
            </a:pPr>
            <a:r>
              <a:rPr lang="hr-HR" sz="6000" dirty="0"/>
              <a:t>design </a:t>
            </a:r>
            <a:r>
              <a:rPr lang="hr-HR" sz="6000" dirty="0" err="1"/>
              <a:t>pattern</a:t>
            </a:r>
            <a:r>
              <a:rPr lang="hr-HR" sz="6000" dirty="0"/>
              <a:t>)? Naputak: rješenje prikažite tablično.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A7ABD1B-4777-4805-8090-16CE8DAB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76" y="3311371"/>
            <a:ext cx="9208151" cy="2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4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alociranje odgovornosti (engl. </a:t>
            </a:r>
            <a:r>
              <a:rPr lang="hr-HR" sz="6000" dirty="0" err="1"/>
              <a:t>responsibility</a:t>
            </a:r>
            <a:r>
              <a:rPr lang="hr-HR" sz="6000" dirty="0"/>
              <a:t>) razredima.</a:t>
            </a:r>
          </a:p>
        </p:txBody>
      </p:sp>
    </p:spTree>
    <p:extLst>
      <p:ext uri="{BB962C8B-B14F-4D97-AF65-F5344CB8AC3E}">
        <p14:creationId xmlns:p14="http://schemas.microsoft.com/office/powerpoint/2010/main" val="182791408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kojoj skupini (ili kojim sve skupinama) označenom stereotipom</a:t>
            </a:r>
          </a:p>
          <a:p>
            <a:pPr marL="0" indent="0">
              <a:buNone/>
            </a:pPr>
            <a:r>
              <a:rPr lang="hr-HR" sz="6000" dirty="0"/>
              <a:t>pripadaju metode u razredu </a:t>
            </a:r>
            <a:r>
              <a:rPr lang="hr-HR" sz="6000" dirty="0" err="1"/>
              <a:t>AbstractClient</a:t>
            </a:r>
            <a:r>
              <a:rPr lang="hr-HR" sz="6000" dirty="0"/>
              <a:t> arhitekture OCSF koje se ne mogu</a:t>
            </a:r>
          </a:p>
          <a:p>
            <a:pPr marL="0" indent="0">
              <a:buNone/>
            </a:pPr>
            <a:r>
              <a:rPr lang="hr-HR" sz="6000" dirty="0"/>
              <a:t>redefinirati u podrazredima.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0166C20-A7A5-4186-98B2-48A73D6A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64" y="2886779"/>
            <a:ext cx="243874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30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kojoj skupini (ili kojim sve skupinama) označenom stereotipom</a:t>
            </a:r>
          </a:p>
          <a:p>
            <a:pPr marL="0" indent="0">
              <a:buNone/>
            </a:pPr>
            <a:r>
              <a:rPr lang="hr-HR" sz="6000" dirty="0"/>
              <a:t>pripadaju metode u razredu </a:t>
            </a:r>
            <a:r>
              <a:rPr lang="hr-HR" sz="6000" dirty="0" err="1"/>
              <a:t>AbstractClient</a:t>
            </a:r>
            <a:r>
              <a:rPr lang="hr-HR" sz="6000" dirty="0"/>
              <a:t> arhitekture OCSF koje se ne mogu</a:t>
            </a:r>
          </a:p>
          <a:p>
            <a:pPr marL="0" indent="0">
              <a:buNone/>
            </a:pPr>
            <a:r>
              <a:rPr lang="hr-HR" sz="6000" dirty="0"/>
              <a:t>redefinirati u podrazredima.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&lt;&lt;</a:t>
            </a:r>
            <a:r>
              <a:rPr lang="hr-HR" sz="6000" dirty="0" err="1">
                <a:solidFill>
                  <a:srgbClr val="C00000"/>
                </a:solidFill>
              </a:rPr>
              <a:t>control</a:t>
            </a:r>
            <a:r>
              <a:rPr lang="hr-HR" sz="6000" dirty="0">
                <a:solidFill>
                  <a:srgbClr val="C00000"/>
                </a:solidFill>
              </a:rPr>
              <a:t>&gt;&gt; i &lt;&lt;</a:t>
            </a:r>
            <a:r>
              <a:rPr lang="hr-HR" sz="6000" dirty="0" err="1">
                <a:solidFill>
                  <a:srgbClr val="C00000"/>
                </a:solidFill>
              </a:rPr>
              <a:t>accessor</a:t>
            </a:r>
            <a:r>
              <a:rPr lang="hr-HR" sz="6000" dirty="0">
                <a:solidFill>
                  <a:srgbClr val="C00000"/>
                </a:solidFill>
              </a:rPr>
              <a:t>&gt;&gt;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0166C20-A7A5-4186-98B2-48A73D6A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464" y="2886779"/>
            <a:ext cx="243874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52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Za slučaj arhitekture klijent-poslužitelj, kada postoji n spojenih klijenata,</a:t>
            </a:r>
          </a:p>
          <a:p>
            <a:pPr marL="0" indent="0">
              <a:buNone/>
            </a:pPr>
            <a:r>
              <a:rPr lang="hr-HR" sz="6000" dirty="0"/>
              <a:t>izračunajte minimalan broj dretvi pri radu poslužitelja implementiranog objektno</a:t>
            </a:r>
          </a:p>
          <a:p>
            <a:pPr marL="0" indent="0">
              <a:buNone/>
            </a:pPr>
            <a:r>
              <a:rPr lang="hr-HR" sz="6000" dirty="0"/>
              <a:t>usmjerenim radnim okvirom OCSF (NAPOMENA: zanemarite administracijske</a:t>
            </a:r>
          </a:p>
          <a:p>
            <a:pPr marL="0" indent="0">
              <a:buNone/>
            </a:pPr>
            <a:r>
              <a:rPr lang="hr-HR" sz="6000" dirty="0"/>
              <a:t>dretve, dretve OS-a, VM,...).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601457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Za slučaj arhitekture klijent-poslužitelj, kada postoji n spojenih klijenata,</a:t>
            </a:r>
          </a:p>
          <a:p>
            <a:pPr marL="0" indent="0">
              <a:buNone/>
            </a:pPr>
            <a:r>
              <a:rPr lang="hr-HR" sz="6000" dirty="0"/>
              <a:t>izračunajte minimalan broj dretvi pri radu poslužitelja implementiranog objektno</a:t>
            </a:r>
          </a:p>
          <a:p>
            <a:pPr marL="0" indent="0">
              <a:buNone/>
            </a:pPr>
            <a:r>
              <a:rPr lang="hr-HR" sz="6000" dirty="0"/>
              <a:t>usmjerenim radnim okvirom OCSF (NAPOMENA: zanemarite administracijske</a:t>
            </a:r>
          </a:p>
          <a:p>
            <a:pPr marL="0" indent="0">
              <a:buNone/>
            </a:pPr>
            <a:r>
              <a:rPr lang="hr-HR" sz="6000" dirty="0"/>
              <a:t>dretve, dretve OS-a, VM,...).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n+1</a:t>
            </a:r>
          </a:p>
        </p:txBody>
      </p:sp>
    </p:spTree>
    <p:extLst>
      <p:ext uri="{BB962C8B-B14F-4D97-AF65-F5344CB8AC3E}">
        <p14:creationId xmlns:p14="http://schemas.microsoft.com/office/powerpoint/2010/main" val="8587035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r-HR" sz="6000" dirty="0"/>
              <a:t>Program koji kao ulaze prima tri dvoznamenkasta cijela broja unesena</a:t>
            </a:r>
          </a:p>
          <a:p>
            <a:pPr marL="0" indent="0">
              <a:buNone/>
            </a:pPr>
            <a:r>
              <a:rPr lang="hr-HR" sz="6000" dirty="0"/>
              <a:t>tipkovnicom potrebno je ispitati primjenom tehnike kombinacijskog ispitivanja</a:t>
            </a:r>
          </a:p>
          <a:p>
            <a:pPr marL="0" indent="0">
              <a:buNone/>
            </a:pPr>
            <a:r>
              <a:rPr lang="hr-HR" sz="6000" dirty="0"/>
              <a:t>(engl. </a:t>
            </a:r>
            <a:r>
              <a:rPr lang="hr-HR" sz="6000" dirty="0" err="1"/>
              <a:t>Combination</a:t>
            </a:r>
            <a:r>
              <a:rPr lang="hr-HR" sz="6000" dirty="0"/>
              <a:t> </a:t>
            </a:r>
            <a:r>
              <a:rPr lang="hr-HR" sz="6000" dirty="0" err="1"/>
              <a:t>testing</a:t>
            </a:r>
            <a:r>
              <a:rPr lang="hr-HR" sz="6000" dirty="0"/>
              <a:t>). Izračunajte broj potrebnih ispitnih slučajeva.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82171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r-HR" sz="6000" dirty="0"/>
              <a:t>Program koji kao ulaze prima tri dvoznamenkasta cijela broja unesena</a:t>
            </a:r>
          </a:p>
          <a:p>
            <a:pPr marL="0" indent="0">
              <a:buNone/>
            </a:pPr>
            <a:r>
              <a:rPr lang="hr-HR" sz="6000" dirty="0"/>
              <a:t>tipkovnicom potrebno je ispitati primjenom tehnike kombinacijskog ispitivanja</a:t>
            </a:r>
          </a:p>
          <a:p>
            <a:pPr marL="0" indent="0">
              <a:buNone/>
            </a:pPr>
            <a:r>
              <a:rPr lang="hr-HR" sz="6000" dirty="0"/>
              <a:t>(engl. </a:t>
            </a:r>
            <a:r>
              <a:rPr lang="hr-HR" sz="6000" dirty="0" err="1"/>
              <a:t>Combination</a:t>
            </a:r>
            <a:r>
              <a:rPr lang="hr-HR" sz="6000" dirty="0"/>
              <a:t> </a:t>
            </a:r>
            <a:r>
              <a:rPr lang="hr-HR" sz="6000" dirty="0" err="1"/>
              <a:t>testing</a:t>
            </a:r>
            <a:r>
              <a:rPr lang="hr-HR" sz="6000" dirty="0"/>
              <a:t>). Izračunajte broj potrebnih ispitnih slučajeva.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ulazne vrijednosti -99..99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• 199*199*199= 7 880 599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• bilo bi izvrsno da studenti prokomentiraju i neispravne vrijednosti ulaza.</a:t>
            </a:r>
          </a:p>
        </p:txBody>
      </p:sp>
    </p:spTree>
    <p:extLst>
      <p:ext uri="{BB962C8B-B14F-4D97-AF65-F5344CB8AC3E}">
        <p14:creationId xmlns:p14="http://schemas.microsoft.com/office/powerpoint/2010/main" val="6180368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sz="6000" dirty="0"/>
              <a:t>Objasnite postupak inkrementalnog integracijskog ispitivanja odozgo na</a:t>
            </a:r>
          </a:p>
          <a:p>
            <a:pPr marL="0" indent="0">
              <a:buNone/>
            </a:pPr>
            <a:r>
              <a:rPr lang="sv-SE" sz="6000" dirty="0"/>
              <a:t>dolje (engl. Top down integration)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491634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sz="6000" dirty="0"/>
              <a:t>Objasnite postupak inkrementalnog integracijskog ispitivanja odozgo na</a:t>
            </a:r>
          </a:p>
          <a:p>
            <a:pPr marL="0" indent="0">
              <a:buNone/>
            </a:pPr>
            <a:r>
              <a:rPr lang="sv-SE" sz="6000" dirty="0"/>
              <a:t>dolje (engl. Top down integration)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Razviti kostur sustava i postepeno ga popuniti komponentama, uz inkrementalno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ispitivanje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• Nije potrebno razvijati upravljačke programe, ali treba razvijati prividne komponente</a:t>
            </a:r>
          </a:p>
        </p:txBody>
      </p:sp>
    </p:spTree>
    <p:extLst>
      <p:ext uri="{BB962C8B-B14F-4D97-AF65-F5344CB8AC3E}">
        <p14:creationId xmlns:p14="http://schemas.microsoft.com/office/powerpoint/2010/main" val="167332728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999C796-F321-4D08-A2C9-6B6131B3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452022"/>
            <a:ext cx="11441122" cy="595395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DCEFC24A-6189-402C-809C-650E89C2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9" y="604422"/>
            <a:ext cx="11441122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25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999C796-F321-4D08-A2C9-6B6131B3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452022"/>
            <a:ext cx="11441122" cy="5953956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216DC4A6-6EDA-43C8-BFBF-FBA14688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3" y="1857936"/>
            <a:ext cx="7297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alociranje odgovornosti (engl. </a:t>
            </a:r>
            <a:r>
              <a:rPr lang="hr-HR" sz="6000" dirty="0" err="1"/>
              <a:t>responsibility</a:t>
            </a:r>
            <a:r>
              <a:rPr lang="hr-HR" sz="6000" dirty="0"/>
              <a:t>) razredima.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Odgovornost (engl. </a:t>
            </a:r>
            <a:r>
              <a:rPr lang="hr-HR" sz="6000" dirty="0" err="1">
                <a:solidFill>
                  <a:srgbClr val="C00000"/>
                </a:solidFill>
              </a:rPr>
              <a:t>responsibility</a:t>
            </a:r>
            <a:r>
              <a:rPr lang="hr-HR" sz="6000" dirty="0">
                <a:solidFill>
                  <a:srgbClr val="C00000"/>
                </a:solidFill>
              </a:rPr>
              <a:t>) je nešto što sustav mora izvršiti.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Sve odgovornosti jednog razreda moraju biti jasno povezane.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Ako jedan razred ima previše odgovornosti, razmotri podjelu toga razreda u različite razrede.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Ako razred nema odgovornosti, tada je vjerojatno beskoristan.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Ako se neka odgovornost ne može pripisati niti jednom od postojećih razreda, mora se kreirati novi razred.</a:t>
            </a:r>
          </a:p>
        </p:txBody>
      </p:sp>
    </p:spTree>
    <p:extLst>
      <p:ext uri="{BB962C8B-B14F-4D97-AF65-F5344CB8AC3E}">
        <p14:creationId xmlns:p14="http://schemas.microsoft.com/office/powerpoint/2010/main" val="204893029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4999C796-F321-4D08-A2C9-6B6131B3C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 b="2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92C4629-46F4-4CC3-BECF-77B02580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6" y="3661034"/>
            <a:ext cx="4899663" cy="2902999"/>
          </a:xfrm>
          <a:prstGeom prst="rect">
            <a:avLst/>
          </a:prstGeom>
        </p:spPr>
      </p:pic>
      <p:sp>
        <p:nvSpPr>
          <p:cNvPr id="10" name="Rezervirano mjesto sadržaja 2">
            <a:extLst>
              <a:ext uri="{FF2B5EF4-FFF2-40B4-BE49-F238E27FC236}">
                <a16:creationId xmlns:a16="http://schemas.microsoft.com/office/drawing/2014/main" id="{F2997660-5D7C-41AF-BC59-7E26013448CB}"/>
              </a:ext>
            </a:extLst>
          </p:cNvPr>
          <p:cNvSpPr txBox="1">
            <a:spLocks/>
          </p:cNvSpPr>
          <p:nvPr/>
        </p:nvSpPr>
        <p:spPr>
          <a:xfrm>
            <a:off x="6383295" y="6323477"/>
            <a:ext cx="7922629" cy="48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b) CV(G) = 14 - 12 + 2 = 4</a:t>
            </a: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4AF0F0B7-41E4-4313-8926-22541469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124" y="1061816"/>
            <a:ext cx="6645876" cy="50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292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</a:t>
            </a:r>
          </a:p>
          <a:p>
            <a:pPr marL="0" indent="0">
              <a:buNone/>
            </a:pPr>
            <a:r>
              <a:rPr lang="hr-HR" sz="6000" dirty="0"/>
              <a:t>razvija više članova tima. Tim koristi </a:t>
            </a:r>
            <a:r>
              <a:rPr lang="hr-HR" sz="6000" dirty="0" err="1"/>
              <a:t>GITLab</a:t>
            </a:r>
            <a:r>
              <a:rPr lang="hr-HR" sz="6000" dirty="0"/>
              <a:t> sustav za upravljanje inačicama</a:t>
            </a:r>
          </a:p>
          <a:p>
            <a:pPr marL="0" indent="0">
              <a:buNone/>
            </a:pPr>
            <a:r>
              <a:rPr lang="hr-HR" sz="6000" dirty="0"/>
              <a:t>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</a:t>
            </a:r>
          </a:p>
          <a:p>
            <a:pPr marL="0" indent="0">
              <a:buNone/>
            </a:pPr>
            <a:r>
              <a:rPr lang="hr-HR" sz="6000" dirty="0"/>
              <a:t>smješteni podaci izvornog koda koje mijenjaju članovi tima tijekom programiranja</a:t>
            </a:r>
          </a:p>
          <a:p>
            <a:pPr marL="0" indent="0">
              <a:buNone/>
            </a:pPr>
            <a:r>
              <a:rPr lang="hr-HR" sz="6000" dirty="0"/>
              <a:t>(obrazložite odgovor)? Da li je moguć istodoban rad više članova tima na</a:t>
            </a:r>
          </a:p>
          <a:p>
            <a:pPr marL="0" indent="0">
              <a:buNone/>
            </a:pPr>
            <a:r>
              <a:rPr lang="hr-HR" sz="6000" dirty="0"/>
              <a:t>izvornom kodu?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186336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</a:t>
            </a:r>
          </a:p>
          <a:p>
            <a:pPr marL="0" indent="0">
              <a:buNone/>
            </a:pPr>
            <a:r>
              <a:rPr lang="hr-HR" sz="6000" dirty="0"/>
              <a:t>razvija više članova tima. Tim koristi </a:t>
            </a:r>
            <a:r>
              <a:rPr lang="hr-HR" sz="6000" dirty="0" err="1"/>
              <a:t>GITLab</a:t>
            </a:r>
            <a:r>
              <a:rPr lang="hr-HR" sz="6000" dirty="0"/>
              <a:t> sustav za upravljanje inačicama</a:t>
            </a:r>
          </a:p>
          <a:p>
            <a:pPr marL="0" indent="0">
              <a:buNone/>
            </a:pPr>
            <a:r>
              <a:rPr lang="hr-HR" sz="6000" dirty="0"/>
              <a:t>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</a:t>
            </a:r>
          </a:p>
          <a:p>
            <a:pPr marL="0" indent="0">
              <a:buNone/>
            </a:pPr>
            <a:r>
              <a:rPr lang="hr-HR" sz="6000" dirty="0"/>
              <a:t>smješteni podaci izvornog koda koje mijenjaju članovi tima tijekom programiranja</a:t>
            </a:r>
          </a:p>
          <a:p>
            <a:pPr marL="0" indent="0">
              <a:buNone/>
            </a:pPr>
            <a:r>
              <a:rPr lang="hr-HR" sz="6000" dirty="0"/>
              <a:t>(obrazložite odgovor)? Da li je moguć istodoban rad više članova tima na</a:t>
            </a:r>
          </a:p>
          <a:p>
            <a:pPr marL="0" indent="0">
              <a:buNone/>
            </a:pPr>
            <a:r>
              <a:rPr lang="hr-HR" sz="6000" dirty="0"/>
              <a:t>izvornom kodu?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u lokalnim repozitorijima kod članova tima, moguć je istodoban rad.</a:t>
            </a:r>
          </a:p>
        </p:txBody>
      </p:sp>
    </p:spTree>
    <p:extLst>
      <p:ext uri="{BB962C8B-B14F-4D97-AF65-F5344CB8AC3E}">
        <p14:creationId xmlns:p14="http://schemas.microsoft.com/office/powerpoint/2010/main" val="37578016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</a:t>
            </a:r>
          </a:p>
          <a:p>
            <a:pPr marL="0" indent="0">
              <a:buNone/>
            </a:pPr>
            <a:r>
              <a:rPr lang="hr-HR" sz="6000" dirty="0"/>
              <a:t>definiranu formulu predikatne logike prvoga reda:</a:t>
            </a:r>
          </a:p>
          <a:p>
            <a:pPr marL="0" indent="0">
              <a:buNone/>
            </a:pPr>
            <a:r>
              <a:rPr lang="hr-HR" sz="6000" dirty="0"/>
              <a:t>"Dora proučava samo jednu veliku knjigu."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664778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</a:t>
            </a:r>
          </a:p>
          <a:p>
            <a:pPr marL="0" indent="0">
              <a:buNone/>
            </a:pPr>
            <a:r>
              <a:rPr lang="hr-HR" sz="6000" dirty="0"/>
              <a:t>definiranu formulu predikatne logike prvoga reda:</a:t>
            </a:r>
          </a:p>
          <a:p>
            <a:pPr marL="0" indent="0">
              <a:buNone/>
            </a:pPr>
            <a:r>
              <a:rPr lang="hr-HR" sz="6000" dirty="0"/>
              <a:t>"Dora proučava samo jednu veliku knjigu."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2965E36-DA71-4271-8194-2045E0EB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3347526"/>
            <a:ext cx="939296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99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Što mora biti zadovoljeno za interpretacije skupa formula G, tako da</a:t>
            </a:r>
          </a:p>
          <a:p>
            <a:pPr marL="0" indent="0">
              <a:buNone/>
            </a:pPr>
            <a:r>
              <a:rPr lang="hr-HR" sz="6000" dirty="0"/>
              <a:t>možemo tvrditi da vrijedi G |= P tj. da je formula P logička posljedica skupa G?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89488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Što mora biti zadovoljeno za interpretacije skupa formula G, tako da</a:t>
            </a:r>
          </a:p>
          <a:p>
            <a:pPr marL="0" indent="0">
              <a:buNone/>
            </a:pPr>
            <a:r>
              <a:rPr lang="hr-HR" sz="6000" dirty="0"/>
              <a:t>možemo tvrditi da vrijedi G |= P tj. da je formula P logička posljedica skupa G?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Svaka interpretacija koja za skup G daje istinitost mora i za P dati istinitost.</a:t>
            </a:r>
          </a:p>
        </p:txBody>
      </p:sp>
    </p:spTree>
    <p:extLst>
      <p:ext uri="{BB962C8B-B14F-4D97-AF65-F5344CB8AC3E}">
        <p14:creationId xmlns:p14="http://schemas.microsoft.com/office/powerpoint/2010/main" val="366479177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</a:t>
            </a:r>
          </a:p>
          <a:p>
            <a:pPr marL="0" indent="0">
              <a:buNone/>
            </a:pPr>
            <a:r>
              <a:rPr lang="hr-HR" sz="6000" dirty="0"/>
              <a:t>potrebno je:</a:t>
            </a:r>
          </a:p>
          <a:p>
            <a:pPr marL="0" indent="0">
              <a:buNone/>
            </a:pPr>
            <a:r>
              <a:rPr lang="hr-HR" sz="6000" dirty="0"/>
              <a:t>a) Odrediti S (skup stanja), R (relaciju prijelaza), L (funkciju označavanja).</a:t>
            </a:r>
          </a:p>
          <a:p>
            <a:pPr marL="0" indent="0">
              <a:buNone/>
            </a:pPr>
            <a:r>
              <a:rPr lang="hr-HR" sz="6000" dirty="0"/>
              <a:t>b) Odrediti sva stanja koja zadovoljavaju formulu A (s U p).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89531FC-D55F-4FF7-A4AA-089B1CC8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5" y="3180068"/>
            <a:ext cx="4554065" cy="31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9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</a:t>
            </a:r>
          </a:p>
          <a:p>
            <a:pPr marL="0" indent="0">
              <a:buNone/>
            </a:pPr>
            <a:r>
              <a:rPr lang="hr-HR" sz="6000" dirty="0"/>
              <a:t>potrebno je:</a:t>
            </a:r>
          </a:p>
          <a:p>
            <a:pPr marL="0" indent="0">
              <a:buNone/>
            </a:pPr>
            <a:r>
              <a:rPr lang="hr-HR" sz="6000" dirty="0"/>
              <a:t>a) Odrediti S (skup stanja), R (relaciju prijelaza), L (funkciju označavanja).</a:t>
            </a:r>
          </a:p>
          <a:p>
            <a:pPr marL="0" indent="0">
              <a:buNone/>
            </a:pPr>
            <a:r>
              <a:rPr lang="hr-HR" sz="6000" dirty="0"/>
              <a:t>b) Odrediti sva stanja koja zadovoljavaju formulu A (s U p).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6152822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solidFill>
                  <a:srgbClr val="C00000"/>
                </a:solidFill>
              </a:rPr>
              <a:t>Rj.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solidFill>
                  <a:srgbClr val="C00000"/>
                </a:solidFill>
              </a:rPr>
              <a:t>a) S = {S0, S1, S2, S3, S4}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solidFill>
                  <a:srgbClr val="C00000"/>
                </a:solidFill>
              </a:rPr>
              <a:t>R = {(S0,S1), (S0,S2), (S2,S2), (S1,S3), (S3,S4), (S4,S4)}.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solidFill>
                  <a:srgbClr val="C00000"/>
                </a:solidFill>
              </a:rPr>
              <a:t>L(S0) = {p,s}; L(S1) = {p,s}; L(S2) = {r}; L(S3) = {r,s}; L(S4) = {p}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6000" dirty="0">
                <a:solidFill>
                  <a:srgbClr val="C00000"/>
                </a:solidFill>
              </a:rPr>
              <a:t>b) S0 - da, S1 - da, S2 - ne, S3 - da, S4 - da.</a:t>
            </a:r>
            <a:endParaRPr lang="hr-HR" sz="6000" dirty="0">
              <a:solidFill>
                <a:srgbClr val="C00000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89531FC-D55F-4FF7-A4AA-089B1CC8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5" y="3180068"/>
            <a:ext cx="4554065" cy="31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499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EA37-A283-4532-9293-710D5C075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ZI 16/17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CA1C-735F-486B-8BDE-80E8A75BE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705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0" dirty="0"/>
              <a:t>Koji tip poruke je prikazan na komunikacijskom dijagramu na slici?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A698939-5181-4E8A-B790-CDEFF62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93" y="2195340"/>
            <a:ext cx="5811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2643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185-32BD-4C4A-AD57-27E44ED1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C27B-A6F2-4CF9-B73A-97ABDA67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0" i="0" u="none" strike="noStrike" baseline="0" dirty="0">
                <a:latin typeface="TTA4t00"/>
              </a:rPr>
              <a:t>Što su zahtjevi domene primjene?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296533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A27-4323-4EDE-A364-9A9BC467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A042-F442-4FBC-BC7E-E508F0CC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TTA4t00"/>
              </a:rPr>
              <a:t>Što su zahtjevi domene primjene?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Funkc. i nefunkc. zahtjevi koji proizlaze iz domene primjene/specifični su za domenu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primjene/karakteriziraju domenu primjene.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855152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8A42-2CB0-44CC-A0D8-6035C34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0076-1F16-4BC0-8B35-D4AD551F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latin typeface="TTA4t00"/>
              </a:rPr>
              <a:t>Navedite generičke aktivnosti procesa programskog inženjerstva.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485266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F17F-D0AE-4A2E-B59F-15F133AE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8551B-7345-4CE8-A84F-A43C526A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Navedite generičke aktivnosti procesa programskog inženjerstva.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Specifikacija, oblikovanje i implementacija, validacija i verifikacija, evolucija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50677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59A-6626-4001-8D28-EA1D543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46F5-162A-4EB9-B3D1-C48AFCE4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Navedite barem dvije značajke metodologije ubrzanog razvoja (engl.</a:t>
            </a:r>
          </a:p>
          <a:p>
            <a:pPr algn="l"/>
            <a:r>
              <a:rPr lang="hr-HR" sz="1800" b="0" i="0" u="none" strike="noStrike" baseline="0" dirty="0">
                <a:latin typeface="TTBFt00"/>
              </a:rPr>
              <a:t>agile methodology</a:t>
            </a:r>
            <a:r>
              <a:rPr lang="hr-HR" sz="1800" b="0" i="0" u="none" strike="noStrike" baseline="0" dirty="0">
                <a:latin typeface="TTA4t00"/>
              </a:rPr>
              <a:t>) programske potpore.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916162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56E-95A8-478C-ADBC-B352AF03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6176-6994-456C-B22C-0E5938F6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Navedite barem dvije značajke metodologije ubrzanog razvoja (engl.</a:t>
            </a:r>
          </a:p>
          <a:p>
            <a:pPr algn="l"/>
            <a:r>
              <a:rPr lang="hr-HR" sz="1800" b="0" i="0" u="none" strike="noStrike" baseline="0" dirty="0">
                <a:latin typeface="TTBFt00"/>
              </a:rPr>
              <a:t>agile methodology</a:t>
            </a:r>
            <a:r>
              <a:rPr lang="hr-HR" sz="1800" b="0" i="0" u="none" strike="noStrike" baseline="0" dirty="0">
                <a:latin typeface="TTA4t00"/>
              </a:rPr>
              <a:t>) programske potpore.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Iterativni razvoj, mali inkrementi, kontinuirano poboljšanje PP, naglasak na ljude i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suradnju, uključenost korisnika u proces razvoja…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0018784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DD7-8A77-48F7-8A1E-D8F907E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0E9-4BEE-4BFE-AB31-4B4AEBE9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4. </a:t>
            </a:r>
            <a:r>
              <a:rPr lang="hr-HR" sz="1800" b="0" i="0" u="none" strike="noStrike" baseline="0" dirty="0">
                <a:latin typeface="TT162t00"/>
              </a:rPr>
              <a:t>(1 bod) </a:t>
            </a:r>
            <a:r>
              <a:rPr lang="hr-HR" sz="1800" b="0" i="0" u="none" strike="noStrike" baseline="0" dirty="0">
                <a:latin typeface="TTA4t00"/>
              </a:rPr>
              <a:t>Koja je temeljna značajka vodopadnog modela (engl. </a:t>
            </a:r>
            <a:r>
              <a:rPr lang="hr-HR" sz="1800" b="0" i="0" u="none" strike="noStrike" baseline="0" dirty="0">
                <a:latin typeface="TTBFt00"/>
              </a:rPr>
              <a:t>Waterfall model</a:t>
            </a:r>
            <a:r>
              <a:rPr lang="hr-HR" sz="1800" b="0" i="0" u="none" strike="noStrike" baseline="0" dirty="0">
                <a:latin typeface="TTA4t00"/>
              </a:rPr>
              <a:t>)</a:t>
            </a:r>
          </a:p>
          <a:p>
            <a:pPr algn="l"/>
            <a:r>
              <a:rPr lang="hr-HR" sz="1800" b="0" i="0" u="none" strike="noStrike" baseline="0" dirty="0">
                <a:latin typeface="TTA4t00"/>
              </a:rPr>
              <a:t>razvoja programske potpore?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127874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B56E-0740-4A99-BEC3-DC4CACD6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C847-79E1-4A47-A8AD-2F1E0A93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4. </a:t>
            </a:r>
            <a:r>
              <a:rPr lang="hr-HR" sz="1800" b="0" i="0" u="none" strike="noStrike" baseline="0" dirty="0">
                <a:latin typeface="TT162t00"/>
              </a:rPr>
              <a:t>(1 bod) </a:t>
            </a:r>
            <a:r>
              <a:rPr lang="hr-HR" sz="1800" b="0" i="0" u="none" strike="noStrike" baseline="0" dirty="0">
                <a:latin typeface="TTA4t00"/>
              </a:rPr>
              <a:t>Koja je temeljna značajka vodopadnog modela (engl. </a:t>
            </a:r>
            <a:r>
              <a:rPr lang="hr-HR" sz="1800" b="0" i="0" u="none" strike="noStrike" baseline="0" dirty="0">
                <a:latin typeface="TTBFt00"/>
              </a:rPr>
              <a:t>Waterfall model</a:t>
            </a:r>
            <a:r>
              <a:rPr lang="hr-HR" sz="1800" b="0" i="0" u="none" strike="noStrike" baseline="0" dirty="0">
                <a:latin typeface="TTA4t00"/>
              </a:rPr>
              <a:t>)</a:t>
            </a:r>
          </a:p>
          <a:p>
            <a:pPr algn="l"/>
            <a:r>
              <a:rPr lang="hr-HR" sz="1800" b="0" i="0" u="none" strike="noStrike" baseline="0" dirty="0">
                <a:latin typeface="TTA4t00"/>
              </a:rPr>
              <a:t>Razvoja programske potpore?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Prethodna faza treba se završiti prije prelaska na novu fazu.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84947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B6D7-FD96-416B-B536-D7BFF063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DF90-8F60-46EB-AD79-8D6B4556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TA4t00"/>
              </a:rPr>
              <a:t>Navedite na koje ste sve načine u projektnoj dokumentaciji izrazili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korisničke zahtjeve?</a:t>
            </a:r>
          </a:p>
        </p:txBody>
      </p:sp>
    </p:spTree>
    <p:extLst>
      <p:ext uri="{BB962C8B-B14F-4D97-AF65-F5344CB8AC3E}">
        <p14:creationId xmlns:p14="http://schemas.microsoft.com/office/powerpoint/2010/main" val="379422737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DB56-211D-4327-887C-B6A5C965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732-1AD9-4D24-844D-B5642AC8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TA4t00"/>
              </a:rPr>
              <a:t>Navedite na koje ste sve načine u projektnoj dokumentaciji izrazili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korisničke zahtjeve?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UCovi s pripadajućim dijagramima (funkcionalni zahtjevi), sekv. dijagrami, lista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nefunkcionalnih zahtjeva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367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0" dirty="0"/>
              <a:t>Koji tip poruke je prikazan na komunikacijskom dijagramu na slici?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Asinkrona poruka (</a:t>
            </a:r>
            <a:r>
              <a:rPr lang="hr-HR" sz="6000" dirty="0" err="1">
                <a:solidFill>
                  <a:srgbClr val="C00000"/>
                </a:solidFill>
              </a:rPr>
              <a:t>engl.asynchronous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message</a:t>
            </a:r>
            <a:r>
              <a:rPr lang="hr-HR" sz="60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A698939-5181-4E8A-B790-CDEFF62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93" y="2195340"/>
            <a:ext cx="5811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19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AFA-8228-4069-9959-6835DEEF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a)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"/>
              </a:rPr>
              <a:t> Pas z </a:t>
            </a:r>
            <a:r>
              <a:rPr lang="hr-HR" sz="1800" b="1" i="0" u="none" strike="noStrike" baseline="0" dirty="0">
                <a:solidFill>
                  <a:srgbClr val="000080"/>
                </a:solidFill>
                <a:latin typeface="Courier-Bold"/>
              </a:rPr>
              <a:t>= </a:t>
            </a:r>
            <a:r>
              <a:rPr lang="hr-HR" sz="1800" b="1" i="0" u="none" strike="noStrike" baseline="0" dirty="0">
                <a:solidFill>
                  <a:srgbClr val="0000FF"/>
                </a:solidFill>
                <a:latin typeface="Courier-Bold"/>
              </a:rPr>
              <a:t>new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"/>
              </a:rPr>
              <a:t>Zivotinja</a:t>
            </a:r>
            <a:r>
              <a:rPr lang="hr-HR" sz="1800" b="1" i="0" u="none" strike="noStrike" baseline="0" dirty="0">
                <a:solidFill>
                  <a:srgbClr val="000080"/>
                </a:solidFill>
                <a:latin typeface="Courier-Bold"/>
              </a:rPr>
              <a:t>(); b)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DD3A3-F6F8-42B2-AC10-30613B5BC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05" y="1825625"/>
            <a:ext cx="6077026" cy="2830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2F0FF-4B89-429A-8FB4-3ED4E0A5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35" y="3330707"/>
            <a:ext cx="5618834" cy="29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408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C398-1E90-4C49-9E19-F5F7D957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86EA-0707-4B3C-98BC-8D9725B1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a) (1 bod) Obrazložite ispravnost/neispravnost sljedećeg retka u metodi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"/>
              </a:rPr>
              <a:t>main()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: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Courier"/>
              </a:rPr>
              <a:t>Pas z </a:t>
            </a:r>
            <a:r>
              <a:rPr lang="hr-HR" sz="1800" b="1" i="0" u="none" strike="noStrike" baseline="0" dirty="0">
                <a:solidFill>
                  <a:srgbClr val="000080"/>
                </a:solidFill>
                <a:latin typeface="Courier-Bold"/>
              </a:rPr>
              <a:t>= </a:t>
            </a:r>
            <a:r>
              <a:rPr lang="hr-HR" sz="1800" b="1" i="0" u="none" strike="noStrike" baseline="0" dirty="0">
                <a:solidFill>
                  <a:srgbClr val="0000FF"/>
                </a:solidFill>
                <a:latin typeface="Courier-Bold"/>
              </a:rPr>
              <a:t>new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"/>
              </a:rPr>
              <a:t>Zivotinja</a:t>
            </a:r>
            <a:r>
              <a:rPr lang="hr-HR" sz="1800" b="1" i="0" u="none" strike="noStrike" baseline="0" dirty="0">
                <a:solidFill>
                  <a:srgbClr val="000080"/>
                </a:solidFill>
                <a:latin typeface="Courier-Bold"/>
              </a:rPr>
              <a:t>();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Nije ispravan, budući da se ne može instancirati primjerak apstraktnog razreda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Zivotinja.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742221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3232-AA4E-4B6B-9629-A60D26B2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DA3D3-E3D2-4D6C-854C-E2EB30F97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074"/>
            <a:ext cx="10515600" cy="4080439"/>
          </a:xfrm>
        </p:spPr>
      </p:pic>
    </p:spTree>
    <p:extLst>
      <p:ext uri="{BB962C8B-B14F-4D97-AF65-F5344CB8AC3E}">
        <p14:creationId xmlns:p14="http://schemas.microsoft.com/office/powerpoint/2010/main" val="202432069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B056-4041-4E8E-89C9-4C1A8F02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A3D8-9757-4979-95B3-7B92EA60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Grrr!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Mijau!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Ja sam Pas.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Ja sam Zivotinja.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74336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FAB7-7E2D-4DAF-B6C8-B1385E32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49B0D-DB50-4260-813F-A8CF768A7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6021"/>
            <a:ext cx="10515600" cy="2090545"/>
          </a:xfrm>
        </p:spPr>
      </p:pic>
    </p:spTree>
    <p:extLst>
      <p:ext uri="{BB962C8B-B14F-4D97-AF65-F5344CB8AC3E}">
        <p14:creationId xmlns:p14="http://schemas.microsoft.com/office/powerpoint/2010/main" val="298094987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BB13-64C2-408A-8F5D-E56C1681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Najmanje 4 računala moraju se nalaziti u laboratoriju i svako se računalo mora nalaziti</a:t>
            </a:r>
            <a:b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</a:b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u nekom laboratoriju.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C0FCD-923C-481E-8583-E5EA34A5A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6021"/>
            <a:ext cx="10515600" cy="2090545"/>
          </a:xfrm>
        </p:spPr>
      </p:pic>
    </p:spTree>
    <p:extLst>
      <p:ext uri="{BB962C8B-B14F-4D97-AF65-F5344CB8AC3E}">
        <p14:creationId xmlns:p14="http://schemas.microsoft.com/office/powerpoint/2010/main" val="367140461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4318-9742-4B1C-8F4D-182DEA5E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C1D9-FEAC-44D1-9BBB-678F51C6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Navedite sve temeljne elemente komunikacijskog dijagrama i označite ih</a:t>
            </a:r>
          </a:p>
          <a:p>
            <a:pPr algn="l"/>
            <a:r>
              <a:rPr lang="hr-HR" sz="1800" b="0" i="0" u="none" strike="noStrike" baseline="0" dirty="0">
                <a:latin typeface="TTA4t00"/>
              </a:rPr>
              <a:t>na skiciranom hipotetskom primjeru.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569484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1EDC-1323-4116-A43C-5A0A1260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1FC7-1D13-47A3-8063-F1C5F98C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Navedite sve temeljne elemente komunikacijskog dijagrama i označite ih</a:t>
            </a:r>
          </a:p>
          <a:p>
            <a:pPr algn="l"/>
            <a:r>
              <a:rPr lang="hr-HR" sz="1800" b="0" i="0" u="none" strike="noStrike" baseline="0" dirty="0">
                <a:latin typeface="TTA4t00"/>
              </a:rPr>
              <a:t>na skiciranom hipotetskom primjeru.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Aktori (ili objekti), veze između aktora/objekata, poruke sa zadanim smjerom i brojčanim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redoslijedom izvođenja.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&lt;&lt;neka skica ovdje&gt;&gt;...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887210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54A-D2AC-4E3F-B2E1-B403791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264B-040F-4A01-88B2-3F060B23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TA4t00"/>
              </a:rPr>
              <a:t>Kako je organiziran primjenski program u arhitekturi zasnovanoj na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uslugama?</a:t>
            </a:r>
          </a:p>
        </p:txBody>
      </p:sp>
    </p:spTree>
    <p:extLst>
      <p:ext uri="{BB962C8B-B14F-4D97-AF65-F5344CB8AC3E}">
        <p14:creationId xmlns:p14="http://schemas.microsoft.com/office/powerpoint/2010/main" val="175864742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D245-14B6-498D-BECA-C3BE7EFA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6F5F-CD5A-44A1-AEC8-B9CFDFED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TA4t00"/>
              </a:rPr>
              <a:t>Kako je organiziran primjenski program u arhitekturi zasnovanoj na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uslugama?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Uslužno usmjerena arhitektura organizira primjenski program (cjelovitu aplikaciju) kao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kolekciju usluga koje međusobno komuniciraju uporabom dobro definiranih sučelja.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169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Objasnite što su značke i kako se kreću u UML dijagramu aktivnosti (engl. </a:t>
            </a:r>
            <a:r>
              <a:rPr lang="hr-HR" sz="6000" dirty="0" err="1"/>
              <a:t>activity</a:t>
            </a:r>
            <a:r>
              <a:rPr lang="hr-HR" sz="6000" dirty="0"/>
              <a:t> </a:t>
            </a:r>
            <a:r>
              <a:rPr lang="hr-HR" sz="6000" dirty="0" err="1"/>
              <a:t>diagram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567897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6064-FAAB-4D8D-A0E7-C5CDBFB8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ABA5-194F-472B-943F-787F0AD2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Koji su minimalni elementi kojima se opisuju oblikovni obrasci (engl.</a:t>
            </a:r>
          </a:p>
          <a:p>
            <a:pPr algn="l"/>
            <a:r>
              <a:rPr lang="hr-HR" sz="1800" b="0" i="0" u="none" strike="noStrike" baseline="0" dirty="0">
                <a:latin typeface="TTBFt00"/>
              </a:rPr>
              <a:t>design pattern</a:t>
            </a:r>
            <a:r>
              <a:rPr lang="hr-HR" sz="1800" b="0" i="0" u="none" strike="noStrike" baseline="0" dirty="0">
                <a:latin typeface="TTA4t00"/>
              </a:rPr>
              <a:t>)? Naputak: rješenje prikažite tablično.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62344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121F-B710-4A61-818F-51A249A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FB75-9D1E-4EEF-91C3-D637F17B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Koji su minimalni elementi kojima se opisuju oblikovni obrasci (engl.</a:t>
            </a:r>
          </a:p>
          <a:p>
            <a:pPr algn="l"/>
            <a:r>
              <a:rPr lang="hr-HR" sz="1800" b="0" i="0" u="none" strike="noStrike" baseline="0" dirty="0">
                <a:latin typeface="TTBFt00"/>
              </a:rPr>
              <a:t>design pattern</a:t>
            </a:r>
            <a:r>
              <a:rPr lang="hr-HR" sz="1800" b="0" i="0" u="none" strike="noStrike" baseline="0" dirty="0">
                <a:latin typeface="TTA4t00"/>
              </a:rPr>
              <a:t>)? Naputak: rješenje prikažite tablično.</a:t>
            </a:r>
          </a:p>
          <a:p>
            <a:pPr algn="l"/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65DE0-438C-4A13-9FFF-438A9917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0" y="3344055"/>
            <a:ext cx="5868140" cy="30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8554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7B0F-36DF-40D9-99F9-A4578C79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B9513-E04E-4F38-A7BF-A5ADD0A6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875" y="1825625"/>
            <a:ext cx="7166249" cy="4351338"/>
          </a:xfrm>
        </p:spPr>
      </p:pic>
    </p:spTree>
    <p:extLst>
      <p:ext uri="{BB962C8B-B14F-4D97-AF65-F5344CB8AC3E}">
        <p14:creationId xmlns:p14="http://schemas.microsoft.com/office/powerpoint/2010/main" val="256739766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A18C-00E8-4807-A21F-32FDF35B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83D1-787B-46DB-9D69-4F0D2EAD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Controler i accessor</a:t>
            </a:r>
          </a:p>
        </p:txBody>
      </p:sp>
    </p:spTree>
    <p:extLst>
      <p:ext uri="{BB962C8B-B14F-4D97-AF65-F5344CB8AC3E}">
        <p14:creationId xmlns:p14="http://schemas.microsoft.com/office/powerpoint/2010/main" val="151997115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8CAE-BC77-4D80-8CB3-69E60CCE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87A0-6268-4601-A848-77517586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Za slučaj arhitekture klijent-poslužitelj, kada postoji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BFt00"/>
              </a:rPr>
              <a:t>n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spojenih klijenata,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izračunajte minimalan broj dretvi pri radu poslužitelja implementiranog objektno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usmjerenim radnim okvirom OCSF (NAPOMENA: zanemarite administracijske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dretve, dretve OS-a, VM,...).</a:t>
            </a:r>
          </a:p>
        </p:txBody>
      </p:sp>
    </p:spTree>
    <p:extLst>
      <p:ext uri="{BB962C8B-B14F-4D97-AF65-F5344CB8AC3E}">
        <p14:creationId xmlns:p14="http://schemas.microsoft.com/office/powerpoint/2010/main" val="276032159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2DE-9459-404E-B10B-77D20C53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0820-A5C3-41FE-A4FC-1F7C0AF6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solidFill>
                  <a:srgbClr val="FF0000"/>
                </a:solidFill>
                <a:latin typeface="TTBFt00"/>
              </a:rPr>
              <a:t>Rješenje: n+1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773076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F57E-3997-4FBD-931C-98B97F6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9921-41F9-4CDE-8F3D-D68EBDA8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Funkcija ima tri parametra koji su dvoznamenkasti cijeli brojevi. Funkciju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je potrebno ispitati primjenom tehnike kombinacijskog ispitivanja (engl.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TBFt00"/>
              </a:rPr>
              <a:t>Combination testing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).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Izračunajte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broj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potrebnih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ispitnih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slučajeva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728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2BC5-4500-48F7-944B-0F32B07E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AEC-F15E-45E1-A8DA-2D2BBAC2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Funkcija ima tri parametra koji su dvoznamenkasti cijeli brojevi. Funkciju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je potrebno ispitati primjenom tehnike kombinacijskog ispitivanja (engl.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TBFt00"/>
              </a:rPr>
              <a:t>Combination testing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).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Izračunajte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broj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potrebnih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ispitnih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TA4t00"/>
              </a:rPr>
              <a:t>slučajeva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TA4t00"/>
              </a:rPr>
              <a:t>.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Rješenje: ulazne vrijednosti -99..99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199*199*199= 7 880 599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bilo bi izvrsno da studenti prokomentiraju i neispravne vrijednosti ulaza.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530148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50B-C7CA-49EA-831F-903FAE3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1A8F-B069-4548-B3FE-728C1497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Objasnite postupak inkrementalnog integracijskog ispitivanja odozdo na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gore (engl.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BFt00"/>
              </a:rPr>
              <a:t>Bottom Up integration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57569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AEA-514B-4353-A19E-8B4754DE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BD3B-38C8-4994-84E2-3D089C0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Objasnite postupak inkrementalnog integracijskog ispitivanja odozdo na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gore (engl.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BFt00"/>
              </a:rPr>
              <a:t>Bottom Up integration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)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Razvijaju se i ispituju najprije krajnje komponente, a program se izgrađuje inkrementalno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povezuju ove komponente u veće cjeline.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Potrebno je razvijati upravljačke programe, ali nisu potrebne prividne komponente.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58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1416A-5A2B-4C0C-86DB-5510906BC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OPP_ZI_2018_2019_GrupaB_R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5E5F3CE-0AEB-4044-B3FD-27A37251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206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Objasnite što su značke i kako se kreću u UML dijagramu aktivnosti (engl. </a:t>
            </a:r>
            <a:r>
              <a:rPr lang="hr-HR" sz="6000" dirty="0" err="1"/>
              <a:t>activity</a:t>
            </a:r>
            <a:r>
              <a:rPr lang="hr-HR" sz="6000" dirty="0"/>
              <a:t> </a:t>
            </a:r>
            <a:r>
              <a:rPr lang="hr-HR" sz="6000" dirty="0" err="1"/>
              <a:t>diagram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Značke su dio semantike bez grafičkog prikaza. Značka može predstavljati: upravljački tijek; objekt; podatak. Kreću se od izvorišta prema odredištu vezama ovisno o: ispunjenim uvjetima izvornog čvora, postavljenim uvjetima veza (engl. </a:t>
            </a:r>
            <a:r>
              <a:rPr lang="hr-HR" sz="6000" dirty="0" err="1">
                <a:solidFill>
                  <a:srgbClr val="C00000"/>
                </a:solidFill>
              </a:rPr>
              <a:t>Edge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guard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conditions</a:t>
            </a:r>
            <a:r>
              <a:rPr lang="hr-HR" sz="6000" dirty="0">
                <a:solidFill>
                  <a:srgbClr val="C00000"/>
                </a:solidFill>
              </a:rPr>
              <a:t>), preduvjetima ciljnog čvora.</a:t>
            </a:r>
          </a:p>
        </p:txBody>
      </p:sp>
    </p:spTree>
    <p:extLst>
      <p:ext uri="{BB962C8B-B14F-4D97-AF65-F5344CB8AC3E}">
        <p14:creationId xmlns:p14="http://schemas.microsoft.com/office/powerpoint/2010/main" val="362347206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F69D-97D2-4C0D-B057-26838291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E2C8-5E7E-48F3-8443-6BC1DF82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1800" b="0" i="0" u="none" strike="noStrike" baseline="0" dirty="0">
                <a:latin typeface="TTA4t00"/>
              </a:rPr>
              <a:t>Za sljedeću funkciju:</a:t>
            </a:r>
          </a:p>
          <a:p>
            <a:pPr algn="l"/>
            <a:r>
              <a:rPr lang="pl-PL" sz="1800" b="0" i="0" u="none" strike="noStrike" baseline="0" dirty="0">
                <a:latin typeface="TTA4t00"/>
              </a:rPr>
              <a:t>a) (1 bod) nacrtajte graf tijeka programa,</a:t>
            </a:r>
          </a:p>
          <a:p>
            <a:pPr algn="l"/>
            <a:r>
              <a:rPr lang="hr-HR" sz="1800" b="0" i="0" u="none" strike="noStrike" baseline="0" dirty="0">
                <a:latin typeface="TTA4t00"/>
              </a:rPr>
              <a:t>b) (1 bod) odredite njezinu ciklomatsku složenost. Navedite formulu za izračun.</a:t>
            </a:r>
          </a:p>
          <a:p>
            <a:pPr algn="l"/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0EA6F-69F5-4A04-A84D-1407FC84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2922548"/>
            <a:ext cx="4988970" cy="33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763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1F6-90C8-4833-A820-A3CA2671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b) CV(G) = 14 - 12 + 2 = 4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46C53-17FF-4D5F-872C-19A870D82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84" y="1825625"/>
            <a:ext cx="4170032" cy="4351338"/>
          </a:xfrm>
        </p:spPr>
      </p:pic>
    </p:spTree>
    <p:extLst>
      <p:ext uri="{BB962C8B-B14F-4D97-AF65-F5344CB8AC3E}">
        <p14:creationId xmlns:p14="http://schemas.microsoft.com/office/powerpoint/2010/main" val="235402281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2EF1-CE0C-4673-87F3-5FA6AC0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0053-0B84-4D8E-9F37-9C2B0FC4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17.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U timskom razvoju programske potpore pojedine dijelove istodobno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razvija više članova tima. Tim koristi GITLab sustav za upravljanje inačicama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datoteka (engl.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BFt00"/>
              </a:rPr>
              <a:t>Version control, revision control, source control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). Gdje su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smješteni podaci izvornog koda koje mijenjaju članovi tima tijekom programiranja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(obrazložite odgovor)? Da li je moguć istodoban rad više članova tima na istom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izvornom kodu?</a:t>
            </a:r>
          </a:p>
        </p:txBody>
      </p:sp>
    </p:spTree>
    <p:extLst>
      <p:ext uri="{BB962C8B-B14F-4D97-AF65-F5344CB8AC3E}">
        <p14:creationId xmlns:p14="http://schemas.microsoft.com/office/powerpoint/2010/main" val="336917534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7089-137E-4702-AA01-DE656AFE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1C3A-976D-496D-A79E-BB69EB3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17.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U timskom razvoju programske potpore pojedine dijelove istodobno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razvija više članova tima. Tim koristi GITLab sustav za upravljanje inačicama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datoteka (engl.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BFt00"/>
              </a:rPr>
              <a:t>Version control, revision control, source control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). Gdje su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smješteni podaci izvornog koda koje mijenjaju članovi tima tijekom programiranja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(obrazložite odgovor)? Da li je moguć istodoban rad više članova tima na istom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izvornom kodu?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• </a:t>
            </a: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 u lokalnim repozitorijima kod članova tima, moguć je istodoban rad.</a:t>
            </a:r>
          </a:p>
          <a:p>
            <a:pPr algn="l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47850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BD2C-5CD4-4855-BA56-4ACFC81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6508-F77A-4EEB-B741-AE6617AA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18.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Definirajte potrebne predikate i konstante te preslikajte rečenicu u dobro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definiranu formulu predikatne logike prvoga reda: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imes-Roman"/>
              </a:rPr>
              <a:t>"Ana promijeni svaki recept za tortu."</a:t>
            </a:r>
          </a:p>
          <a:p>
            <a:pPr algn="l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81424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BFB9-4819-46F2-A28B-69ACAF30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4E4E-AA33-4200-8D52-666C1C17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18.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Definirajte potrebne predikate i konstante te preslikajte rečenicu u dobro</a:t>
            </a:r>
          </a:p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definiranu formulu predikatne logike prvoga reda:</a:t>
            </a:r>
          </a:p>
          <a:p>
            <a:pPr algn="l"/>
            <a:r>
              <a:rPr lang="pl-PL" sz="1800" b="0" i="0" u="none" strike="noStrike" baseline="0" dirty="0">
                <a:solidFill>
                  <a:srgbClr val="000000"/>
                </a:solidFill>
                <a:latin typeface="Times-Roman"/>
              </a:rPr>
              <a:t>"Ana promijeni svaki recept za tortu."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</a:t>
            </a:r>
          </a:p>
          <a:p>
            <a:pPr algn="l"/>
            <a:r>
              <a:rPr lang="es-ES" sz="1800" b="0" i="0" u="none" strike="noStrike" baseline="0" dirty="0">
                <a:solidFill>
                  <a:srgbClr val="FF0000"/>
                </a:solidFill>
                <a:latin typeface="TTA4t00"/>
              </a:rPr>
              <a:t>P(</a:t>
            </a:r>
            <a:r>
              <a:rPr lang="es-ES" sz="1800" b="0" i="0" u="none" strike="noStrike" baseline="0" dirty="0" err="1">
                <a:solidFill>
                  <a:srgbClr val="FF0000"/>
                </a:solidFill>
                <a:latin typeface="TTA4t00"/>
              </a:rPr>
              <a:t>x,y</a:t>
            </a:r>
            <a:r>
              <a:rPr lang="es-ES" sz="1800" b="0" i="0" u="none" strike="noStrike" baseline="0" dirty="0">
                <a:solidFill>
                  <a:srgbClr val="FF0000"/>
                </a:solidFill>
                <a:latin typeface="TTA4t00"/>
              </a:rPr>
              <a:t>) = x </a:t>
            </a:r>
            <a:r>
              <a:rPr lang="es-ES" sz="1800" b="0" i="0" u="none" strike="noStrike" baseline="0" dirty="0" err="1">
                <a:solidFill>
                  <a:srgbClr val="FF0000"/>
                </a:solidFill>
                <a:latin typeface="TTA4t00"/>
              </a:rPr>
              <a:t>promijeni</a:t>
            </a:r>
            <a:r>
              <a:rPr lang="es-ES" sz="1800" b="0" i="0" u="none" strike="noStrike" baseline="0" dirty="0">
                <a:solidFill>
                  <a:srgbClr val="FF0000"/>
                </a:solidFill>
                <a:latin typeface="TTA4t00"/>
              </a:rPr>
              <a:t> y</a:t>
            </a:r>
          </a:p>
          <a:p>
            <a:pPr algn="l"/>
            <a:r>
              <a:rPr lang="pl-PL" sz="1800" b="0" i="0" u="none" strike="noStrike" baseline="0" dirty="0">
                <a:solidFill>
                  <a:srgbClr val="FF0000"/>
                </a:solidFill>
                <a:latin typeface="TTA4t00"/>
              </a:rPr>
              <a:t>RT(x) = x je recept za tortu</a:t>
            </a:r>
          </a:p>
          <a:p>
            <a:pPr algn="l"/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Ana = konst.</a:t>
            </a:r>
          </a:p>
          <a:p>
            <a:pPr algn="l"/>
            <a:r>
              <a:rPr lang="sv-SE" sz="1800" b="0" i="0" u="none" strike="noStrike" baseline="0" dirty="0">
                <a:solidFill>
                  <a:srgbClr val="FF0000"/>
                </a:solidFill>
                <a:latin typeface="Symbol" panose="05050102010706020507" pitchFamily="18" charset="2"/>
              </a:rPr>
              <a:t>"</a:t>
            </a:r>
            <a:r>
              <a:rPr lang="sv-SE" sz="1800" b="0" i="0" u="none" strike="noStrike" baseline="0" dirty="0">
                <a:solidFill>
                  <a:srgbClr val="FF0000"/>
                </a:solidFill>
                <a:latin typeface="TTA4t00"/>
              </a:rPr>
              <a:t>x (RT(x) </a:t>
            </a:r>
            <a:r>
              <a:rPr lang="sv-SE" sz="1800" b="0" i="0" u="none" strike="noStrike" baseline="0" dirty="0">
                <a:solidFill>
                  <a:srgbClr val="FF0000"/>
                </a:solidFill>
                <a:latin typeface="TTA5t00"/>
              </a:rPr>
              <a:t> </a:t>
            </a:r>
            <a:r>
              <a:rPr lang="sv-SE" sz="1800" b="0" i="0" u="none" strike="noStrike" baseline="0" dirty="0">
                <a:solidFill>
                  <a:srgbClr val="FF0000"/>
                </a:solidFill>
                <a:latin typeface="TTA4t00"/>
              </a:rPr>
              <a:t>P(Ana,x))</a:t>
            </a:r>
          </a:p>
        </p:txBody>
      </p:sp>
    </p:spTree>
    <p:extLst>
      <p:ext uri="{BB962C8B-B14F-4D97-AF65-F5344CB8AC3E}">
        <p14:creationId xmlns:p14="http://schemas.microsoft.com/office/powerpoint/2010/main" val="217835653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8786-BCA2-4AB7-8E65-3D37202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358C-4EF5-44F8-A8C6-38B77F6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19.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TTA4t00"/>
              </a:rPr>
              <a:t>Što je to model formalnog logičkog sustava?</a:t>
            </a:r>
          </a:p>
        </p:txBody>
      </p:sp>
    </p:spTree>
    <p:extLst>
      <p:ext uri="{BB962C8B-B14F-4D97-AF65-F5344CB8AC3E}">
        <p14:creationId xmlns:p14="http://schemas.microsoft.com/office/powerpoint/2010/main" val="60195271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5DBB-E3CE-43D6-9D1E-3FDCACCD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B743-8584-456A-BF6B-3CB03C95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sz="2800" b="0" i="0" u="none" strike="noStrike" baseline="0" dirty="0">
                <a:solidFill>
                  <a:srgbClr val="000000"/>
                </a:solidFill>
                <a:latin typeface="TTA4t00"/>
              </a:rPr>
              <a:t>19.</a:t>
            </a:r>
            <a:r>
              <a:rPr lang="hr-HR" sz="2800" b="0" i="0" u="none" strike="noStrike" baseline="0" dirty="0">
                <a:solidFill>
                  <a:srgbClr val="000000"/>
                </a:solidFill>
                <a:latin typeface="TT162t00"/>
              </a:rPr>
              <a:t>(1 bod) </a:t>
            </a:r>
            <a:r>
              <a:rPr lang="hr-HR" sz="2800" b="0" i="0" u="none" strike="noStrike" baseline="0" dirty="0">
                <a:solidFill>
                  <a:srgbClr val="000000"/>
                </a:solidFill>
                <a:latin typeface="TTA4t00"/>
              </a:rPr>
              <a:t>Što je to model formalnog logičkog sustava?</a:t>
            </a:r>
          </a:p>
          <a:p>
            <a:pPr algn="l"/>
            <a:r>
              <a:rPr lang="hr-HR" sz="2800" b="0" i="0" u="none" strike="noStrike" baseline="0" dirty="0">
                <a:solidFill>
                  <a:srgbClr val="FF0000"/>
                </a:solidFill>
                <a:latin typeface="TTA4t00"/>
              </a:rPr>
              <a:t>Rj. Neka interpretacija je model FLS ako evaluira sve njegove formule u istinito.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244369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16B4-6208-4659-9535-D8E18597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2BB24-930F-425C-935D-5BA276E2F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2519950"/>
            <a:ext cx="7278116" cy="2962688"/>
          </a:xfrm>
        </p:spPr>
      </p:pic>
    </p:spTree>
    <p:extLst>
      <p:ext uri="{BB962C8B-B14F-4D97-AF65-F5344CB8AC3E}">
        <p14:creationId xmlns:p14="http://schemas.microsoft.com/office/powerpoint/2010/main" val="248044113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B0B8-D57A-43CE-A337-FA8B8154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Rj.</a:t>
            </a:r>
            <a:b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</a:b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a) S = {S0, S1, S2, S3, S4 }</a:t>
            </a:r>
            <a:b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</a:br>
            <a:r>
              <a:rPr lang="pt-BR" sz="1800" b="0" i="0" u="none" strike="noStrike" baseline="0" dirty="0">
                <a:solidFill>
                  <a:srgbClr val="FF0000"/>
                </a:solidFill>
                <a:latin typeface="TTA4t00"/>
              </a:rPr>
              <a:t>R = {(S0,S1), (S0,S2), (S2,S2), (S1,S3), (S3,S3), (S3,S4), (S4,S4)}.</a:t>
            </a:r>
            <a:br>
              <a:rPr lang="pt-BR" sz="1800" b="0" i="0" u="none" strike="noStrike" baseline="0" dirty="0">
                <a:solidFill>
                  <a:srgbClr val="FF0000"/>
                </a:solidFill>
                <a:latin typeface="TTA4t00"/>
              </a:rPr>
            </a:br>
            <a: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  <a:t>L(S0) = {p,s}; L(S1) = {p,s}; L(S2) = {r}; L(S3) = {r,s}; L(S4) = {p}</a:t>
            </a:r>
            <a:br>
              <a:rPr lang="hr-HR" sz="1800" b="0" i="0" u="none" strike="noStrike" baseline="0" dirty="0">
                <a:solidFill>
                  <a:srgbClr val="FF0000"/>
                </a:solidFill>
                <a:latin typeface="TTA4t00"/>
              </a:rPr>
            </a:br>
            <a:r>
              <a:rPr lang="pt-BR" sz="1800" b="0" i="0" u="none" strike="noStrike" baseline="0" dirty="0">
                <a:solidFill>
                  <a:srgbClr val="FF0000"/>
                </a:solidFill>
                <a:latin typeface="TTA4t00"/>
              </a:rPr>
              <a:t>b) S0 - da, S1 - da, S2 - ne, S3 - ne, S4 - da.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F6BCA-5A54-47E2-A4CC-71B15F60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2519950"/>
            <a:ext cx="7278116" cy="2962688"/>
          </a:xfrm>
        </p:spPr>
      </p:pic>
    </p:spTree>
    <p:extLst>
      <p:ext uri="{BB962C8B-B14F-4D97-AF65-F5344CB8AC3E}">
        <p14:creationId xmlns:p14="http://schemas.microsoft.com/office/powerpoint/2010/main" val="86783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Kod kojeg je arhitekturnog obrasca (engl. </a:t>
            </a:r>
            <a:r>
              <a:rPr lang="hr-HR" sz="6000" dirty="0" err="1"/>
              <a:t>architectural</a:t>
            </a:r>
            <a:r>
              <a:rPr lang="hr-HR" sz="6000" dirty="0"/>
              <a:t> </a:t>
            </a:r>
            <a:r>
              <a:rPr lang="hr-HR" sz="6000" dirty="0" err="1"/>
              <a:t>pattern</a:t>
            </a:r>
            <a:r>
              <a:rPr lang="hr-HR" sz="6000" dirty="0"/>
              <a:t>) jedna od temeljnih značajki implicitno pozivanje komponenata?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774493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5AA5-C47B-4187-871D-01DEFB97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17/18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2DD-1365-443B-9EB0-B821E303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827065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ECA1-4098-4470-908D-50C89CCA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4111-1793-4291-84F7-413838A9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(1 bod) Navedite značajke dobrog programskog proizvoda.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50749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8565-3E15-45DB-8534-329C7F7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ECD0-1A4B-48BB-B6BE-195A097D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(1 bod) Navedite značajke dobrog programskog proizvoda.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Rj. Programski proizvod mora osigurati traženu funkcionalnost i performanse, te mora biti prihvatljiv korisniku, pouzdan i mora se moći održavati.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57147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8C02-08AC-498F-B3DC-5D27D14F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CFF5-7FF7-410D-A40D-D18283C4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(1 bod) Navedite metode izlučivanja korisničkih zahtjeva.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252417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A0DD-8477-4EA0-B384-D3DE33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EB9-42A5-4D95-A71A-2FCA3DEC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(1 bod) Navedite metode izlučivanja korisničkih zahtjeva.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Rj. intervjuiranje, scenarij, obrasci uporabe, dinamičke interakcije korištenjem sekvencijskih dijagrama.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12432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D9BF-D98E-4396-83D8-9696B39C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B398-4AAC-407E-9BBF-A27666DE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(1 bod) Navedite tri osnovna Scrum artefakta.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850218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EB2E-D7E3-4981-AA77-3F44BF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81FE-EE51-465F-BAB3-E6273071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(1 bod) Navedite tri osnovna Scrum artefakta.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Rj. Projektni dnevnik zaostataka (Product Backlog), Sprint dnevnik (Sprint backlog) i inkrement.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704809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1E5B-0D9C-434E-90E0-8E1AF75F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7A81-62D8-401D-938A-3513F229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(1 bod) Navedite klasifikaciju arhitekture programske potpore po dosegu.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267342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A93F-A8E8-4DB5-A203-F668A585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5C2A-69CC-4101-9185-601FEA9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Rj. Koncepcijska, logička, izvršna.</a:t>
            </a:r>
          </a:p>
          <a:p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608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88F9-302D-4CC2-9318-F2A855D4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F08-591F-4270-9888-CFB75B10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(1 bod) Objasnite princip dobrog oblikovanja programske potpore: oblikuj konzervativno (engl. design defensively).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493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Kod kojeg je arhitekturnog obrasca (engl. </a:t>
            </a:r>
            <a:r>
              <a:rPr lang="hr-HR" sz="6000" dirty="0" err="1"/>
              <a:t>architectural</a:t>
            </a:r>
            <a:r>
              <a:rPr lang="hr-HR" sz="6000" dirty="0"/>
              <a:t> </a:t>
            </a:r>
            <a:r>
              <a:rPr lang="hr-HR" sz="6000" dirty="0" err="1"/>
              <a:t>pattern</a:t>
            </a:r>
            <a:r>
              <a:rPr lang="hr-HR" sz="6000" dirty="0"/>
              <a:t>) jedna od temeljnih značajki implicitno pozivanje komponenata?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: Kod arhitekture zasnovane na događajima (engl. event-</a:t>
            </a:r>
            <a:r>
              <a:rPr lang="hr-HR" sz="6000" dirty="0" err="1">
                <a:solidFill>
                  <a:srgbClr val="C00000"/>
                </a:solidFill>
              </a:rPr>
              <a:t>based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architecture</a:t>
            </a:r>
            <a:r>
              <a:rPr lang="hr-HR" sz="6000" dirty="0">
                <a:solidFill>
                  <a:srgbClr val="C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477597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DED-43E9-4BE1-BFCE-78110AB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BF7E-21EF-4AD5-9C02-E30E55E8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Rj. Ne koristiti pretpostavke kako će netko upotrebljavati oblikovanu komponentu obraditi sve slučajeve u kojima se komponenta može neprikladno upotrijebiti provjeriti valjanost ulaza u komponentu provjerom definiranih pretpostavki.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8431741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F204-7818-49AA-932C-091F022E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430CD-9BE5-49E4-8CD0-D5C4584E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190" y="630315"/>
            <a:ext cx="4608462" cy="5546648"/>
          </a:xfrm>
        </p:spPr>
      </p:pic>
    </p:spTree>
    <p:extLst>
      <p:ext uri="{BB962C8B-B14F-4D97-AF65-F5344CB8AC3E}">
        <p14:creationId xmlns:p14="http://schemas.microsoft.com/office/powerpoint/2010/main" val="79591215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45D-3BAE-46D1-8CF9-9A6CBB9B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D80B-3DF8-46BE-A9FB-5FDED56F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a) (1 bod) Obrazložite ispravnost/neispravnost sljedećeg retka u metodi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IRed red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BankovnaUsluga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hr-H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Implementira li ispravno razred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BankovnaUsluga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sučelje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IRed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? Ukratko objasnite odgovor. </a:t>
            </a:r>
          </a:p>
        </p:txBody>
      </p:sp>
    </p:spTree>
    <p:extLst>
      <p:ext uri="{BB962C8B-B14F-4D97-AF65-F5344CB8AC3E}">
        <p14:creationId xmlns:p14="http://schemas.microsoft.com/office/powerpoint/2010/main" val="68976089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1B2-D1B3-4BCB-A7BC-DF124209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D196-1963-4329-BD34-C6F7B574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a) (1 bod) Obrazložite ispravnost/neispravnost sljedećeg retka u metodi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IRed red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new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BankovnaUsluga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hr-H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Nije ispravan, budući da se ne može instancirati primjerak apstraktnog razreda BankovnaUsluga.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Implementira li ispravno razred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BankovnaUsluga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sučelje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IRed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? Ukratko objasnite odgovor.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Da, implementacija sučelja je ispravna, budući da za obje metode definirane u sučelju postoji valjana implementacija.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132288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7463-1957-45FF-B7F5-FDF3183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7E15-94D3-4E17-9D58-D736E427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2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7. (1 bod) Prema donjem dijagramu razreda, odgovorite: koliki je najmanji, a koliki je najveći broj rezervacija prisutnih u sustavu, ako u sustavu postoje 5 putnika i 2 specifična leta? 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5F1B-A113-4858-81A6-C4CF4442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05" y="4642684"/>
            <a:ext cx="550621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3106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A5D7-DD30-4EDE-904D-A0F553F1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FC3-E8BD-4C5C-973E-E572923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Svaki od 5 putnika može imati između 0 i 2 rezervacije. Najmanji broj rezervacija u sustavu je stoga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, a najveći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10. </a:t>
            </a:r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Obrazloženje (studenti ne moraju navoditi): Budući da je svaka rezervacija povezana s točno jednim specifičnim letom, a svaki specifični let može imati od 0 do 80 rezervacija, to se može dogoditi da sve rezervacije budu na istom letu. Ograničenje je na strani Putnik - Rezervacija, budući da 2 specifična leta mogu imati između 0 i 160 rezervacija. Međutim, ako postoji više od 160 rezervacija u sustavu, broj putnika u sustavu bi morao biti veći, što ovdje nije slučaj.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59973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ED33-C955-459F-AF16-9F8A4E7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5AA-C92B-4E03-9646-4DD84A9C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Opišite uvjete kretanja znački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token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 u UML dijagramu aktivnosti (engl. a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ctivity diagram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8389-EC57-4225-B514-0B5BC8BA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082-D313-4E45-BA1B-5DFF01F3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Opišite uvjete kretanja znački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token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 u UML dijagramu aktivnosti (engl. a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ctivity diagram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dio semantike bez grafičkog prikaza. Značka može predstavljati: upravljački tijek; objekt; podatak. Kreću se od izvorišta prema odredištu vezama ovisno o: ispunjenim uvjetima izvornog čvora, postavljenim uvjetima veza (engl. Edge guard conditions), preduvjetima ciljnog čvora.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767943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DFED-6387-411E-B2ED-FA829AB2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05CB-3E4A-4AC6-9C4E-2398D513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11. (1 bod) Koji je cilj provođenja aktivnosti ispitivanja u procesu oblikovanja programske potpore?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545732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8B15-CEFA-4CAD-B572-83CF4BF0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B434-5594-4399-8B4E-8ACDD0C1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11. (1 bod) Koji je cilj provođenja aktivnosti ispitivanja u procesu oblikovanja programske potpore?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Rješenje: Otkrivanje informacija o ispravnosti i kvaliteti, te poboljšanja pronalaženjem kvarova i problema ispitivane programske podrške.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Priznaje se i kraće rješenje: pronalaženje pogrešaka.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8054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2266767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8692-AB74-4760-9D4D-7DC0F7B1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FCA7-1211-4F9C-A58B-E3BADC6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14. (1 bod) Navedite osnovno svojstvo razina u općenitoj višerazinskoj arhitekturi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n-tier architecture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0260982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6729-EEA0-49C6-ADF4-61120704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ABDC-6E3F-4055-ABC8-62329165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14. (1 bod) Navedite osnovno svojstvo razina u općenitoj višerazinskoj arhitekturi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n-tier architecture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Predstavlja proširenje raspodijeljene arhitekture klijent – poslužitelj. Razina zatvara (skriva, enkapsulira) skup usluga i implementacijske detalje niže razine o kojoj ovisi. </a:t>
            </a:r>
          </a:p>
        </p:txBody>
      </p:sp>
    </p:spTree>
    <p:extLst>
      <p:ext uri="{BB962C8B-B14F-4D97-AF65-F5344CB8AC3E}">
        <p14:creationId xmlns:p14="http://schemas.microsoft.com/office/powerpoint/2010/main" val="151389741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89FA-4275-4847-940B-A50C7E4A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821B-C8B1-4AA7-B508-F14ABB83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15. (1 bod) Što određuje tijek izvođenja programa u arhitekturi protoka podataka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data flow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)?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2385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365F-E30F-4A91-B8BD-647C60C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D401-3027-44EB-BA3A-0ED8B55B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15. (1 bod) Što određuje tijek izvođenja programa u arhitekturi protoka podataka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data flow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)?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Redoslijed izvršavanja instrukcija nije određen programskim brojilom već već je nedeterminističan, odnosno ovisan o podacima koji su raspoloživi aktorima (engl. functional unit - FUs). Pomakom podataka aktivira se daljnje upravljanje. </a:t>
            </a:r>
          </a:p>
        </p:txBody>
      </p:sp>
    </p:spTree>
    <p:extLst>
      <p:ext uri="{BB962C8B-B14F-4D97-AF65-F5344CB8AC3E}">
        <p14:creationId xmlns:p14="http://schemas.microsoft.com/office/powerpoint/2010/main" val="350654805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1B8B-4EC1-496F-AAC0-BA8B8162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DBC4-86D5-408C-9C1D-119BFFCC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16. (1 bod) U timskom razvoju programske potpore pojedine dijelove istodobno razvija više članova tima. Tim koristi GITLab sustav za upravljanje inačicama datoteka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version control, revision control, source control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Gdje su smješteni podaci izvornog koda koje mijenjaju članovi tima tijekom programiranja (obrazložite odgovor)? Da li je moguć istodoban rad više članova tima na izvornom kodu?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7846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D0F-0320-4CFE-AEA2-5810016D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8C41-A545-49D4-906C-CB413DA8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16. (1 bod) U timskom razvoju programske potpore pojedine dijelove istodobno razvija više članova tima. Tim koristi GITLab sustav za upravljanje inačicama datoteka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version control, revision control, source control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Gdje su smješteni podaci izvornog koda koje mijenjaju članovi tima tijekom programiranja (obrazložite odgovor)? Da li je moguć istodoban rad više članova tima na izvornom kodu?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u lokalnim repozitorijima kod članova tima, moguć je istodoban rad. </a:t>
            </a:r>
          </a:p>
        </p:txBody>
      </p:sp>
    </p:spTree>
    <p:extLst>
      <p:ext uri="{BB962C8B-B14F-4D97-AF65-F5344CB8AC3E}">
        <p14:creationId xmlns:p14="http://schemas.microsoft.com/office/powerpoint/2010/main" val="271440363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653-F6B9-4D95-8108-42924199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1582-4751-431E-B01A-8B1D74E7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17. (1 bod) Definirajte što znači da je skup logičkih formula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Γ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konzistentan. </a:t>
            </a:r>
          </a:p>
          <a:p>
            <a:endParaRPr lang="hr-HR" sz="1800" b="0" i="0" u="none" strike="noStrike" baseline="0" dirty="0">
              <a:latin typeface="Verdana" panose="020B0604030504040204" pitchFamily="34" charset="0"/>
            </a:endParaRPr>
          </a:p>
          <a:p>
            <a:endParaRPr lang="hr-HR" sz="1800" b="0" i="0" u="none" strike="noStrike" baseline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5546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DE55-2C70-4370-8B25-41A8AD9A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82E-A0C9-4F35-9E1F-305CD8F5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Oblikovanje programske potpore Stranica 6/9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6631460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AA18-9058-44F6-91D0-3868B527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D26D-00C0-4F6A-A05E-7A18532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latin typeface="Verdana" panose="020B0604030504040204" pitchFamily="34" charset="0"/>
              </a:rPr>
              <a:t>18. (1 bod) Definirajte potrebne predikate i konstante te preslikajte rečenicu u dobro definiranu formulu predikatne logike prvoga reda: </a:t>
            </a:r>
          </a:p>
          <a:p>
            <a:endParaRPr lang="hr-HR" sz="2800" b="0" i="0" u="none" strike="noStrike" baseline="0" dirty="0">
              <a:latin typeface="Verdana" panose="020B0604030504040204" pitchFamily="34" charset="0"/>
            </a:endParaRPr>
          </a:p>
          <a:p>
            <a:r>
              <a:rPr lang="hr-HR" sz="2800" b="0" i="0" u="none" strike="noStrike" baseline="0" dirty="0">
                <a:latin typeface="Verdana" panose="020B0604030504040204" pitchFamily="34" charset="0"/>
              </a:rPr>
              <a:t>"</a:t>
            </a:r>
            <a:r>
              <a:rPr lang="hr-HR" sz="2800" b="0" i="0" u="none" strike="noStrike" baseline="0" dirty="0">
                <a:latin typeface="Consolas" panose="020B0609020204030204" pitchFamily="49" charset="0"/>
              </a:rPr>
              <a:t>Na nekom fakultetu postoji samo jedan izborni predmet ‘Ekspertni sustavi’.</a:t>
            </a:r>
            <a:r>
              <a:rPr lang="hr-HR" sz="2800" b="0" i="0" u="none" strike="noStrike" baseline="0" dirty="0">
                <a:latin typeface="Verdana" panose="020B0604030504040204" pitchFamily="34" charset="0"/>
              </a:rPr>
              <a:t>" 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137708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3F45-2155-48F1-B6B9-1B3DAD14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B85D3-FA0D-497B-B49E-76FEC7570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76" y="2246050"/>
            <a:ext cx="7586328" cy="2387542"/>
          </a:xfrm>
        </p:spPr>
      </p:pic>
    </p:spTree>
    <p:extLst>
      <p:ext uri="{BB962C8B-B14F-4D97-AF65-F5344CB8AC3E}">
        <p14:creationId xmlns:p14="http://schemas.microsoft.com/office/powerpoint/2010/main" val="159900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 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Otkrivanje informacija o ispravnosti i kvaliteti, te poboljšanja pronalaženjem kvarova i problema ispitivane programske podrške.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Priznaje se i kraće rješenje: pronalaženje pogrešaka.</a:t>
            </a:r>
          </a:p>
        </p:txBody>
      </p:sp>
    </p:spTree>
    <p:extLst>
      <p:ext uri="{BB962C8B-B14F-4D97-AF65-F5344CB8AC3E}">
        <p14:creationId xmlns:p14="http://schemas.microsoft.com/office/powerpoint/2010/main" val="318583758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39B3-D2FA-4522-A40F-541BC96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8-7DE2-4450-80AE-74B2D5E2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19. (1 bod) Prevedite sljedeću rečenicu prirodnog jezika u formalizam logike CTL (engl. Computational Tree Logic):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Uvijek nakon req=1 konačno dođe ack=1.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3038773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22F-A0AE-4023-B0F2-39E597AE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B3EF-300B-4B5D-A244-89CA0D8D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19. (1 bod) Prevedite sljedeću rečenicu prirodnog jezika u formalizam logike CTL (engl. Computational Tree Logic):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Uvijek nakon req=1 konačno dođe ack=1.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</a:p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AG (req=1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AF ack=1).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635283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2D6B-45B8-49B3-97EE-6F27C6D5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3870E-09D0-47A8-B833-873DDC0BA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84" y="2762871"/>
            <a:ext cx="7392432" cy="2476846"/>
          </a:xfrm>
        </p:spPr>
      </p:pic>
    </p:spTree>
    <p:extLst>
      <p:ext uri="{BB962C8B-B14F-4D97-AF65-F5344CB8AC3E}">
        <p14:creationId xmlns:p14="http://schemas.microsoft.com/office/powerpoint/2010/main" val="812580179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48E6-526E-4E03-A0EC-1F1B13D4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49BE-3765-40A2-A8DC-8909BE4A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Takva stanja su = S1, S3, S4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378665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FDDB-2564-4A79-BA67-3FE567CD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UML dijagramom razreda prikazan je apstraktni razred klijenta s navedenim stereotipima metoda u radnom okviru klijentsko-poslužiteljske arhitekture. Koje metode programer može ali i ne mora implementirati? Čemu služi ta vrsta metoda?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C3069-0FC1-4BA4-B393-503E3BA5D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691" y="2002316"/>
            <a:ext cx="2539055" cy="4036844"/>
          </a:xfrm>
        </p:spPr>
      </p:pic>
    </p:spTree>
    <p:extLst>
      <p:ext uri="{BB962C8B-B14F-4D97-AF65-F5344CB8AC3E}">
        <p14:creationId xmlns:p14="http://schemas.microsoft.com/office/powerpoint/2010/main" val="378718813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662-7859-4E52-94FA-8C6AB96C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477-3C41-41C4-8CFC-B76B5392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connectionEstablished(), connectionClosed(), connectionException().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su metode koje se mogu po potrebi redefinirati. U radnom okviru za njih postoji minimalna implementacija.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404611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A24-2FAF-42B7-8B90-0251A51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9F72-1144-4E64-A9F5-739BF358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(2 boda) Za funkcijsko ispitivanje ekvivalentnim particijama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equivalence partition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):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a) (1 bod) Navedite korake ispitivanja.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Na primjeru jednog ulaznog 4-znamenkastog broja u intervalu [7000, 9997], navedite potrebne minimalne ispitne slučajeve.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5256751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2E94-61C6-4DE2-A42C-64CA1933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C954A-95B7-4C05-AEE4-C04749E0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64" y="1825625"/>
            <a:ext cx="8719672" cy="4351338"/>
          </a:xfrm>
        </p:spPr>
      </p:pic>
    </p:spTree>
    <p:extLst>
      <p:ext uri="{BB962C8B-B14F-4D97-AF65-F5344CB8AC3E}">
        <p14:creationId xmlns:p14="http://schemas.microsoft.com/office/powerpoint/2010/main" val="107204091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C39-9398-46E6-B97B-69C63CA7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A195E-2530-4531-840A-50AA9FDD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644" y="1825625"/>
            <a:ext cx="7268712" cy="4351338"/>
          </a:xfrm>
        </p:spPr>
      </p:pic>
    </p:spTree>
    <p:extLst>
      <p:ext uri="{BB962C8B-B14F-4D97-AF65-F5344CB8AC3E}">
        <p14:creationId xmlns:p14="http://schemas.microsoft.com/office/powerpoint/2010/main" val="428400986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E893-71BF-43AF-A8C2-1EE64E6F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2E512-A496-4190-8139-BCFD833F5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17" y="1825625"/>
            <a:ext cx="5237166" cy="4351338"/>
          </a:xfrm>
        </p:spPr>
      </p:pic>
    </p:spTree>
    <p:extLst>
      <p:ext uri="{BB962C8B-B14F-4D97-AF65-F5344CB8AC3E}">
        <p14:creationId xmlns:p14="http://schemas.microsoft.com/office/powerpoint/2010/main" val="359507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408374"/>
            <a:ext cx="11442578" cy="2902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r-HR" sz="6000" dirty="0"/>
              <a:t>Za funkcijsko ispitivanje ekvivalentnim particijama (engl. </a:t>
            </a:r>
            <a:r>
              <a:rPr lang="hr-HR" sz="6000" dirty="0" err="1"/>
              <a:t>equivalence</a:t>
            </a:r>
            <a:r>
              <a:rPr lang="hr-HR" sz="6000" dirty="0"/>
              <a:t> </a:t>
            </a:r>
            <a:r>
              <a:rPr lang="hr-HR" sz="6000" dirty="0" err="1"/>
              <a:t>partition</a:t>
            </a:r>
            <a:r>
              <a:rPr lang="hr-HR" sz="6000" dirty="0"/>
              <a:t>): </a:t>
            </a:r>
            <a:endParaRPr lang="en-US" sz="6000" dirty="0"/>
          </a:p>
          <a:p>
            <a:pPr marL="1143000" indent="-1143000">
              <a:buAutoNum type="alphaLcParenR"/>
            </a:pPr>
            <a:r>
              <a:rPr lang="hr-HR" sz="6000" dirty="0"/>
              <a:t>Navedite korake ispitivanja. </a:t>
            </a:r>
            <a:endParaRPr lang="en-US" sz="6000" dirty="0"/>
          </a:p>
          <a:p>
            <a:pPr marL="0" indent="0">
              <a:buNone/>
            </a:pPr>
            <a:r>
              <a:rPr lang="hr-HR" sz="6000" dirty="0"/>
              <a:t>b) </a:t>
            </a:r>
            <a:r>
              <a:rPr lang="en-US" sz="6000" dirty="0"/>
              <a:t>	  </a:t>
            </a:r>
            <a:r>
              <a:rPr lang="hr-HR" sz="6000" dirty="0"/>
              <a:t>Na primjeru jednog ulaznog 3-</a:t>
            </a:r>
            <a:r>
              <a:rPr lang="en-US" sz="6000" dirty="0"/>
              <a:t>		  	  	     		  </a:t>
            </a:r>
            <a:r>
              <a:rPr lang="hr-HR" sz="6000" dirty="0" err="1"/>
              <a:t>znamenkastog</a:t>
            </a:r>
            <a:r>
              <a:rPr lang="hr-HR" sz="6000" dirty="0"/>
              <a:t> broja u intervalu [700, 997], </a:t>
            </a:r>
            <a:r>
              <a:rPr lang="en-US" sz="6000" dirty="0"/>
              <a:t>	  	 	  </a:t>
            </a:r>
            <a:r>
              <a:rPr lang="hr-HR" sz="6000" dirty="0"/>
              <a:t>navedite potrebne minimalne ispitne slučajeve.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9178948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92D2-6465-40DA-87A7-BBC87F5D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Teorija: s ispita, ovdje zanimljivi zadaci</a:t>
            </a:r>
            <a:br>
              <a:rPr lang="hr-HR" dirty="0"/>
            </a:br>
            <a:r>
              <a:rPr lang="hr-HR" dirty="0"/>
              <a:t>ZI 18/19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0682-EB0F-4F20-85B8-602A7689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412278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BDCF-E2F7-45B5-A928-9253F7E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13. (2 boda) Za funkcijsko ispitivanje ekvivalentnim particijama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equivalence partition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): a) (1 bod) Navedite korake ispitivanja.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Na primjeru jednog ulaznog 3-znamenkastog broja u intervalu [700, 997], navedite potrebne minimalne ispitne slučajeve.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5F3D-E4E7-42E7-8757-09BC0497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226444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6B7-ABBC-4782-A18D-7A70915F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13. (2 boda) Za funkcijsko ispitivanje ekvivalentnim particijama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equivalence partition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): a) (1 bod) Navedite korake ispitivanja.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Na primjeru jednog ulaznog 3-znamenkastog broja u intervalu [700, 997], navedite potrebne minimalne ispitne slučajeve. </a:t>
            </a: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b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B4D2C-BE26-4F85-90C0-2734C3F2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543" y="1825625"/>
            <a:ext cx="7320913" cy="4351338"/>
          </a:xfrm>
        </p:spPr>
      </p:pic>
    </p:spTree>
    <p:extLst>
      <p:ext uri="{BB962C8B-B14F-4D97-AF65-F5344CB8AC3E}">
        <p14:creationId xmlns:p14="http://schemas.microsoft.com/office/powerpoint/2010/main" val="27533094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F272-57D8-487B-9DAB-083235FF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ADF4-15CA-4EDD-8F0D-A0AD12B8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1D87E-E8D4-4409-9F32-C8CA0AE7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6" y="1389988"/>
            <a:ext cx="8202967" cy="43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385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934-1BB6-4C5A-912F-356BE28B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389A0-13B8-44FB-9C95-C8E07431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80" y="1825625"/>
            <a:ext cx="8062440" cy="4351338"/>
          </a:xfrm>
        </p:spPr>
      </p:pic>
    </p:spTree>
    <p:extLst>
      <p:ext uri="{BB962C8B-B14F-4D97-AF65-F5344CB8AC3E}">
        <p14:creationId xmlns:p14="http://schemas.microsoft.com/office/powerpoint/2010/main" val="281808221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CBF-5991-44CA-80B8-F703808F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0482-E063-45AF-9F10-627A3038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Definirajte potrebne predikate i konstante te preslikajte rečenicu u dobro definiranu formulu predikatne logike prvoga reda: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 poslužitelju Sparc T8-4 postoje barem dva procesora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302992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7CE3-CBD2-4B0C-98B1-32809B60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81E-CBEF-4348-BF60-E8DF525D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poslužitelj(x) - x je poslužitelj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procesor(x) - x je procesor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postoji_u(x,y) – x postoji u y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=(x,y) - x je jednako y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Sparc T8-4 - konstanta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poslužitelj(Sparc T8-4)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 ∃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x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∃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y (procesor(x)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procesor(y)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postoji_u(x, Sparc T8-4)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postoji_u(y, Sparc T8-4)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⅂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=(x,y)))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335682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5BB5-70B5-46E1-8AEC-3AA0213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957-9785-411A-8D4C-8965F068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Prevedite sljedeću rečenicu prirodnog jezika u formalizam logike CTL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Computational Tree Logic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):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Iz početnog stanja postoji put na kojem konačno vrijedi stop=1, nakon čega dalje nikad ne vrijedi start=1.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45886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9E71-FD7F-45CC-9C63-348A22BC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23E8-E82E-47F0-B10A-75147006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EF (stop = 1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AG !(start=1)) priznaje se i: EF (stop = 1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AX AG !(start=1))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5881024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3103-4570-4909-B997-2914E3E8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D97-DD10-4D7D-9A5A-20A84DEB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Za zadani model implementacije Kripke strukturom M prema slici potrebno je odrediti skup svih stanja koja zadovoljavaju formulu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EG (p)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615E4-665E-4363-93D2-82903F96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4" y="3012772"/>
            <a:ext cx="516327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4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6BF50A12-383E-41C7-BCDE-980C4F73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46" y="113359"/>
            <a:ext cx="11117226" cy="6744641"/>
          </a:xfrm>
          <a:prstGeom prst="rect">
            <a:avLst/>
          </a:prstGeom>
        </p:spPr>
      </p:pic>
      <p:sp>
        <p:nvSpPr>
          <p:cNvPr id="8" name="Rezervirano mjesto sadržaja 2">
            <a:extLst>
              <a:ext uri="{FF2B5EF4-FFF2-40B4-BE49-F238E27FC236}">
                <a16:creationId xmlns:a16="http://schemas.microsoft.com/office/drawing/2014/main" id="{11CC4A21-E000-4043-BD25-3867EBEA127E}"/>
              </a:ext>
            </a:extLst>
          </p:cNvPr>
          <p:cNvSpPr txBox="1">
            <a:spLocks/>
          </p:cNvSpPr>
          <p:nvPr/>
        </p:nvSpPr>
        <p:spPr>
          <a:xfrm>
            <a:off x="1145220" y="0"/>
            <a:ext cx="11442578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1600" dirty="0"/>
              <a:t>Za funkcijsko ispitivanje ekvivalentnim particijama (engl. </a:t>
            </a:r>
            <a:r>
              <a:rPr lang="hr-HR" sz="1600" dirty="0" err="1"/>
              <a:t>equivalence</a:t>
            </a:r>
            <a:r>
              <a:rPr lang="hr-HR" sz="1600" dirty="0"/>
              <a:t> </a:t>
            </a:r>
            <a:r>
              <a:rPr lang="hr-HR" sz="1600" dirty="0" err="1"/>
              <a:t>partition</a:t>
            </a:r>
            <a:r>
              <a:rPr lang="hr-HR" sz="1600" dirty="0"/>
              <a:t>): </a:t>
            </a:r>
            <a:br>
              <a:rPr lang="en-US" sz="1600" dirty="0"/>
            </a:br>
            <a:r>
              <a:rPr lang="en-US" sz="1600" dirty="0"/>
              <a:t>a)</a:t>
            </a:r>
            <a:r>
              <a:rPr lang="hr-HR" sz="1600" dirty="0"/>
              <a:t>Navedite korake ispitivanja. </a:t>
            </a:r>
            <a:br>
              <a:rPr lang="en-US" sz="1600" dirty="0"/>
            </a:br>
            <a:r>
              <a:rPr lang="hr-HR" sz="1600" dirty="0"/>
              <a:t>b)Na primjeru jednog ulaznog 3-znamenkastog broja u intervalu [700, 997], navedite potrebne minimalne ispitne slučajeve.</a:t>
            </a:r>
          </a:p>
        </p:txBody>
      </p:sp>
    </p:spTree>
    <p:extLst>
      <p:ext uri="{BB962C8B-B14F-4D97-AF65-F5344CB8AC3E}">
        <p14:creationId xmlns:p14="http://schemas.microsoft.com/office/powerpoint/2010/main" val="348022166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6A4-AE1A-48B3-ABA6-2786A153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6DD9-FFEB-44B7-B773-746F1F02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Takva stanja su = S0, S2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351453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FE32-B471-4AE7-B6A0-11C455A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51AED-1671-459B-A0B8-C00BEC11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8045"/>
            <a:ext cx="10515600" cy="3926498"/>
          </a:xfrm>
        </p:spPr>
      </p:pic>
    </p:spTree>
    <p:extLst>
      <p:ext uri="{BB962C8B-B14F-4D97-AF65-F5344CB8AC3E}">
        <p14:creationId xmlns:p14="http://schemas.microsoft.com/office/powerpoint/2010/main" val="4289287265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895C-E479-4B22-9D5E-C42B0442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ZI 2020 A, OPET TEORIJA S ISPITA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E296-CF0D-4873-984B-85A03925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144910304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E28-FEF2-47EF-819D-4CCAAE74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2DE-F8C9-4B25-B565-5F37C199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8. (2 boda) Nacrtajte specifikacijski dijagram razmještaja koji prikazuje komunikaciju senzora s web poslužiteljem. Aplikacija za slanje podataka na senzoru spaja se HTTPS protokolom na aplikaciju za obradu podataka koja se nalazi na poslužitelju. Aplikacija za obradu podataka ovisi o MySQL bazi podataka koja se nalazi na istom poslužitelju.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326230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86E0-EE0E-4224-98B7-5A0FCE3D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72415-2394-409A-A5D8-A48B5FB0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13"/>
            <a:ext cx="10515600" cy="4160961"/>
          </a:xfrm>
        </p:spPr>
      </p:pic>
    </p:spTree>
    <p:extLst>
      <p:ext uri="{BB962C8B-B14F-4D97-AF65-F5344CB8AC3E}">
        <p14:creationId xmlns:p14="http://schemas.microsoft.com/office/powerpoint/2010/main" val="7972299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A0F1-2396-4408-9437-BB90CC7B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6B32-B35D-4991-85D8-168268D8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(2 boda) Kod radnog okvira OCSF: a) (1 bod) Koliko najmanje dretvi treba biti prisutno na poslužiteljskoj strani, ako su na poslužitelj spojena tri klijenta? Napomena: zanemarite dretvu za komunikaciju s administratorom poslužitelja kojim se kontrolira rad poslužitelja.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(1 bod) Koja je razlika između upravljačkih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(&lt;&lt;control&gt;&gt;)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metoda i metoda kopči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(&lt;&lt;hook&gt;&gt;)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kod razreda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AbstractClient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? </a:t>
            </a:r>
          </a:p>
          <a:p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066726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7D3-2842-4582-A5E9-65C4E1B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5613-AB2C-4F8A-AF7F-D023093A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a) 4 dretve – jedna koja osluškuje zahtjeve s klijenta i 3 za komunikaciju s klijentima. </a:t>
            </a: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b) kontrolne metode imaju punu i dobro ispitanu implementaciju i ne mogu se nadjačati, dok metode kopči imaju trivijalnu implementaciju i služe da se redefiniraju (nadjačaju) u razredu koji nasljeđuje razred AbstractClient.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91475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7166-2715-47CC-B993-17046C47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1812-CB4C-4248-96FF-02A7C78C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Funkciju koja kao ulaze prima dva cijela broja u rasponu [-51, 100] potrebno je ispitati primjenom tehnike kombinacijskog ispitivanja (engl. </a:t>
            </a:r>
            <a:r>
              <a:rPr lang="hr-HR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combination testing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). Izračunajte broj potrebnih ispitnih slučajeva.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0890626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0146-EDB6-47EA-AF54-4D95FDB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A6CA-87B7-4A40-B463-7F9D7E0E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lazne vrijednosti -51..100: 152*152 = 23 104 ispitnih slučajeva.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620702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F293-180A-4F68-9532-E272A4B9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E9E3-9DE8-46DD-BE05-9AA79F2C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Na koji se način provjerava ispravnost dobivenog i očekivanog izlaza u xUnit (JUnit, NUnit…) radnim okvirima za ispitivanje programske potpore?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1972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1A6CAA-A3DF-4C2C-A217-97055E1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1EB1BE-01F5-4E34-855B-961DC228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89112FB-AA0F-4EF0-95B0-79B7FCAE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259857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5808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341-8158-4840-8E8F-3486A466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86EC-B96A-49D4-9083-28D68CC3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Assert metodama</a:t>
            </a:r>
          </a:p>
        </p:txBody>
      </p:sp>
    </p:spTree>
    <p:extLst>
      <p:ext uri="{BB962C8B-B14F-4D97-AF65-F5344CB8AC3E}">
        <p14:creationId xmlns:p14="http://schemas.microsoft.com/office/powerpoint/2010/main" val="3192519125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54DE-BDF2-4695-86C1-D00AE1ED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76F33-2902-49C9-9962-EA77FE98C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352" y="1825625"/>
            <a:ext cx="7305295" cy="4351338"/>
          </a:xfrm>
        </p:spPr>
      </p:pic>
    </p:spTree>
    <p:extLst>
      <p:ext uri="{BB962C8B-B14F-4D97-AF65-F5344CB8AC3E}">
        <p14:creationId xmlns:p14="http://schemas.microsoft.com/office/powerpoint/2010/main" val="283713981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751A-24B9-445C-90A6-15DE9E81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CE5F1-036A-42C1-BA30-437C6C1ED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998" y="1825625"/>
            <a:ext cx="4636004" cy="4351338"/>
          </a:xfrm>
        </p:spPr>
      </p:pic>
    </p:spTree>
    <p:extLst>
      <p:ext uri="{BB962C8B-B14F-4D97-AF65-F5344CB8AC3E}">
        <p14:creationId xmlns:p14="http://schemas.microsoft.com/office/powerpoint/2010/main" val="980458494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08B-57C7-465D-BA74-BF04D919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56AA-9E00-4E58-A213-0A78527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(1 bod) Prevedite rečenicu prirodnog jezika u formulu vremenske logike CTL: </a:t>
            </a:r>
          </a:p>
          <a:p>
            <a:r>
              <a:rPr lang="pl-PL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„Na svakom putu od početnog stanja konačno dolazimo u stanje od kojeg nadalje stalno vrijedi p.“ </a:t>
            </a:r>
            <a:endParaRPr lang="pl-PL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4628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9826-E381-4A9E-A8F6-62879AD8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F11B-E2B3-4229-AA26-05AD00A1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</a:t>
            </a:r>
          </a:p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a) AF AG p </a:t>
            </a:r>
          </a:p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Napomena: priznaje se i rješenje AF AX AG p 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595168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BCA-FFFD-4FEA-BC41-0D69F98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B6C8-F935-405A-8E1C-317186AA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Definirajte potrebne predikate i konstante te preslikajte rečenicu u dobro definiranu formulu predikatne logike prvoga reda: </a:t>
            </a:r>
          </a:p>
          <a:p>
            <a:r>
              <a:rPr lang="pl-PL" sz="1800" b="0" i="1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"Svaki klijent spojen je s barem jednim poslužiteljem." </a:t>
            </a:r>
            <a:endParaRPr lang="pl-PL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3385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ECC3-B835-4CC6-9DE5-8859AB98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BFE7-948E-445E-BE19-AB19F5F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</a:t>
            </a:r>
          </a:p>
          <a:p>
            <a:r>
              <a:rPr lang="nl-NL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K(x) = x je klijent </a:t>
            </a:r>
          </a:p>
          <a:p>
            <a:r>
              <a:rPr lang="nl-NL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P(x) = x je poslužitelj </a:t>
            </a:r>
          </a:p>
          <a:p>
            <a:r>
              <a:rPr lang="pl-PL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S(x,y) = x je spojen s y </a:t>
            </a:r>
          </a:p>
          <a:p>
            <a:r>
              <a:rPr lang="es-ES" sz="2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x (K(x) 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 ∃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y(P(y) 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S(</a:t>
            </a:r>
            <a:r>
              <a:rPr lang="es-ES" sz="2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x,y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)) 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5607003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E8E-0985-4119-82A3-F77E49E6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F97C-113C-4CD9-B33F-020E46F9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hr-H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18. (1 bod) Što mora biti zadovoljeno za interpretacije skupa formula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G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, tako da možemo tvrditi da vrijedi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G |= P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tj. da je formula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 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logička posljedica skupa </a:t>
            </a:r>
            <a:r>
              <a:rPr lang="hr-H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G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93127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5D85-A6E5-411B-AECE-9E0D2A8A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3963-82BC-4382-B9B8-47FD1A82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Rj. Svaka interpretacija koja za skup G daje istinitost mora i za P dati istinitost. 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549552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2AA-5EF6-4894-8D60-9857BD6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8F434-FC34-4B39-AC71-3948198C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85" y="2791450"/>
            <a:ext cx="6487430" cy="2419688"/>
          </a:xfrm>
        </p:spPr>
      </p:pic>
    </p:spTree>
    <p:extLst>
      <p:ext uri="{BB962C8B-B14F-4D97-AF65-F5344CB8AC3E}">
        <p14:creationId xmlns:p14="http://schemas.microsoft.com/office/powerpoint/2010/main" val="343998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88E8CF-E60D-4C12-A8ED-6173E214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6E0445-BADC-4B97-ACE7-5098302F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F3D6F42-DD28-4C27-B677-195C5609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61601"/>
            <a:ext cx="1049801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7628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E80A-9D1C-48C2-8EAE-976488D0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9161-DFF1-4051-9F6A-97B0482F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S3,s4</a:t>
            </a:r>
          </a:p>
        </p:txBody>
      </p:sp>
    </p:spTree>
    <p:extLst>
      <p:ext uri="{BB962C8B-B14F-4D97-AF65-F5344CB8AC3E}">
        <p14:creationId xmlns:p14="http://schemas.microsoft.com/office/powerpoint/2010/main" val="3707792549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070F-7619-4B63-97BF-BAB41DD0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DD495-3632-4B80-9C78-3C073D22E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17" y="3086766"/>
            <a:ext cx="5849166" cy="1829055"/>
          </a:xfrm>
        </p:spPr>
      </p:pic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9F91-26FF-49E2-8EB1-89D7689E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28456-733C-438E-A364-44EB9F5A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00" y="2834318"/>
            <a:ext cx="6439799" cy="2333951"/>
          </a:xfrm>
        </p:spPr>
      </p:pic>
    </p:spTree>
    <p:extLst>
      <p:ext uri="{BB962C8B-B14F-4D97-AF65-F5344CB8AC3E}">
        <p14:creationId xmlns:p14="http://schemas.microsoft.com/office/powerpoint/2010/main" val="265167303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3B643E-F9D2-4456-B930-E55976D3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093" y="5452029"/>
            <a:ext cx="10515600" cy="1325563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mačke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33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logičku posljedicu (</a:t>
            </a:r>
            <a:r>
              <a:rPr lang="el-GR" sz="6000" dirty="0"/>
              <a:t>Γ|= φ ) </a:t>
            </a:r>
            <a:r>
              <a:rPr lang="hr-HR" sz="6000" dirty="0"/>
              <a:t>putem modela ili putem teorema o dedukciji.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848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Generičke aktivnosti procesa programskog inženjerstva mogu se podijeliti u četiri osnovne skupine. Navedite ih prema vremenskom redoslijedu.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299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Definirajte logičku posljedicu (</a:t>
            </a:r>
            <a:r>
              <a:rPr lang="el-GR" sz="6000" dirty="0"/>
              <a:t>Γ|= φ ) </a:t>
            </a:r>
            <a:r>
              <a:rPr lang="hr-HR" sz="6000" dirty="0"/>
              <a:t>putem modela ili putem teorema o dedukciji.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</a:t>
            </a:r>
            <a:r>
              <a:rPr lang="el-GR" sz="6000" dirty="0">
                <a:solidFill>
                  <a:srgbClr val="C00000"/>
                </a:solidFill>
              </a:rPr>
              <a:t>φ </a:t>
            </a:r>
            <a:r>
              <a:rPr lang="hr-HR" sz="6000" dirty="0">
                <a:solidFill>
                  <a:srgbClr val="C00000"/>
                </a:solidFill>
              </a:rPr>
              <a:t>je logička posljedica skupa formula </a:t>
            </a:r>
            <a:r>
              <a:rPr lang="el-GR" sz="6000" dirty="0">
                <a:solidFill>
                  <a:srgbClr val="C00000"/>
                </a:solidFill>
              </a:rPr>
              <a:t>Γ </a:t>
            </a:r>
            <a:r>
              <a:rPr lang="hr-HR" sz="6000" dirty="0">
                <a:solidFill>
                  <a:srgbClr val="C00000"/>
                </a:solidFill>
              </a:rPr>
              <a:t>ako je svaki model od </a:t>
            </a:r>
            <a:r>
              <a:rPr lang="el-GR" sz="6000" dirty="0">
                <a:solidFill>
                  <a:srgbClr val="C00000"/>
                </a:solidFill>
              </a:rPr>
              <a:t>Γ </a:t>
            </a:r>
            <a:r>
              <a:rPr lang="hr-HR" sz="6000" dirty="0">
                <a:solidFill>
                  <a:srgbClr val="C00000"/>
                </a:solidFill>
              </a:rPr>
              <a:t>ujedno i model od </a:t>
            </a:r>
            <a:r>
              <a:rPr lang="el-GR" sz="6000" dirty="0">
                <a:solidFill>
                  <a:srgbClr val="C00000"/>
                </a:solidFill>
              </a:rPr>
              <a:t>φ </a:t>
            </a:r>
            <a:r>
              <a:rPr lang="hr-HR" sz="6000" dirty="0">
                <a:solidFill>
                  <a:srgbClr val="C00000"/>
                </a:solidFill>
              </a:rPr>
              <a:t>ili </a:t>
            </a:r>
            <a:r>
              <a:rPr lang="el-GR" sz="6000" dirty="0">
                <a:solidFill>
                  <a:srgbClr val="C00000"/>
                </a:solidFill>
              </a:rPr>
              <a:t>φ </a:t>
            </a:r>
            <a:r>
              <a:rPr lang="hr-HR" sz="6000" dirty="0">
                <a:solidFill>
                  <a:srgbClr val="C00000"/>
                </a:solidFill>
              </a:rPr>
              <a:t>je logička posljedica skupa formula </a:t>
            </a:r>
            <a:r>
              <a:rPr lang="el-GR" sz="6000" dirty="0">
                <a:solidFill>
                  <a:srgbClr val="C00000"/>
                </a:solidFill>
              </a:rPr>
              <a:t>Γ </a:t>
            </a:r>
            <a:r>
              <a:rPr lang="hr-HR" sz="6000" dirty="0">
                <a:solidFill>
                  <a:srgbClr val="C00000"/>
                </a:solidFill>
              </a:rPr>
              <a:t>ako i samo ako je (</a:t>
            </a:r>
            <a:r>
              <a:rPr lang="el-GR" sz="6000" dirty="0">
                <a:solidFill>
                  <a:srgbClr val="C00000"/>
                </a:solidFill>
              </a:rPr>
              <a:t>Γ ⇒ φ) </a:t>
            </a:r>
            <a:r>
              <a:rPr lang="hr-HR" sz="6000" dirty="0">
                <a:solidFill>
                  <a:srgbClr val="C00000"/>
                </a:solidFill>
              </a:rPr>
              <a:t>tautologija (priznaje se i: </a:t>
            </a:r>
            <a:r>
              <a:rPr lang="el-GR" sz="6000" dirty="0">
                <a:solidFill>
                  <a:srgbClr val="C00000"/>
                </a:solidFill>
              </a:rPr>
              <a:t>Γ ∧ ⅂φ </a:t>
            </a:r>
            <a:r>
              <a:rPr lang="hr-HR" sz="6000" dirty="0">
                <a:solidFill>
                  <a:srgbClr val="C00000"/>
                </a:solidFill>
              </a:rPr>
              <a:t>kontradikcija)</a:t>
            </a:r>
          </a:p>
        </p:txBody>
      </p:sp>
    </p:spTree>
    <p:extLst>
      <p:ext uri="{BB962C8B-B14F-4D97-AF65-F5344CB8AC3E}">
        <p14:creationId xmlns:p14="http://schemas.microsoft.com/office/powerpoint/2010/main" val="3435611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 definiranu formulu predikatne logike prvoga reda: </a:t>
            </a:r>
            <a:endParaRPr lang="en-US" sz="6000" dirty="0"/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"U poslužitelju </a:t>
            </a:r>
            <a:r>
              <a:rPr lang="hr-HR" sz="6000" dirty="0" err="1">
                <a:latin typeface="Consolas" panose="020B0609020204030204" pitchFamily="49" charset="0"/>
              </a:rPr>
              <a:t>Sparc</a:t>
            </a:r>
            <a:r>
              <a:rPr lang="hr-HR" sz="6000" dirty="0">
                <a:latin typeface="Consolas" panose="020B0609020204030204" pitchFamily="49" charset="0"/>
              </a:rPr>
              <a:t> T8-4 postoje barem dva procesora."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269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rečenicu u dobro definiranu formulu predikatne logike prvoga reda:</a:t>
            </a:r>
            <a:r>
              <a:rPr lang="hr-HR" sz="6000" dirty="0">
                <a:latin typeface="Consolas" panose="020B0609020204030204" pitchFamily="49" charset="0"/>
              </a:rPr>
              <a:t> "U poslužitelju </a:t>
            </a:r>
            <a:r>
              <a:rPr lang="hr-HR" sz="6000" dirty="0" err="1">
                <a:latin typeface="Consolas" panose="020B0609020204030204" pitchFamily="49" charset="0"/>
              </a:rPr>
              <a:t>Sparc</a:t>
            </a:r>
            <a:r>
              <a:rPr lang="hr-HR" sz="6000" dirty="0">
                <a:latin typeface="Consolas" panose="020B0609020204030204" pitchFamily="49" charset="0"/>
              </a:rPr>
              <a:t> T8-4 postoje barem dva procesora."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poslužitelj(x) - x je poslužitelj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procesor(x) - x je procesor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postoji_u</a:t>
            </a:r>
            <a:r>
              <a:rPr lang="hr-HR" sz="6000" dirty="0">
                <a:solidFill>
                  <a:srgbClr val="C00000"/>
                </a:solidFill>
              </a:rPr>
              <a:t>(</a:t>
            </a:r>
            <a:r>
              <a:rPr lang="hr-HR" sz="6000" dirty="0" err="1">
                <a:solidFill>
                  <a:srgbClr val="C00000"/>
                </a:solidFill>
              </a:rPr>
              <a:t>x,y</a:t>
            </a:r>
            <a:r>
              <a:rPr lang="hr-HR" sz="6000" dirty="0">
                <a:solidFill>
                  <a:srgbClr val="C00000"/>
                </a:solidFill>
              </a:rPr>
              <a:t>) – x postoji u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=(</a:t>
            </a:r>
            <a:r>
              <a:rPr lang="hr-HR" sz="6000" dirty="0" err="1">
                <a:solidFill>
                  <a:srgbClr val="C00000"/>
                </a:solidFill>
              </a:rPr>
              <a:t>x,y</a:t>
            </a:r>
            <a:r>
              <a:rPr lang="hr-HR" sz="6000" dirty="0">
                <a:solidFill>
                  <a:srgbClr val="C00000"/>
                </a:solidFill>
              </a:rPr>
              <a:t>) - x je jednako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Sparc</a:t>
            </a:r>
            <a:r>
              <a:rPr lang="hr-HR" sz="6000" dirty="0">
                <a:solidFill>
                  <a:srgbClr val="C00000"/>
                </a:solidFill>
              </a:rPr>
              <a:t> T8-4 - konstanta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poslužitelj(</a:t>
            </a:r>
            <a:r>
              <a:rPr lang="hr-HR" sz="6000" dirty="0" err="1">
                <a:solidFill>
                  <a:srgbClr val="C00000"/>
                </a:solidFill>
              </a:rPr>
              <a:t>Sparc</a:t>
            </a:r>
            <a:r>
              <a:rPr lang="hr-HR" sz="6000" dirty="0">
                <a:solidFill>
                  <a:srgbClr val="C00000"/>
                </a:solidFill>
              </a:rPr>
              <a:t> T8-4) ⇒ ∃</a:t>
            </a:r>
            <a:r>
              <a:rPr lang="hr-HR" sz="6000" dirty="0" err="1">
                <a:solidFill>
                  <a:srgbClr val="C00000"/>
                </a:solidFill>
              </a:rPr>
              <a:t>x∃y</a:t>
            </a:r>
            <a:r>
              <a:rPr lang="hr-HR" sz="6000" dirty="0">
                <a:solidFill>
                  <a:srgbClr val="C00000"/>
                </a:solidFill>
              </a:rPr>
              <a:t> (procesor(x) ∧ procesor(y) ∧ </a:t>
            </a:r>
            <a:r>
              <a:rPr lang="hr-HR" sz="6000" dirty="0" err="1">
                <a:solidFill>
                  <a:srgbClr val="C00000"/>
                </a:solidFill>
              </a:rPr>
              <a:t>postoji_u</a:t>
            </a:r>
            <a:r>
              <a:rPr lang="hr-HR" sz="6000" dirty="0">
                <a:solidFill>
                  <a:srgbClr val="C00000"/>
                </a:solidFill>
              </a:rPr>
              <a:t>(x, </a:t>
            </a:r>
            <a:r>
              <a:rPr lang="hr-HR" sz="6000" dirty="0" err="1">
                <a:solidFill>
                  <a:srgbClr val="C00000"/>
                </a:solidFill>
              </a:rPr>
              <a:t>Sparc</a:t>
            </a:r>
            <a:r>
              <a:rPr lang="hr-HR" sz="6000" dirty="0">
                <a:solidFill>
                  <a:srgbClr val="C00000"/>
                </a:solidFill>
              </a:rPr>
              <a:t> T8-4) ∧ </a:t>
            </a:r>
            <a:r>
              <a:rPr lang="hr-HR" sz="6000" dirty="0" err="1">
                <a:solidFill>
                  <a:srgbClr val="C00000"/>
                </a:solidFill>
              </a:rPr>
              <a:t>postoji_u</a:t>
            </a:r>
            <a:r>
              <a:rPr lang="hr-HR" sz="6000" dirty="0">
                <a:solidFill>
                  <a:srgbClr val="C00000"/>
                </a:solidFill>
              </a:rPr>
              <a:t>(y, </a:t>
            </a:r>
            <a:r>
              <a:rPr lang="hr-HR" sz="6000" dirty="0" err="1">
                <a:solidFill>
                  <a:srgbClr val="C00000"/>
                </a:solidFill>
              </a:rPr>
              <a:t>Sparc</a:t>
            </a:r>
            <a:r>
              <a:rPr lang="hr-HR" sz="6000" dirty="0">
                <a:solidFill>
                  <a:srgbClr val="C00000"/>
                </a:solidFill>
              </a:rPr>
              <a:t> T8-4) ∧ ⅂=(</a:t>
            </a:r>
            <a:r>
              <a:rPr lang="hr-HR" sz="6000" dirty="0" err="1">
                <a:solidFill>
                  <a:srgbClr val="C00000"/>
                </a:solidFill>
              </a:rPr>
              <a:t>x,y</a:t>
            </a:r>
            <a:r>
              <a:rPr lang="hr-HR" sz="6000" dirty="0">
                <a:solidFill>
                  <a:srgbClr val="C00000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62738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Prevedite sljedeću rečenicu prirodnog jezika u formalizam logike CTL (engl. </a:t>
            </a:r>
            <a:r>
              <a:rPr lang="hr-HR" sz="6000" dirty="0" err="1"/>
              <a:t>Computational</a:t>
            </a:r>
            <a:r>
              <a:rPr lang="hr-HR" sz="6000" dirty="0"/>
              <a:t> </a:t>
            </a:r>
            <a:r>
              <a:rPr lang="hr-HR" sz="6000" dirty="0" err="1"/>
              <a:t>Tree</a:t>
            </a:r>
            <a:r>
              <a:rPr lang="hr-HR" sz="6000" dirty="0"/>
              <a:t> </a:t>
            </a:r>
            <a:r>
              <a:rPr lang="hr-HR" sz="6000" dirty="0" err="1"/>
              <a:t>Logic</a:t>
            </a:r>
            <a:r>
              <a:rPr lang="hr-HR" sz="6000" dirty="0"/>
              <a:t>): </a:t>
            </a:r>
            <a:endParaRPr lang="en-US" sz="6000" dirty="0"/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"U svakom stanju nakon početnog stanja (ali ne i u početnom stanju) postoji put na kojem cijelo vrijeme vrijedi stop=1."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1015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 sz="6000" dirty="0"/>
              <a:t>Prevedite sljedeću rečenicu prirodnog jezika u formalizam logike CTL (engl. </a:t>
            </a:r>
            <a:r>
              <a:rPr lang="hr-HR" sz="6000" dirty="0" err="1"/>
              <a:t>Computational</a:t>
            </a:r>
            <a:r>
              <a:rPr lang="hr-HR" sz="6000" dirty="0"/>
              <a:t> </a:t>
            </a:r>
            <a:r>
              <a:rPr lang="hr-HR" sz="6000" dirty="0" err="1"/>
              <a:t>Tree</a:t>
            </a:r>
            <a:r>
              <a:rPr lang="hr-HR" sz="6000" dirty="0"/>
              <a:t> </a:t>
            </a:r>
            <a:r>
              <a:rPr lang="hr-HR" sz="6000" dirty="0" err="1"/>
              <a:t>Logic</a:t>
            </a:r>
            <a:r>
              <a:rPr lang="hr-HR" sz="6000" dirty="0"/>
              <a:t>): </a:t>
            </a:r>
            <a:endParaRPr lang="en-US" sz="6000" dirty="0"/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"U svakom stanju nakon početnog stanja (ali ne i u početnom stanju) postoji put na kojem cijelo vrijeme vrijedi stop=1."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AX EG (stop=1), priznaje se i: AG AX EG (stop=1), jer se moglo i tako shvatiti</a:t>
            </a:r>
          </a:p>
        </p:txBody>
      </p:sp>
    </p:spTree>
    <p:extLst>
      <p:ext uri="{BB962C8B-B14F-4D97-AF65-F5344CB8AC3E}">
        <p14:creationId xmlns:p14="http://schemas.microsoft.com/office/powerpoint/2010/main" val="390254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735589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 potrebno je odrediti skup svih stanja koja zadovoljavaju formulu </a:t>
            </a:r>
            <a:r>
              <a:rPr lang="hr-HR" sz="6000" b="1" dirty="0"/>
              <a:t>EG (p).</a:t>
            </a:r>
            <a:endParaRPr lang="hr-HR" sz="6000" b="1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109B0FE-ABB2-4959-AFD2-F4E24B69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13" y="616687"/>
            <a:ext cx="362953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4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7355890" cy="29029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sz="6000" dirty="0"/>
              <a:t>Za zadani model implementacije </a:t>
            </a:r>
            <a:r>
              <a:rPr lang="hr-HR" sz="6000" dirty="0" err="1"/>
              <a:t>Kripke</a:t>
            </a:r>
            <a:r>
              <a:rPr lang="hr-HR" sz="6000" dirty="0"/>
              <a:t> strukturom M prema slici potrebno je odrediti skup svih stanja koja zadovoljavaju formulu </a:t>
            </a:r>
            <a:r>
              <a:rPr lang="hr-HR" sz="6000" b="1" dirty="0"/>
              <a:t>EG (p).</a:t>
            </a:r>
            <a:endParaRPr lang="hr-HR" sz="6000" b="1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Takva stanja su = S0, S2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109B0FE-ABB2-4959-AFD2-F4E24B69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13" y="616687"/>
            <a:ext cx="362953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9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Za arhitekturu protoka podataka, navedite i objasnite podjelu prema vrsti izvršavanja obrade podataka.</a:t>
            </a:r>
            <a:endParaRPr lang="hr-HR" sz="6000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06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Za arhitekturu protoka podataka, navedite i objasnite podjelu prema vrsti izvršavanja obrade podataka.</a:t>
            </a:r>
            <a:endParaRPr lang="hr-HR" sz="6000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2876365"/>
            <a:ext cx="10515600" cy="362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</a:t>
            </a:r>
            <a:r>
              <a:rPr lang="hr-HR" sz="6000" b="1" dirty="0">
                <a:solidFill>
                  <a:srgbClr val="C00000"/>
                </a:solidFill>
              </a:rPr>
              <a:t>Skupno – sekvencijska (engl. </a:t>
            </a:r>
            <a:r>
              <a:rPr lang="hr-HR" sz="6000" b="1" dirty="0" err="1">
                <a:solidFill>
                  <a:srgbClr val="C00000"/>
                </a:solidFill>
              </a:rPr>
              <a:t>Batch-sequential</a:t>
            </a:r>
            <a:r>
              <a:rPr lang="hr-HR" sz="6000" b="1" dirty="0">
                <a:solidFill>
                  <a:srgbClr val="C00000"/>
                </a:solidFill>
              </a:rPr>
              <a:t>) </a:t>
            </a:r>
            <a:endParaRPr lang="en-US" sz="60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Podaci se između koraka (podsustava za obradu) prenose u cijelosti 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Svaki podsustav se izvodi do kraja prije prelaska na idući korak 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Svaki podsustav je neovisan o drugima 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b="1" dirty="0">
                <a:solidFill>
                  <a:srgbClr val="C00000"/>
                </a:solidFill>
              </a:rPr>
              <a:t>Cjevovodi i filteri (engl. </a:t>
            </a:r>
            <a:r>
              <a:rPr lang="hr-HR" sz="6000" b="1" dirty="0" err="1">
                <a:solidFill>
                  <a:srgbClr val="C00000"/>
                </a:solidFill>
              </a:rPr>
              <a:t>Pipes-and-filters</a:t>
            </a:r>
            <a:r>
              <a:rPr lang="hr-HR" sz="6000" b="1" dirty="0">
                <a:solidFill>
                  <a:srgbClr val="C00000"/>
                </a:solidFill>
              </a:rPr>
              <a:t>) </a:t>
            </a:r>
            <a:endParaRPr lang="en-US" sz="60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Inkrementalna, konkurentna transformacija podataka kroz korake (filtere), čim podaci postanu dostupni 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Komponente: izvori podataka, filteri, cjevovodi i ponori podataka 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Filteri su neovisni o ostalim filterima, ne pamte stanje</a:t>
            </a:r>
            <a:endParaRPr lang="en-US" sz="6000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 Cjevovodi su FIFO </a:t>
            </a:r>
            <a:r>
              <a:rPr lang="hr-HR" sz="6000" dirty="0" err="1">
                <a:solidFill>
                  <a:srgbClr val="C00000"/>
                </a:solidFill>
              </a:rPr>
              <a:t>međuspremnici</a:t>
            </a:r>
            <a:r>
              <a:rPr lang="hr-HR" sz="6000" dirty="0">
                <a:solidFill>
                  <a:srgbClr val="C00000"/>
                </a:solidFill>
              </a:rPr>
              <a:t> u obliku U/I tokova podataka (input/output </a:t>
            </a:r>
            <a:r>
              <a:rPr lang="hr-HR" sz="6000" dirty="0" err="1">
                <a:solidFill>
                  <a:srgbClr val="C00000"/>
                </a:solidFill>
              </a:rPr>
              <a:t>stream</a:t>
            </a:r>
            <a:r>
              <a:rPr lang="hr-HR" sz="60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072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269ED743-FC52-4CC8-8F34-27038A39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382641" cy="2676899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735589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Kojom </a:t>
            </a:r>
            <a:r>
              <a:rPr lang="hr-HR" sz="6000" dirty="0" err="1"/>
              <a:t>git</a:t>
            </a:r>
            <a:r>
              <a:rPr lang="hr-HR" sz="6000" dirty="0"/>
              <a:t> naredbom repozitorij prelazi iz stanja sa slike A) u stanje sa slike B)?</a:t>
            </a:r>
            <a:endParaRPr lang="hr-HR" sz="6000" b="1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512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Generičke aktivnosti procesa programskog inženjerstva mogu se podijeliti u četiri osnovne skupine. Navedite ih prema vremenskom redoslijedu.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Specifikacija, oblikovanje i implementacija, validacija i verifikacija, evolucija.</a:t>
            </a:r>
          </a:p>
        </p:txBody>
      </p:sp>
    </p:spTree>
    <p:extLst>
      <p:ext uri="{BB962C8B-B14F-4D97-AF65-F5344CB8AC3E}">
        <p14:creationId xmlns:p14="http://schemas.microsoft.com/office/powerpoint/2010/main" val="2300877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269ED743-FC52-4CC8-8F34-27038A39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382641" cy="2676899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735589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Kojom </a:t>
            </a:r>
            <a:r>
              <a:rPr lang="hr-HR" sz="6000" dirty="0" err="1"/>
              <a:t>git</a:t>
            </a:r>
            <a:r>
              <a:rPr lang="hr-HR" sz="6000" dirty="0"/>
              <a:t> naredbom repozitorij prelazi iz stanja sa slike A) u stanje sa slike B)?</a:t>
            </a:r>
            <a:endParaRPr lang="hr-HR" sz="6000" b="1" dirty="0">
              <a:latin typeface="Consolas" panose="020B0609020204030204" pitchFamily="49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git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checkout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dev</a:t>
            </a:r>
            <a:r>
              <a:rPr lang="hr-H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hr-HR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0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14DC2E-77C5-41AE-AE3E-443FABB94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OPP_ZI_2016_rijesen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B6188BD-E0D6-4CD3-A92E-26BA39BBC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2713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generičke aktivnosti u svim procesima programskog</a:t>
            </a:r>
          </a:p>
          <a:p>
            <a:pPr marL="0" indent="0">
              <a:buNone/>
            </a:pPr>
            <a:r>
              <a:rPr lang="hr-HR" sz="6000" dirty="0"/>
              <a:t>inženjerstva.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0458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generičke aktivnosti u svim procesima programskog</a:t>
            </a:r>
          </a:p>
          <a:p>
            <a:pPr marL="0" indent="0">
              <a:buNone/>
            </a:pPr>
            <a:r>
              <a:rPr lang="hr-HR" sz="6000" dirty="0"/>
              <a:t>inženjerstva.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Specifikacija, oblikovanje i implementacija, validacija i verifikacija,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evolucija</a:t>
            </a:r>
          </a:p>
        </p:txBody>
      </p:sp>
    </p:spTree>
    <p:extLst>
      <p:ext uri="{BB962C8B-B14F-4D97-AF65-F5344CB8AC3E}">
        <p14:creationId xmlns:p14="http://schemas.microsoft.com/office/powerpoint/2010/main" val="58653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Kako se nazivaju programski alati koji podupiru aktivnosti procesa</a:t>
            </a:r>
          </a:p>
          <a:p>
            <a:pPr marL="0" indent="0">
              <a:buNone/>
            </a:pPr>
            <a:r>
              <a:rPr lang="hr-HR" sz="6000" dirty="0"/>
              <a:t>programskog inženjerstva?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04783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Kako se nazivaju programski alati koji podupiru aktivnosti procesa</a:t>
            </a:r>
          </a:p>
          <a:p>
            <a:pPr marL="0" indent="0">
              <a:buNone/>
            </a:pPr>
            <a:r>
              <a:rPr lang="hr-HR" sz="6000" dirty="0"/>
              <a:t>programskog inženjerstva?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CASE , alati Računalom podržano programsko inženjerstvo …</a:t>
            </a:r>
          </a:p>
        </p:txBody>
      </p:sp>
    </p:spTree>
    <p:extLst>
      <p:ext uri="{BB962C8B-B14F-4D97-AF65-F5344CB8AC3E}">
        <p14:creationId xmlns:p14="http://schemas.microsoft.com/office/powerpoint/2010/main" val="2013413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barem dvije značajke metodologije ubrzanog razvoja (engl. </a:t>
            </a:r>
            <a:r>
              <a:rPr lang="hr-HR" sz="6000" dirty="0" err="1"/>
              <a:t>agile</a:t>
            </a:r>
            <a:endParaRPr lang="hr-HR" sz="6000" dirty="0"/>
          </a:p>
          <a:p>
            <a:pPr marL="0" indent="0">
              <a:buNone/>
            </a:pPr>
            <a:r>
              <a:rPr lang="hr-HR" sz="6000" dirty="0" err="1"/>
              <a:t>methodology</a:t>
            </a:r>
            <a:r>
              <a:rPr lang="hr-HR" sz="6000" dirty="0"/>
              <a:t>)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05467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Navedite barem dvije značajke metodologije ubrzanog razvoja (engl. </a:t>
            </a:r>
            <a:r>
              <a:rPr lang="hr-HR" sz="6000" dirty="0" err="1"/>
              <a:t>agile</a:t>
            </a:r>
            <a:endParaRPr lang="hr-HR" sz="6000" dirty="0"/>
          </a:p>
          <a:p>
            <a:pPr marL="0" indent="0">
              <a:buNone/>
            </a:pPr>
            <a:r>
              <a:rPr lang="hr-HR" sz="6000" dirty="0" err="1"/>
              <a:t>methodology</a:t>
            </a:r>
            <a:r>
              <a:rPr lang="hr-HR" sz="6000" dirty="0"/>
              <a:t>)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Iterativni razvoj, mali inkrementi, kontinuirano poboljšanje PP, naglasak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na ljude i suradnju, uključenost korisnika u proces razvoja…</a:t>
            </a:r>
          </a:p>
        </p:txBody>
      </p:sp>
    </p:spTree>
    <p:extLst>
      <p:ext uri="{BB962C8B-B14F-4D97-AF65-F5344CB8AC3E}">
        <p14:creationId xmlns:p14="http://schemas.microsoft.com/office/powerpoint/2010/main" val="1795976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ste sve načine u projektnoj dokumentaciji izrazili</a:t>
            </a:r>
          </a:p>
          <a:p>
            <a:pPr marL="0" indent="0">
              <a:buNone/>
            </a:pPr>
            <a:r>
              <a:rPr lang="hr-HR" sz="6000" dirty="0"/>
              <a:t>korisničke zahtjeve.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95275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 koje ste sve načine u projektnoj dokumentaciji izrazili</a:t>
            </a:r>
          </a:p>
          <a:p>
            <a:pPr marL="0" indent="0">
              <a:buNone/>
            </a:pPr>
            <a:r>
              <a:rPr lang="hr-HR" sz="6000" dirty="0"/>
              <a:t>korisničke zahtjeve.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UC-ovi s pripadajućim dijagramima (funkcionalni zahtjevi), </a:t>
            </a:r>
            <a:r>
              <a:rPr lang="hr-HR" sz="6000" dirty="0" err="1">
                <a:solidFill>
                  <a:srgbClr val="C00000"/>
                </a:solidFill>
              </a:rPr>
              <a:t>sekv</a:t>
            </a:r>
            <a:r>
              <a:rPr lang="hr-HR" sz="6000" dirty="0">
                <a:solidFill>
                  <a:srgbClr val="C0000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dijagrami, lista nefunkcionalnih zahtjeva</a:t>
            </a:r>
          </a:p>
        </p:txBody>
      </p:sp>
    </p:spTree>
    <p:extLst>
      <p:ext uri="{BB962C8B-B14F-4D97-AF65-F5344CB8AC3E}">
        <p14:creationId xmlns:p14="http://schemas.microsoft.com/office/powerpoint/2010/main" val="254641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tipične načine opisa zahtjeva sustava.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16642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000" dirty="0" err="1"/>
              <a:t>Što</a:t>
            </a:r>
            <a:r>
              <a:rPr lang="it-IT" sz="6000" dirty="0"/>
              <a:t> su </a:t>
            </a:r>
            <a:r>
              <a:rPr lang="it-IT" sz="6000" dirty="0" err="1"/>
              <a:t>zahtjevi</a:t>
            </a:r>
            <a:r>
              <a:rPr lang="it-IT" sz="6000" dirty="0"/>
              <a:t> </a:t>
            </a:r>
            <a:r>
              <a:rPr lang="it-IT" sz="6000" dirty="0" err="1"/>
              <a:t>domene</a:t>
            </a:r>
            <a:r>
              <a:rPr lang="it-IT" sz="6000" dirty="0"/>
              <a:t> </a:t>
            </a:r>
            <a:r>
              <a:rPr lang="it-IT" sz="6000" dirty="0" err="1"/>
              <a:t>primjene</a:t>
            </a:r>
            <a:r>
              <a:rPr lang="it-IT" sz="6000" dirty="0"/>
              <a:t>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5286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000" dirty="0" err="1"/>
              <a:t>Što</a:t>
            </a:r>
            <a:r>
              <a:rPr lang="it-IT" sz="6000" dirty="0"/>
              <a:t> su </a:t>
            </a:r>
            <a:r>
              <a:rPr lang="it-IT" sz="6000" dirty="0" err="1"/>
              <a:t>zahtjevi</a:t>
            </a:r>
            <a:r>
              <a:rPr lang="it-IT" sz="6000" dirty="0"/>
              <a:t> </a:t>
            </a:r>
            <a:r>
              <a:rPr lang="it-IT" sz="6000" dirty="0" err="1"/>
              <a:t>domene</a:t>
            </a:r>
            <a:r>
              <a:rPr lang="it-IT" sz="6000" dirty="0"/>
              <a:t> </a:t>
            </a:r>
            <a:r>
              <a:rPr lang="it-IT" sz="6000" dirty="0" err="1"/>
              <a:t>primjene</a:t>
            </a:r>
            <a:r>
              <a:rPr lang="it-IT" sz="6000" dirty="0"/>
              <a:t>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</a:t>
            </a:r>
            <a:r>
              <a:rPr lang="hr-HR" sz="6000" dirty="0" err="1">
                <a:solidFill>
                  <a:srgbClr val="C00000"/>
                </a:solidFill>
              </a:rPr>
              <a:t>Funkc</a:t>
            </a:r>
            <a:r>
              <a:rPr lang="hr-HR" sz="6000" dirty="0">
                <a:solidFill>
                  <a:srgbClr val="C00000"/>
                </a:solidFill>
              </a:rPr>
              <a:t>. i </a:t>
            </a:r>
            <a:r>
              <a:rPr lang="hr-HR" sz="6000" dirty="0" err="1">
                <a:solidFill>
                  <a:srgbClr val="C00000"/>
                </a:solidFill>
              </a:rPr>
              <a:t>nefunkc</a:t>
            </a:r>
            <a:r>
              <a:rPr lang="hr-HR" sz="6000" dirty="0">
                <a:solidFill>
                  <a:srgbClr val="C00000"/>
                </a:solidFill>
              </a:rPr>
              <a:t>. zahtjevi koji proizlaze iz domene primjene/specifični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su za domenu primjene/karakteriziraju domenu primjene</a:t>
            </a:r>
          </a:p>
        </p:txBody>
      </p:sp>
    </p:spTree>
    <p:extLst>
      <p:ext uri="{BB962C8B-B14F-4D97-AF65-F5344CB8AC3E}">
        <p14:creationId xmlns:p14="http://schemas.microsoft.com/office/powerpoint/2010/main" val="3821819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Koji se </a:t>
            </a:r>
            <a:r>
              <a:rPr lang="hr-HR" sz="6000" dirty="0" err="1"/>
              <a:t>modifikatori</a:t>
            </a:r>
            <a:r>
              <a:rPr lang="hr-HR" sz="6000" dirty="0"/>
              <a:t> vidljivosti operacija koriste u OO paradigmi kako bi se</a:t>
            </a:r>
          </a:p>
          <a:p>
            <a:pPr marL="0" indent="0">
              <a:buNone/>
            </a:pPr>
            <a:r>
              <a:rPr lang="hr-HR" sz="6000" dirty="0"/>
              <a:t>postigla </a:t>
            </a:r>
            <a:r>
              <a:rPr lang="hr-HR" sz="6000" dirty="0" err="1"/>
              <a:t>enkapsulacija</a:t>
            </a:r>
            <a:r>
              <a:rPr lang="hr-HR" sz="6000" dirty="0"/>
              <a:t>? Prikažite kako se označavaju na UML-dijagramima razreda.</a:t>
            </a:r>
          </a:p>
        </p:txBody>
      </p:sp>
    </p:spTree>
    <p:extLst>
      <p:ext uri="{BB962C8B-B14F-4D97-AF65-F5344CB8AC3E}">
        <p14:creationId xmlns:p14="http://schemas.microsoft.com/office/powerpoint/2010/main" val="3436777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Koji se </a:t>
            </a:r>
            <a:r>
              <a:rPr lang="hr-HR" sz="6000" dirty="0" err="1"/>
              <a:t>modifikatori</a:t>
            </a:r>
            <a:r>
              <a:rPr lang="hr-HR" sz="6000" dirty="0"/>
              <a:t> vidljivosti operacija koriste u OO paradigmi kako bi se</a:t>
            </a:r>
          </a:p>
          <a:p>
            <a:pPr marL="0" indent="0">
              <a:buNone/>
            </a:pPr>
            <a:r>
              <a:rPr lang="hr-HR" sz="6000" dirty="0"/>
              <a:t>postigla </a:t>
            </a:r>
            <a:r>
              <a:rPr lang="hr-HR" sz="6000" dirty="0" err="1"/>
              <a:t>enkapsulacija</a:t>
            </a:r>
            <a:r>
              <a:rPr lang="hr-HR" sz="6000" dirty="0"/>
              <a:t>? Prikažite kako se označavaju na UML-dijagramima razreda.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</a:t>
            </a:r>
            <a:r>
              <a:rPr lang="hr-HR" sz="6000" dirty="0" err="1">
                <a:solidFill>
                  <a:srgbClr val="C00000"/>
                </a:solidFill>
              </a:rPr>
              <a:t>Public</a:t>
            </a:r>
            <a:r>
              <a:rPr lang="hr-HR" sz="6000" dirty="0">
                <a:solidFill>
                  <a:srgbClr val="C00000"/>
                </a:solidFill>
              </a:rPr>
              <a:t> +, </a:t>
            </a:r>
            <a:r>
              <a:rPr lang="hr-HR" sz="6000" dirty="0" err="1">
                <a:solidFill>
                  <a:srgbClr val="C00000"/>
                </a:solidFill>
              </a:rPr>
              <a:t>private</a:t>
            </a:r>
            <a:r>
              <a:rPr lang="hr-HR" sz="6000" dirty="0">
                <a:solidFill>
                  <a:srgbClr val="C00000"/>
                </a:solidFill>
              </a:rPr>
              <a:t> - , </a:t>
            </a:r>
            <a:r>
              <a:rPr lang="hr-HR" sz="6000" dirty="0" err="1">
                <a:solidFill>
                  <a:srgbClr val="C00000"/>
                </a:solidFill>
              </a:rPr>
              <a:t>protected</a:t>
            </a:r>
            <a:r>
              <a:rPr lang="hr-HR" sz="6000" dirty="0">
                <a:solidFill>
                  <a:srgbClr val="C00000"/>
                </a:solidFill>
              </a:rPr>
              <a:t> #… mogu navesti i </a:t>
            </a:r>
            <a:r>
              <a:rPr lang="hr-HR" sz="6000" dirty="0" err="1">
                <a:solidFill>
                  <a:srgbClr val="C00000"/>
                </a:solidFill>
              </a:rPr>
              <a:t>package</a:t>
            </a:r>
            <a:r>
              <a:rPr lang="hr-HR" sz="6000" dirty="0">
                <a:solidFill>
                  <a:srgbClr val="C00000"/>
                </a:solidFill>
              </a:rPr>
              <a:t> (ali 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moraju)</a:t>
            </a:r>
          </a:p>
        </p:txBody>
      </p:sp>
    </p:spTree>
    <p:extLst>
      <p:ext uri="{BB962C8B-B14F-4D97-AF65-F5344CB8AC3E}">
        <p14:creationId xmlns:p14="http://schemas.microsoft.com/office/powerpoint/2010/main" val="3160483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Koji minimalni uvjet mora ispuniti neki razred da bi bio apstraktni razred?</a:t>
            </a:r>
          </a:p>
          <a:p>
            <a:pPr marL="0" indent="0">
              <a:buNone/>
            </a:pPr>
            <a:r>
              <a:rPr lang="hr-HR" sz="6000" dirty="0"/>
              <a:t>Može li se </a:t>
            </a:r>
            <a:r>
              <a:rPr lang="hr-HR" sz="6000" dirty="0" err="1"/>
              <a:t>instancirati</a:t>
            </a:r>
            <a:r>
              <a:rPr lang="hr-HR" sz="6000" dirty="0"/>
              <a:t> takav razred?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8902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Koji minimalni uvjet mora ispuniti neki razred da bi bio apstraktni razred?</a:t>
            </a:r>
          </a:p>
          <a:p>
            <a:pPr marL="0" indent="0">
              <a:buNone/>
            </a:pPr>
            <a:r>
              <a:rPr lang="hr-HR" sz="6000" dirty="0"/>
              <a:t>Može li se </a:t>
            </a:r>
            <a:r>
              <a:rPr lang="hr-HR" sz="6000" dirty="0" err="1"/>
              <a:t>instancirati</a:t>
            </a:r>
            <a:r>
              <a:rPr lang="hr-HR" sz="6000" dirty="0"/>
              <a:t> takav razred?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Razred koji ima barem jednu apstraktnu metodu. Ne može.</a:t>
            </a:r>
          </a:p>
        </p:txBody>
      </p:sp>
    </p:spTree>
    <p:extLst>
      <p:ext uri="{BB962C8B-B14F-4D97-AF65-F5344CB8AC3E}">
        <p14:creationId xmlns:p14="http://schemas.microsoft.com/office/powerpoint/2010/main" val="1407596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baseline="30000" dirty="0"/>
              <a:t>Prema donjem dijagramu razreda odgovorite koliko najviše predmeta</a:t>
            </a:r>
          </a:p>
          <a:p>
            <a:pPr marL="0" indent="0">
              <a:buNone/>
            </a:pPr>
            <a:r>
              <a:rPr lang="hr-HR" sz="6000" baseline="30000" dirty="0"/>
              <a:t>može svaki student upisati te mora li uopće upisati predmet?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6E98D7-11CF-42C7-8E02-FFE2BA9C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64" y="2211680"/>
            <a:ext cx="5691476" cy="9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17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baseline="30000" dirty="0"/>
              <a:t>Prema donjem dijagramu razreda odgovorite koliko najviše predmeta</a:t>
            </a:r>
          </a:p>
          <a:p>
            <a:pPr marL="0" indent="0">
              <a:buNone/>
            </a:pPr>
            <a:r>
              <a:rPr lang="hr-HR" sz="6000" baseline="30000" dirty="0"/>
              <a:t>može svaki student upisati te mora li uopće upisati predmet?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Student može upisati neograničeni (nedefinirani) broj predmeta, ali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mora upisati barem 1.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6E98D7-11CF-42C7-8E02-FFE2BA9C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64" y="2211680"/>
            <a:ext cx="5691476" cy="9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80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Nacrtajte dijagram komponenti s dvije komponente koje su povezane</a:t>
            </a:r>
          </a:p>
          <a:p>
            <a:pPr marL="0" indent="0">
              <a:buNone/>
            </a:pPr>
            <a:r>
              <a:rPr lang="hr-HR" sz="6000" dirty="0"/>
              <a:t>jednim sučeljem. Navedite i objasnite vrste sučelja komponenti.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472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r-HR" sz="6000" dirty="0"/>
              <a:t>Nacrtajte dijagram komponenti s dvije komponente koje su povezane</a:t>
            </a:r>
          </a:p>
          <a:p>
            <a:pPr marL="0" indent="0">
              <a:buNone/>
            </a:pPr>
            <a:r>
              <a:rPr lang="hr-HR" sz="6000" dirty="0"/>
              <a:t>jednim sučeljem. Navedite i objasnite vrste sučelja komponenti.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2B9BA82-18E5-4D05-9872-8ED07FE8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34" y="2990589"/>
            <a:ext cx="701137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tipične načine opisa zahtjeva sustava.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strukturiranim prirodnim jezikom, specijalnim jezikom za opis oblikovanja (npr. SDL), grafičkom notacijom (npr. UML) i matematičkom specifikacijom (FSM, teorija skupova, logika).</a:t>
            </a:r>
          </a:p>
        </p:txBody>
      </p:sp>
    </p:spTree>
    <p:extLst>
      <p:ext uri="{BB962C8B-B14F-4D97-AF65-F5344CB8AC3E}">
        <p14:creationId xmlns:p14="http://schemas.microsoft.com/office/powerpoint/2010/main" val="2069667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i kratko opišite elemente UML-dijagrama razmještaja.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8836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i kratko opišite elemente UML-dijagrama razmještaja.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Čvorovi - uređaji i okolina izvođenja; Komponente (programski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artefakti); Spojevi (veze) između čvorova i između komponenti</a:t>
            </a:r>
          </a:p>
        </p:txBody>
      </p:sp>
    </p:spTree>
    <p:extLst>
      <p:ext uri="{BB962C8B-B14F-4D97-AF65-F5344CB8AC3E}">
        <p14:creationId xmlns:p14="http://schemas.microsoft.com/office/powerpoint/2010/main" val="3561906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Kako je organiziran </a:t>
            </a:r>
            <a:r>
              <a:rPr lang="hr-HR" sz="6000" dirty="0" err="1"/>
              <a:t>primjenski</a:t>
            </a:r>
            <a:r>
              <a:rPr lang="hr-HR" sz="6000" dirty="0"/>
              <a:t> program u uslužnoj arhitekturi?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330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Kako je organiziran </a:t>
            </a:r>
            <a:r>
              <a:rPr lang="hr-HR" sz="6000" dirty="0" err="1"/>
              <a:t>primjenski</a:t>
            </a:r>
            <a:r>
              <a:rPr lang="hr-HR" sz="6000" dirty="0"/>
              <a:t> program u uslužnoj arhitekturi?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Uslužno usmjerena arhitektura organizira </a:t>
            </a:r>
            <a:r>
              <a:rPr lang="hr-HR" sz="6000" dirty="0" err="1">
                <a:solidFill>
                  <a:srgbClr val="C00000"/>
                </a:solidFill>
              </a:rPr>
              <a:t>primjenski</a:t>
            </a:r>
            <a:r>
              <a:rPr lang="hr-HR" sz="6000" dirty="0">
                <a:solidFill>
                  <a:srgbClr val="C00000"/>
                </a:solidFill>
              </a:rPr>
              <a:t> program (cjelovitu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aplikaciju) kao kolekciju usluga koje međusobno komuniciraju uporabom dobro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definiranih sučelja</a:t>
            </a:r>
          </a:p>
        </p:txBody>
      </p:sp>
    </p:spTree>
    <p:extLst>
      <p:ext uri="{BB962C8B-B14F-4D97-AF65-F5344CB8AC3E}">
        <p14:creationId xmlns:p14="http://schemas.microsoft.com/office/powerpoint/2010/main" val="66717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6000" dirty="0" err="1"/>
              <a:t>Koji</a:t>
            </a:r>
            <a:r>
              <a:rPr lang="it-IT" sz="6000" dirty="0"/>
              <a:t> su </a:t>
            </a:r>
            <a:r>
              <a:rPr lang="it-IT" sz="6000" dirty="0" err="1"/>
              <a:t>minimalni</a:t>
            </a:r>
            <a:r>
              <a:rPr lang="it-IT" sz="6000" dirty="0"/>
              <a:t> elementi </a:t>
            </a:r>
            <a:r>
              <a:rPr lang="it-IT" sz="6000" dirty="0" err="1"/>
              <a:t>kojima</a:t>
            </a:r>
            <a:r>
              <a:rPr lang="it-IT" sz="6000" dirty="0"/>
              <a:t> se </a:t>
            </a:r>
            <a:r>
              <a:rPr lang="it-IT" sz="6000" dirty="0" err="1"/>
              <a:t>opisuju</a:t>
            </a:r>
            <a:r>
              <a:rPr lang="it-IT" sz="6000" dirty="0"/>
              <a:t> </a:t>
            </a:r>
            <a:r>
              <a:rPr lang="it-IT" sz="6000" dirty="0" err="1"/>
              <a:t>oblikovni</a:t>
            </a:r>
            <a:r>
              <a:rPr lang="it-IT" sz="6000" dirty="0"/>
              <a:t> </a:t>
            </a:r>
            <a:r>
              <a:rPr lang="it-IT" sz="6000" dirty="0" err="1"/>
              <a:t>obrasci</a:t>
            </a:r>
            <a:r>
              <a:rPr lang="it-IT" sz="6000" dirty="0"/>
              <a:t> (</a:t>
            </a:r>
            <a:r>
              <a:rPr lang="it-IT" sz="6000" dirty="0" err="1"/>
              <a:t>engl</a:t>
            </a:r>
            <a:r>
              <a:rPr lang="it-IT" sz="6000" dirty="0"/>
              <a:t>.</a:t>
            </a:r>
          </a:p>
          <a:p>
            <a:pPr marL="0" indent="0">
              <a:buNone/>
            </a:pPr>
            <a:r>
              <a:rPr lang="it-IT" sz="6000" dirty="0"/>
              <a:t>design pattern)?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8296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6000" dirty="0" err="1"/>
              <a:t>Koji</a:t>
            </a:r>
            <a:r>
              <a:rPr lang="it-IT" sz="6000" dirty="0"/>
              <a:t> su </a:t>
            </a:r>
            <a:r>
              <a:rPr lang="it-IT" sz="6000" dirty="0" err="1"/>
              <a:t>minimalni</a:t>
            </a:r>
            <a:r>
              <a:rPr lang="it-IT" sz="6000" dirty="0"/>
              <a:t> elementi </a:t>
            </a:r>
            <a:r>
              <a:rPr lang="it-IT" sz="6000" dirty="0" err="1"/>
              <a:t>kojima</a:t>
            </a:r>
            <a:r>
              <a:rPr lang="it-IT" sz="6000" dirty="0"/>
              <a:t> se </a:t>
            </a:r>
            <a:r>
              <a:rPr lang="it-IT" sz="6000" dirty="0" err="1"/>
              <a:t>opisuju</a:t>
            </a:r>
            <a:r>
              <a:rPr lang="it-IT" sz="6000" dirty="0"/>
              <a:t> </a:t>
            </a:r>
            <a:r>
              <a:rPr lang="it-IT" sz="6000" dirty="0" err="1"/>
              <a:t>oblikovni</a:t>
            </a:r>
            <a:r>
              <a:rPr lang="it-IT" sz="6000" dirty="0"/>
              <a:t> </a:t>
            </a:r>
            <a:r>
              <a:rPr lang="it-IT" sz="6000" dirty="0" err="1"/>
              <a:t>obrasci</a:t>
            </a:r>
            <a:r>
              <a:rPr lang="it-IT" sz="6000" dirty="0"/>
              <a:t> (</a:t>
            </a:r>
            <a:r>
              <a:rPr lang="it-IT" sz="6000" dirty="0" err="1"/>
              <a:t>engl</a:t>
            </a:r>
            <a:r>
              <a:rPr lang="it-IT" sz="6000" dirty="0"/>
              <a:t>.</a:t>
            </a:r>
          </a:p>
          <a:p>
            <a:pPr marL="0" indent="0">
              <a:buNone/>
            </a:pPr>
            <a:r>
              <a:rPr lang="it-IT" sz="6000" dirty="0"/>
              <a:t>design pattern)?</a:t>
            </a:r>
            <a:endParaRPr lang="hr-HR" sz="60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3BA1209-1BC8-4297-9E50-9268274B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45" y="3143078"/>
            <a:ext cx="8798800" cy="32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95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Navedite kojoj skupini ili kojim skupinama pripadaju metode u razredu</a:t>
            </a:r>
          </a:p>
          <a:p>
            <a:pPr marL="0" indent="0">
              <a:buNone/>
            </a:pPr>
            <a:r>
              <a:rPr lang="hr-HR" sz="6000" dirty="0" err="1"/>
              <a:t>AbstractClient</a:t>
            </a:r>
            <a:r>
              <a:rPr lang="hr-HR" sz="6000" dirty="0"/>
              <a:t> OCSF arhitekture koje se </a:t>
            </a:r>
            <a:r>
              <a:rPr lang="hr-HR" sz="6000" b="1" dirty="0"/>
              <a:t>ne redefiniraju.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BD62B05-B6EF-4C88-A982-5511B904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9" y="2728664"/>
            <a:ext cx="266737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637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r-HR" sz="6000" dirty="0"/>
              <a:t>Navedite kojoj skupini ili kojim skupinama pripadaju metode u razredu</a:t>
            </a:r>
          </a:p>
          <a:p>
            <a:pPr marL="0" indent="0">
              <a:buNone/>
            </a:pPr>
            <a:r>
              <a:rPr lang="hr-HR" sz="6000" dirty="0" err="1"/>
              <a:t>AbstractClient</a:t>
            </a:r>
            <a:r>
              <a:rPr lang="hr-HR" sz="6000" dirty="0"/>
              <a:t> OCSF arhitekture koje se </a:t>
            </a:r>
            <a:r>
              <a:rPr lang="hr-HR" sz="6000" b="1" dirty="0"/>
              <a:t>ne redefiniraju.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&lt;&lt;</a:t>
            </a:r>
            <a:r>
              <a:rPr lang="hr-HR" sz="6000" dirty="0" err="1">
                <a:solidFill>
                  <a:srgbClr val="C00000"/>
                </a:solidFill>
              </a:rPr>
              <a:t>control</a:t>
            </a:r>
            <a:r>
              <a:rPr lang="hr-HR" sz="6000" dirty="0">
                <a:solidFill>
                  <a:srgbClr val="C00000"/>
                </a:solidFill>
              </a:rPr>
              <a:t>&gt;&gt; i &lt;&lt;</a:t>
            </a:r>
            <a:r>
              <a:rPr lang="hr-HR" sz="6000" dirty="0" err="1">
                <a:solidFill>
                  <a:srgbClr val="C00000"/>
                </a:solidFill>
              </a:rPr>
              <a:t>accessor</a:t>
            </a:r>
            <a:r>
              <a:rPr lang="hr-HR" sz="6000" dirty="0">
                <a:solidFill>
                  <a:srgbClr val="C00000"/>
                </a:solidFill>
              </a:rPr>
              <a:t>&gt;&gt;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BD62B05-B6EF-4C88-A982-5511B904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9" y="2728664"/>
            <a:ext cx="266737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6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Za slučaj arhitekture klijent-poslužitelj kada postoji n spojenih klijenata</a:t>
            </a:r>
          </a:p>
          <a:p>
            <a:pPr marL="0" indent="0">
              <a:buNone/>
            </a:pPr>
            <a:r>
              <a:rPr lang="hr-HR" sz="6000" dirty="0"/>
              <a:t>izračunajte minimalan broj dretvi pri radu poslužitelja implementiranog</a:t>
            </a:r>
          </a:p>
          <a:p>
            <a:pPr marL="0" indent="0">
              <a:buNone/>
            </a:pPr>
            <a:r>
              <a:rPr lang="hr-HR" sz="6000" dirty="0"/>
              <a:t>objektno usmjerenim radnim okvirom OCSF (NAPOMENA: zanemarite</a:t>
            </a:r>
          </a:p>
          <a:p>
            <a:pPr marL="0" indent="0">
              <a:buNone/>
            </a:pPr>
            <a:r>
              <a:rPr lang="hr-HR" sz="6000" dirty="0"/>
              <a:t>administracijske dretve, dretve OS-a, VM,...).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73440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Za slučaj arhitekture klijent-poslužitelj kada postoji n spojenih klijenata</a:t>
            </a:r>
          </a:p>
          <a:p>
            <a:pPr marL="0" indent="0">
              <a:buNone/>
            </a:pPr>
            <a:r>
              <a:rPr lang="hr-HR" sz="6000" dirty="0"/>
              <a:t>izračunajte minimalan broj dretvi pri radu poslužitelja implementiranog</a:t>
            </a:r>
          </a:p>
          <a:p>
            <a:pPr marL="0" indent="0">
              <a:buNone/>
            </a:pPr>
            <a:r>
              <a:rPr lang="hr-HR" sz="6000" dirty="0"/>
              <a:t>objektno usmjerenim radnim okvirom OCSF (NAPOMENA: zanemarite</a:t>
            </a:r>
          </a:p>
          <a:p>
            <a:pPr marL="0" indent="0">
              <a:buNone/>
            </a:pPr>
            <a:r>
              <a:rPr lang="hr-HR" sz="6000" dirty="0"/>
              <a:t>administracijske dretve, dretve OS-a, VM,...).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n+1</a:t>
            </a:r>
          </a:p>
        </p:txBody>
      </p:sp>
    </p:spTree>
    <p:extLst>
      <p:ext uri="{BB962C8B-B14F-4D97-AF65-F5344CB8AC3E}">
        <p14:creationId xmlns:p14="http://schemas.microsoft.com/office/powerpoint/2010/main" val="220474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Što je to projektni dnevnik zaostataka (engl. </a:t>
            </a:r>
            <a:r>
              <a:rPr lang="hr-HR" sz="6000" dirty="0" err="1"/>
              <a:t>product</a:t>
            </a:r>
            <a:r>
              <a:rPr lang="hr-HR" sz="6000" dirty="0"/>
              <a:t> </a:t>
            </a:r>
            <a:r>
              <a:rPr lang="hr-HR" sz="6000" dirty="0" err="1"/>
              <a:t>backlog</a:t>
            </a:r>
            <a:r>
              <a:rPr lang="hr-HR" sz="6000" dirty="0"/>
              <a:t>) kod pristupa SCRUM radnog okvira? Tko je odgovoran za sadržaj, raspoloživost i sortiranje dnevnika zaostataka?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1761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</a:t>
            </a:r>
          </a:p>
          <a:p>
            <a:pPr marL="0" indent="0">
              <a:buNone/>
            </a:pPr>
            <a:r>
              <a:rPr lang="hr-HR" sz="6000" dirty="0"/>
              <a:t>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307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Koji je cilj provođenja aktivnosti ispitivanja u procesu oblikovanja</a:t>
            </a:r>
          </a:p>
          <a:p>
            <a:pPr marL="0" indent="0">
              <a:buNone/>
            </a:pPr>
            <a:r>
              <a:rPr lang="hr-HR" sz="6000" dirty="0"/>
              <a:t>programske potpore?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Otkrivanje informacija o ispravnosti i kvaliteti, te poboljšanja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pronalaženjem kvarova i problema ispitivane programske podrške.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Priznaje se i kraće rješenje: pronalaženje pogrešaka.</a:t>
            </a:r>
          </a:p>
        </p:txBody>
      </p:sp>
    </p:spTree>
    <p:extLst>
      <p:ext uri="{BB962C8B-B14F-4D97-AF65-F5344CB8AC3E}">
        <p14:creationId xmlns:p14="http://schemas.microsoft.com/office/powerpoint/2010/main" val="39256721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Na koji način možemo odrediti broj mogućih putova koji minimalno</a:t>
            </a:r>
          </a:p>
          <a:p>
            <a:pPr marL="0" indent="0">
              <a:buNone/>
            </a:pPr>
            <a:r>
              <a:rPr lang="hr-HR" sz="6000" dirty="0"/>
              <a:t>jednom pokrivaju izvođenje svih naredbi i uvjeta, uz pretpostavku dostupnosti</a:t>
            </a:r>
          </a:p>
          <a:p>
            <a:pPr marL="0" indent="0">
              <a:buNone/>
            </a:pPr>
            <a:r>
              <a:rPr lang="hr-HR" sz="6000" dirty="0"/>
              <a:t>izvornog koda?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2813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r-HR" sz="6000" dirty="0"/>
              <a:t>Na koji način možemo odrediti broj mogućih putova koji minimalno</a:t>
            </a:r>
          </a:p>
          <a:p>
            <a:pPr marL="0" indent="0">
              <a:buNone/>
            </a:pPr>
            <a:r>
              <a:rPr lang="hr-HR" sz="6000" dirty="0"/>
              <a:t>jednom pokrivaju izvođenje svih naredbi i uvjeta, uz pretpostavku dostupnosti</a:t>
            </a:r>
          </a:p>
          <a:p>
            <a:pPr marL="0" indent="0">
              <a:buNone/>
            </a:pPr>
            <a:r>
              <a:rPr lang="hr-HR" sz="6000" dirty="0"/>
              <a:t>izvornog koda?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Korištenjem teorije grafova – izračun broja linearno neovisnih putova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ciklomatska</a:t>
            </a:r>
            <a:r>
              <a:rPr lang="hr-HR" sz="6000" dirty="0">
                <a:solidFill>
                  <a:srgbClr val="C00000"/>
                </a:solidFill>
              </a:rPr>
              <a:t> složenost CV(G) = Lukovi – Čvorovi + 2*P</a:t>
            </a:r>
          </a:p>
        </p:txBody>
      </p:sp>
    </p:spTree>
    <p:extLst>
      <p:ext uri="{BB962C8B-B14F-4D97-AF65-F5344CB8AC3E}">
        <p14:creationId xmlns:p14="http://schemas.microsoft.com/office/powerpoint/2010/main" val="1967120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Primjenom tehnike kombinacijskog ispitivanja (engl. </a:t>
            </a:r>
            <a:r>
              <a:rPr lang="hr-HR" sz="6000" dirty="0" err="1"/>
              <a:t>Combination</a:t>
            </a:r>
            <a:endParaRPr lang="hr-HR" sz="6000" dirty="0"/>
          </a:p>
          <a:p>
            <a:pPr marL="0" indent="0">
              <a:buNone/>
            </a:pPr>
            <a:r>
              <a:rPr lang="hr-HR" sz="6000" dirty="0" err="1"/>
              <a:t>testing</a:t>
            </a:r>
            <a:r>
              <a:rPr lang="hr-HR" sz="6000" dirty="0"/>
              <a:t>) potrebno je ispitati funkciju koja kao ulaze prima tri dvoznamenkasta</a:t>
            </a:r>
          </a:p>
          <a:p>
            <a:pPr marL="0" indent="0">
              <a:buNone/>
            </a:pPr>
            <a:r>
              <a:rPr lang="hr-HR" sz="6000" dirty="0"/>
              <a:t>cijela broja koji se unose tipkovnicom. Izračunajte broj potrebnih ispitnih</a:t>
            </a:r>
          </a:p>
          <a:p>
            <a:pPr marL="0" indent="0">
              <a:buNone/>
            </a:pPr>
            <a:r>
              <a:rPr lang="hr-HR" sz="6000" dirty="0"/>
              <a:t>slučajeva.</a:t>
            </a:r>
          </a:p>
        </p:txBody>
      </p:sp>
    </p:spTree>
    <p:extLst>
      <p:ext uri="{BB962C8B-B14F-4D97-AF65-F5344CB8AC3E}">
        <p14:creationId xmlns:p14="http://schemas.microsoft.com/office/powerpoint/2010/main" val="76870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Primjenom tehnike kombinacijskog ispitivanja (engl. </a:t>
            </a:r>
            <a:r>
              <a:rPr lang="hr-HR" sz="6000" dirty="0" err="1"/>
              <a:t>Combination</a:t>
            </a:r>
            <a:endParaRPr lang="hr-HR" sz="6000" dirty="0"/>
          </a:p>
          <a:p>
            <a:pPr marL="0" indent="0">
              <a:buNone/>
            </a:pPr>
            <a:r>
              <a:rPr lang="hr-HR" sz="6000" dirty="0" err="1"/>
              <a:t>testing</a:t>
            </a:r>
            <a:r>
              <a:rPr lang="hr-HR" sz="6000" dirty="0"/>
              <a:t>) potrebno je ispitati funkciju koja kao ulaze prima tri dvoznamenkasta</a:t>
            </a:r>
          </a:p>
          <a:p>
            <a:pPr marL="0" indent="0">
              <a:buNone/>
            </a:pPr>
            <a:r>
              <a:rPr lang="hr-HR" sz="6000" dirty="0"/>
              <a:t>cijela broja koji se unose tipkovnicom. Izračunajte broj potrebnih ispitnih</a:t>
            </a:r>
          </a:p>
          <a:p>
            <a:pPr marL="0" indent="0">
              <a:buNone/>
            </a:pPr>
            <a:r>
              <a:rPr lang="hr-HR" sz="6000" dirty="0"/>
              <a:t>slučajeva.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ulazne vrijednosti -99..99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199*199*199= 7 880 599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bilo bi izvrsno da studenti prokomentiraju i neispravne vrijednosti ulaza.</a:t>
            </a:r>
          </a:p>
        </p:txBody>
      </p:sp>
    </p:spTree>
    <p:extLst>
      <p:ext uri="{BB962C8B-B14F-4D97-AF65-F5344CB8AC3E}">
        <p14:creationId xmlns:p14="http://schemas.microsoft.com/office/powerpoint/2010/main" val="2891262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elemente dokumentacije ispitnih slučajeva (engl. test </a:t>
            </a:r>
            <a:r>
              <a:rPr lang="hr-HR" sz="6000" dirty="0" err="1"/>
              <a:t>case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29228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elemente dokumentacije ispitnih slučajeva (engl. test </a:t>
            </a:r>
            <a:r>
              <a:rPr lang="hr-HR" sz="6000" dirty="0" err="1"/>
              <a:t>case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Minimalno: Ulaz, Očekivani izlaz, Stvarni rezultat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Dodatno: ime (naziv) ispitnog slučaja, status (anomalije), kako ispitivati modul ili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funkciju, opis stanja prije ispitivanja, funkcije koja se ispituje…</a:t>
            </a:r>
          </a:p>
        </p:txBody>
      </p:sp>
    </p:spTree>
    <p:extLst>
      <p:ext uri="{BB962C8B-B14F-4D97-AF65-F5344CB8AC3E}">
        <p14:creationId xmlns:p14="http://schemas.microsoft.com/office/powerpoint/2010/main" val="3705869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</a:t>
            </a:r>
          </a:p>
          <a:p>
            <a:pPr marL="0" indent="0">
              <a:buNone/>
            </a:pPr>
            <a:r>
              <a:rPr lang="hr-HR" sz="6000" dirty="0"/>
              <a:t>razvija više članova tima. Tim koristi GIT sustav za upravljanje inačicama</a:t>
            </a:r>
          </a:p>
          <a:p>
            <a:pPr marL="0" indent="0">
              <a:buNone/>
            </a:pPr>
            <a:r>
              <a:rPr lang="hr-HR" sz="6000" dirty="0"/>
              <a:t>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</a:t>
            </a:r>
          </a:p>
          <a:p>
            <a:pPr marL="0" indent="0">
              <a:buNone/>
            </a:pPr>
            <a:r>
              <a:rPr lang="hr-HR" sz="6000" dirty="0"/>
              <a:t>smješteni podaci koje mijenjaju pojedini članovi tima? Obrazložite.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3031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U timskom razvoju programske potpore pojedine dijelove istodobno</a:t>
            </a:r>
          </a:p>
          <a:p>
            <a:pPr marL="0" indent="0">
              <a:buNone/>
            </a:pPr>
            <a:r>
              <a:rPr lang="hr-HR" sz="6000" dirty="0"/>
              <a:t>razvija više članova tima. Tim koristi GIT sustav za upravljanje inačicama</a:t>
            </a:r>
          </a:p>
          <a:p>
            <a:pPr marL="0" indent="0">
              <a:buNone/>
            </a:pPr>
            <a:r>
              <a:rPr lang="hr-HR" sz="6000" dirty="0"/>
              <a:t>datoteka (engl. </a:t>
            </a:r>
            <a:r>
              <a:rPr lang="hr-HR" sz="6000" dirty="0" err="1"/>
              <a:t>Version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revision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, </a:t>
            </a:r>
            <a:r>
              <a:rPr lang="hr-HR" sz="6000" dirty="0" err="1"/>
              <a:t>source</a:t>
            </a:r>
            <a:r>
              <a:rPr lang="hr-HR" sz="6000" dirty="0"/>
              <a:t> </a:t>
            </a:r>
            <a:r>
              <a:rPr lang="hr-HR" sz="6000" dirty="0" err="1"/>
              <a:t>control</a:t>
            </a:r>
            <a:r>
              <a:rPr lang="hr-HR" sz="6000" dirty="0"/>
              <a:t>). Gdje su</a:t>
            </a:r>
          </a:p>
          <a:p>
            <a:pPr marL="0" indent="0">
              <a:buNone/>
            </a:pPr>
            <a:r>
              <a:rPr lang="hr-HR" sz="6000" dirty="0"/>
              <a:t>smješteni podaci koje mijenjaju pojedini članovi tima? Obrazložite.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u lokalnom repozitoriju. Članovi tima mijenjaju podatke u svojim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lokalnim repozitorijima.</a:t>
            </a:r>
          </a:p>
        </p:txBody>
      </p:sp>
    </p:spTree>
    <p:extLst>
      <p:ext uri="{BB962C8B-B14F-4D97-AF65-F5344CB8AC3E}">
        <p14:creationId xmlns:p14="http://schemas.microsoft.com/office/powerpoint/2010/main" val="100050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Što je to projektni dnevnik zaostataka (engl. </a:t>
            </a:r>
            <a:r>
              <a:rPr lang="hr-HR" sz="6000" dirty="0" err="1"/>
              <a:t>product</a:t>
            </a:r>
            <a:r>
              <a:rPr lang="hr-HR" sz="6000" dirty="0"/>
              <a:t> </a:t>
            </a:r>
            <a:r>
              <a:rPr lang="hr-HR" sz="6000" dirty="0" err="1"/>
              <a:t>backlog</a:t>
            </a:r>
            <a:r>
              <a:rPr lang="hr-HR" sz="6000" dirty="0"/>
              <a:t>) kod pristupa SCRUM radnog okvira? Tko je odgovoran za sadržaj, raspoloživost i sortiranje dnevnika zaostataka?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strukturiranim prirodnim jezikom, specijalnim jezikom za opis oblikovanja (npr. SDL), grafičkom notacijom (npr. UML) i matematičkom specifikacijom (FSM, teorija skupova, logika).</a:t>
            </a:r>
          </a:p>
        </p:txBody>
      </p:sp>
    </p:spTree>
    <p:extLst>
      <p:ext uri="{BB962C8B-B14F-4D97-AF65-F5344CB8AC3E}">
        <p14:creationId xmlns:p14="http://schemas.microsoft.com/office/powerpoint/2010/main" val="5178225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Formalan logički sustav je uređeni par (</a:t>
            </a:r>
            <a:r>
              <a:rPr lang="el-GR" sz="6000" dirty="0"/>
              <a:t>Γ, </a:t>
            </a:r>
            <a:r>
              <a:rPr lang="hr-HR" sz="6000" dirty="0"/>
              <a:t>L). Kako definiramo model</a:t>
            </a:r>
          </a:p>
          <a:p>
            <a:pPr marL="0" indent="0">
              <a:buNone/>
            </a:pPr>
            <a:r>
              <a:rPr lang="hr-HR" sz="6000" dirty="0"/>
              <a:t>formalnog logičkog sustava?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0866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/>
              <a:t>Formalan logički sustav je uređeni par (</a:t>
            </a:r>
            <a:r>
              <a:rPr lang="el-GR" sz="6000" dirty="0"/>
              <a:t>Γ, </a:t>
            </a:r>
            <a:r>
              <a:rPr lang="hr-HR" sz="6000" dirty="0"/>
              <a:t>L). Kako definiramo model</a:t>
            </a:r>
          </a:p>
          <a:p>
            <a:pPr marL="0" indent="0">
              <a:buNone/>
            </a:pPr>
            <a:r>
              <a:rPr lang="hr-HR" sz="6000" dirty="0"/>
              <a:t>formalnog logičkog sustava?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Rješenje: Neka interpretacija je model FLS ako evaluira sve njegove formule </a:t>
            </a:r>
            <a:r>
              <a:rPr lang="el-GR" sz="6000" dirty="0">
                <a:solidFill>
                  <a:srgbClr val="C00000"/>
                </a:solidFill>
              </a:rPr>
              <a:t>Γ </a:t>
            </a:r>
            <a:r>
              <a:rPr lang="hr-HR" sz="6000" dirty="0">
                <a:solidFill>
                  <a:srgbClr val="C00000"/>
                </a:solidFill>
              </a:rPr>
              <a:t>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istinito.</a:t>
            </a:r>
          </a:p>
        </p:txBody>
      </p:sp>
    </p:spTree>
    <p:extLst>
      <p:ext uri="{BB962C8B-B14F-4D97-AF65-F5344CB8AC3E}">
        <p14:creationId xmlns:p14="http://schemas.microsoft.com/office/powerpoint/2010/main" val="425306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rečenice u</a:t>
            </a:r>
          </a:p>
          <a:p>
            <a:pPr marL="0" indent="0">
              <a:buNone/>
            </a:pPr>
            <a:r>
              <a:rPr lang="hr-HR" sz="6000" dirty="0"/>
              <a:t>dobro definirane formule predikatne logike prvoga reda:</a:t>
            </a:r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"Neki ispravan i kompletan formalan sustav može biti </a:t>
            </a:r>
            <a:r>
              <a:rPr lang="hr-HR" sz="6000" dirty="0" err="1">
                <a:latin typeface="Consolas" panose="020B0609020204030204" pitchFamily="49" charset="0"/>
              </a:rPr>
              <a:t>neodlučljiv</a:t>
            </a:r>
            <a:r>
              <a:rPr lang="hr-HR" sz="60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Propozicijska logika je formalan sustav koji je ispravan, kompletan i </a:t>
            </a:r>
            <a:r>
              <a:rPr lang="hr-HR" sz="6000" dirty="0" err="1">
                <a:latin typeface="Consolas" panose="020B0609020204030204" pitchFamily="49" charset="0"/>
              </a:rPr>
              <a:t>odlučljiv</a:t>
            </a:r>
            <a:r>
              <a:rPr lang="hr-HR" sz="6000" dirty="0">
                <a:latin typeface="Consolas" panose="020B0609020204030204" pitchFamily="49" charset="0"/>
              </a:rPr>
              <a:t>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60795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r-HR" sz="6000" dirty="0"/>
              <a:t>Definirajte potrebne predikate i konstante te preslikajte rečenice u</a:t>
            </a:r>
          </a:p>
          <a:p>
            <a:pPr marL="0" indent="0">
              <a:buNone/>
            </a:pPr>
            <a:r>
              <a:rPr lang="hr-HR" sz="6000" dirty="0"/>
              <a:t>dobro definirane formule predikatne logike prvoga reda:</a:t>
            </a:r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"Neki ispravan i kompletan formalan sustav može biti </a:t>
            </a:r>
            <a:r>
              <a:rPr lang="hr-HR" sz="6000" dirty="0" err="1">
                <a:latin typeface="Consolas" panose="020B0609020204030204" pitchFamily="49" charset="0"/>
              </a:rPr>
              <a:t>neodlučljiv</a:t>
            </a:r>
            <a:r>
              <a:rPr lang="hr-HR" sz="60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hr-HR" sz="6000" dirty="0">
                <a:latin typeface="Consolas" panose="020B0609020204030204" pitchFamily="49" charset="0"/>
              </a:rPr>
              <a:t>Propozicijska logika je formalan sustav koji je ispravan, kompletan i </a:t>
            </a:r>
            <a:r>
              <a:rPr lang="hr-HR" sz="6000" dirty="0" err="1">
                <a:latin typeface="Consolas" panose="020B0609020204030204" pitchFamily="49" charset="0"/>
              </a:rPr>
              <a:t>odlučljiv</a:t>
            </a:r>
            <a:r>
              <a:rPr lang="hr-HR" sz="6000" dirty="0">
                <a:latin typeface="Consolas" panose="020B0609020204030204" pitchFamily="49" charset="0"/>
              </a:rPr>
              <a:t>."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8800046-C140-402D-9F90-1619847C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55" y="3100231"/>
            <a:ext cx="8338486" cy="31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89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B81610D-B39F-4D7E-A799-1357E97C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1265"/>
            <a:ext cx="12192000" cy="48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70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B81610D-B39F-4D7E-A799-1357E97C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1265"/>
            <a:ext cx="12192000" cy="481548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4EECDD38-F8FE-465B-ABC7-1DC1EB75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11" y="4290848"/>
            <a:ext cx="925006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61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F4E104-99C9-4261-909A-CF94F8DCC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OPP_ZI_2017_2018_grupaB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7462026-6A2C-4C10-8931-7117DDF9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7328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najmanje četiri vrste projekata razvoja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25270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najmanje četiri vrste projekata razvoja programske potpore.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>
                <a:solidFill>
                  <a:srgbClr val="C00000"/>
                </a:solidFill>
              </a:rPr>
              <a:t>Korektivni, adaptivni, unapređujući, </a:t>
            </a:r>
            <a:r>
              <a:rPr lang="hr-HR" sz="6000" dirty="0" err="1">
                <a:solidFill>
                  <a:srgbClr val="C00000"/>
                </a:solidFill>
              </a:rPr>
              <a:t>reinženjerstvo</a:t>
            </a:r>
            <a:r>
              <a:rPr lang="hr-HR" sz="6000" dirty="0">
                <a:solidFill>
                  <a:srgbClr val="C00000"/>
                </a:solidFill>
              </a:rPr>
              <a:t>, potpuno novi projekti, integrativni, hibridni</a:t>
            </a:r>
          </a:p>
        </p:txBody>
      </p:sp>
    </p:spTree>
    <p:extLst>
      <p:ext uri="{BB962C8B-B14F-4D97-AF65-F5344CB8AC3E}">
        <p14:creationId xmlns:p14="http://schemas.microsoft.com/office/powerpoint/2010/main" val="40266935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metode izlučivanja korisničkih zahtjeva.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55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sz="6000" dirty="0"/>
              <a:t>Kako se naziva princip dobrog oblikovanja programske potpore kod kojeg se traži grupiranje međusobno povezanih elemenata, a sve ostale elemente se stavlja izvan grupe?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587675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Navedite metode izlučivanja korisničkih zahtjeva.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intervjuiranje, scenarij, obrasci uporabe, dinamičke interakcije korištenjem sekvencijskih dijagrama</a:t>
            </a:r>
          </a:p>
        </p:txBody>
      </p:sp>
    </p:spTree>
    <p:extLst>
      <p:ext uri="{BB962C8B-B14F-4D97-AF65-F5344CB8AC3E}">
        <p14:creationId xmlns:p14="http://schemas.microsoft.com/office/powerpoint/2010/main" val="138395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Koje su tri vrste sudionika u </a:t>
            </a:r>
            <a:r>
              <a:rPr lang="hr-HR" sz="6000" dirty="0" err="1"/>
              <a:t>Scrum</a:t>
            </a:r>
            <a:r>
              <a:rPr lang="hr-HR" sz="6000" dirty="0"/>
              <a:t> timu?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0870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6000" dirty="0"/>
              <a:t>Koje su tri vrste sudionika u </a:t>
            </a:r>
            <a:r>
              <a:rPr lang="hr-HR" sz="6000" dirty="0" err="1"/>
              <a:t>Scrum</a:t>
            </a:r>
            <a:r>
              <a:rPr lang="hr-HR" sz="6000" dirty="0"/>
              <a:t> timu?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vlasnik proizvoda (</a:t>
            </a:r>
            <a:r>
              <a:rPr lang="hr-HR" sz="6000" dirty="0" err="1">
                <a:solidFill>
                  <a:srgbClr val="C00000"/>
                </a:solidFill>
              </a:rPr>
              <a:t>product</a:t>
            </a:r>
            <a:r>
              <a:rPr lang="hr-HR" sz="6000" dirty="0">
                <a:solidFill>
                  <a:srgbClr val="C00000"/>
                </a:solidFill>
              </a:rPr>
              <a:t> </a:t>
            </a:r>
            <a:r>
              <a:rPr lang="hr-HR" sz="6000" dirty="0" err="1">
                <a:solidFill>
                  <a:srgbClr val="C00000"/>
                </a:solidFill>
              </a:rPr>
              <a:t>owner</a:t>
            </a:r>
            <a:r>
              <a:rPr lang="hr-HR" sz="6000" dirty="0">
                <a:solidFill>
                  <a:srgbClr val="C00000"/>
                </a:solidFill>
              </a:rPr>
              <a:t>), razvojni tim (development </a:t>
            </a:r>
            <a:r>
              <a:rPr lang="hr-HR" sz="6000" dirty="0" err="1">
                <a:solidFill>
                  <a:srgbClr val="C00000"/>
                </a:solidFill>
              </a:rPr>
              <a:t>team</a:t>
            </a:r>
            <a:r>
              <a:rPr lang="hr-HR" sz="6000" dirty="0">
                <a:solidFill>
                  <a:srgbClr val="C00000"/>
                </a:solidFill>
              </a:rPr>
              <a:t>), </a:t>
            </a:r>
            <a:r>
              <a:rPr lang="hr-HR" sz="6000" dirty="0" err="1">
                <a:solidFill>
                  <a:srgbClr val="C00000"/>
                </a:solidFill>
              </a:rPr>
              <a:t>scrum</a:t>
            </a:r>
            <a:r>
              <a:rPr lang="hr-HR" sz="6000" dirty="0">
                <a:solidFill>
                  <a:srgbClr val="C00000"/>
                </a:solidFill>
              </a:rPr>
              <a:t> vođa (</a:t>
            </a:r>
            <a:r>
              <a:rPr lang="hr-HR" sz="6000" dirty="0" err="1">
                <a:solidFill>
                  <a:srgbClr val="C00000"/>
                </a:solidFill>
              </a:rPr>
              <a:t>scrum</a:t>
            </a:r>
            <a:r>
              <a:rPr lang="hr-HR" sz="6000" dirty="0">
                <a:solidFill>
                  <a:srgbClr val="C00000"/>
                </a:solidFill>
              </a:rPr>
              <a:t> master)</a:t>
            </a:r>
          </a:p>
        </p:txBody>
      </p:sp>
    </p:spTree>
    <p:extLst>
      <p:ext uri="{BB962C8B-B14F-4D97-AF65-F5344CB8AC3E}">
        <p14:creationId xmlns:p14="http://schemas.microsoft.com/office/powerpoint/2010/main" val="2154301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 err="1"/>
              <a:t>Rj</a:t>
            </a:r>
            <a:r>
              <a:rPr lang="hr-HR" sz="6000" dirty="0"/>
              <a:t>. vlasnik proizvoda (</a:t>
            </a:r>
            <a:r>
              <a:rPr lang="hr-HR" sz="6000" dirty="0" err="1"/>
              <a:t>product</a:t>
            </a:r>
            <a:r>
              <a:rPr lang="hr-HR" sz="6000" dirty="0"/>
              <a:t> </a:t>
            </a:r>
            <a:r>
              <a:rPr lang="hr-HR" sz="6000" dirty="0" err="1"/>
              <a:t>owner</a:t>
            </a:r>
            <a:r>
              <a:rPr lang="hr-HR" sz="6000" dirty="0"/>
              <a:t>), razvojni tim (development </a:t>
            </a:r>
            <a:r>
              <a:rPr lang="hr-HR" sz="6000" dirty="0" err="1"/>
              <a:t>team</a:t>
            </a:r>
            <a:r>
              <a:rPr lang="hr-HR" sz="6000" dirty="0"/>
              <a:t>), </a:t>
            </a:r>
            <a:r>
              <a:rPr lang="hr-HR" sz="6000" dirty="0" err="1"/>
              <a:t>scrum</a:t>
            </a:r>
            <a:r>
              <a:rPr lang="hr-HR" sz="6000" dirty="0"/>
              <a:t> vođa (</a:t>
            </a:r>
            <a:r>
              <a:rPr lang="hr-HR" sz="6000" dirty="0" err="1"/>
              <a:t>scrum</a:t>
            </a:r>
            <a:r>
              <a:rPr lang="hr-HR" sz="6000" dirty="0"/>
              <a:t> master)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66545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sz="6000" dirty="0" err="1"/>
              <a:t>Rj</a:t>
            </a:r>
            <a:r>
              <a:rPr lang="hr-HR" sz="6000" dirty="0"/>
              <a:t>. vlasnik proizvoda (</a:t>
            </a:r>
            <a:r>
              <a:rPr lang="hr-HR" sz="6000" dirty="0" err="1"/>
              <a:t>product</a:t>
            </a:r>
            <a:r>
              <a:rPr lang="hr-HR" sz="6000" dirty="0"/>
              <a:t> </a:t>
            </a:r>
            <a:r>
              <a:rPr lang="hr-HR" sz="6000" dirty="0" err="1"/>
              <a:t>owner</a:t>
            </a:r>
            <a:r>
              <a:rPr lang="hr-HR" sz="6000" dirty="0"/>
              <a:t>), razvojni tim (development </a:t>
            </a:r>
            <a:r>
              <a:rPr lang="hr-HR" sz="6000" dirty="0" err="1"/>
              <a:t>team</a:t>
            </a:r>
            <a:r>
              <a:rPr lang="hr-HR" sz="6000" dirty="0"/>
              <a:t>), </a:t>
            </a:r>
            <a:r>
              <a:rPr lang="hr-HR" sz="6000" dirty="0" err="1"/>
              <a:t>scrum</a:t>
            </a:r>
            <a:r>
              <a:rPr lang="hr-HR" sz="6000" dirty="0"/>
              <a:t> vođa (</a:t>
            </a:r>
            <a:r>
              <a:rPr lang="hr-HR" sz="6000" dirty="0" err="1"/>
              <a:t>scrum</a:t>
            </a:r>
            <a:r>
              <a:rPr lang="hr-HR" sz="6000" dirty="0"/>
              <a:t> master)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Koncepcijska, logička, izvršna.</a:t>
            </a:r>
          </a:p>
        </p:txBody>
      </p:sp>
    </p:spTree>
    <p:extLst>
      <p:ext uri="{BB962C8B-B14F-4D97-AF65-F5344CB8AC3E}">
        <p14:creationId xmlns:p14="http://schemas.microsoft.com/office/powerpoint/2010/main" val="28956382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Objasnite princip dobrog oblikovanja programske potpore: oblikuj konzervativno (engl. design </a:t>
            </a:r>
            <a:r>
              <a:rPr lang="hr-HR" sz="6000" dirty="0" err="1"/>
              <a:t>defensively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640436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A462F3-5507-4BC8-828A-5E9D7007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08374"/>
            <a:ext cx="10515600" cy="290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sz="6000" dirty="0"/>
              <a:t>Objasnite princip dobrog oblikovanja programske potpore: oblikuj konzervativno (engl. design </a:t>
            </a:r>
            <a:r>
              <a:rPr lang="hr-HR" sz="6000" dirty="0" err="1"/>
              <a:t>defensively</a:t>
            </a:r>
            <a:r>
              <a:rPr lang="hr-HR" sz="6000" dirty="0"/>
              <a:t>).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C60887A0-1CB9-4065-8468-D3B1279E13E2}"/>
              </a:ext>
            </a:extLst>
          </p:cNvPr>
          <p:cNvSpPr txBox="1">
            <a:spLocks/>
          </p:cNvSpPr>
          <p:nvPr/>
        </p:nvSpPr>
        <p:spPr>
          <a:xfrm>
            <a:off x="749423" y="3595456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sz="6000" dirty="0" err="1">
                <a:solidFill>
                  <a:srgbClr val="C00000"/>
                </a:solidFill>
              </a:rPr>
              <a:t>Rj</a:t>
            </a:r>
            <a:r>
              <a:rPr lang="hr-HR" sz="6000" dirty="0">
                <a:solidFill>
                  <a:srgbClr val="C00000"/>
                </a:solidFill>
              </a:rPr>
              <a:t>. Ne koristiti pretpostavke kako će netko upotrebljavati oblikovanu komponentu obraditi sve slučajeve u kojima se komponenta može neprikladno upotrijebiti provjeriti valjanost ulaza u komponentu provjerom definiranih pretpostavki.</a:t>
            </a:r>
          </a:p>
        </p:txBody>
      </p:sp>
    </p:spTree>
    <p:extLst>
      <p:ext uri="{BB962C8B-B14F-4D97-AF65-F5344CB8AC3E}">
        <p14:creationId xmlns:p14="http://schemas.microsoft.com/office/powerpoint/2010/main" val="2664067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D0F8617-1DBB-446C-8B98-FE420A0A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3" y="0"/>
            <a:ext cx="6432503" cy="685800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E5C18405-9C28-46FC-B6DD-9BADA499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11" y="5001457"/>
            <a:ext cx="628737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70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DE2D9516-D4CA-4DA5-946D-2D3D8A8A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1" y="1947771"/>
            <a:ext cx="11624178" cy="22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40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44D007C-31CC-40A3-B9B7-92DF8C9E63AE}"/>
              </a:ext>
            </a:extLst>
          </p:cNvPr>
          <p:cNvSpPr txBox="1">
            <a:spLocks/>
          </p:cNvSpPr>
          <p:nvPr/>
        </p:nvSpPr>
        <p:spPr>
          <a:xfrm>
            <a:off x="749423" y="3546629"/>
            <a:ext cx="10515600" cy="290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r-HR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D0F8617-1DBB-446C-8B98-FE420A0A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23" y="0"/>
            <a:ext cx="6432503" cy="6858000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38679930-944B-4D9C-A678-7C16254C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14" y="5232484"/>
            <a:ext cx="689706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8016</Words>
  <Application>Microsoft Office PowerPoint</Application>
  <PresentationFormat>Široki zaslon</PresentationFormat>
  <Paragraphs>615</Paragraphs>
  <Slides>283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15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283</vt:i4>
      </vt:variant>
    </vt:vector>
  </HeadingPairs>
  <TitlesOfParts>
    <vt:vector size="300" baseType="lpstr">
      <vt:lpstr>Arial</vt:lpstr>
      <vt:lpstr>Calibri</vt:lpstr>
      <vt:lpstr>Calibri Light</vt:lpstr>
      <vt:lpstr>Cambria Math</vt:lpstr>
      <vt:lpstr>Consolas</vt:lpstr>
      <vt:lpstr>Courier</vt:lpstr>
      <vt:lpstr>Courier New</vt:lpstr>
      <vt:lpstr>Courier-Bold</vt:lpstr>
      <vt:lpstr>Symbol</vt:lpstr>
      <vt:lpstr>Times-Roman</vt:lpstr>
      <vt:lpstr>TT162t00</vt:lpstr>
      <vt:lpstr>TTA4t00</vt:lpstr>
      <vt:lpstr>TTA5t00</vt:lpstr>
      <vt:lpstr>TTBFt00</vt:lpstr>
      <vt:lpstr>Verdana</vt:lpstr>
      <vt:lpstr>Tema sustava Office</vt:lpstr>
      <vt:lpstr>Office Theme</vt:lpstr>
      <vt:lpstr>Sva teorijska pitanja ikad postavljena na završnim ispitima iz PROGI (OPP) u zadnjih par godina  sretno!!!!!! </vt:lpstr>
      <vt:lpstr>OPP_ZI_2018_2019_GrupaB_R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OPP_ZI_2016_rijesen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OPP_ZI_2017_2018_grupaB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OPP_ZI_2016_2017_grupaA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ZI 16/17 B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a) Pas z = new Zivotinja(); b)</vt:lpstr>
      <vt:lpstr>PowerPoint prezentacija</vt:lpstr>
      <vt:lpstr>PowerPoint prezentacija</vt:lpstr>
      <vt:lpstr>PowerPoint prezentacija</vt:lpstr>
      <vt:lpstr>PowerPoint prezentacija</vt:lpstr>
      <vt:lpstr>• Rj. Najmanje 4 računala moraju se nalaziti u laboratoriju i svako se računalo mora nalaziti u nekom laboratoriju.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b) CV(G) = 14 - 12 + 2 = 4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Rj. a) S = {S0, S1, S2, S3, S4 } R = {(S0,S1), (S0,S2), (S2,S2), (S1,S3), (S3,S3), (S3,S4), (S4,S4)}. L(S0) = {p,s}; L(S1) = {p,s}; L(S2) = {r}; L(S3) = {r,s}; L(S4) = {p} b) S0 - da, S1 - da, S2 - ne, S3 - ne, S4 - da.</vt:lpstr>
      <vt:lpstr>17/18 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  (1 bod) UML dijagramom razreda prikazan je apstraktni razred klijenta s navedenim stereotipima metoda u radnom okviru klijentsko-poslužiteljske arhitekture. Koje metode programer može ali i ne mora implementirati? Čemu služi ta vrsta metoda? 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Teorija: s ispita, ovdje zanimljivi zadaci ZI 18/19 A</vt:lpstr>
      <vt:lpstr> 13. (2 boda) Za funkcijsko ispitivanje ekvivalentnim particijama (engl. equivalence partition): a) (1 bod) Navedite korake ispitivanja.  b) (1 bod) Na primjeru jednog ulaznog 3-znamenkastog broja u intervalu [700, 997], navedite potrebne minimalne ispitne slučajeve.   </vt:lpstr>
      <vt:lpstr> 13. (2 boda) Za funkcijsko ispitivanje ekvivalentnim particijama (engl. equivalence partition): a) (1 bod) Navedite korake ispitivanja.  b) (1 bod) Na primjeru jednog ulaznog 3-znamenkastog broja u intervalu [700, 997], navedite potrebne minimalne ispitne slučajeve.  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ZI 2020 A, OPET TEORIJA S ISPITA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by mačke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Jana Martinović</dc:creator>
  <cp:lastModifiedBy>Jana Martinović</cp:lastModifiedBy>
  <cp:revision>4</cp:revision>
  <dcterms:created xsi:type="dcterms:W3CDTF">2021-01-15T15:50:19Z</dcterms:created>
  <dcterms:modified xsi:type="dcterms:W3CDTF">2021-02-05T10:49:39Z</dcterms:modified>
</cp:coreProperties>
</file>