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8" r:id="rId3"/>
    <p:sldId id="330" r:id="rId4"/>
    <p:sldId id="331" r:id="rId5"/>
    <p:sldId id="332" r:id="rId6"/>
    <p:sldId id="333" r:id="rId7"/>
    <p:sldId id="334" r:id="rId8"/>
    <p:sldId id="335" r:id="rId9"/>
    <p:sldId id="337" r:id="rId10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47" autoAdjust="0"/>
    <p:restoredTop sz="73180" autoAdjust="0"/>
  </p:normalViewPr>
  <p:slideViewPr>
    <p:cSldViewPr>
      <p:cViewPr varScale="1">
        <p:scale>
          <a:sx n="116" d="100"/>
          <a:sy n="116" d="100"/>
        </p:scale>
        <p:origin x="189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886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23561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7A320-A1CC-46C5-A7CF-0BB8BEE0A7E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15</a:t>
            </a:r>
            <a:r>
              <a:rPr lang="hr-HR" sz="2400" dirty="0" smtClean="0"/>
              <a:t>./2016.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smtClean="0"/>
              <a:t>Tyrannizer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1.20.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22.10.2015.</a:t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Tekst zadatka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17176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sz="2400" dirty="0" smtClean="0"/>
              <a:t>Komunikacijskim kanalom prenose se četiri poruke generirane iz skupa četiriju simbola </a:t>
            </a:r>
            <a:r>
              <a:rPr lang="hr-HR" sz="2400" i="1" dirty="0" smtClean="0"/>
              <a:t>X </a:t>
            </a:r>
            <a:r>
              <a:rPr lang="hr-HR" sz="2400" dirty="0" smtClean="0"/>
              <a:t>= {</a:t>
            </a:r>
            <a:r>
              <a:rPr lang="hr-HR" sz="2400" i="1" dirty="0" smtClean="0"/>
              <a:t>x</a:t>
            </a:r>
            <a:r>
              <a:rPr lang="hr-HR" sz="2400" baseline="-25000" dirty="0" smtClean="0"/>
              <a:t>1</a:t>
            </a:r>
            <a:r>
              <a:rPr lang="hr-HR" sz="2400" i="1" dirty="0" smtClean="0"/>
              <a:t>, x</a:t>
            </a:r>
            <a:r>
              <a:rPr lang="hr-HR" sz="2400" baseline="-25000" dirty="0" smtClean="0"/>
              <a:t>2</a:t>
            </a:r>
            <a:r>
              <a:rPr lang="hr-HR" sz="2400" i="1" dirty="0" smtClean="0"/>
              <a:t>, x</a:t>
            </a:r>
            <a:r>
              <a:rPr lang="hr-HR" sz="2400" baseline="-25000" dirty="0" smtClean="0"/>
              <a:t>3</a:t>
            </a:r>
            <a:r>
              <a:rPr lang="hr-HR" sz="2400" i="1" dirty="0" smtClean="0"/>
              <a:t>, x</a:t>
            </a:r>
            <a:r>
              <a:rPr lang="hr-HR" sz="2400" baseline="-25000" dirty="0" smtClean="0"/>
              <a:t>4</a:t>
            </a:r>
            <a:r>
              <a:rPr lang="hr-HR" sz="2400" dirty="0" smtClean="0"/>
              <a:t>}. Vjerojatnosti pojavljivanja simbola su sljedeće: </a:t>
            </a:r>
            <a:r>
              <a:rPr lang="hr-HR" sz="2400" i="1" dirty="0" smtClean="0"/>
              <a:t>p</a:t>
            </a:r>
            <a:r>
              <a:rPr lang="hr-HR" sz="2400" dirty="0" smtClean="0"/>
              <a:t>/2</a:t>
            </a:r>
            <a:r>
              <a:rPr lang="hr-HR" sz="2400" i="1" dirty="0" smtClean="0"/>
              <a:t>, p</a:t>
            </a:r>
            <a:r>
              <a:rPr lang="hr-HR" sz="2400" dirty="0" smtClean="0"/>
              <a:t>/2</a:t>
            </a:r>
            <a:r>
              <a:rPr lang="hr-HR" sz="2400" i="1" dirty="0" smtClean="0"/>
              <a:t>, </a:t>
            </a:r>
            <a:r>
              <a:rPr lang="hr-HR" sz="2400" dirty="0"/>
              <a:t>(</a:t>
            </a:r>
            <a:r>
              <a:rPr lang="hr-HR" sz="2400" dirty="0" smtClean="0"/>
              <a:t>1</a:t>
            </a:r>
            <a:r>
              <a:rPr lang="hr-HR" sz="2400" i="1" dirty="0" smtClean="0"/>
              <a:t> - p</a:t>
            </a:r>
            <a:r>
              <a:rPr lang="hr-HR" sz="2400" dirty="0" smtClean="0"/>
              <a:t>)/2</a:t>
            </a:r>
            <a:r>
              <a:rPr lang="hr-HR" sz="2400" i="1" dirty="0" smtClean="0"/>
              <a:t>, </a:t>
            </a:r>
            <a:r>
              <a:rPr lang="hr-HR" sz="2400" dirty="0" smtClean="0"/>
              <a:t>(1</a:t>
            </a:r>
            <a:r>
              <a:rPr lang="hr-HR" sz="2400" i="1" dirty="0" smtClean="0"/>
              <a:t> - p</a:t>
            </a:r>
            <a:r>
              <a:rPr lang="hr-HR" sz="2400" dirty="0" smtClean="0"/>
              <a:t>)/2,</a:t>
            </a:r>
            <a:r>
              <a:rPr lang="hr-HR" sz="2400" i="1" dirty="0" smtClean="0"/>
              <a:t> </a:t>
            </a:r>
            <a:r>
              <a:rPr lang="hr-HR" sz="2400" dirty="0" smtClean="0"/>
              <a:t>slijedno gledano (</a:t>
            </a:r>
            <a:r>
              <a:rPr lang="hr-HR" sz="2400" i="1" dirty="0" smtClean="0"/>
              <a:t>p </a:t>
            </a:r>
            <a:r>
              <a:rPr lang="hr-H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 (0, 1)</a:t>
            </a:r>
            <a:r>
              <a:rPr lang="hr-HR" sz="2400" dirty="0" smtClean="0"/>
              <a:t>).</a:t>
            </a:r>
            <a:br>
              <a:rPr lang="hr-HR" sz="2400" dirty="0" smtClean="0"/>
            </a:br>
            <a:r>
              <a:rPr lang="hr-HR" sz="2400" dirty="0" smtClean="0"/>
              <a:t>Matrica uvjetnih vjerojatnosti prijelaza u kanalu je: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5026" y="2973859"/>
            <a:ext cx="6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hr-H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99864"/>
              </p:ext>
            </p:extLst>
          </p:nvPr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55437"/>
              </p:ext>
            </p:extLst>
          </p:nvPr>
        </p:nvGraphicFramePr>
        <p:xfrm>
          <a:off x="2312988" y="5319713"/>
          <a:ext cx="497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name="Equation" r:id="rId6" imgW="2489040" imgH="457200" progId="Equation.3">
                  <p:embed/>
                </p:oleObj>
              </mc:Choice>
              <mc:Fallback>
                <p:oleObj name="Equation" r:id="rId6" imgW="2489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2988" y="5319713"/>
                        <a:ext cx="4978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5136"/>
              </p:ext>
            </p:extLst>
          </p:nvPr>
        </p:nvGraphicFramePr>
        <p:xfrm>
          <a:off x="2519363" y="3098800"/>
          <a:ext cx="421241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8" imgW="2806560" imgH="914400" progId="Equation.3">
                  <p:embed/>
                </p:oleObj>
              </mc:Choice>
              <mc:Fallback>
                <p:oleObj name="Equation" r:id="rId8" imgW="2806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098800"/>
                        <a:ext cx="421241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27050" y="4497184"/>
            <a:ext cx="91059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r-HR" sz="2400" dirty="0">
                <a:latin typeface="+mn-lt"/>
              </a:rPr>
              <a:t>Odredite općeniti izraz za varijabu </a:t>
            </a:r>
            <a:r>
              <a:rPr lang="hr-HR" sz="2400" i="1" dirty="0">
                <a:latin typeface="+mn-lt"/>
              </a:rPr>
              <a:t>p </a:t>
            </a:r>
            <a:r>
              <a:rPr lang="hr-HR" sz="2400" dirty="0">
                <a:latin typeface="+mn-lt"/>
              </a:rPr>
              <a:t>koji osigurava maksimalnu količinu informacije po simbolu što se u prosjeku može prenijeti danim kanalom</a:t>
            </a:r>
            <a:r>
              <a:rPr lang="hr-HR" sz="2400" dirty="0" smtClean="0">
                <a:latin typeface="+mn-lt"/>
              </a:rPr>
              <a:t>.</a:t>
            </a:r>
            <a:endParaRPr lang="hr-HR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050" y="5583014"/>
            <a:ext cx="194636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hr-HR" sz="2400" b="1" dirty="0">
                <a:latin typeface="+mn-lt"/>
              </a:rPr>
              <a:t>Napomena: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536848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Vektor vjerojatnosti pojavljivanja simbola na ulazu: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96966"/>
              </p:ext>
            </p:extLst>
          </p:nvPr>
        </p:nvGraphicFramePr>
        <p:xfrm>
          <a:off x="1436096" y="1985430"/>
          <a:ext cx="427616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3" imgW="2019240" imgH="431640" progId="Equation.3">
                  <p:embed/>
                </p:oleObj>
              </mc:Choice>
              <mc:Fallback>
                <p:oleObj name="Equation" r:id="rId3" imgW="20192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096" y="1985430"/>
                        <a:ext cx="4276164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15455"/>
              </p:ext>
            </p:extLst>
          </p:nvPr>
        </p:nvGraphicFramePr>
        <p:xfrm>
          <a:off x="1436096" y="3394318"/>
          <a:ext cx="750893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5" imgW="4101840" imgH="1498320" progId="Equation.3">
                  <p:embed/>
                </p:oleObj>
              </mc:Choice>
              <mc:Fallback>
                <p:oleObj name="Equation" r:id="rId5" imgW="410184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6096" y="3394318"/>
                        <a:ext cx="7508931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42950" y="3006520"/>
            <a:ext cx="443102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hr-HR" sz="2400" dirty="0"/>
              <a:t>Matrica združenih vjerojatnosti:</a:t>
            </a:r>
          </a:p>
        </p:txBody>
      </p:sp>
    </p:spTree>
    <p:extLst>
      <p:ext uri="{BB962C8B-B14F-4D97-AF65-F5344CB8AC3E}">
        <p14:creationId xmlns:p14="http://schemas.microsoft.com/office/powerpoint/2010/main" val="16261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	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803701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Zbrajanjem pojedinih stupaca matrice združenih vjerojatnosti dobiva se vektor vjerojatnosti pojavljivanja simbola na izlazu:</a:t>
            </a: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66767"/>
              </p:ext>
            </p:extLst>
          </p:nvPr>
        </p:nvGraphicFramePr>
        <p:xfrm>
          <a:off x="1568624" y="2327701"/>
          <a:ext cx="432438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3" imgW="2044440" imgH="431640" progId="Equation.3">
                  <p:embed/>
                </p:oleObj>
              </mc:Choice>
              <mc:Fallback>
                <p:oleObj name="Equation" r:id="rId3" imgW="2044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8624" y="2327701"/>
                        <a:ext cx="432438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122810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Maksimalna količina informacije po simbolu koja se prosječno može prenjeti jednaka je srednjem uzajamnom sadržaju informacije </a:t>
            </a:r>
            <a:r>
              <a:rPr lang="hr-HR" sz="2400" i="1" dirty="0" smtClean="0"/>
              <a:t>I</a:t>
            </a:r>
            <a:r>
              <a:rPr lang="hr-HR" sz="2400" dirty="0" smtClean="0"/>
              <a:t>(</a:t>
            </a:r>
            <a:r>
              <a:rPr lang="hr-HR" sz="2400" i="1" dirty="0" smtClean="0"/>
              <a:t>X</a:t>
            </a:r>
            <a:r>
              <a:rPr lang="hr-HR" sz="2400" dirty="0" smtClean="0"/>
              <a:t>;</a:t>
            </a:r>
            <a:r>
              <a:rPr lang="hr-HR" sz="2400" i="1" dirty="0" smtClean="0"/>
              <a:t>Y</a:t>
            </a:r>
            <a:r>
              <a:rPr lang="hr-HR" sz="2400" dirty="0" smtClean="0"/>
              <a:t>).</a:t>
            </a:r>
            <a:endParaRPr lang="hr-HR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13504" y="4077072"/>
            <a:ext cx="2349546" cy="2271839"/>
            <a:chOff x="308" y="1253"/>
            <a:chExt cx="2177" cy="210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8" y="1646"/>
              <a:ext cx="1406" cy="145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hr-HR" altLang="sr-Latn-R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79" y="1646"/>
              <a:ext cx="1406" cy="1452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hr-HR" altLang="sr-Latn-R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37" y="3113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H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X</a:t>
              </a:r>
              <a:r>
                <a:rPr lang="hr-HR" altLang="sr-Latn-RS" sz="1400" b="1" dirty="0"/>
                <a:t>)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591" y="3113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H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)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749" y="2282"/>
              <a:ext cx="69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H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|</a:t>
              </a:r>
              <a:r>
                <a:rPr lang="hr-HR" altLang="sr-Latn-RS" sz="1400" b="1" i="1" dirty="0"/>
                <a:t>X</a:t>
              </a:r>
              <a:r>
                <a:rPr lang="hr-HR" altLang="sr-Latn-RS" sz="2000" b="1" dirty="0"/>
                <a:t>)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6" y="2282"/>
              <a:ext cx="67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H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X</a:t>
              </a:r>
              <a:r>
                <a:rPr lang="hr-HR" altLang="sr-Latn-RS" sz="1400" b="1" dirty="0"/>
                <a:t>|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)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93" y="2139"/>
              <a:ext cx="605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I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X</a:t>
              </a:r>
              <a:r>
                <a:rPr lang="hr-HR" altLang="sr-Latn-RS" sz="1400" b="1" dirty="0"/>
                <a:t>;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)</a:t>
              </a:r>
            </a:p>
            <a:p>
              <a:pPr algn="ctr"/>
              <a:r>
                <a:rPr lang="hr-HR" altLang="sr-Latn-RS" sz="1400" b="1" dirty="0"/>
                <a:t>=</a:t>
              </a:r>
            </a:p>
            <a:p>
              <a:pPr algn="ctr"/>
              <a:r>
                <a:rPr lang="hr-HR" altLang="sr-Latn-RS" sz="1400" b="1" i="1" dirty="0"/>
                <a:t>I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;</a:t>
              </a:r>
              <a:r>
                <a:rPr lang="hr-HR" altLang="sr-Latn-RS" sz="1400" b="1" i="1" dirty="0"/>
                <a:t>X</a:t>
              </a:r>
              <a:r>
                <a:rPr lang="hr-HR" altLang="sr-Latn-RS" sz="1400" b="1" dirty="0"/>
                <a:t>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81" y="1253"/>
              <a:ext cx="67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hr-HR" altLang="sr-Latn-RS" sz="1400" b="1" i="1" dirty="0"/>
                <a:t>H</a:t>
              </a:r>
              <a:r>
                <a:rPr lang="hr-HR" altLang="sr-Latn-RS" sz="1400" b="1" dirty="0"/>
                <a:t>(</a:t>
              </a:r>
              <a:r>
                <a:rPr lang="hr-HR" altLang="sr-Latn-RS" sz="1400" b="1" i="1" dirty="0"/>
                <a:t>X</a:t>
              </a:r>
              <a:r>
                <a:rPr lang="hr-HR" altLang="sr-Latn-RS" sz="1400" b="1" dirty="0"/>
                <a:t>,</a:t>
              </a:r>
              <a:r>
                <a:rPr lang="hr-HR" altLang="sr-Latn-RS" sz="1400" b="1" i="1" dirty="0"/>
                <a:t>Y</a:t>
              </a:r>
              <a:r>
                <a:rPr lang="hr-HR" altLang="sr-Latn-RS" sz="1400" b="1" dirty="0"/>
                <a:t>)</a:t>
              </a:r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 rot="-5400000">
              <a:off x="1307" y="649"/>
              <a:ext cx="226" cy="1859"/>
            </a:xfrm>
            <a:prstGeom prst="rightBrace">
              <a:avLst>
                <a:gd name="adj1" fmla="val 6854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1pPr>
              <a:lvl2pPr marL="4572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2pPr>
              <a:lvl3pPr marL="9144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3pPr>
              <a:lvl4pPr marL="13716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4pPr>
              <a:lvl5pPr marL="1828800" algn="r" rtl="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 CE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hr-HR" altLang="sr-Latn-RS"/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4509"/>
              </p:ext>
            </p:extLst>
          </p:nvPr>
        </p:nvGraphicFramePr>
        <p:xfrm>
          <a:off x="1503363" y="2870200"/>
          <a:ext cx="5010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4" imgW="2781000" imgH="507960" progId="Equation.3">
                  <p:embed/>
                </p:oleObj>
              </mc:Choice>
              <mc:Fallback>
                <p:oleObj name="Equation" r:id="rId4" imgW="27810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3363" y="2870200"/>
                        <a:ext cx="5010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09382"/>
              </p:ext>
            </p:extLst>
          </p:nvPr>
        </p:nvGraphicFramePr>
        <p:xfrm>
          <a:off x="1559306" y="4537902"/>
          <a:ext cx="3040381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6" imgW="1688760" imgH="203040" progId="Equation.3">
                  <p:embed/>
                </p:oleObj>
              </mc:Choice>
              <mc:Fallback>
                <p:oleObj name="Equation" r:id="rId6" imgW="1688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9306" y="4537902"/>
                        <a:ext cx="3040381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42950" y="3820327"/>
            <a:ext cx="84201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hr-HR" sz="2400" dirty="0"/>
              <a:t>Srednji uzajamni sadržaj informacije može se izračunati po formuli:</a:t>
            </a:r>
          </a:p>
        </p:txBody>
      </p:sp>
    </p:spTree>
    <p:extLst>
      <p:ext uri="{BB962C8B-B14F-4D97-AF65-F5344CB8AC3E}">
        <p14:creationId xmlns:p14="http://schemas.microsoft.com/office/powerpoint/2010/main" val="16104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49599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Entropija na izlazu sustava: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92939"/>
              </p:ext>
            </p:extLst>
          </p:nvPr>
        </p:nvGraphicFramePr>
        <p:xfrm>
          <a:off x="1379537" y="1866210"/>
          <a:ext cx="764419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3" imgW="3936960" imgH="469800" progId="Equation.3">
                  <p:embed/>
                </p:oleObj>
              </mc:Choice>
              <mc:Fallback>
                <p:oleObj name="Equation" r:id="rId3" imgW="39369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7" y="1866210"/>
                        <a:ext cx="764419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602158"/>
              </p:ext>
            </p:extLst>
          </p:nvPr>
        </p:nvGraphicFramePr>
        <p:xfrm>
          <a:off x="1379537" y="3327077"/>
          <a:ext cx="5720715" cy="237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5" imgW="2844720" imgH="1180800" progId="Equation.3">
                  <p:embed/>
                </p:oleObj>
              </mc:Choice>
              <mc:Fallback>
                <p:oleObj name="Equation" r:id="rId5" imgW="2844720" imgH="118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537" y="3327077"/>
                        <a:ext cx="5720715" cy="237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42950" y="2939279"/>
            <a:ext cx="232467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hr-HR" sz="2400" dirty="0"/>
              <a:t>Entropija šuma:</a:t>
            </a:r>
          </a:p>
        </p:txBody>
      </p:sp>
    </p:spTree>
    <p:extLst>
      <p:ext uri="{BB962C8B-B14F-4D97-AF65-F5344CB8AC3E}">
        <p14:creationId xmlns:p14="http://schemas.microsoft.com/office/powerpoint/2010/main" val="30574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452259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Srednji uzajamni sadržaj informacije: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96844"/>
              </p:ext>
            </p:extLst>
          </p:nvPr>
        </p:nvGraphicFramePr>
        <p:xfrm>
          <a:off x="1424608" y="1976259"/>
          <a:ext cx="62817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3" imgW="3136680" imgH="457200" progId="Equation.3">
                  <p:embed/>
                </p:oleObj>
              </mc:Choice>
              <mc:Fallback>
                <p:oleObj name="Equation" r:id="rId3" imgW="31366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608" y="1976259"/>
                        <a:ext cx="62817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68282"/>
              </p:ext>
            </p:extLst>
          </p:nvPr>
        </p:nvGraphicFramePr>
        <p:xfrm>
          <a:off x="1424608" y="3681158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5" imgW="838080" imgH="419040" progId="Equation.3">
                  <p:embed/>
                </p:oleObj>
              </mc:Choice>
              <mc:Fallback>
                <p:oleObj name="Equation" r:id="rId5" imgW="8380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4608" y="3681158"/>
                        <a:ext cx="1828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42950" y="2945253"/>
            <a:ext cx="84201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hr-HR" sz="2400" dirty="0"/>
              <a:t>Maksimalna količina informacije po simbolu u ovisnosti o varijabli </a:t>
            </a:r>
            <a:r>
              <a:rPr lang="hr-HR" sz="2400" i="1" dirty="0"/>
              <a:t>p</a:t>
            </a:r>
            <a:r>
              <a:rPr lang="hr-HR" sz="2400" dirty="0"/>
              <a:t> postiže se kada vrijedi:</a:t>
            </a:r>
          </a:p>
        </p:txBody>
      </p:sp>
    </p:spTree>
    <p:extLst>
      <p:ext uri="{BB962C8B-B14F-4D97-AF65-F5344CB8AC3E}">
        <p14:creationId xmlns:p14="http://schemas.microsoft.com/office/powerpoint/2010/main" val="16554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	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66480"/>
              </p:ext>
            </p:extLst>
          </p:nvPr>
        </p:nvGraphicFramePr>
        <p:xfrm>
          <a:off x="1037477" y="2448317"/>
          <a:ext cx="5586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1" name="Equation" r:id="rId3" imgW="2793960" imgH="457200" progId="Equation.3">
                  <p:embed/>
                </p:oleObj>
              </mc:Choice>
              <mc:Fallback>
                <p:oleObj name="Equation" r:id="rId3" imgW="2793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477" y="2448317"/>
                        <a:ext cx="5586412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10825"/>
              </p:ext>
            </p:extLst>
          </p:nvPr>
        </p:nvGraphicFramePr>
        <p:xfrm>
          <a:off x="1037477" y="3415723"/>
          <a:ext cx="279861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2" name="Equation" r:id="rId5" imgW="1282680" imgH="419040" progId="Equation.3">
                  <p:embed/>
                </p:oleObj>
              </mc:Choice>
              <mc:Fallback>
                <p:oleObj name="Equation" r:id="rId5" imgW="1282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7477" y="3415723"/>
                        <a:ext cx="279861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49822"/>
              </p:ext>
            </p:extLst>
          </p:nvPr>
        </p:nvGraphicFramePr>
        <p:xfrm>
          <a:off x="1037477" y="4310289"/>
          <a:ext cx="180109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3" name="Equation" r:id="rId7" imgW="825480" imgH="419040" progId="Equation.3">
                  <p:embed/>
                </p:oleObj>
              </mc:Choice>
              <mc:Fallback>
                <p:oleObj name="Equation" r:id="rId7" imgW="825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7477" y="4310289"/>
                        <a:ext cx="180109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548172"/>
              </p:ext>
            </p:extLst>
          </p:nvPr>
        </p:nvGraphicFramePr>
        <p:xfrm>
          <a:off x="1037477" y="5224689"/>
          <a:ext cx="19172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4" name="Equation" r:id="rId9" imgW="825480" imgH="393480" progId="Equation.3">
                  <p:embed/>
                </p:oleObj>
              </mc:Choice>
              <mc:Fallback>
                <p:oleObj name="Equation" r:id="rId9" imgW="825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7477" y="5224689"/>
                        <a:ext cx="191729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75391"/>
              </p:ext>
            </p:extLst>
          </p:nvPr>
        </p:nvGraphicFramePr>
        <p:xfrm>
          <a:off x="1037477" y="1480911"/>
          <a:ext cx="6254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5" name="Equation" r:id="rId11" imgW="2958840" imgH="431640" progId="Equation.3">
                  <p:embed/>
                </p:oleObj>
              </mc:Choice>
              <mc:Fallback>
                <p:oleObj name="Equation" r:id="rId11" imgW="2958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7477" y="1480911"/>
                        <a:ext cx="62547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0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Konačno rješenje zadatka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24000"/>
            <a:ext cx="8420100" cy="824880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 smtClean="0"/>
              <a:t>Maksimalna količina informacije po simbolu danim kanalom se može prenjeti kada vrijedi: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46130"/>
              </p:ext>
            </p:extLst>
          </p:nvPr>
        </p:nvGraphicFramePr>
        <p:xfrm>
          <a:off x="3581605" y="2348880"/>
          <a:ext cx="19172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605" y="2348880"/>
                        <a:ext cx="191729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2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8336</TotalTime>
  <Words>295</Words>
  <Application>Microsoft Office PowerPoint</Application>
  <PresentationFormat>A4 Paper (210x297 mm)</PresentationFormat>
  <Paragraphs>49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CE</vt:lpstr>
      <vt:lpstr>Cambria Math</vt:lpstr>
      <vt:lpstr>Symbol</vt:lpstr>
      <vt:lpstr>Times New Roman</vt:lpstr>
      <vt:lpstr>Times New Roman CE</vt:lpstr>
      <vt:lpstr>Webdings</vt:lpstr>
      <vt:lpstr>FER-ZTE</vt:lpstr>
      <vt:lpstr>Picture</vt:lpstr>
      <vt:lpstr>Equation</vt:lpstr>
      <vt:lpstr>Domaća zadaća iz predmeta “Teorija informacije”  ak. godina 2015./2016.   Tyrannizer   Zadatak 1.20.   datum zadavanja zadatka: 22.10.2015. </vt:lpstr>
      <vt:lpstr>Tekst zadatka</vt:lpstr>
      <vt:lpstr>Postupak rješavanja</vt:lpstr>
      <vt:lpstr>Postupak rješavanja </vt:lpstr>
      <vt:lpstr>Postupak rješavanja</vt:lpstr>
      <vt:lpstr>Postupak rješavanja</vt:lpstr>
      <vt:lpstr>Postupak rješavanja</vt:lpstr>
      <vt:lpstr>Postupak rješavanja </vt:lpstr>
      <vt:lpstr>Konačno rješenje zadatka</vt:lpstr>
    </vt:vector>
  </TitlesOfParts>
  <Company>MIRALab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Jan Kelemen</cp:lastModifiedBy>
  <cp:revision>750</cp:revision>
  <cp:lastPrinted>1999-11-21T14:51:04Z</cp:lastPrinted>
  <dcterms:created xsi:type="dcterms:W3CDTF">1999-09-14T12:56:42Z</dcterms:created>
  <dcterms:modified xsi:type="dcterms:W3CDTF">2015-11-01T16:13:36Z</dcterms:modified>
</cp:coreProperties>
</file>