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6" r:id="rId2"/>
    <p:sldId id="318" r:id="rId3"/>
    <p:sldId id="330" r:id="rId4"/>
    <p:sldId id="331" r:id="rId5"/>
    <p:sldId id="332" r:id="rId6"/>
    <p:sldId id="333" r:id="rId7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74" d="100"/>
          <a:sy n="74" d="100"/>
        </p:scale>
        <p:origin x="-1584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58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886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  <p:extLst>
      <p:ext uri="{BB962C8B-B14F-4D97-AF65-F5344CB8AC3E}">
        <p14:creationId xmlns:p14="http://schemas.microsoft.com/office/powerpoint/2010/main" val="23561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icture" r:id="rId14" imgW="708104" imgH="1156204" progId="Word.Picture.8">
                  <p:embed/>
                </p:oleObj>
              </mc:Choice>
              <mc:Fallback>
                <p:oleObj name="Picture" r:id="rId14" imgW="708104" imgH="1156204" progId="Word.Picture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15</a:t>
            </a:r>
            <a:r>
              <a:rPr lang="hr-HR" sz="2400" dirty="0" smtClean="0"/>
              <a:t>./2016.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Zadatak 2.23.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13.11.2015.</a:t>
            </a:r>
            <a:br>
              <a:rPr lang="hr-HR" sz="2400" dirty="0" smtClean="0"/>
            </a:b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Tekst zadatka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hr-HR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sz="2000" dirty="0" smtClean="0"/>
              <a:t>Neka je </a:t>
            </a:r>
            <a:r>
              <a:rPr lang="hr-HR" sz="2000" i="1" dirty="0" smtClean="0"/>
              <a:t>X </a:t>
            </a:r>
            <a:r>
              <a:rPr lang="hr-HR" sz="2000" dirty="0" smtClean="0"/>
              <a:t>slučajna varijabla koja poprima vrijednosti iz skupa {1, 2, 3}, tj. </a:t>
            </a:r>
            <a:r>
              <a:rPr lang="hr-HR" sz="2000" dirty="0"/>
              <a:t>n</a:t>
            </a:r>
            <a:r>
              <a:rPr lang="hr-HR" sz="2000" dirty="0" smtClean="0"/>
              <a:t>eka je</a:t>
            </a:r>
          </a:p>
          <a:p>
            <a:pPr marL="0" indent="0">
              <a:lnSpc>
                <a:spcPct val="90000"/>
              </a:lnSpc>
              <a:buNone/>
            </a:pPr>
            <a:endParaRPr lang="hr-HR" sz="2000" dirty="0"/>
          </a:p>
          <a:p>
            <a:pPr marL="0" indent="0">
              <a:lnSpc>
                <a:spcPct val="90000"/>
              </a:lnSpc>
              <a:buNone/>
            </a:pPr>
            <a:endParaRPr lang="hr-HR" sz="2000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000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0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000" dirty="0" smtClean="0"/>
              <a:t>Koder informacije dani skup simbola kodira kao:</a:t>
            </a:r>
          </a:p>
          <a:p>
            <a:pPr marL="0" indent="0">
              <a:lnSpc>
                <a:spcPct val="90000"/>
              </a:lnSpc>
              <a:buNone/>
            </a:pPr>
            <a:endParaRPr lang="hr-HR" sz="2000" dirty="0"/>
          </a:p>
          <a:p>
            <a:pPr marL="0" indent="0">
              <a:lnSpc>
                <a:spcPct val="90000"/>
              </a:lnSpc>
              <a:buNone/>
            </a:pPr>
            <a:endParaRPr lang="hr-HR" sz="2000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000" dirty="0"/>
          </a:p>
          <a:p>
            <a:pPr marL="0" indent="0">
              <a:lnSpc>
                <a:spcPct val="90000"/>
              </a:lnSpc>
              <a:buNone/>
            </a:pPr>
            <a:endParaRPr lang="hr-HR" sz="2000" dirty="0" smtClean="0"/>
          </a:p>
          <a:p>
            <a:pPr marL="0" indent="0">
              <a:lnSpc>
                <a:spcPct val="90000"/>
              </a:lnSpc>
              <a:buNone/>
            </a:pPr>
            <a:endParaRPr lang="hr-HR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sz="2000" dirty="0" smtClean="0"/>
              <a:t>Neka je </a:t>
            </a:r>
            <a:r>
              <a:rPr lang="hr-HR" sz="2000" i="1" dirty="0" smtClean="0"/>
              <a:t>Z</a:t>
            </a:r>
            <a:r>
              <a:rPr lang="hr-HR" sz="2000" dirty="0" smtClean="0"/>
              <a:t> beskonačan slijed binarnih simbola nastao spajanjem odgovarajućih kodnih riječi (Primjerice, 122 postaje 01010). Odredite entropiju </a:t>
            </a:r>
            <a:r>
              <a:rPr lang="hr-HR" sz="2000" i="1" dirty="0" smtClean="0"/>
              <a:t>H</a:t>
            </a:r>
            <a:r>
              <a:rPr lang="hr-HR" sz="2000" dirty="0" smtClean="0"/>
              <a:t>(</a:t>
            </a:r>
            <a:r>
              <a:rPr lang="hr-HR" sz="2000" i="1" dirty="0" smtClean="0"/>
              <a:t>Z</a:t>
            </a:r>
            <a:r>
              <a:rPr lang="hr-HR" sz="2000" dirty="0" smtClean="0"/>
              <a:t>).</a:t>
            </a:r>
          </a:p>
          <a:p>
            <a:pPr marL="0" indent="0">
              <a:lnSpc>
                <a:spcPct val="90000"/>
              </a:lnSpc>
              <a:buNone/>
            </a:pPr>
            <a:endParaRPr lang="hr-HR" sz="24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92972"/>
              </p:ext>
            </p:extLst>
          </p:nvPr>
        </p:nvGraphicFramePr>
        <p:xfrm>
          <a:off x="1136576" y="2276872"/>
          <a:ext cx="3286650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4" imgW="1803240" imgH="711000" progId="Equation.3">
                  <p:embed/>
                </p:oleObj>
              </mc:Choice>
              <mc:Fallback>
                <p:oleObj name="Equation" r:id="rId4" imgW="180324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576" y="2276872"/>
                        <a:ext cx="3286650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94529"/>
              </p:ext>
            </p:extLst>
          </p:nvPr>
        </p:nvGraphicFramePr>
        <p:xfrm>
          <a:off x="848544" y="4221088"/>
          <a:ext cx="3024336" cy="1354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6" imgW="1587240" imgH="711000" progId="Equation.3">
                  <p:embed/>
                </p:oleObj>
              </mc:Choice>
              <mc:Fallback>
                <p:oleObj name="Equation" r:id="rId6" imgW="158724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8544" y="4221088"/>
                        <a:ext cx="3024336" cy="1354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sz="1620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sz="300" dirty="0" smtClean="0"/>
          </a:p>
          <a:p>
            <a:pPr marL="0" indent="0">
              <a:buNone/>
            </a:pPr>
            <a:endParaRPr lang="hr-HR" sz="200" dirty="0" smtClean="0"/>
          </a:p>
          <a:p>
            <a:pPr marL="0" indent="0">
              <a:buNone/>
            </a:pPr>
            <a:endParaRPr lang="hr-HR" sz="200" dirty="0"/>
          </a:p>
          <a:p>
            <a:pPr marL="0" indent="0">
              <a:buNone/>
            </a:pPr>
            <a:endParaRPr lang="hr-HR" sz="200" dirty="0" smtClean="0"/>
          </a:p>
          <a:p>
            <a:pPr marL="0" indent="0">
              <a:buNone/>
            </a:pPr>
            <a:endParaRPr lang="hr-HR" sz="200" dirty="0"/>
          </a:p>
          <a:p>
            <a:pPr marL="0" indent="0">
              <a:buNone/>
            </a:pPr>
            <a:r>
              <a:rPr lang="hr-HR" dirty="0" smtClean="0"/>
              <a:t>Poruka se sastoji od N znakova, tj. N nula i jedinica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757284"/>
              </p:ext>
            </p:extLst>
          </p:nvPr>
        </p:nvGraphicFramePr>
        <p:xfrm>
          <a:off x="848544" y="1412776"/>
          <a:ext cx="2992332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3" imgW="1295280" imgH="685800" progId="Equation.3">
                  <p:embed/>
                </p:oleObj>
              </mc:Choice>
              <mc:Fallback>
                <p:oleObj name="Equation" r:id="rId3" imgW="129528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544" y="1412776"/>
                        <a:ext cx="2992332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52324"/>
              </p:ext>
            </p:extLst>
          </p:nvPr>
        </p:nvGraphicFramePr>
        <p:xfrm>
          <a:off x="848544" y="4293096"/>
          <a:ext cx="381506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5" imgW="1485720" imgH="672840" progId="Equation.3">
                  <p:embed/>
                </p:oleObj>
              </mc:Choice>
              <mc:Fallback>
                <p:oleObj name="Equation" r:id="rId5" imgW="1485720" imgH="672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544" y="4293096"/>
                        <a:ext cx="3815065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79764"/>
              </p:ext>
            </p:extLst>
          </p:nvPr>
        </p:nvGraphicFramePr>
        <p:xfrm>
          <a:off x="5169024" y="4365104"/>
          <a:ext cx="3796044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7" imgW="1612800" imgH="672840" progId="Equation.3">
                  <p:embed/>
                </p:oleObj>
              </mc:Choice>
              <mc:Fallback>
                <p:oleObj name="Equation" r:id="rId7" imgW="1612800" imgH="672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9024" y="4365104"/>
                        <a:ext cx="3796044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06834"/>
              </p:ext>
            </p:extLst>
          </p:nvPr>
        </p:nvGraphicFramePr>
        <p:xfrm>
          <a:off x="848544" y="3501008"/>
          <a:ext cx="46815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9" imgW="1790640" imgH="228600" progId="Equation.3">
                  <p:embed/>
                </p:oleObj>
              </mc:Choice>
              <mc:Fallback>
                <p:oleObj name="Equation" r:id="rId9" imgW="1790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8544" y="3501008"/>
                        <a:ext cx="4681538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3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Postupak rješavanja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547948"/>
              </p:ext>
            </p:extLst>
          </p:nvPr>
        </p:nvGraphicFramePr>
        <p:xfrm>
          <a:off x="1064568" y="2996952"/>
          <a:ext cx="5846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3" imgW="2336760" imgH="431640" progId="Equation.3">
                  <p:embed/>
                </p:oleObj>
              </mc:Choice>
              <mc:Fallback>
                <p:oleObj name="Equation" r:id="rId3" imgW="23367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4568" y="2996952"/>
                        <a:ext cx="5846763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204635"/>
              </p:ext>
            </p:extLst>
          </p:nvPr>
        </p:nvGraphicFramePr>
        <p:xfrm>
          <a:off x="1064568" y="4509120"/>
          <a:ext cx="61483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5" imgW="2323800" imgH="431640" progId="Equation.3">
                  <p:embed/>
                </p:oleObj>
              </mc:Choice>
              <mc:Fallback>
                <p:oleObj name="Equation" r:id="rId5" imgW="23238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4568" y="4509120"/>
                        <a:ext cx="614838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914910"/>
              </p:ext>
            </p:extLst>
          </p:nvPr>
        </p:nvGraphicFramePr>
        <p:xfrm>
          <a:off x="1064568" y="1844824"/>
          <a:ext cx="55070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7" imgW="2311200" imgH="228600" progId="Equation.3">
                  <p:embed/>
                </p:oleObj>
              </mc:Choice>
              <mc:Fallback>
                <p:oleObj name="Equation" r:id="rId7" imgW="231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4568" y="1844824"/>
                        <a:ext cx="5507037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7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Postupak rješavanja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460707"/>
              </p:ext>
            </p:extLst>
          </p:nvPr>
        </p:nvGraphicFramePr>
        <p:xfrm>
          <a:off x="3511550" y="2401888"/>
          <a:ext cx="3635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1550" y="2401888"/>
                        <a:ext cx="363538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2176"/>
              </p:ext>
            </p:extLst>
          </p:nvPr>
        </p:nvGraphicFramePr>
        <p:xfrm>
          <a:off x="893062" y="2813221"/>
          <a:ext cx="5527588" cy="341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5" imgW="2489040" imgH="1536480" progId="Equation.3">
                  <p:embed/>
                </p:oleObj>
              </mc:Choice>
              <mc:Fallback>
                <p:oleObj name="Equation" r:id="rId5" imgW="2489040" imgH="1536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062" y="2813221"/>
                        <a:ext cx="5527588" cy="341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536" y="1556792"/>
            <a:ext cx="576064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200" i="1" dirty="0" smtClean="0"/>
              <a:t>Z</a:t>
            </a:r>
            <a:r>
              <a:rPr lang="hr-HR" sz="2200" dirty="0" smtClean="0"/>
              <a:t> – beskonačan slijed binarnih simbola </a:t>
            </a:r>
            <a:endParaRPr lang="hr-H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748329" y="2483114"/>
            <a:ext cx="614944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200" dirty="0" smtClean="0"/>
              <a:t>Entropija beskonačnog slijeda binarnih simbola: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5649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Konačno rješenje zadatka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325604"/>
              </p:ext>
            </p:extLst>
          </p:nvPr>
        </p:nvGraphicFramePr>
        <p:xfrm>
          <a:off x="632520" y="1916832"/>
          <a:ext cx="3809455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1041120" imgH="393480" progId="Equation.3">
                  <p:embed/>
                </p:oleObj>
              </mc:Choice>
              <mc:Fallback>
                <p:oleObj name="Equation" r:id="rId3" imgW="1041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520" y="1916832"/>
                        <a:ext cx="3809455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4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10845</TotalTime>
  <Words>172</Words>
  <Application>Microsoft Office PowerPoint</Application>
  <PresentationFormat>A4 Paper (210x297 mm)</PresentationFormat>
  <Paragraphs>46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FER-ZTE</vt:lpstr>
      <vt:lpstr>Picture</vt:lpstr>
      <vt:lpstr>Equation</vt:lpstr>
      <vt:lpstr>Domaća zadaća iz predmeta “Teorija informacije”  ak. godina 2015./2016.      Zadatak 2.23.  datum zadavanja zadatka: 13.11.2015. </vt:lpstr>
      <vt:lpstr>Tekst zadatka</vt:lpstr>
      <vt:lpstr>Postupak rješavanja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Glo</cp:lastModifiedBy>
  <cp:revision>694</cp:revision>
  <cp:lastPrinted>1999-11-21T14:51:04Z</cp:lastPrinted>
  <dcterms:created xsi:type="dcterms:W3CDTF">1999-09-14T12:56:42Z</dcterms:created>
  <dcterms:modified xsi:type="dcterms:W3CDTF">2015-11-18T16:06:21Z</dcterms:modified>
</cp:coreProperties>
</file>