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256" r:id="rId2"/>
    <p:sldId id="328" r:id="rId3"/>
    <p:sldId id="318" r:id="rId4"/>
    <p:sldId id="302" r:id="rId5"/>
    <p:sldId id="320" r:id="rId6"/>
    <p:sldId id="321" r:id="rId7"/>
    <p:sldId id="322" r:id="rId8"/>
    <p:sldId id="330" r:id="rId9"/>
    <p:sldId id="332" r:id="rId10"/>
    <p:sldId id="333" r:id="rId11"/>
  </p:sldIdLst>
  <p:sldSz cx="9906000" cy="6858000" type="A4"/>
  <p:notesSz cx="7099300" cy="10234613"/>
  <p:defaultTextStyle>
    <a:defPPr>
      <a:defRPr lang="en-US"/>
    </a:defPPr>
    <a:lvl1pPr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1pPr>
    <a:lvl2pPr marL="4572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2pPr>
    <a:lvl3pPr marL="9144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3pPr>
    <a:lvl4pPr marL="13716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4pPr>
    <a:lvl5pPr marL="18288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azan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4FE"/>
    <a:srgbClr val="1A06AC"/>
    <a:srgbClr val="0033CC"/>
    <a:srgbClr val="FFFFFF"/>
    <a:srgbClr val="808080"/>
    <a:srgbClr val="660033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47" autoAdjust="0"/>
    <p:restoredTop sz="73180" autoAdjust="0"/>
  </p:normalViewPr>
  <p:slideViewPr>
    <p:cSldViewPr>
      <p:cViewPr varScale="1">
        <p:scale>
          <a:sx n="89" d="100"/>
          <a:sy n="89" d="100"/>
        </p:scale>
        <p:origin x="1603" y="8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38" y="-102"/>
      </p:cViewPr>
      <p:guideLst>
        <p:guide orient="horz" pos="3224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031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t" anchorCtr="0" compatLnSpc="1">
            <a:prstTxWarp prst="textNoShape">
              <a:avLst/>
            </a:prstTxWarp>
          </a:bodyPr>
          <a:lstStyle>
            <a:lvl1pPr algn="l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270" y="0"/>
            <a:ext cx="3076030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t" anchorCtr="0" compatLnSpc="1">
            <a:prstTxWarp prst="textNoShape">
              <a:avLst/>
            </a:prstTxWarp>
          </a:bodyPr>
          <a:lstStyle>
            <a:lvl1pPr algn="r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673"/>
            <a:ext cx="3076031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b" anchorCtr="0" compatLnSpc="1">
            <a:prstTxWarp prst="textNoShape">
              <a:avLst/>
            </a:prstTxWarp>
          </a:bodyPr>
          <a:lstStyle>
            <a:lvl1pPr algn="l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270" y="9720673"/>
            <a:ext cx="3076030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b" anchorCtr="0" compatLnSpc="1">
            <a:prstTxWarp prst="textNoShape">
              <a:avLst/>
            </a:prstTxWarp>
          </a:bodyPr>
          <a:lstStyle>
            <a:lvl1pPr algn="r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746D524-A2C7-4097-ADCF-4AFA4AC83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4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031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t" anchorCtr="0" compatLnSpc="1">
            <a:prstTxWarp prst="textNoShape">
              <a:avLst/>
            </a:prstTxWarp>
          </a:bodyPr>
          <a:lstStyle>
            <a:lvl1pPr algn="l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270" y="0"/>
            <a:ext cx="3076030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t" anchorCtr="0" compatLnSpc="1">
            <a:prstTxWarp prst="textNoShape">
              <a:avLst/>
            </a:prstTxWarp>
          </a:bodyPr>
          <a:lstStyle>
            <a:lvl1pPr algn="r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6288" y="765175"/>
            <a:ext cx="5546725" cy="384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579" y="4862791"/>
            <a:ext cx="5208147" cy="460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673"/>
            <a:ext cx="3076031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b" anchorCtr="0" compatLnSpc="1">
            <a:prstTxWarp prst="textNoShape">
              <a:avLst/>
            </a:prstTxWarp>
          </a:bodyPr>
          <a:lstStyle>
            <a:lvl1pPr algn="l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270" y="9720673"/>
            <a:ext cx="3076030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b" anchorCtr="0" compatLnSpc="1">
            <a:prstTxWarp prst="textNoShape">
              <a:avLst/>
            </a:prstTxWarp>
          </a:bodyPr>
          <a:lstStyle>
            <a:lvl1pPr algn="r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EC7A320-A1CC-46C5-A7CF-0BB8BEE0A7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958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BB8BE-4960-4B41-8BA7-BEC32C8A862A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38868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7A320-A1CC-46C5-A7CF-0BB8BEE0A7E6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32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439A7-4A6C-44BB-9F72-D9ECE84A5E76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smtClean="0"/>
              <a:t>Teorija informacije je temeljna matematička teorija koja se bavi problemima komunikacije u</a:t>
            </a:r>
          </a:p>
          <a:p>
            <a:r>
              <a:rPr lang="hr-HR" smtClean="0"/>
              <a:t>smislu prijenosa informacije iz jedne točke (izvor) u drugu (odredište), kao što to prikazuje Slika</a:t>
            </a:r>
          </a:p>
          <a:p>
            <a:r>
              <a:rPr lang="hr-HR" smtClean="0"/>
              <a:t>1.1. Općenito, prijenos informacije želimo izvršiti:</a:t>
            </a:r>
          </a:p>
          <a:p>
            <a:r>
              <a:rPr lang="hr-HR" smtClean="0"/>
              <a:t>• što brže,</a:t>
            </a:r>
          </a:p>
          <a:p>
            <a:r>
              <a:rPr lang="hr-HR" smtClean="0"/>
              <a:t>• što točnije,</a:t>
            </a:r>
          </a:p>
          <a:p>
            <a:r>
              <a:rPr lang="hr-HR" smtClean="0"/>
              <a:t>• uz što manje utrošene energije,</a:t>
            </a:r>
          </a:p>
          <a:p>
            <a:r>
              <a:rPr lang="hr-HR" smtClean="0"/>
              <a:t>• usprkos neizbježnim smetnjama u sustavu prijenosa,</a:t>
            </a:r>
          </a:p>
          <a:p>
            <a:r>
              <a:rPr lang="hr-HR" smtClean="0"/>
              <a:t>• te ponekad uz prikrivanje i zaštitu od zlouporabe.</a:t>
            </a:r>
          </a:p>
        </p:txBody>
      </p:sp>
    </p:spTree>
    <p:extLst>
      <p:ext uri="{BB962C8B-B14F-4D97-AF65-F5344CB8AC3E}">
        <p14:creationId xmlns:p14="http://schemas.microsoft.com/office/powerpoint/2010/main" val="235613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475D7-C5AA-4A36-A702-06B67267B8A0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100"/>
              <a:t>Teorija informacije postavlja teoretske osnove za postizanje navedenih ciljeva time što daje</a:t>
            </a:r>
          </a:p>
          <a:p>
            <a:r>
              <a:rPr lang="hr-HR" altLang="zh-CN" sz="1100"/>
              <a:t>definiciju komunikacijskog sustava i mjere za količinu informacije koja protječe kroz taj sustav,</a:t>
            </a:r>
          </a:p>
          <a:p>
            <a:r>
              <a:rPr lang="hr-HR" altLang="zh-CN" sz="1100"/>
              <a:t>te izračunava teoretske granice učinkovitog kodiranja i prijenosa informacije. Konkretnije,</a:t>
            </a:r>
          </a:p>
          <a:p>
            <a:r>
              <a:rPr lang="hr-HR" altLang="zh-CN" sz="1100"/>
              <a:t>jezgreni teoremi daju nam granicu moguće kompresije informacije bez gubitaka, granicu brzine</a:t>
            </a:r>
          </a:p>
          <a:p>
            <a:r>
              <a:rPr lang="hr-HR" altLang="zh-CN" sz="1100"/>
              <a:t>prijenosa informacije kanalom sa ili bez smetnji, te ovisnost moguće brzine prijenosa informacije</a:t>
            </a:r>
          </a:p>
          <a:p>
            <a:r>
              <a:rPr lang="hr-HR" altLang="zh-CN" sz="1100"/>
              <a:t>o odnosu snaga signala i šuma u određenim uvjetima. Teorija informacije se u osnovi bavi</a:t>
            </a:r>
          </a:p>
          <a:p>
            <a:r>
              <a:rPr lang="hr-HR" altLang="zh-CN" sz="1100"/>
              <a:t>prijenosom informacije, no jasno je da kompresija podataka predstavlja važnu osnovu i za</a:t>
            </a:r>
          </a:p>
          <a:p>
            <a:r>
              <a:rPr lang="hr-HR" altLang="zh-CN" sz="1100"/>
              <a:t>pohranu, tj. spremanje podataka.</a:t>
            </a:r>
          </a:p>
          <a:p>
            <a:r>
              <a:rPr lang="hr-HR" altLang="zh-CN" sz="1100"/>
              <a:t>Premda teorija informacije u svojoj osnovi ne daje praktična rješenja za dostizanje granica koje</a:t>
            </a:r>
          </a:p>
          <a:p>
            <a:r>
              <a:rPr lang="hr-HR" altLang="zh-CN" sz="1100"/>
              <a:t>postavlja, postavljene teoretske osnove su neophodan i ključan korak prema praktičnom</a:t>
            </a:r>
          </a:p>
          <a:p>
            <a:r>
              <a:rPr lang="hr-HR" altLang="zh-CN" sz="1100"/>
              <a:t>rješavanju tih problema. Ova knjiga predstavlja uvod ne samo u jezgrena pitanja teorije</a:t>
            </a:r>
          </a:p>
          <a:p>
            <a:r>
              <a:rPr lang="hr-HR" altLang="zh-CN" sz="1100"/>
              <a:t>informacije, nego i u područja koja na ovim osnovama rješavaju probleme komunikacije na</a:t>
            </a:r>
          </a:p>
          <a:p>
            <a:r>
              <a:rPr lang="hr-HR" altLang="zh-CN" sz="1100"/>
              <a:t>praktične načine, a to su prvenstveno učinkovito kodiranje podataka (kompresija), te zaštitno</a:t>
            </a:r>
          </a:p>
          <a:p>
            <a:r>
              <a:rPr lang="hr-HR" altLang="zh-CN" sz="1100"/>
              <a:t>kodiranje podataka (ispravljanje pogrešaka nastalih zbog smetnji).</a:t>
            </a:r>
          </a:p>
          <a:p>
            <a:endParaRPr lang="hr-HR" sz="1100"/>
          </a:p>
        </p:txBody>
      </p:sp>
    </p:spTree>
    <p:extLst>
      <p:ext uri="{BB962C8B-B14F-4D97-AF65-F5344CB8AC3E}">
        <p14:creationId xmlns:p14="http://schemas.microsoft.com/office/powerpoint/2010/main" val="3673031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BB8B19-65C1-490E-A5A0-3DE84B3CC29E}" type="slidenum">
              <a:rPr lang="fr-FR" smtClean="0"/>
              <a:pPr>
                <a:defRPr/>
              </a:pPr>
              <a:t>6</a:t>
            </a:fld>
            <a:endParaRPr lang="fr-FR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smtClean="0"/>
              <a:t>Teorija informacije je temeljna matematička teorija koja se bavi problemima komunikacije u</a:t>
            </a:r>
          </a:p>
          <a:p>
            <a:r>
              <a:rPr lang="hr-HR" smtClean="0"/>
              <a:t>smislu prijenosa informacije iz jedne točke (izvor) u drugu (odredište), kao što to prikazuje Slika</a:t>
            </a:r>
          </a:p>
          <a:p>
            <a:r>
              <a:rPr lang="hr-HR" smtClean="0"/>
              <a:t>1.1. Općenito, prijenos informacije želimo izvršiti:</a:t>
            </a:r>
          </a:p>
          <a:p>
            <a:r>
              <a:rPr lang="hr-HR" smtClean="0"/>
              <a:t>• što brže,</a:t>
            </a:r>
          </a:p>
          <a:p>
            <a:r>
              <a:rPr lang="hr-HR" smtClean="0"/>
              <a:t>• što točnije,</a:t>
            </a:r>
          </a:p>
          <a:p>
            <a:r>
              <a:rPr lang="hr-HR" smtClean="0"/>
              <a:t>• uz što manje utrošene energije,</a:t>
            </a:r>
          </a:p>
          <a:p>
            <a:r>
              <a:rPr lang="hr-HR" smtClean="0"/>
              <a:t>• usprkos neizbježnim smetnjama u sustavu prijenosa,</a:t>
            </a:r>
          </a:p>
          <a:p>
            <a:r>
              <a:rPr lang="hr-HR" smtClean="0"/>
              <a:t>• te ponekad uz prikrivanje i zaštitu od zlouporabe.</a:t>
            </a:r>
          </a:p>
        </p:txBody>
      </p:sp>
    </p:spTree>
    <p:extLst>
      <p:ext uri="{BB962C8B-B14F-4D97-AF65-F5344CB8AC3E}">
        <p14:creationId xmlns:p14="http://schemas.microsoft.com/office/powerpoint/2010/main" val="2487546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EB6E6C-B6E3-4818-876F-FCDF126DF06D}" type="slidenum">
              <a:rPr lang="fr-FR" smtClean="0"/>
              <a:pPr>
                <a:defRPr/>
              </a:pPr>
              <a:t>7</a:t>
            </a:fld>
            <a:endParaRPr lang="fr-F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100"/>
              <a:t>Teorija informacije postavlja teoretske osnove za postizanje navedenih ciljeva time što daje</a:t>
            </a:r>
          </a:p>
          <a:p>
            <a:r>
              <a:rPr lang="hr-HR" altLang="zh-CN" sz="1100"/>
              <a:t>definiciju komunikacijskog sustava i mjere za količinu informacije koja protječe kroz taj sustav,</a:t>
            </a:r>
          </a:p>
          <a:p>
            <a:r>
              <a:rPr lang="hr-HR" altLang="zh-CN" sz="1100"/>
              <a:t>te izračunava teoretske granice učinkovitog kodiranja i prijenosa informacije. Konkretnije,</a:t>
            </a:r>
          </a:p>
          <a:p>
            <a:r>
              <a:rPr lang="hr-HR" altLang="zh-CN" sz="1100"/>
              <a:t>jezgreni teoremi daju nam granicu moguće kompresije informacije bez gubitaka, granicu brzine</a:t>
            </a:r>
          </a:p>
          <a:p>
            <a:r>
              <a:rPr lang="hr-HR" altLang="zh-CN" sz="1100"/>
              <a:t>prijenosa informacije kanalom sa ili bez smetnji, te ovisnost moguće brzine prijenosa informacije</a:t>
            </a:r>
          </a:p>
          <a:p>
            <a:r>
              <a:rPr lang="hr-HR" altLang="zh-CN" sz="1100"/>
              <a:t>o odnosu snaga signala i šuma u određenim uvjetima. Teorija informacije se u osnovi bavi</a:t>
            </a:r>
          </a:p>
          <a:p>
            <a:r>
              <a:rPr lang="hr-HR" altLang="zh-CN" sz="1100"/>
              <a:t>prijenosom informacije, no jasno je da kompresija podataka predstavlja važnu osnovu i za</a:t>
            </a:r>
          </a:p>
          <a:p>
            <a:r>
              <a:rPr lang="hr-HR" altLang="zh-CN" sz="1100"/>
              <a:t>pohranu, tj. spremanje podataka.</a:t>
            </a:r>
          </a:p>
          <a:p>
            <a:r>
              <a:rPr lang="hr-HR" altLang="zh-CN" sz="1100"/>
              <a:t>Premda teorija informacije u svojoj osnovi ne daje praktična rješenja za dostizanje granica koje</a:t>
            </a:r>
          </a:p>
          <a:p>
            <a:r>
              <a:rPr lang="hr-HR" altLang="zh-CN" sz="1100"/>
              <a:t>postavlja, postavljene teoretske osnove su neophodan i ključan korak prema praktičnom</a:t>
            </a:r>
          </a:p>
          <a:p>
            <a:r>
              <a:rPr lang="hr-HR" altLang="zh-CN" sz="1100"/>
              <a:t>rješavanju tih problema. Ova knjiga predstavlja uvod ne samo u jezgrena pitanja teorije</a:t>
            </a:r>
          </a:p>
          <a:p>
            <a:r>
              <a:rPr lang="hr-HR" altLang="zh-CN" sz="1100"/>
              <a:t>informacije, nego i u područja koja na ovim osnovama rješavaju probleme komunikacije na</a:t>
            </a:r>
          </a:p>
          <a:p>
            <a:r>
              <a:rPr lang="hr-HR" altLang="zh-CN" sz="1100"/>
              <a:t>praktične načine, a to su prvenstveno učinkovito kodiranje podataka (kompresija), te zaštitno</a:t>
            </a:r>
          </a:p>
          <a:p>
            <a:r>
              <a:rPr lang="hr-HR" altLang="zh-CN" sz="1100"/>
              <a:t>kodiranje podataka (ispravljanje pogrešaka nastalih zbog smetnji).</a:t>
            </a:r>
          </a:p>
          <a:p>
            <a:endParaRPr lang="hr-HR" sz="1100"/>
          </a:p>
        </p:txBody>
      </p:sp>
    </p:spTree>
    <p:extLst>
      <p:ext uri="{BB962C8B-B14F-4D97-AF65-F5344CB8AC3E}">
        <p14:creationId xmlns:p14="http://schemas.microsoft.com/office/powerpoint/2010/main" val="51685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6525" y="152400"/>
                        <a:ext cx="5603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i="1">
                <a:latin typeface="Times New Roman CE" pitchFamily="18" charset="0"/>
              </a:defRPr>
            </a:lvl1pPr>
          </a:lstStyle>
          <a:p>
            <a:endParaRPr lang="en-GB"/>
          </a:p>
          <a:p>
            <a:endParaRPr lang="en-GB"/>
          </a:p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48F32-EC0F-4FD2-A8AC-BD7630F49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4838" y="0"/>
            <a:ext cx="2208212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0"/>
            <a:ext cx="647223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B428D-185F-4450-879B-F6BA23B8B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33F95-F643-4C2C-AABE-BD0F784F2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2F6B4-E8F9-42C1-8DFF-92530D963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5D194-CDCF-4C6E-89E1-06B95F3A0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EDCD7-0797-4B82-87B7-0B7C8F924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0910-9FF4-4552-9051-A6F241D3D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5ED89-1B26-4739-BF6C-27BFA2764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3DE3F-0C33-49F2-BBF9-A88AB113A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D3AA-165F-481C-969B-C83219AA2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524000"/>
            <a:ext cx="8420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0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54982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aphicFrame>
        <p:nvGraphicFramePr>
          <p:cNvPr id="102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Picture" r:id="rId14" imgW="708104" imgH="1156204" progId="Word.Picture.8">
                  <p:embed/>
                </p:oleObj>
              </mc:Choice>
              <mc:Fallback>
                <p:oleObj name="Picture" r:id="rId14" imgW="708104" imgH="1156204" progId="Word.Picture.8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6525" y="152400"/>
                        <a:ext cx="5603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4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770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5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77000"/>
            <a:ext cx="571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Teorija informacije / o predmetu</a:t>
            </a:r>
          </a:p>
        </p:txBody>
      </p:sp>
      <p:sp>
        <p:nvSpPr>
          <p:cNvPr id="254986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7388" y="6477000"/>
            <a:ext cx="8366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66DA3423-3B20-4470-9FAB-50A8D6303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&lt;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=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8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wmf"/><Relationship Id="rId18" Type="http://schemas.openxmlformats.org/officeDocument/2006/relationships/image" Target="../media/image8.wmf"/><Relationship Id="rId26" Type="http://schemas.openxmlformats.org/officeDocument/2006/relationships/image" Target="../media/image11.wmf"/><Relationship Id="rId21" Type="http://schemas.openxmlformats.org/officeDocument/2006/relationships/oleObject" Target="../embeddings/oleObject12.bin"/><Relationship Id="rId34" Type="http://schemas.openxmlformats.org/officeDocument/2006/relationships/oleObject" Target="../embeddings/oleObject20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5.bin"/><Relationship Id="rId3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4.bin"/><Relationship Id="rId32" Type="http://schemas.openxmlformats.org/officeDocument/2006/relationships/image" Target="../media/image14.wmf"/><Relationship Id="rId37" Type="http://schemas.openxmlformats.org/officeDocument/2006/relationships/image" Target="../media/image16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0.wmf"/><Relationship Id="rId28" Type="http://schemas.openxmlformats.org/officeDocument/2006/relationships/image" Target="../media/image12.wmf"/><Relationship Id="rId36" Type="http://schemas.openxmlformats.org/officeDocument/2006/relationships/oleObject" Target="../embeddings/oleObject21.bin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1.bin"/><Relationship Id="rId31" Type="http://schemas.openxmlformats.org/officeDocument/2006/relationships/oleObject" Target="../embeddings/oleObject18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3.bin"/><Relationship Id="rId27" Type="http://schemas.openxmlformats.org/officeDocument/2006/relationships/oleObject" Target="../embeddings/oleObject16.bin"/><Relationship Id="rId30" Type="http://schemas.openxmlformats.org/officeDocument/2006/relationships/image" Target="../media/image13.wmf"/><Relationship Id="rId35" Type="http://schemas.openxmlformats.org/officeDocument/2006/relationships/image" Target="../media/image15.wmf"/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1143000"/>
            <a:ext cx="84201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hr-HR" sz="3200" dirty="0" smtClean="0"/>
              <a:t>Domaća zadaća iz predmeta</a:t>
            </a:r>
            <a:br>
              <a:rPr lang="hr-HR" sz="3200" dirty="0" smtClean="0"/>
            </a:br>
            <a:r>
              <a:rPr lang="hr-HR" sz="3200" dirty="0" smtClean="0"/>
              <a:t>“Teorija informacije”</a:t>
            </a:r>
            <a:r>
              <a:rPr lang="hr-HR" dirty="0" smtClean="0">
                <a:latin typeface="Arial" charset="0"/>
              </a:rPr>
              <a:t/>
            </a:r>
            <a:br>
              <a:rPr lang="hr-HR" dirty="0" smtClean="0">
                <a:latin typeface="Arial" charset="0"/>
              </a:rPr>
            </a:br>
            <a:r>
              <a:rPr lang="hr-HR" sz="2800" dirty="0" smtClean="0"/>
              <a:t/>
            </a:r>
            <a:br>
              <a:rPr lang="hr-HR" sz="2800" dirty="0" smtClean="0"/>
            </a:br>
            <a:r>
              <a:rPr lang="hr-HR" sz="2400" dirty="0" smtClean="0"/>
              <a:t>ak. godina 20</a:t>
            </a:r>
            <a:r>
              <a:rPr lang="hr-HR" sz="2400" dirty="0" smtClean="0">
                <a:latin typeface="Arial" charset="0"/>
              </a:rPr>
              <a:t>16</a:t>
            </a:r>
            <a:r>
              <a:rPr lang="hr-HR" sz="2400" dirty="0" smtClean="0"/>
              <a:t>./2017.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Zadatak </a:t>
            </a:r>
            <a:r>
              <a:rPr lang="hr-HR" sz="2400" dirty="0"/>
              <a:t>1</a:t>
            </a:r>
            <a:r>
              <a:rPr lang="hr-HR" sz="2400" dirty="0" smtClean="0"/>
              <a:t>.30.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datum zadavanja zadatka: 19.10.2016.</a:t>
            </a:r>
            <a:br>
              <a:rPr lang="hr-HR" sz="2400" dirty="0" smtClean="0"/>
            </a:br>
            <a:endParaRPr lang="hr-H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Konačno rješenje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1340768"/>
            <a:ext cx="8890570" cy="4831432"/>
          </a:xfrm>
        </p:spPr>
        <p:txBody>
          <a:bodyPr/>
          <a:lstStyle/>
          <a:p>
            <a:pPr marL="0" indent="0">
              <a:buNone/>
            </a:pPr>
            <a:r>
              <a:rPr lang="hr-HR" sz="2400" dirty="0" smtClean="0"/>
              <a:t>U konačnici ćemo dobiti kapacitet komunikacijskog kanala:</a:t>
            </a:r>
          </a:p>
          <a:p>
            <a:pPr marL="0" indent="0">
              <a:buNone/>
            </a:pPr>
            <a:endParaRPr lang="hr-HR" sz="2400" dirty="0"/>
          </a:p>
          <a:p>
            <a:pPr marL="0" indent="0">
              <a:buNone/>
            </a:pPr>
            <a:endParaRPr lang="hr-HR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8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055033"/>
              </p:ext>
            </p:extLst>
          </p:nvPr>
        </p:nvGraphicFramePr>
        <p:xfrm>
          <a:off x="1424608" y="2420888"/>
          <a:ext cx="5918944" cy="912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Equation" r:id="rId3" imgW="2552400" imgH="393480" progId="Equation.3">
                  <p:embed/>
                </p:oleObj>
              </mc:Choice>
              <mc:Fallback>
                <p:oleObj name="Equation" r:id="rId3" imgW="25524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4608" y="2420888"/>
                        <a:ext cx="5918944" cy="912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884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Tekst zadatka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340768"/>
            <a:ext cx="8420100" cy="4968552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hr-HR" sz="2400" dirty="0" smtClean="0"/>
              <a:t>Odredite kapacitet diskretnog komunikacijskog kanala sa slike uz nepoznate vrijednosti pojavljivanja ulaznog skupa simbola </a:t>
            </a:r>
            <a:r>
              <a:rPr lang="hr-HR" sz="2400" i="1" dirty="0" smtClean="0"/>
              <a:t>X. </a:t>
            </a:r>
            <a:r>
              <a:rPr lang="hr-HR" sz="2400" dirty="0" smtClean="0"/>
              <a:t>Svi prijelazi u kanalu su jednako vjerojatni.</a:t>
            </a:r>
          </a:p>
          <a:p>
            <a:pPr marL="0" indent="0">
              <a:lnSpc>
                <a:spcPct val="90000"/>
              </a:lnSpc>
              <a:buNone/>
            </a:pPr>
            <a:endParaRPr lang="hr-HR" sz="2400" dirty="0" smtClean="0"/>
          </a:p>
          <a:p>
            <a:pPr marL="0" indent="0">
              <a:lnSpc>
                <a:spcPct val="90000"/>
              </a:lnSpc>
              <a:buNone/>
            </a:pPr>
            <a:endParaRPr lang="hr-HR" sz="2400" dirty="0"/>
          </a:p>
          <a:p>
            <a:pPr marL="0" indent="0">
              <a:lnSpc>
                <a:spcPct val="90000"/>
              </a:lnSpc>
              <a:buNone/>
            </a:pPr>
            <a:endParaRPr lang="hr-HR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hr-HR" sz="2400" dirty="0" smtClean="0"/>
              <a:t>    </a:t>
            </a:r>
          </a:p>
          <a:p>
            <a:pPr marL="0" indent="0">
              <a:lnSpc>
                <a:spcPct val="90000"/>
              </a:lnSpc>
              <a:buNone/>
            </a:pPr>
            <a:endParaRPr lang="hr-HR" sz="2400" dirty="0"/>
          </a:p>
          <a:p>
            <a:pPr marL="0" indent="0">
              <a:lnSpc>
                <a:spcPct val="90000"/>
              </a:lnSpc>
              <a:buNone/>
            </a:pPr>
            <a:r>
              <a:rPr lang="hr-HR" sz="2400" dirty="0" smtClean="0"/>
              <a:t>    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r-HR" sz="2400" dirty="0" smtClean="0"/>
              <a:t>           </a:t>
            </a:r>
          </a:p>
          <a:p>
            <a:pPr marL="0" indent="0">
              <a:lnSpc>
                <a:spcPct val="90000"/>
              </a:lnSpc>
              <a:buNone/>
            </a:pPr>
            <a:endParaRPr lang="hr-HR" sz="2400" dirty="0" smtClean="0"/>
          </a:p>
          <a:p>
            <a:pPr marL="0" indent="0">
              <a:lnSpc>
                <a:spcPct val="90000"/>
              </a:lnSpc>
              <a:buNone/>
            </a:pPr>
            <a:endParaRPr lang="hr-HR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hr-HR" sz="2400" dirty="0" smtClean="0"/>
              <a:t>           </a:t>
            </a:r>
            <a:endParaRPr lang="hr-HR" sz="2400" dirty="0"/>
          </a:p>
          <a:p>
            <a:pPr marL="0" indent="0">
              <a:lnSpc>
                <a:spcPct val="90000"/>
              </a:lnSpc>
              <a:buNone/>
            </a:pPr>
            <a:endParaRPr lang="hr-HR" sz="2400" dirty="0" smtClean="0"/>
          </a:p>
          <a:p>
            <a:pPr marL="0" indent="0">
              <a:lnSpc>
                <a:spcPct val="90000"/>
              </a:lnSpc>
              <a:buNone/>
            </a:pPr>
            <a:endParaRPr lang="hr-HR" sz="2400" dirty="0"/>
          </a:p>
          <a:p>
            <a:pPr marL="0" indent="0">
              <a:lnSpc>
                <a:spcPct val="90000"/>
              </a:lnSpc>
              <a:buNone/>
            </a:pPr>
            <a:r>
              <a:rPr lang="hr-HR" sz="2400" dirty="0" smtClean="0"/>
              <a:t>   </a:t>
            </a:r>
            <a:r>
              <a:rPr lang="hr-HR" dirty="0" smtClean="0"/>
              <a:t>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r-HR" dirty="0"/>
              <a:t> </a:t>
            </a:r>
            <a:r>
              <a:rPr lang="hr-HR" dirty="0" smtClean="0"/>
              <a:t>  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r-HR" dirty="0"/>
              <a:t> </a:t>
            </a:r>
            <a:r>
              <a:rPr lang="hr-HR" dirty="0" smtClean="0"/>
              <a:t>    </a:t>
            </a:r>
          </a:p>
          <a:p>
            <a:pPr marL="0" indent="0">
              <a:lnSpc>
                <a:spcPct val="90000"/>
              </a:lnSpc>
              <a:buNone/>
            </a:pPr>
            <a:endParaRPr lang="hr-H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352600" y="2996952"/>
            <a:ext cx="288032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08584" y="2852936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08584" y="2780928"/>
            <a:ext cx="43204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064568" y="2852936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3707" y="2974019"/>
            <a:ext cx="65" cy="1477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hr-HR" dirty="0"/>
          </a:p>
        </p:txBody>
      </p:sp>
      <p:sp>
        <p:nvSpPr>
          <p:cNvPr id="15" name="Oval 14"/>
          <p:cNvSpPr/>
          <p:nvPr/>
        </p:nvSpPr>
        <p:spPr bwMode="auto">
          <a:xfrm>
            <a:off x="1640632" y="3121752"/>
            <a:ext cx="914400" cy="9144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496616" y="2996952"/>
            <a:ext cx="144016" cy="124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640632" y="3121752"/>
            <a:ext cx="914400" cy="9144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96616" y="2996952"/>
            <a:ext cx="914400" cy="9144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640632" y="3121752"/>
            <a:ext cx="144016" cy="4571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784648" y="3121752"/>
            <a:ext cx="72008" cy="4571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496616" y="2974019"/>
            <a:ext cx="144016" cy="147733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40632" y="3121752"/>
            <a:ext cx="914400" cy="1376496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190198"/>
              </p:ext>
            </p:extLst>
          </p:nvPr>
        </p:nvGraphicFramePr>
        <p:xfrm>
          <a:off x="4733925" y="3449638"/>
          <a:ext cx="88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57" name="Equation" r:id="rId4" imgW="88560" imgH="190440" progId="Equation.3">
                  <p:embed/>
                </p:oleObj>
              </mc:Choice>
              <mc:Fallback>
                <p:oleObj name="Equation" r:id="rId4" imgW="8856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33925" y="3449638"/>
                        <a:ext cx="889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239105"/>
              </p:ext>
            </p:extLst>
          </p:nvPr>
        </p:nvGraphicFramePr>
        <p:xfrm>
          <a:off x="1291661" y="3070201"/>
          <a:ext cx="361182" cy="481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58" name="Equation" r:id="rId6" imgW="190440" imgH="253800" progId="Equation.3">
                  <p:embed/>
                </p:oleObj>
              </mc:Choice>
              <mc:Fallback>
                <p:oleObj name="Equation" r:id="rId6" imgW="19044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1661" y="3070201"/>
                        <a:ext cx="361182" cy="481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124550"/>
              </p:ext>
            </p:extLst>
          </p:nvPr>
        </p:nvGraphicFramePr>
        <p:xfrm>
          <a:off x="1640632" y="3285996"/>
          <a:ext cx="245179" cy="232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59" name="Equation" r:id="rId8" imgW="101520" imgH="101520" progId="Equation.3">
                  <p:embed/>
                </p:oleObj>
              </mc:Choice>
              <mc:Fallback>
                <p:oleObj name="Equation" r:id="rId8" imgW="101520" imgH="101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40632" y="3285996"/>
                        <a:ext cx="245179" cy="232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063005"/>
              </p:ext>
            </p:extLst>
          </p:nvPr>
        </p:nvGraphicFramePr>
        <p:xfrm>
          <a:off x="1276801" y="3724371"/>
          <a:ext cx="390902" cy="48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60" name="Equation" r:id="rId10" imgW="203040" imgH="253800" progId="Equation.3">
                  <p:embed/>
                </p:oleObj>
              </mc:Choice>
              <mc:Fallback>
                <p:oleObj name="Equation" r:id="rId10" imgW="20304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76801" y="3724371"/>
                        <a:ext cx="390902" cy="488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232296"/>
              </p:ext>
            </p:extLst>
          </p:nvPr>
        </p:nvGraphicFramePr>
        <p:xfrm>
          <a:off x="1551378" y="2779751"/>
          <a:ext cx="322523" cy="299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61" name="Equation" r:id="rId12" imgW="177480" imgH="164880" progId="Equation.3">
                  <p:embed/>
                </p:oleObj>
              </mc:Choice>
              <mc:Fallback>
                <p:oleObj name="Equation" r:id="rId12" imgW="17748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51378" y="2779751"/>
                        <a:ext cx="322523" cy="299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485468"/>
              </p:ext>
            </p:extLst>
          </p:nvPr>
        </p:nvGraphicFramePr>
        <p:xfrm>
          <a:off x="4895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62" name="Equation" r:id="rId14" imgW="114120" imgH="215640" progId="Equation.3">
                  <p:embed/>
                </p:oleObj>
              </mc:Choice>
              <mc:Fallback>
                <p:oleObj name="Equation" r:id="rId1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95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878185"/>
              </p:ext>
            </p:extLst>
          </p:nvPr>
        </p:nvGraphicFramePr>
        <p:xfrm>
          <a:off x="4895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63" name="Equation" r:id="rId16" imgW="114120" imgH="215640" progId="Equation.3">
                  <p:embed/>
                </p:oleObj>
              </mc:Choice>
              <mc:Fallback>
                <p:oleObj name="Equation" r:id="rId16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95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012066"/>
              </p:ext>
            </p:extLst>
          </p:nvPr>
        </p:nvGraphicFramePr>
        <p:xfrm>
          <a:off x="1309383" y="4384912"/>
          <a:ext cx="374465" cy="468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64" name="Equation" r:id="rId17" imgW="203040" imgH="253800" progId="Equation.3">
                  <p:embed/>
                </p:oleObj>
              </mc:Choice>
              <mc:Fallback>
                <p:oleObj name="Equation" r:id="rId17" imgW="20304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09383" y="4384912"/>
                        <a:ext cx="374465" cy="468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9191"/>
              </p:ext>
            </p:extLst>
          </p:nvPr>
        </p:nvGraphicFramePr>
        <p:xfrm>
          <a:off x="1662058" y="4546260"/>
          <a:ext cx="245179" cy="232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65" name="Equation" r:id="rId19" imgW="101520" imgH="101520" progId="Equation.3">
                  <p:embed/>
                </p:oleObj>
              </mc:Choice>
              <mc:Fallback>
                <p:oleObj name="Equation" r:id="rId19" imgW="101520" imgH="101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62058" y="4546260"/>
                        <a:ext cx="245179" cy="232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685631"/>
              </p:ext>
            </p:extLst>
          </p:nvPr>
        </p:nvGraphicFramePr>
        <p:xfrm>
          <a:off x="1670129" y="3906644"/>
          <a:ext cx="245179" cy="232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66" name="Equation" r:id="rId21" imgW="101520" imgH="101520" progId="Equation.3">
                  <p:embed/>
                </p:oleObj>
              </mc:Choice>
              <mc:Fallback>
                <p:oleObj name="Equation" r:id="rId21" imgW="101520" imgH="101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70129" y="3906644"/>
                        <a:ext cx="245179" cy="232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374348"/>
              </p:ext>
            </p:extLst>
          </p:nvPr>
        </p:nvGraphicFramePr>
        <p:xfrm>
          <a:off x="1289050" y="4976813"/>
          <a:ext cx="3857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67" name="Equation" r:id="rId22" imgW="203040" imgH="253800" progId="Equation.3">
                  <p:embed/>
                </p:oleObj>
              </mc:Choice>
              <mc:Fallback>
                <p:oleObj name="Equation" r:id="rId22" imgW="20304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289050" y="4976813"/>
                        <a:ext cx="385763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881283"/>
              </p:ext>
            </p:extLst>
          </p:nvPr>
        </p:nvGraphicFramePr>
        <p:xfrm>
          <a:off x="1671664" y="5154274"/>
          <a:ext cx="245179" cy="232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68" name="Equation" r:id="rId24" imgW="101520" imgH="101520" progId="Equation.3">
                  <p:embed/>
                </p:oleObj>
              </mc:Choice>
              <mc:Fallback>
                <p:oleObj name="Equation" r:id="rId24" imgW="101520" imgH="101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71664" y="5154274"/>
                        <a:ext cx="245179" cy="232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792467"/>
              </p:ext>
            </p:extLst>
          </p:nvPr>
        </p:nvGraphicFramePr>
        <p:xfrm>
          <a:off x="5666160" y="3377929"/>
          <a:ext cx="385762" cy="447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69" name="Equation" r:id="rId25" imgW="203040" imgH="291960" progId="Equation.3">
                  <p:embed/>
                </p:oleObj>
              </mc:Choice>
              <mc:Fallback>
                <p:oleObj name="Equation" r:id="rId25" imgW="20304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666160" y="3377929"/>
                        <a:ext cx="385762" cy="447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835766"/>
              </p:ext>
            </p:extLst>
          </p:nvPr>
        </p:nvGraphicFramePr>
        <p:xfrm>
          <a:off x="5641553" y="4036152"/>
          <a:ext cx="4349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70" name="Equation" r:id="rId27" imgW="228600" imgH="291960" progId="Equation.3">
                  <p:embed/>
                </p:oleObj>
              </mc:Choice>
              <mc:Fallback>
                <p:oleObj name="Equation" r:id="rId27" imgW="22860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641553" y="4036152"/>
                        <a:ext cx="434975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380553"/>
              </p:ext>
            </p:extLst>
          </p:nvPr>
        </p:nvGraphicFramePr>
        <p:xfrm>
          <a:off x="5642347" y="4724267"/>
          <a:ext cx="4095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71" name="Equation" r:id="rId29" imgW="215640" imgH="291960" progId="Equation.3">
                  <p:embed/>
                </p:oleObj>
              </mc:Choice>
              <mc:Fallback>
                <p:oleObj name="Equation" r:id="rId29" imgW="21564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642347" y="4724267"/>
                        <a:ext cx="40957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439285"/>
              </p:ext>
            </p:extLst>
          </p:nvPr>
        </p:nvGraphicFramePr>
        <p:xfrm>
          <a:off x="5448927" y="3514290"/>
          <a:ext cx="245179" cy="232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72" name="Equation" r:id="rId31" imgW="101520" imgH="101520" progId="Equation.3">
                  <p:embed/>
                </p:oleObj>
              </mc:Choice>
              <mc:Fallback>
                <p:oleObj name="Equation" r:id="rId31" imgW="101520" imgH="101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448927" y="3514290"/>
                        <a:ext cx="245179" cy="232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457484"/>
              </p:ext>
            </p:extLst>
          </p:nvPr>
        </p:nvGraphicFramePr>
        <p:xfrm>
          <a:off x="5448926" y="4196441"/>
          <a:ext cx="245179" cy="232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73" name="Equation" r:id="rId33" imgW="101520" imgH="101520" progId="Equation.3">
                  <p:embed/>
                </p:oleObj>
              </mc:Choice>
              <mc:Fallback>
                <p:oleObj name="Equation" r:id="rId33" imgW="101520" imgH="101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48926" y="4196441"/>
                        <a:ext cx="245179" cy="232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987628"/>
              </p:ext>
            </p:extLst>
          </p:nvPr>
        </p:nvGraphicFramePr>
        <p:xfrm>
          <a:off x="5448926" y="4874749"/>
          <a:ext cx="245179" cy="232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74" name="Equation" r:id="rId34" imgW="101520" imgH="101520" progId="Equation.3">
                  <p:embed/>
                </p:oleObj>
              </mc:Choice>
              <mc:Fallback>
                <p:oleObj name="Equation" r:id="rId34" imgW="101520" imgH="101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448926" y="4874749"/>
                        <a:ext cx="245179" cy="232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Straight Arrow Connector 50"/>
          <p:cNvCxnSpPr>
            <a:stCxn id="26" idx="3"/>
          </p:cNvCxnSpPr>
          <p:nvPr/>
        </p:nvCxnSpPr>
        <p:spPr bwMode="auto">
          <a:xfrm>
            <a:off x="1885811" y="3402228"/>
            <a:ext cx="3585196" cy="23102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1811880" y="3402228"/>
            <a:ext cx="3685704" cy="2275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7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924196"/>
              </p:ext>
            </p:extLst>
          </p:nvPr>
        </p:nvGraphicFramePr>
        <p:xfrm>
          <a:off x="5428264" y="3026950"/>
          <a:ext cx="2540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75" name="Equation" r:id="rId36" imgW="139680" imgH="164880" progId="Equation.3">
                  <p:embed/>
                </p:oleObj>
              </mc:Choice>
              <mc:Fallback>
                <p:oleObj name="Equation" r:id="rId36" imgW="13968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428264" y="3026950"/>
                        <a:ext cx="254000" cy="30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0" name="Straight Arrow Connector 109"/>
          <p:cNvCxnSpPr/>
          <p:nvPr/>
        </p:nvCxnSpPr>
        <p:spPr bwMode="auto">
          <a:xfrm>
            <a:off x="1837887" y="4664775"/>
            <a:ext cx="3664279" cy="3284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 bwMode="auto">
          <a:xfrm flipV="1">
            <a:off x="1828852" y="4993264"/>
            <a:ext cx="3664279" cy="2795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 bwMode="auto">
          <a:xfrm>
            <a:off x="1784647" y="466249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Straight Arrow Connector 117"/>
          <p:cNvCxnSpPr/>
          <p:nvPr/>
        </p:nvCxnSpPr>
        <p:spPr bwMode="auto">
          <a:xfrm flipV="1">
            <a:off x="1837886" y="4306286"/>
            <a:ext cx="3664279" cy="3498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 bwMode="auto">
          <a:xfrm flipV="1">
            <a:off x="1827188" y="4312673"/>
            <a:ext cx="3664279" cy="9578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 bwMode="auto">
          <a:xfrm flipV="1">
            <a:off x="1827188" y="3630252"/>
            <a:ext cx="3664280" cy="39235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 bwMode="auto">
          <a:xfrm>
            <a:off x="1826181" y="4022606"/>
            <a:ext cx="3664279" cy="2900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 bwMode="auto">
          <a:xfrm>
            <a:off x="1805762" y="3402228"/>
            <a:ext cx="3685705" cy="91044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70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F0ED8-F0E9-4D5F-A6CC-E8A67083A04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  <a:endParaRPr lang="en-US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381125"/>
            <a:ext cx="9105900" cy="483393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hr-HR" sz="2400" dirty="0" smtClean="0"/>
              <a:t>Matrica</a:t>
            </a:r>
            <a:r>
              <a:rPr lang="hr-HR" sz="2000" dirty="0" smtClean="0"/>
              <a:t> </a:t>
            </a:r>
            <a:r>
              <a:rPr lang="hr-HR" sz="2400" dirty="0" smtClean="0"/>
              <a:t>uvjetnih vjerojatnosti:</a:t>
            </a:r>
          </a:p>
          <a:p>
            <a:pPr marL="0" indent="0">
              <a:lnSpc>
                <a:spcPct val="90000"/>
              </a:lnSpc>
              <a:buNone/>
            </a:pPr>
            <a:endParaRPr lang="hr-HR" sz="2400" dirty="0"/>
          </a:p>
          <a:p>
            <a:pPr marL="0" indent="0">
              <a:lnSpc>
                <a:spcPct val="90000"/>
              </a:lnSpc>
              <a:buNone/>
            </a:pPr>
            <a:endParaRPr lang="hr-HR" sz="2000" dirty="0" smtClean="0"/>
          </a:p>
          <a:p>
            <a:pPr marL="0" indent="0">
              <a:lnSpc>
                <a:spcPct val="90000"/>
              </a:lnSpc>
              <a:buNone/>
            </a:pPr>
            <a:endParaRPr lang="hr-HR" sz="2000" dirty="0"/>
          </a:p>
          <a:p>
            <a:pPr marL="0" indent="0">
              <a:lnSpc>
                <a:spcPct val="90000"/>
              </a:lnSpc>
              <a:buNone/>
            </a:pPr>
            <a:endParaRPr lang="hr-HR" sz="2000" dirty="0"/>
          </a:p>
          <a:p>
            <a:pPr marL="0" indent="0">
              <a:lnSpc>
                <a:spcPct val="90000"/>
              </a:lnSpc>
              <a:buNone/>
            </a:pPr>
            <a:endParaRPr lang="hr-HR" sz="2000" dirty="0"/>
          </a:p>
          <a:p>
            <a:pPr marL="0" indent="0">
              <a:lnSpc>
                <a:spcPct val="90000"/>
              </a:lnSpc>
              <a:buNone/>
            </a:pPr>
            <a:endParaRPr lang="hr-HR" sz="2000" dirty="0" smtClean="0"/>
          </a:p>
          <a:p>
            <a:pPr marL="0" indent="0">
              <a:lnSpc>
                <a:spcPct val="90000"/>
              </a:lnSpc>
              <a:buNone/>
            </a:pPr>
            <a:endParaRPr lang="hr-HR" sz="2000" dirty="0"/>
          </a:p>
          <a:p>
            <a:pPr marL="0" indent="0">
              <a:lnSpc>
                <a:spcPct val="90000"/>
              </a:lnSpc>
              <a:buNone/>
            </a:pPr>
            <a:endParaRPr lang="hr-HR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hr-HR" sz="2400" dirty="0" smtClean="0"/>
              <a:t>Matrica vjerojatnosti pojavljivanja ulaznog skupa simbola </a:t>
            </a:r>
            <a:r>
              <a:rPr lang="hr-HR" sz="2400" i="1" dirty="0" smtClean="0"/>
              <a:t>X: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r-HR" sz="2400" i="1" dirty="0" smtClean="0"/>
              <a:t>      </a:t>
            </a:r>
          </a:p>
          <a:p>
            <a:pPr marL="0" indent="0">
              <a:lnSpc>
                <a:spcPct val="90000"/>
              </a:lnSpc>
              <a:buNone/>
            </a:pPr>
            <a:endParaRPr lang="hr-HR" sz="2400" i="1" dirty="0" smtClean="0"/>
          </a:p>
          <a:p>
            <a:pPr marL="0" indent="0">
              <a:lnSpc>
                <a:spcPct val="90000"/>
              </a:lnSpc>
              <a:buNone/>
            </a:pPr>
            <a:endParaRPr lang="hr-HR" sz="2400" i="1" dirty="0"/>
          </a:p>
          <a:p>
            <a:pPr marL="0" indent="0">
              <a:lnSpc>
                <a:spcPct val="90000"/>
              </a:lnSpc>
              <a:buNone/>
            </a:pPr>
            <a:endParaRPr lang="hr-HR" sz="24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176313"/>
              </p:ext>
            </p:extLst>
          </p:nvPr>
        </p:nvGraphicFramePr>
        <p:xfrm>
          <a:off x="2072680" y="1916832"/>
          <a:ext cx="3781975" cy="234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8" name="Equation" r:id="rId4" imgW="1473120" imgH="914400" progId="Equation.3">
                  <p:embed/>
                </p:oleObj>
              </mc:Choice>
              <mc:Fallback>
                <p:oleObj name="Equation" r:id="rId4" imgW="147312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2680" y="1916832"/>
                        <a:ext cx="3781975" cy="2347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919026"/>
              </p:ext>
            </p:extLst>
          </p:nvPr>
        </p:nvGraphicFramePr>
        <p:xfrm>
          <a:off x="1928664" y="5157192"/>
          <a:ext cx="5319936" cy="698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9" name="Equation" r:id="rId6" imgW="1739880" imgH="228600" progId="Equation.3">
                  <p:embed/>
                </p:oleObj>
              </mc:Choice>
              <mc:Fallback>
                <p:oleObj name="Equation" r:id="rId6" imgW="1739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28664" y="5157192"/>
                        <a:ext cx="5319936" cy="698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46FE77-AAE0-44C5-9B85-1C3BE972718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512" y="1412776"/>
            <a:ext cx="8583488" cy="4895564"/>
          </a:xfrm>
        </p:spPr>
        <p:txBody>
          <a:bodyPr/>
          <a:lstStyle/>
          <a:p>
            <a:pPr marL="0" indent="0">
              <a:buNone/>
            </a:pPr>
            <a:r>
              <a:rPr lang="hr-HR" sz="2400" dirty="0" smtClean="0"/>
              <a:t>Matrica združenih vjerojatnosti:</a:t>
            </a:r>
          </a:p>
          <a:p>
            <a:pPr marL="0" indent="0">
              <a:buNone/>
            </a:pPr>
            <a:endParaRPr lang="hr-HR" sz="2400" dirty="0" smtClean="0"/>
          </a:p>
          <a:p>
            <a:pPr marL="0" indent="0">
              <a:buNone/>
            </a:pPr>
            <a:endParaRPr lang="hr-HR" sz="2400" dirty="0"/>
          </a:p>
          <a:p>
            <a:pPr marL="0" indent="0">
              <a:buNone/>
            </a:pPr>
            <a:endParaRPr lang="hr-HR" sz="2400" dirty="0" smtClean="0"/>
          </a:p>
          <a:p>
            <a:pPr marL="0" indent="0">
              <a:buNone/>
            </a:pPr>
            <a:endParaRPr lang="hr-HR" sz="2400" dirty="0"/>
          </a:p>
          <a:p>
            <a:pPr marL="0" indent="0">
              <a:buNone/>
            </a:pPr>
            <a:endParaRPr lang="hr-HR" sz="2400" dirty="0" smtClean="0"/>
          </a:p>
          <a:p>
            <a:pPr marL="0" indent="0">
              <a:buNone/>
            </a:pPr>
            <a:r>
              <a:rPr lang="hr-HR" sz="2400" dirty="0" smtClean="0"/>
              <a:t>Matrica vjerojatnosti izlaznog skupa simbola  </a:t>
            </a:r>
            <a:r>
              <a:rPr lang="hr-HR" sz="2400" i="1" dirty="0" smtClean="0"/>
              <a:t>Y</a:t>
            </a:r>
            <a:r>
              <a:rPr lang="hr-HR" sz="2400" dirty="0" smtClean="0"/>
              <a:t>:</a:t>
            </a:r>
          </a:p>
          <a:p>
            <a:pPr marL="0" indent="0">
              <a:buNone/>
            </a:pPr>
            <a:endParaRPr lang="hr-HR" sz="2400" dirty="0" smtClean="0"/>
          </a:p>
          <a:p>
            <a:pPr marL="0" indent="0">
              <a:buNone/>
            </a:pPr>
            <a:endParaRPr lang="hr-HR" sz="2400" dirty="0"/>
          </a:p>
          <a:p>
            <a:pPr marL="0" indent="0">
              <a:buNone/>
            </a:pPr>
            <a:endParaRPr lang="hr-HR" sz="2400" dirty="0" smtClean="0"/>
          </a:p>
          <a:p>
            <a:pPr marL="0" indent="0">
              <a:buNone/>
            </a:pPr>
            <a:endParaRPr lang="hr-HR" sz="2400" dirty="0"/>
          </a:p>
          <a:p>
            <a:pPr marL="0" indent="0">
              <a:buNone/>
            </a:pPr>
            <a:endParaRPr lang="hr-HR" sz="2400" dirty="0" smtClean="0"/>
          </a:p>
        </p:txBody>
      </p:sp>
      <p:graphicFrame>
        <p:nvGraphicFramePr>
          <p:cNvPr id="5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71644"/>
              </p:ext>
            </p:extLst>
          </p:nvPr>
        </p:nvGraphicFramePr>
        <p:xfrm>
          <a:off x="1280592" y="1782069"/>
          <a:ext cx="6623193" cy="2076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name="Equation" r:id="rId4" imgW="2997000" imgH="939600" progId="Equation.3">
                  <p:embed/>
                </p:oleObj>
              </mc:Choice>
              <mc:Fallback>
                <p:oleObj name="Equation" r:id="rId4" imgW="2997000" imgH="93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80592" y="1782069"/>
                        <a:ext cx="6623193" cy="2076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230393"/>
              </p:ext>
            </p:extLst>
          </p:nvPr>
        </p:nvGraphicFramePr>
        <p:xfrm>
          <a:off x="721536" y="4985550"/>
          <a:ext cx="8389266" cy="72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Equation" r:id="rId6" imgW="3492360" imgH="253800" progId="Equation.3">
                  <p:embed/>
                </p:oleObj>
              </mc:Choice>
              <mc:Fallback>
                <p:oleObj name="Equation" r:id="rId6" imgW="34923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1536" y="4985550"/>
                        <a:ext cx="8389266" cy="729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61012" y="1340012"/>
            <a:ext cx="8420100" cy="4968551"/>
          </a:xfrm>
        </p:spPr>
        <p:txBody>
          <a:bodyPr/>
          <a:lstStyle/>
          <a:p>
            <a:pPr marL="0" indent="0">
              <a:buNone/>
            </a:pPr>
            <a:r>
              <a:rPr lang="hr-HR" sz="2400" dirty="0" smtClean="0"/>
              <a:t>Vjerojatnosti svih prijelaza su jednake: </a:t>
            </a:r>
          </a:p>
          <a:p>
            <a:pPr marL="0" indent="0">
              <a:buNone/>
            </a:pPr>
            <a:endParaRPr lang="hr-HR" sz="2400" dirty="0"/>
          </a:p>
          <a:p>
            <a:pPr marL="0" indent="0">
              <a:buNone/>
            </a:pPr>
            <a:endParaRPr lang="hr-HR" sz="2400" dirty="0" smtClean="0"/>
          </a:p>
          <a:p>
            <a:pPr marL="0" indent="0">
              <a:buNone/>
            </a:pPr>
            <a:r>
              <a:rPr lang="hr-HR" sz="2400" dirty="0" smtClean="0"/>
              <a:t> </a:t>
            </a:r>
            <a:endParaRPr lang="hr-HR" sz="2400" dirty="0"/>
          </a:p>
          <a:p>
            <a:pPr marL="0" indent="0">
              <a:buNone/>
            </a:pPr>
            <a:r>
              <a:rPr lang="hr-HR" sz="2400" dirty="0" smtClean="0"/>
              <a:t>Kada znamo vjerojatnost prijelaza napisat ćemo matricu uvjetnih vjerojatnosti:</a:t>
            </a:r>
          </a:p>
          <a:p>
            <a:pPr marL="0" indent="0">
              <a:buNone/>
            </a:pPr>
            <a:endParaRPr lang="hr-HR" sz="2400" dirty="0" smtClean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D22B9D-DF9A-44E8-BD64-2964B6A987DD}" type="slidenum">
              <a:rPr lang="en-US" smtClean="0"/>
              <a:pPr/>
              <a:t>5</a:t>
            </a:fld>
            <a:endParaRPr lang="en-US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172182"/>
              </p:ext>
            </p:extLst>
          </p:nvPr>
        </p:nvGraphicFramePr>
        <p:xfrm>
          <a:off x="3512840" y="1916832"/>
          <a:ext cx="161669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Equation" r:id="rId3" imgW="736560" imgH="393480" progId="Equation.3">
                  <p:embed/>
                </p:oleObj>
              </mc:Choice>
              <mc:Fallback>
                <p:oleObj name="Equation" r:id="rId3" imgW="7365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2840" y="1916832"/>
                        <a:ext cx="1616695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785904"/>
              </p:ext>
            </p:extLst>
          </p:nvPr>
        </p:nvGraphicFramePr>
        <p:xfrm>
          <a:off x="2105025" y="3824288"/>
          <a:ext cx="4433888" cy="234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Equation" r:id="rId5" imgW="1726920" imgH="914400" progId="Equation.3">
                  <p:embed/>
                </p:oleObj>
              </mc:Choice>
              <mc:Fallback>
                <p:oleObj name="Equation" r:id="rId5" imgW="172692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5025" y="3824288"/>
                        <a:ext cx="4433888" cy="2347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412D9-B42E-4DEE-BBDA-8F9D06118FAE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Postupak rješavanja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1381125"/>
            <a:ext cx="9361487" cy="4833938"/>
          </a:xfrm>
        </p:spPr>
        <p:txBody>
          <a:bodyPr/>
          <a:lstStyle/>
          <a:p>
            <a:pPr marL="0">
              <a:lnSpc>
                <a:spcPct val="90000"/>
              </a:lnSpc>
              <a:buFont typeface="Symbol" pitchFamily="18" charset="2"/>
              <a:buNone/>
            </a:pPr>
            <a:r>
              <a:rPr lang="hr-HR" sz="2400" dirty="0" smtClean="0"/>
              <a:t>Entropija izlaza:</a:t>
            </a:r>
          </a:p>
          <a:p>
            <a:pPr marL="0">
              <a:lnSpc>
                <a:spcPct val="90000"/>
              </a:lnSpc>
              <a:buFont typeface="Symbol" pitchFamily="18" charset="2"/>
              <a:buNone/>
            </a:pPr>
            <a:endParaRPr lang="hr-HR" sz="2400" dirty="0" smtClean="0"/>
          </a:p>
        </p:txBody>
      </p:sp>
      <p:graphicFrame>
        <p:nvGraphicFramePr>
          <p:cNvPr id="9" name="Rezervirano mjesto sadržaja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216857"/>
              </p:ext>
            </p:extLst>
          </p:nvPr>
        </p:nvGraphicFramePr>
        <p:xfrm>
          <a:off x="344488" y="1989138"/>
          <a:ext cx="9361487" cy="31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Equation" r:id="rId4" imgW="4762440" imgH="1498320" progId="Equation.3">
                  <p:embed/>
                </p:oleObj>
              </mc:Choice>
              <mc:Fallback>
                <p:oleObj name="Equation" r:id="rId4" imgW="4762440" imgH="1498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488" y="1989138"/>
                        <a:ext cx="9361487" cy="312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Postupak rješavanja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0200" y="1340768"/>
            <a:ext cx="8420100" cy="4648200"/>
          </a:xfrm>
        </p:spPr>
        <p:txBody>
          <a:bodyPr/>
          <a:lstStyle/>
          <a:p>
            <a:pPr marL="0" indent="0">
              <a:buNone/>
            </a:pPr>
            <a:r>
              <a:rPr lang="hr-HR" dirty="0" smtClean="0"/>
              <a:t> </a:t>
            </a:r>
            <a:r>
              <a:rPr lang="hr-HR" sz="2400" dirty="0" smtClean="0"/>
              <a:t>Entropija šuma: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3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FDC82-0755-477F-AF0F-E790DAF5D4B8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graphicFrame>
        <p:nvGraphicFramePr>
          <p:cNvPr id="46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491125"/>
              </p:ext>
            </p:extLst>
          </p:nvPr>
        </p:nvGraphicFramePr>
        <p:xfrm>
          <a:off x="976313" y="2205038"/>
          <a:ext cx="7608887" cy="309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0" name="Equation" r:id="rId4" imgW="3809880" imgH="1549080" progId="Equation.3">
                  <p:embed/>
                </p:oleObj>
              </mc:Choice>
              <mc:Fallback>
                <p:oleObj name="Equation" r:id="rId4" imgW="3809880" imgH="1549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6313" y="2205038"/>
                        <a:ext cx="7608887" cy="309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5" y="1340768"/>
            <a:ext cx="8420100" cy="4648200"/>
          </a:xfrm>
        </p:spPr>
        <p:txBody>
          <a:bodyPr/>
          <a:lstStyle/>
          <a:p>
            <a:pPr marL="0" indent="0">
              <a:buNone/>
            </a:pPr>
            <a:r>
              <a:rPr lang="hr-HR" sz="2400" dirty="0" smtClean="0"/>
              <a:t>Kapacitet komunikacijskog kanala:</a:t>
            </a:r>
          </a:p>
          <a:p>
            <a:pPr marL="0" indent="0">
              <a:buNone/>
            </a:pPr>
            <a:endParaRPr lang="hr-HR" sz="2400" dirty="0" smtClean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sz="2400" dirty="0" smtClean="0"/>
              <a:t>Srednji uzajamni sadržaj informacije, transinformacija:</a:t>
            </a:r>
          </a:p>
          <a:p>
            <a:pPr marL="0" indent="0">
              <a:buNone/>
            </a:pPr>
            <a:endParaRPr lang="hr-HR" sz="2400" dirty="0"/>
          </a:p>
          <a:p>
            <a:pPr marL="0" indent="0">
              <a:buNone/>
            </a:pPr>
            <a:endParaRPr lang="hr-HR" sz="2400" dirty="0" smtClean="0"/>
          </a:p>
          <a:p>
            <a:pPr marL="0" indent="0">
              <a:buNone/>
            </a:pPr>
            <a:endParaRPr lang="hr-HR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888197"/>
              </p:ext>
            </p:extLst>
          </p:nvPr>
        </p:nvGraphicFramePr>
        <p:xfrm>
          <a:off x="3008313" y="1989138"/>
          <a:ext cx="266223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name="Equation" r:id="rId3" imgW="1079280" imgH="291960" progId="Equation.3">
                  <p:embed/>
                </p:oleObj>
              </mc:Choice>
              <mc:Fallback>
                <p:oleObj name="Equation" r:id="rId3" imgW="107928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8313" y="1989138"/>
                        <a:ext cx="2662237" cy="71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980276"/>
              </p:ext>
            </p:extLst>
          </p:nvPr>
        </p:nvGraphicFramePr>
        <p:xfrm>
          <a:off x="2162175" y="3933825"/>
          <a:ext cx="43545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name="Equation" r:id="rId5" imgW="1765080" imgH="203040" progId="Equation.3">
                  <p:embed/>
                </p:oleObj>
              </mc:Choice>
              <mc:Fallback>
                <p:oleObj name="Equation" r:id="rId5" imgW="17650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2175" y="3933825"/>
                        <a:ext cx="4354513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431404"/>
              </p:ext>
            </p:extLst>
          </p:nvPr>
        </p:nvGraphicFramePr>
        <p:xfrm>
          <a:off x="2286000" y="4852268"/>
          <a:ext cx="41973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" name="Equation" r:id="rId7" imgW="1701720" imgH="291960" progId="Equation.3">
                  <p:embed/>
                </p:oleObj>
              </mc:Choice>
              <mc:Fallback>
                <p:oleObj name="Equation" r:id="rId7" imgW="170172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4852268"/>
                        <a:ext cx="4197350" cy="71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04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12776"/>
            <a:ext cx="8420100" cy="4648200"/>
          </a:xfrm>
        </p:spPr>
        <p:txBody>
          <a:bodyPr/>
          <a:lstStyle/>
          <a:p>
            <a:pPr marL="0" indent="0">
              <a:buNone/>
            </a:pPr>
            <a:r>
              <a:rPr lang="hr-HR" sz="2400" dirty="0" smtClean="0"/>
              <a:t>Gledat ćemo idealnu razdiobu vjerojatnosti simbola na ulazu:</a:t>
            </a:r>
          </a:p>
          <a:p>
            <a:pPr marL="0" indent="0">
              <a:buNone/>
            </a:pPr>
            <a:endParaRPr lang="hr-HR" sz="2400" dirty="0" smtClean="0"/>
          </a:p>
          <a:p>
            <a:pPr marL="0" indent="0">
              <a:buNone/>
            </a:pPr>
            <a:endParaRPr lang="hr-HR" sz="2400" dirty="0" smtClean="0"/>
          </a:p>
          <a:p>
            <a:pPr marL="0" indent="0">
              <a:buNone/>
            </a:pPr>
            <a:endParaRPr lang="hr-HR" sz="2400" dirty="0"/>
          </a:p>
          <a:p>
            <a:pPr marL="0" indent="0">
              <a:buNone/>
            </a:pPr>
            <a:endParaRPr lang="hr-HR" sz="2400" dirty="0" smtClean="0"/>
          </a:p>
          <a:p>
            <a:pPr marL="0" indent="0">
              <a:buNone/>
            </a:pPr>
            <a:r>
              <a:rPr lang="hr-HR" sz="2400" dirty="0" smtClean="0"/>
              <a:t>Stoga, vrijedi:</a:t>
            </a:r>
          </a:p>
          <a:p>
            <a:pPr marL="0" indent="0">
              <a:buNone/>
            </a:pPr>
            <a:endParaRPr lang="hr-HR" sz="2400" dirty="0"/>
          </a:p>
          <a:p>
            <a:pPr marL="0" indent="0">
              <a:buNone/>
            </a:pPr>
            <a:endParaRPr lang="hr-HR" sz="2400" dirty="0" smtClean="0"/>
          </a:p>
          <a:p>
            <a:pPr marL="0" indent="0">
              <a:buNone/>
            </a:pPr>
            <a:endParaRPr lang="hr-HR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6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674157"/>
              </p:ext>
            </p:extLst>
          </p:nvPr>
        </p:nvGraphicFramePr>
        <p:xfrm>
          <a:off x="2286000" y="2132856"/>
          <a:ext cx="4160912" cy="930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Equation" r:id="rId3" imgW="1930320" imgH="431640" progId="Equation.3">
                  <p:embed/>
                </p:oleObj>
              </mc:Choice>
              <mc:Fallback>
                <p:oleObj name="Equation" r:id="rId3" imgW="19303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2132856"/>
                        <a:ext cx="4160912" cy="930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760761"/>
              </p:ext>
            </p:extLst>
          </p:nvPr>
        </p:nvGraphicFramePr>
        <p:xfrm>
          <a:off x="2227263" y="4098925"/>
          <a:ext cx="422116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Equation" r:id="rId5" imgW="1790640" imgH="393480" progId="Equation.3">
                  <p:embed/>
                </p:oleObj>
              </mc:Choice>
              <mc:Fallback>
                <p:oleObj name="Equation" r:id="rId5" imgW="17906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27263" y="4098925"/>
                        <a:ext cx="422116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293552"/>
      </p:ext>
    </p:extLst>
  </p:cSld>
  <p:clrMapOvr>
    <a:masterClrMapping/>
  </p:clrMapOvr>
</p:sld>
</file>

<file path=ppt/theme/theme1.xml><?xml version="1.0" encoding="utf-8"?>
<a:theme xmlns:a="http://schemas.openxmlformats.org/drawingml/2006/main" name="FER-ZTE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FER-ZTE">
      <a:majorFont>
        <a:latin typeface="Arial CE"/>
        <a:ea typeface=""/>
        <a:cs typeface=""/>
      </a:majorFont>
      <a:minorFont>
        <a:latin typeface="Arial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lnDef>
  </a:objectDefaults>
  <a:extraClrSchemeLst>
    <a:extraClrScheme>
      <a:clrScheme name="FER-Z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R-Z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documents\Presentations\FER &amp; ZTE\FER-ZTE.pot</Template>
  <TotalTime>8224</TotalTime>
  <Words>654</Words>
  <Application>Microsoft Office PowerPoint</Application>
  <PresentationFormat>A4 Paper (210x297 mm)</PresentationFormat>
  <Paragraphs>128</Paragraphs>
  <Slides>10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宋体</vt:lpstr>
      <vt:lpstr>Arial</vt:lpstr>
      <vt:lpstr>Arial CE</vt:lpstr>
      <vt:lpstr>Symbol</vt:lpstr>
      <vt:lpstr>Times New Roman</vt:lpstr>
      <vt:lpstr>Times New Roman CE</vt:lpstr>
      <vt:lpstr>Webdings</vt:lpstr>
      <vt:lpstr>FER-ZTE</vt:lpstr>
      <vt:lpstr>Picture</vt:lpstr>
      <vt:lpstr>Equation</vt:lpstr>
      <vt:lpstr>Domaća zadaća iz predmeta “Teorija informacije”  ak. godina 2016./2017.    Zadatak 1.30.   datum zadavanja zadatka: 19.10.2016. </vt:lpstr>
      <vt:lpstr>Tekst zadatka</vt:lpstr>
      <vt:lpstr>Postupak rješavanja</vt:lpstr>
      <vt:lpstr>Postupak rješavanja</vt:lpstr>
      <vt:lpstr>Postupak rješavanja</vt:lpstr>
      <vt:lpstr>Postupak rješavanja</vt:lpstr>
      <vt:lpstr>Postupak rješavanja</vt:lpstr>
      <vt:lpstr>Postupak rješavanja</vt:lpstr>
      <vt:lpstr>Postupak rješavanja</vt:lpstr>
      <vt:lpstr>Konačno rješenje</vt:lpstr>
    </vt:vector>
  </TitlesOfParts>
  <Company>MIRALab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 en sciences de la communication et des medias</dc:title>
  <dc:creator>Igor-Sunday Pandzic</dc:creator>
  <cp:lastModifiedBy>Tami</cp:lastModifiedBy>
  <cp:revision>719</cp:revision>
  <cp:lastPrinted>2015-11-13T11:18:09Z</cp:lastPrinted>
  <dcterms:created xsi:type="dcterms:W3CDTF">1999-09-14T12:56:42Z</dcterms:created>
  <dcterms:modified xsi:type="dcterms:W3CDTF">2016-11-03T13:04:38Z</dcterms:modified>
</cp:coreProperties>
</file>