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256" r:id="rId2"/>
    <p:sldId id="321" r:id="rId3"/>
    <p:sldId id="322" r:id="rId4"/>
    <p:sldId id="323" r:id="rId5"/>
    <p:sldId id="324" r:id="rId6"/>
    <p:sldId id="325" r:id="rId7"/>
    <p:sldId id="326" r:id="rId8"/>
    <p:sldId id="330" r:id="rId9"/>
    <p:sldId id="331" r:id="rId10"/>
    <p:sldId id="332" r:id="rId11"/>
    <p:sldId id="327" r:id="rId12"/>
  </p:sldIdLst>
  <p:sldSz cx="9906000" cy="6858000" type="A4"/>
  <p:notesSz cx="7099300" cy="10234613"/>
  <p:defaultTextStyle>
    <a:defPPr>
      <a:defRPr lang="en-US"/>
    </a:defPPr>
    <a:lvl1pPr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1pPr>
    <a:lvl2pPr marL="4572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2pPr>
    <a:lvl3pPr marL="9144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3pPr>
    <a:lvl4pPr marL="13716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4pPr>
    <a:lvl5pPr marL="18288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azan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4FE"/>
    <a:srgbClr val="1A06AC"/>
    <a:srgbClr val="0033CC"/>
    <a:srgbClr val="FFFFFF"/>
    <a:srgbClr val="808080"/>
    <a:srgbClr val="660033"/>
    <a:srgbClr val="FFFF0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47" autoAdjust="0"/>
    <p:restoredTop sz="73180" autoAdjust="0"/>
  </p:normalViewPr>
  <p:slideViewPr>
    <p:cSldViewPr>
      <p:cViewPr varScale="1">
        <p:scale>
          <a:sx n="106" d="100"/>
          <a:sy n="106" d="100"/>
        </p:scale>
        <p:origin x="-222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38" y="-102"/>
      </p:cViewPr>
      <p:guideLst>
        <p:guide orient="horz" pos="3224"/>
        <p:guide pos="223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031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t" anchorCtr="0" compatLnSpc="1">
            <a:prstTxWarp prst="textNoShape">
              <a:avLst/>
            </a:prstTxWarp>
          </a:bodyPr>
          <a:lstStyle>
            <a:lvl1pPr algn="l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270" y="0"/>
            <a:ext cx="3076030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t" anchorCtr="0" compatLnSpc="1">
            <a:prstTxWarp prst="textNoShape">
              <a:avLst/>
            </a:prstTxWarp>
          </a:bodyPr>
          <a:lstStyle>
            <a:lvl1pPr algn="r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673"/>
            <a:ext cx="3076031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b" anchorCtr="0" compatLnSpc="1">
            <a:prstTxWarp prst="textNoShape">
              <a:avLst/>
            </a:prstTxWarp>
          </a:bodyPr>
          <a:lstStyle>
            <a:lvl1pPr algn="l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270" y="9720673"/>
            <a:ext cx="3076030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b" anchorCtr="0" compatLnSpc="1">
            <a:prstTxWarp prst="textNoShape">
              <a:avLst/>
            </a:prstTxWarp>
          </a:bodyPr>
          <a:lstStyle>
            <a:lvl1pPr algn="r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746D524-A2C7-4097-ADCF-4AFA4AC83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654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031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t" anchorCtr="0" compatLnSpc="1">
            <a:prstTxWarp prst="textNoShape">
              <a:avLst/>
            </a:prstTxWarp>
          </a:bodyPr>
          <a:lstStyle>
            <a:lvl1pPr algn="l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270" y="0"/>
            <a:ext cx="3076030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t" anchorCtr="0" compatLnSpc="1">
            <a:prstTxWarp prst="textNoShape">
              <a:avLst/>
            </a:prstTxWarp>
          </a:bodyPr>
          <a:lstStyle>
            <a:lvl1pPr algn="r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6288" y="765175"/>
            <a:ext cx="5546725" cy="384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579" y="4862791"/>
            <a:ext cx="5208147" cy="460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673"/>
            <a:ext cx="3076031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b" anchorCtr="0" compatLnSpc="1">
            <a:prstTxWarp prst="textNoShape">
              <a:avLst/>
            </a:prstTxWarp>
          </a:bodyPr>
          <a:lstStyle>
            <a:lvl1pPr algn="l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270" y="9720673"/>
            <a:ext cx="3076030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b" anchorCtr="0" compatLnSpc="1">
            <a:prstTxWarp prst="textNoShape">
              <a:avLst/>
            </a:prstTxWarp>
          </a:bodyPr>
          <a:lstStyle>
            <a:lvl1pPr algn="r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EC7A320-A1CC-46C5-A7CF-0BB8BEE0A7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10958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BB8BE-4960-4B41-8BA7-BEC32C8A862A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xmlns="" val="338868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BB8B19-65C1-490E-A5A0-3DE84B3CC29E}" type="slidenum">
              <a:rPr lang="fr-FR" smtClean="0"/>
              <a:pPr>
                <a:defRPr/>
              </a:pPr>
              <a:t>2</a:t>
            </a:fld>
            <a:endParaRPr lang="fr-FR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smtClean="0"/>
              <a:t>Teorija informacije je temeljna matematička teorija koja se bavi problemima komunikacije u</a:t>
            </a:r>
          </a:p>
          <a:p>
            <a:r>
              <a:rPr lang="hr-HR" smtClean="0"/>
              <a:t>smislu prijenosa informacije iz jedne točke (izvor) u drugu (odredište), kao što to prikazuje Slika</a:t>
            </a:r>
          </a:p>
          <a:p>
            <a:r>
              <a:rPr lang="hr-HR" smtClean="0"/>
              <a:t>1.1. Općenito, prijenos informacije želimo izvršiti:</a:t>
            </a:r>
          </a:p>
          <a:p>
            <a:r>
              <a:rPr lang="hr-HR" smtClean="0"/>
              <a:t>• što brže,</a:t>
            </a:r>
          </a:p>
          <a:p>
            <a:r>
              <a:rPr lang="hr-HR" smtClean="0"/>
              <a:t>• što točnije,</a:t>
            </a:r>
          </a:p>
          <a:p>
            <a:r>
              <a:rPr lang="hr-HR" smtClean="0"/>
              <a:t>• uz što manje utrošene energije,</a:t>
            </a:r>
          </a:p>
          <a:p>
            <a:r>
              <a:rPr lang="hr-HR" smtClean="0"/>
              <a:t>• usprkos neizbježnim smetnjama u sustavu prijenosa,</a:t>
            </a:r>
          </a:p>
          <a:p>
            <a:r>
              <a:rPr lang="hr-HR" smtClean="0"/>
              <a:t>• te ponekad uz prikrivanje i zaštitu od zlouporabe.</a:t>
            </a:r>
          </a:p>
        </p:txBody>
      </p:sp>
    </p:spTree>
    <p:extLst>
      <p:ext uri="{BB962C8B-B14F-4D97-AF65-F5344CB8AC3E}">
        <p14:creationId xmlns:p14="http://schemas.microsoft.com/office/powerpoint/2010/main" xmlns="" val="248754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EB6E6C-B6E3-4818-876F-FCDF126DF06D}" type="slidenum">
              <a:rPr lang="fr-FR" smtClean="0"/>
              <a:pPr>
                <a:defRPr/>
              </a:pPr>
              <a:t>3</a:t>
            </a:fld>
            <a:endParaRPr lang="fr-F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100"/>
              <a:t>Teorija informacije postavlja teoretske osnove za postizanje navedenih ciljeva time što daje</a:t>
            </a:r>
          </a:p>
          <a:p>
            <a:r>
              <a:rPr lang="hr-HR" altLang="zh-CN" sz="1100"/>
              <a:t>definiciju komunikacijskog sustava i mjere za količinu informacije koja protječe kroz taj sustav,</a:t>
            </a:r>
          </a:p>
          <a:p>
            <a:r>
              <a:rPr lang="hr-HR" altLang="zh-CN" sz="1100"/>
              <a:t>te izračunava teoretske granice učinkovitog kodiranja i prijenosa informacije. Konkretnije,</a:t>
            </a:r>
          </a:p>
          <a:p>
            <a:r>
              <a:rPr lang="hr-HR" altLang="zh-CN" sz="1100"/>
              <a:t>jezgreni teoremi daju nam granicu moguće kompresije informacije bez gubitaka, granicu brzine</a:t>
            </a:r>
          </a:p>
          <a:p>
            <a:r>
              <a:rPr lang="hr-HR" altLang="zh-CN" sz="1100"/>
              <a:t>prijenosa informacije kanalom sa ili bez smetnji, te ovisnost moguće brzine prijenosa informacije</a:t>
            </a:r>
          </a:p>
          <a:p>
            <a:r>
              <a:rPr lang="hr-HR" altLang="zh-CN" sz="1100"/>
              <a:t>o odnosu snaga signala i šuma u određenim uvjetima. Teorija informacije se u osnovi bavi</a:t>
            </a:r>
          </a:p>
          <a:p>
            <a:r>
              <a:rPr lang="hr-HR" altLang="zh-CN" sz="1100"/>
              <a:t>prijenosom informacije, no jasno je da kompresija podataka predstavlja važnu osnovu i za</a:t>
            </a:r>
          </a:p>
          <a:p>
            <a:r>
              <a:rPr lang="hr-HR" altLang="zh-CN" sz="1100"/>
              <a:t>pohranu, tj. spremanje podataka.</a:t>
            </a:r>
          </a:p>
          <a:p>
            <a:r>
              <a:rPr lang="hr-HR" altLang="zh-CN" sz="1100"/>
              <a:t>Premda teorija informacije u svojoj osnovi ne daje praktična rješenja za dostizanje granica koje</a:t>
            </a:r>
          </a:p>
          <a:p>
            <a:r>
              <a:rPr lang="hr-HR" altLang="zh-CN" sz="1100"/>
              <a:t>postavlja, postavljene teoretske osnove su neophodan i ključan korak prema praktičnom</a:t>
            </a:r>
          </a:p>
          <a:p>
            <a:r>
              <a:rPr lang="hr-HR" altLang="zh-CN" sz="1100"/>
              <a:t>rješavanju tih problema. Ova knjiga predstavlja uvod ne samo u jezgrena pitanja teorije</a:t>
            </a:r>
          </a:p>
          <a:p>
            <a:r>
              <a:rPr lang="hr-HR" altLang="zh-CN" sz="1100"/>
              <a:t>informacije, nego i u područja koja na ovim osnovama rješavaju probleme komunikacije na</a:t>
            </a:r>
          </a:p>
          <a:p>
            <a:r>
              <a:rPr lang="hr-HR" altLang="zh-CN" sz="1100"/>
              <a:t>praktične načine, a to su prvenstveno učinkovito kodiranje podataka (kompresija), te zaštitno</a:t>
            </a:r>
          </a:p>
          <a:p>
            <a:r>
              <a:rPr lang="hr-HR" altLang="zh-CN" sz="1100"/>
              <a:t>kodiranje podataka (ispravljanje pogrešaka nastalih zbog smetnji).</a:t>
            </a:r>
          </a:p>
          <a:p>
            <a:endParaRPr lang="hr-HR" sz="1100"/>
          </a:p>
        </p:txBody>
      </p:sp>
    </p:spTree>
    <p:extLst>
      <p:ext uri="{BB962C8B-B14F-4D97-AF65-F5344CB8AC3E}">
        <p14:creationId xmlns:p14="http://schemas.microsoft.com/office/powerpoint/2010/main" xmlns="" val="51685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29717" name="Picture" r:id="rId3" imgW="708104" imgH="1156204" progId="Word.Picture.8">
              <p:embed/>
            </p:oleObj>
          </a:graphicData>
        </a:graphic>
      </p:graphicFrame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i="1">
                <a:latin typeface="Times New Roman CE" pitchFamily="18" charset="0"/>
              </a:defRPr>
            </a:lvl1pPr>
          </a:lstStyle>
          <a:p>
            <a:endParaRPr lang="en-GB"/>
          </a:p>
          <a:p>
            <a:endParaRPr lang="en-GB"/>
          </a:p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48F32-EC0F-4FD2-A8AC-BD7630F49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4838" y="0"/>
            <a:ext cx="2208212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0"/>
            <a:ext cx="647223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B428D-185F-4450-879B-F6BA23B8B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33F95-F643-4C2C-AABE-BD0F784F2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2F6B4-E8F9-42C1-8DFF-92530D963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5D194-CDCF-4C6E-89E1-06B95F3A0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EDCD7-0797-4B82-87B7-0B7C8F924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0910-9FF4-4552-9051-A6F241D3D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5ED89-1B26-4739-BF6C-27BFA2764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3DE3F-0C33-49F2-BBF9-A88AB113A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D3AA-165F-481C-969B-C83219AA2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524000"/>
            <a:ext cx="8420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0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54982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aphicFrame>
        <p:nvGraphicFramePr>
          <p:cNvPr id="102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1045" name="Picture" r:id="rId14" imgW="708104" imgH="1156204" progId="Word.Picture.8">
              <p:embed/>
            </p:oleObj>
          </a:graphicData>
        </a:graphic>
      </p:graphicFrame>
      <p:sp>
        <p:nvSpPr>
          <p:cNvPr id="254984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770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5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77000"/>
            <a:ext cx="571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Teorija informacije / o predmetu</a:t>
            </a:r>
          </a:p>
        </p:txBody>
      </p:sp>
      <p:sp>
        <p:nvSpPr>
          <p:cNvPr id="254986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7388" y="6477000"/>
            <a:ext cx="8366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66DA3423-3B20-4470-9FAB-50A8D6303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&lt;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=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8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1143000"/>
            <a:ext cx="84201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hr-HR" sz="3200" dirty="0" smtClean="0"/>
              <a:t>Domaća zadaća iz predmeta</a:t>
            </a:r>
            <a:br>
              <a:rPr lang="hr-HR" sz="3200" dirty="0" smtClean="0"/>
            </a:br>
            <a:r>
              <a:rPr lang="hr-HR" sz="3200" dirty="0" smtClean="0"/>
              <a:t>“Teorija informacije”</a:t>
            </a:r>
            <a:r>
              <a:rPr lang="hr-HR" dirty="0" smtClean="0">
                <a:latin typeface="Arial" charset="0"/>
              </a:rPr>
              <a:t/>
            </a:r>
            <a:br>
              <a:rPr lang="hr-HR" dirty="0" smtClean="0">
                <a:latin typeface="Arial" charset="0"/>
              </a:rPr>
            </a:br>
            <a:r>
              <a:rPr lang="hr-HR" sz="2800" dirty="0" smtClean="0"/>
              <a:t/>
            </a:r>
            <a:br>
              <a:rPr lang="hr-HR" sz="2800" dirty="0" smtClean="0"/>
            </a:br>
            <a:r>
              <a:rPr lang="hr-HR" sz="2400" dirty="0" smtClean="0"/>
              <a:t>ak. godina </a:t>
            </a:r>
            <a:r>
              <a:rPr lang="hr-HR" sz="2400" dirty="0" smtClean="0"/>
              <a:t>20</a:t>
            </a:r>
            <a:r>
              <a:rPr lang="hr-HR" sz="2400" dirty="0" smtClean="0">
                <a:latin typeface="Arial" charset="0"/>
              </a:rPr>
              <a:t>xx</a:t>
            </a:r>
            <a:r>
              <a:rPr lang="hr-HR" sz="2400" dirty="0" smtClean="0"/>
              <a:t>./20xx.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Ime Prezime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Zadatak 1.33. 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datum zadavanja zadatka</a:t>
            </a:r>
            <a:r>
              <a:rPr lang="hr-HR" sz="2400" smtClean="0"/>
              <a:t>: </a:t>
            </a:r>
            <a:r>
              <a:rPr lang="hr-HR" sz="2400" smtClean="0"/>
              <a:t>xx.xx.20xx.</a:t>
            </a:r>
            <a:endParaRPr lang="hr-H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</a:p>
        </p:txBody>
      </p:sp>
      <p:sp>
        <p:nvSpPr>
          <p:cNvPr id="717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45294-C5DD-4EF7-905F-B78CC8DABC93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8" name="TextBox 7"/>
          <p:cNvSpPr txBox="1"/>
          <p:nvPr/>
        </p:nvSpPr>
        <p:spPr>
          <a:xfrm>
            <a:off x="738158" y="1571612"/>
            <a:ext cx="6929486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2200" dirty="0" smtClean="0"/>
              <a:t>Konačno:</a:t>
            </a:r>
            <a:endParaRPr lang="hr-HR" sz="2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136900" y="2143125"/>
          <a:ext cx="2562225" cy="647700"/>
        </p:xfrm>
        <a:graphic>
          <a:graphicData uri="http://schemas.openxmlformats.org/presentationml/2006/ole">
            <p:oleObj spid="_x0000_s61444" name="Equation" r:id="rId3" imgW="1155600" imgH="29196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7364" y="3071810"/>
            <a:ext cx="8126163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2200" dirty="0" smtClean="0"/>
              <a:t>Maksimum se postiže kad je           jednaka za svaki </a:t>
            </a:r>
            <a:r>
              <a:rPr lang="hr-HR" sz="2200" i="1" dirty="0" smtClean="0"/>
              <a:t>  </a:t>
            </a:r>
            <a:r>
              <a:rPr lang="hr-HR" sz="2200" dirty="0" smtClean="0"/>
              <a:t>:</a:t>
            </a:r>
          </a:p>
          <a:p>
            <a:pPr algn="l">
              <a:buFont typeface="Arial" pitchFamily="34" charset="0"/>
              <a:buChar char="•"/>
            </a:pPr>
            <a:endParaRPr lang="hr-HR" sz="2400" dirty="0" smtClean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595678" y="3500438"/>
          <a:ext cx="2489200" cy="771525"/>
        </p:xfrm>
        <a:graphic>
          <a:graphicData uri="http://schemas.openxmlformats.org/presentationml/2006/ole">
            <p:oleObj spid="_x0000_s61445" name="Equation" r:id="rId4" imgW="1269720" imgH="393480" progId="Equation.3">
              <p:embed/>
            </p:oleObj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2209800" y="4857750"/>
          <a:ext cx="5651500" cy="895350"/>
        </p:xfrm>
        <a:graphic>
          <a:graphicData uri="http://schemas.openxmlformats.org/presentationml/2006/ole">
            <p:oleObj spid="_x0000_s61447" name="Equation" r:id="rId5" imgW="2882880" imgH="4572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9596" y="4357694"/>
            <a:ext cx="8126163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2200" dirty="0" smtClean="0"/>
              <a:t>te dobivamo:</a:t>
            </a:r>
          </a:p>
          <a:p>
            <a:pPr algn="l">
              <a:buFont typeface="Arial" pitchFamily="34" charset="0"/>
              <a:buChar char="•"/>
            </a:pPr>
            <a:endParaRPr lang="hr-HR" sz="2400" dirty="0" smtClean="0"/>
          </a:p>
        </p:txBody>
      </p:sp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4452934" y="3000372"/>
          <a:ext cx="722312" cy="447675"/>
        </p:xfrm>
        <a:graphic>
          <a:graphicData uri="http://schemas.openxmlformats.org/presentationml/2006/ole">
            <p:oleObj spid="_x0000_s61448" name="Equation" r:id="rId6" imgW="368280" imgH="228600" progId="Equation.3">
              <p:embed/>
            </p:oleObj>
          </a:graphicData>
        </a:graphic>
      </p:graphicFrame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7381892" y="3071810"/>
          <a:ext cx="173038" cy="323850"/>
        </p:xfrm>
        <a:graphic>
          <a:graphicData uri="http://schemas.openxmlformats.org/presentationml/2006/ole">
            <p:oleObj spid="_x0000_s61449" name="Equation" r:id="rId7" imgW="8856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Konačno rješenje zadatka</a:t>
            </a:r>
          </a:p>
        </p:txBody>
      </p:sp>
      <p:sp>
        <p:nvSpPr>
          <p:cNvPr id="82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762A2-0BD2-4345-A1AA-16945C3FE626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graphicFrame>
        <p:nvGraphicFramePr>
          <p:cNvPr id="9" name="Content Placeholder 8"/>
          <p:cNvGraphicFramePr>
            <a:graphicFrameLocks noChangeAspect="1"/>
          </p:cNvGraphicFramePr>
          <p:nvPr>
            <p:ph idx="1"/>
          </p:nvPr>
        </p:nvGraphicFramePr>
        <p:xfrm>
          <a:off x="3452802" y="2571744"/>
          <a:ext cx="3000396" cy="822946"/>
        </p:xfrm>
        <a:graphic>
          <a:graphicData uri="http://schemas.openxmlformats.org/presentationml/2006/ole">
            <p:oleObj spid="_x0000_s35922" name="Equation" r:id="rId3" imgW="7873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412D9-B42E-4DEE-BBDA-8F9D06118FAE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Tekst zadatka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1381125"/>
            <a:ext cx="9361487" cy="4833938"/>
          </a:xfrm>
        </p:spPr>
        <p:txBody>
          <a:bodyPr/>
          <a:lstStyle/>
          <a:p>
            <a:pPr marL="0" algn="just">
              <a:buFont typeface="Symbol" pitchFamily="18" charset="2"/>
              <a:buNone/>
            </a:pPr>
            <a:r>
              <a:rPr lang="hr-HR" sz="2200" dirty="0" smtClean="0"/>
              <a:t>Dana je diskretna slučajna varijabla </a:t>
            </a:r>
            <a:r>
              <a:rPr lang="hr-HR" sz="2200" i="1" dirty="0" smtClean="0"/>
              <a:t>Z </a:t>
            </a:r>
            <a:r>
              <a:rPr lang="hr-HR" sz="2200" dirty="0" smtClean="0"/>
              <a:t>koja poprima vrijednosti 0 i 1 s vjerojatnostima 1-</a:t>
            </a:r>
            <a:r>
              <a:rPr lang="hr-HR" sz="2200" i="1" dirty="0" smtClean="0"/>
              <a:t>p</a:t>
            </a:r>
            <a:r>
              <a:rPr lang="hr-HR" sz="2200" dirty="0" smtClean="0"/>
              <a:t> i </a:t>
            </a:r>
            <a:r>
              <a:rPr lang="hr-HR" sz="2200" i="1" dirty="0" smtClean="0"/>
              <a:t>p, </a:t>
            </a:r>
            <a:r>
              <a:rPr lang="hr-HR" sz="2200" dirty="0" smtClean="0"/>
              <a:t>slijedno gledano. Neka slučajna varijabla </a:t>
            </a:r>
            <a:r>
              <a:rPr lang="hr-HR" sz="2200" i="1" dirty="0" smtClean="0"/>
              <a:t>X</a:t>
            </a:r>
            <a:r>
              <a:rPr lang="hr-HR" sz="2200" dirty="0" smtClean="0"/>
              <a:t>, neovisna o </a:t>
            </a:r>
            <a:r>
              <a:rPr lang="hr-HR" sz="2200" i="1" dirty="0" smtClean="0"/>
              <a:t>Z</a:t>
            </a:r>
            <a:r>
              <a:rPr lang="hr-HR" sz="2200" dirty="0" smtClean="0"/>
              <a:t>, poprima vrijednosti 1, 2, ... , </a:t>
            </a:r>
            <a:r>
              <a:rPr lang="hr-HR" sz="2200" i="1" dirty="0" smtClean="0"/>
              <a:t>n</a:t>
            </a:r>
            <a:r>
              <a:rPr lang="hr-HR" sz="2200" dirty="0" smtClean="0"/>
              <a:t> s vjerojatnostima </a:t>
            </a:r>
            <a:r>
              <a:rPr lang="hr-HR" sz="2200" b="1" dirty="0" smtClean="0"/>
              <a:t>q</a:t>
            </a:r>
            <a:r>
              <a:rPr lang="hr-HR" sz="2200" i="1" dirty="0" smtClean="0"/>
              <a:t> = </a:t>
            </a:r>
            <a:r>
              <a:rPr lang="hr-HR" sz="2200" dirty="0" smtClean="0"/>
              <a:t>[</a:t>
            </a:r>
            <a:r>
              <a:rPr lang="hr-HR" sz="2200" i="1" dirty="0" smtClean="0"/>
              <a:t>q</a:t>
            </a:r>
            <a:r>
              <a:rPr lang="hr-HR" sz="2200" i="1" baseline="-25000" dirty="0" smtClean="0"/>
              <a:t>1</a:t>
            </a:r>
            <a:r>
              <a:rPr lang="hr-HR" sz="2200" i="1" dirty="0" smtClean="0"/>
              <a:t>, q</a:t>
            </a:r>
            <a:r>
              <a:rPr lang="hr-HR" sz="2200" i="1" baseline="-25000" dirty="0" smtClean="0"/>
              <a:t>2</a:t>
            </a:r>
            <a:r>
              <a:rPr lang="hr-HR" sz="2200" i="1" dirty="0" smtClean="0"/>
              <a:t>, ... , q</a:t>
            </a:r>
            <a:r>
              <a:rPr lang="hr-HR" sz="2200" i="1" baseline="-25000" dirty="0" smtClean="0"/>
              <a:t>n</a:t>
            </a:r>
            <a:r>
              <a:rPr lang="hr-HR" sz="2200" i="1" dirty="0" smtClean="0"/>
              <a:t> </a:t>
            </a:r>
            <a:r>
              <a:rPr lang="hr-HR" sz="2200" dirty="0" smtClean="0"/>
              <a:t>] i neka je </a:t>
            </a:r>
            <a:r>
              <a:rPr lang="hr-HR" sz="2200" i="1" dirty="0" smtClean="0"/>
              <a:t>Y = XZ . </a:t>
            </a:r>
            <a:r>
              <a:rPr lang="hr-HR" sz="2200" dirty="0" smtClean="0"/>
              <a:t>Nadalje, neka </a:t>
            </a:r>
            <a:r>
              <a:rPr lang="hr-HR" sz="2200" i="1" dirty="0" smtClean="0"/>
              <a:t>X </a:t>
            </a:r>
            <a:r>
              <a:rPr lang="hr-HR" sz="2200" dirty="0" smtClean="0"/>
              <a:t>i </a:t>
            </a:r>
            <a:r>
              <a:rPr lang="hr-HR" sz="2200" i="1" dirty="0" smtClean="0"/>
              <a:t>Y </a:t>
            </a:r>
            <a:r>
              <a:rPr lang="hr-HR" sz="2200" dirty="0" smtClean="0"/>
              <a:t>predstavljaju ulaz, odnosno izlaz diskretnog bezmemorijskog kanala. Odredite kapacitet danog kanala.</a:t>
            </a:r>
          </a:p>
          <a:p>
            <a:pPr marL="0">
              <a:lnSpc>
                <a:spcPct val="90000"/>
              </a:lnSpc>
              <a:buFont typeface="Symbol" pitchFamily="18" charset="2"/>
              <a:buNone/>
            </a:pPr>
            <a:endParaRPr lang="hr-HR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FDC82-0755-477F-AF0F-E790DAF5D4B8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133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</a:p>
        </p:txBody>
      </p:sp>
      <p:sp>
        <p:nvSpPr>
          <p:cNvPr id="13328" name="Oval 12"/>
          <p:cNvSpPr>
            <a:spLocks noChangeArrowheads="1"/>
          </p:cNvSpPr>
          <p:nvPr/>
        </p:nvSpPr>
        <p:spPr bwMode="auto">
          <a:xfrm>
            <a:off x="2595546" y="1928802"/>
            <a:ext cx="79375" cy="10001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3331" name="Oval 15"/>
          <p:cNvSpPr>
            <a:spLocks noChangeArrowheads="1"/>
          </p:cNvSpPr>
          <p:nvPr/>
        </p:nvSpPr>
        <p:spPr bwMode="auto">
          <a:xfrm>
            <a:off x="2595546" y="2786058"/>
            <a:ext cx="79375" cy="968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3332" name="Oval 14"/>
          <p:cNvSpPr>
            <a:spLocks noChangeArrowheads="1"/>
          </p:cNvSpPr>
          <p:nvPr/>
        </p:nvSpPr>
        <p:spPr bwMode="auto">
          <a:xfrm>
            <a:off x="2595546" y="4000504"/>
            <a:ext cx="79375" cy="968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3334" name="TextBox 63"/>
          <p:cNvSpPr txBox="1">
            <a:spLocks noChangeArrowheads="1"/>
          </p:cNvSpPr>
          <p:nvPr/>
        </p:nvSpPr>
        <p:spPr bwMode="auto">
          <a:xfrm rot="-5400000">
            <a:off x="2359007" y="3308349"/>
            <a:ext cx="482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hr-HR" sz="2800" dirty="0"/>
              <a:t>...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238356" y="1785926"/>
          <a:ext cx="193675" cy="358775"/>
        </p:xfrm>
        <a:graphic>
          <a:graphicData uri="http://schemas.openxmlformats.org/presentationml/2006/ole">
            <p:oleObj spid="_x0000_s30950" name="Equation" r:id="rId4" imgW="88560" imgH="164880" progId="Equation.3">
              <p:embed/>
            </p:oleObj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166918" y="2571744"/>
          <a:ext cx="273050" cy="358775"/>
        </p:xfrm>
        <a:graphic>
          <a:graphicData uri="http://schemas.openxmlformats.org/presentationml/2006/ole">
            <p:oleObj spid="_x0000_s30951" name="Equation" r:id="rId5" imgW="126720" imgH="164880" progId="Equation.3">
              <p:embed/>
            </p:oleObj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095480" y="3929066"/>
          <a:ext cx="276225" cy="304800"/>
        </p:xfrm>
        <a:graphic>
          <a:graphicData uri="http://schemas.openxmlformats.org/presentationml/2006/ole">
            <p:oleObj spid="_x0000_s30954" name="Equation" r:id="rId6" imgW="126720" imgH="139680" progId="Equation.3">
              <p:embed/>
            </p:oleObj>
          </a:graphicData>
        </a:graphic>
      </p:graphicFrame>
      <p:sp>
        <p:nvSpPr>
          <p:cNvPr id="13335" name="Oval 12"/>
          <p:cNvSpPr>
            <a:spLocks noChangeArrowheads="1"/>
          </p:cNvSpPr>
          <p:nvPr/>
        </p:nvSpPr>
        <p:spPr bwMode="auto">
          <a:xfrm>
            <a:off x="6535750" y="2497134"/>
            <a:ext cx="79375" cy="10001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3338" name="Oval 15"/>
          <p:cNvSpPr>
            <a:spLocks noChangeArrowheads="1"/>
          </p:cNvSpPr>
          <p:nvPr/>
        </p:nvSpPr>
        <p:spPr bwMode="auto">
          <a:xfrm>
            <a:off x="6535750" y="3073396"/>
            <a:ext cx="79375" cy="968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3339" name="Oval 14"/>
          <p:cNvSpPr>
            <a:spLocks noChangeArrowheads="1"/>
          </p:cNvSpPr>
          <p:nvPr/>
        </p:nvSpPr>
        <p:spPr bwMode="auto">
          <a:xfrm>
            <a:off x="6524636" y="3571876"/>
            <a:ext cx="79375" cy="968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3341" name="TextBox 78"/>
          <p:cNvSpPr txBox="1">
            <a:spLocks noChangeArrowheads="1"/>
          </p:cNvSpPr>
          <p:nvPr/>
        </p:nvSpPr>
        <p:spPr bwMode="auto">
          <a:xfrm rot="-5400000">
            <a:off x="6288097" y="3951291"/>
            <a:ext cx="482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hr-HR" sz="2800" dirty="0"/>
              <a:t>...</a:t>
            </a:r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6780213" y="2322513"/>
          <a:ext cx="276225" cy="387350"/>
        </p:xfrm>
        <a:graphic>
          <a:graphicData uri="http://schemas.openxmlformats.org/presentationml/2006/ole">
            <p:oleObj spid="_x0000_s30956" name="Equation" r:id="rId7" imgW="126720" imgH="177480" progId="Equation.3">
              <p:embed/>
            </p:oleObj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6835775" y="2911475"/>
          <a:ext cx="192088" cy="360363"/>
        </p:xfrm>
        <a:graphic>
          <a:graphicData uri="http://schemas.openxmlformats.org/presentationml/2006/ole">
            <p:oleObj spid="_x0000_s30957" name="Equation" r:id="rId8" imgW="88560" imgH="164880" progId="Equation.3">
              <p:embed/>
            </p:oleObj>
          </a:graphicData>
        </a:graphic>
      </p:graphicFrame>
      <p:cxnSp>
        <p:nvCxnSpPr>
          <p:cNvPr id="13346" name="Straight Arrow Connector 120"/>
          <p:cNvCxnSpPr>
            <a:cxnSpLocks noChangeShapeType="1"/>
          </p:cNvCxnSpPr>
          <p:nvPr/>
        </p:nvCxnSpPr>
        <p:spPr bwMode="auto">
          <a:xfrm>
            <a:off x="2601913" y="5383213"/>
            <a:ext cx="4016375" cy="0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6810388" y="3429000"/>
          <a:ext cx="285752" cy="357190"/>
        </p:xfrm>
        <a:graphic>
          <a:graphicData uri="http://schemas.openxmlformats.org/presentationml/2006/ole">
            <p:oleObj spid="_x0000_s30962" name="Equation" r:id="rId9" imgW="126720" imgH="164880" progId="Equation.3">
              <p:embed/>
            </p:oleObj>
          </a:graphicData>
        </a:graphic>
      </p:graphicFrame>
      <p:sp>
        <p:nvSpPr>
          <p:cNvPr id="50" name="Oval 14"/>
          <p:cNvSpPr>
            <a:spLocks noChangeArrowheads="1"/>
          </p:cNvSpPr>
          <p:nvPr/>
        </p:nvSpPr>
        <p:spPr bwMode="auto">
          <a:xfrm>
            <a:off x="6524636" y="4500570"/>
            <a:ext cx="79375" cy="968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graphicFrame>
        <p:nvGraphicFramePr>
          <p:cNvPr id="30964" name="Object 244"/>
          <p:cNvGraphicFramePr>
            <a:graphicFrameLocks noChangeAspect="1"/>
          </p:cNvGraphicFramePr>
          <p:nvPr/>
        </p:nvGraphicFramePr>
        <p:xfrm>
          <a:off x="6810388" y="4429132"/>
          <a:ext cx="276225" cy="304800"/>
        </p:xfrm>
        <a:graphic>
          <a:graphicData uri="http://schemas.openxmlformats.org/presentationml/2006/ole">
            <p:oleObj spid="_x0000_s30964" name="Equation" r:id="rId10" imgW="126720" imgH="139680" progId="Equation.3">
              <p:embed/>
            </p:oleObj>
          </a:graphicData>
        </a:graphic>
      </p:graphicFrame>
      <p:cxnSp>
        <p:nvCxnSpPr>
          <p:cNvPr id="54" name="Straight Arrow Connector 53"/>
          <p:cNvCxnSpPr>
            <a:stCxn id="13328" idx="6"/>
          </p:cNvCxnSpPr>
          <p:nvPr/>
        </p:nvCxnSpPr>
        <p:spPr bwMode="auto">
          <a:xfrm>
            <a:off x="2674921" y="1978808"/>
            <a:ext cx="3860829" cy="59293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328" idx="5"/>
            <a:endCxn id="13338" idx="2"/>
          </p:cNvCxnSpPr>
          <p:nvPr/>
        </p:nvCxnSpPr>
        <p:spPr bwMode="auto">
          <a:xfrm rot="16200000" flipH="1">
            <a:off x="4045700" y="631764"/>
            <a:ext cx="1107647" cy="387245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342761">
            <a:off x="4179247" y="1974851"/>
            <a:ext cx="939674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1 - </a:t>
            </a:r>
            <a:r>
              <a:rPr lang="hr-HR" sz="1600" i="1" dirty="0" smtClean="0"/>
              <a:t>p</a:t>
            </a:r>
            <a:endParaRPr lang="hr-HR" sz="1600" dirty="0"/>
          </a:p>
        </p:txBody>
      </p:sp>
      <p:sp>
        <p:nvSpPr>
          <p:cNvPr id="63" name="TextBox 62"/>
          <p:cNvSpPr txBox="1"/>
          <p:nvPr/>
        </p:nvSpPr>
        <p:spPr>
          <a:xfrm rot="850443">
            <a:off x="4756854" y="2376258"/>
            <a:ext cx="298480" cy="28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i="1" dirty="0" smtClean="0"/>
              <a:t>p</a:t>
            </a:r>
            <a:endParaRPr lang="hr-HR" sz="1600" i="1" dirty="0"/>
          </a:p>
        </p:txBody>
      </p:sp>
      <p:cxnSp>
        <p:nvCxnSpPr>
          <p:cNvPr id="70" name="Straight Arrow Connector 69"/>
          <p:cNvCxnSpPr>
            <a:stCxn id="13331" idx="6"/>
            <a:endCxn id="13339" idx="1"/>
          </p:cNvCxnSpPr>
          <p:nvPr/>
        </p:nvCxnSpPr>
        <p:spPr bwMode="auto">
          <a:xfrm>
            <a:off x="2674921" y="2834477"/>
            <a:ext cx="3861339" cy="75158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331" idx="6"/>
            <a:endCxn id="13335" idx="3"/>
          </p:cNvCxnSpPr>
          <p:nvPr/>
        </p:nvCxnSpPr>
        <p:spPr bwMode="auto">
          <a:xfrm flipV="1">
            <a:off x="2674921" y="2582500"/>
            <a:ext cx="3872453" cy="2519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618690">
            <a:off x="4412374" y="2889636"/>
            <a:ext cx="298480" cy="28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i="1" dirty="0" smtClean="0">
                <a:solidFill>
                  <a:schemeClr val="accent2"/>
                </a:solidFill>
              </a:rPr>
              <a:t>p</a:t>
            </a:r>
            <a:endParaRPr lang="hr-HR" sz="1600" i="1" dirty="0">
              <a:solidFill>
                <a:schemeClr val="accent2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 rot="21339816">
            <a:off x="3248080" y="2463980"/>
            <a:ext cx="939674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>
                <a:solidFill>
                  <a:schemeClr val="accent2"/>
                </a:solidFill>
              </a:rPr>
              <a:t>1 - </a:t>
            </a:r>
            <a:r>
              <a:rPr lang="hr-HR" sz="1600" i="1" dirty="0" smtClean="0">
                <a:solidFill>
                  <a:schemeClr val="accent2"/>
                </a:solidFill>
              </a:rPr>
              <a:t>p</a:t>
            </a:r>
            <a:endParaRPr lang="hr-HR" sz="1600" dirty="0">
              <a:solidFill>
                <a:schemeClr val="accent2"/>
              </a:solidFill>
            </a:endParaRPr>
          </a:p>
        </p:txBody>
      </p:sp>
      <p:cxnSp>
        <p:nvCxnSpPr>
          <p:cNvPr id="80" name="Straight Arrow Connector 79"/>
          <p:cNvCxnSpPr>
            <a:stCxn id="13332" idx="7"/>
            <a:endCxn id="13335" idx="3"/>
          </p:cNvCxnSpPr>
          <p:nvPr/>
        </p:nvCxnSpPr>
        <p:spPr bwMode="auto">
          <a:xfrm rot="5400000" flipH="1" flipV="1">
            <a:off x="3889243" y="1356555"/>
            <a:ext cx="1432185" cy="388407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3332" idx="5"/>
            <a:endCxn id="50" idx="1"/>
          </p:cNvCxnSpPr>
          <p:nvPr/>
        </p:nvCxnSpPr>
        <p:spPr bwMode="auto">
          <a:xfrm rot="16200000" flipH="1">
            <a:off x="4383983" y="2362473"/>
            <a:ext cx="431591" cy="387296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TextBox 83"/>
          <p:cNvSpPr txBox="1"/>
          <p:nvPr/>
        </p:nvSpPr>
        <p:spPr>
          <a:xfrm rot="20317506">
            <a:off x="3258893" y="3304539"/>
            <a:ext cx="939674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>
                <a:solidFill>
                  <a:srgbClr val="FF0000"/>
                </a:solidFill>
              </a:rPr>
              <a:t>1 - </a:t>
            </a:r>
            <a:r>
              <a:rPr lang="hr-HR" sz="1600" i="1" dirty="0" smtClean="0">
                <a:solidFill>
                  <a:srgbClr val="FF0000"/>
                </a:solidFill>
              </a:rPr>
              <a:t>p</a:t>
            </a:r>
            <a:endParaRPr lang="hr-HR" sz="16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432580">
            <a:off x="4412373" y="3961207"/>
            <a:ext cx="298480" cy="28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i="1" dirty="0" smtClean="0">
                <a:solidFill>
                  <a:srgbClr val="FF0000"/>
                </a:solidFill>
              </a:rPr>
              <a:t>p</a:t>
            </a:r>
            <a:endParaRPr lang="hr-HR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</a:p>
        </p:txBody>
      </p:sp>
      <p:sp>
        <p:nvSpPr>
          <p:cNvPr id="14342" name="Content Placeholder 2"/>
          <p:cNvSpPr>
            <a:spLocks noGrp="1"/>
          </p:cNvSpPr>
          <p:nvPr>
            <p:ph idx="1"/>
          </p:nvPr>
        </p:nvSpPr>
        <p:spPr>
          <a:xfrm>
            <a:off x="488950" y="1412875"/>
            <a:ext cx="8674100" cy="6477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hr-HR" dirty="0" smtClean="0"/>
              <a:t> </a:t>
            </a:r>
          </a:p>
        </p:txBody>
      </p:sp>
      <p:sp>
        <p:nvSpPr>
          <p:cNvPr id="41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283F6-6EB8-46A4-9103-5C44AB5A6975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023910" y="1500174"/>
          <a:ext cx="781050" cy="495300"/>
        </p:xfrm>
        <a:graphic>
          <a:graphicData uri="http://schemas.openxmlformats.org/presentationml/2006/ole">
            <p:oleObj spid="_x0000_s31803" name="Equation" r:id="rId3" imgW="368280" imgH="203040" progId="Equation.3">
              <p:embed/>
            </p:oleObj>
          </a:graphicData>
        </a:graphic>
      </p:graphicFrame>
      <p:sp>
        <p:nvSpPr>
          <p:cNvPr id="14344" name="TextBox 5"/>
          <p:cNvSpPr txBox="1">
            <a:spLocks noChangeArrowheads="1"/>
          </p:cNvSpPr>
          <p:nvPr/>
        </p:nvSpPr>
        <p:spPr bwMode="auto">
          <a:xfrm>
            <a:off x="849312" y="2276475"/>
            <a:ext cx="8389967" cy="92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80000"/>
              </a:lnSpc>
            </a:pPr>
            <a:r>
              <a:rPr lang="hr-HR" sz="2200" dirty="0" smtClean="0"/>
              <a:t>Da bismo izračunali </a:t>
            </a:r>
            <a:r>
              <a:rPr lang="hr-HR" sz="2200" i="1" dirty="0" smtClean="0"/>
              <a:t>    </a:t>
            </a:r>
            <a:r>
              <a:rPr lang="hr-HR" sz="2200" dirty="0" smtClean="0"/>
              <a:t>potrebne su nam:</a:t>
            </a:r>
          </a:p>
          <a:p>
            <a:pPr algn="l" eaLnBrk="0" hangingPunct="0">
              <a:lnSpc>
                <a:spcPct val="80000"/>
              </a:lnSpc>
              <a:buFont typeface="Arial" charset="0"/>
              <a:buChar char="•"/>
            </a:pPr>
            <a:endParaRPr lang="hr-HR" sz="2200" dirty="0" smtClean="0"/>
          </a:p>
          <a:p>
            <a:pPr marL="457200" indent="-457200" algn="l" eaLnBrk="0" hangingPunct="0">
              <a:lnSpc>
                <a:spcPct val="80000"/>
              </a:lnSpc>
              <a:buFont typeface="+mj-lt"/>
              <a:buAutoNum type="arabicPeriod"/>
            </a:pPr>
            <a:r>
              <a:rPr lang="hr-HR" sz="2200" dirty="0" smtClean="0"/>
              <a:t>Matrica uvjetnih vjerojatnosti: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66984" y="3429000"/>
          <a:ext cx="4224337" cy="1949450"/>
        </p:xfrm>
        <a:graphic>
          <a:graphicData uri="http://schemas.openxmlformats.org/presentationml/2006/ole">
            <p:oleObj spid="_x0000_s31806" name="Equation" r:id="rId4" imgW="2476440" imgH="11430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3844" y="5715016"/>
            <a:ext cx="8643998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dirty="0" smtClean="0"/>
              <a:t>Gdje je </a:t>
            </a:r>
            <a:r>
              <a:rPr lang="hr-HR" sz="2200" i="1" dirty="0" smtClean="0"/>
              <a:t>j </a:t>
            </a:r>
            <a:r>
              <a:rPr lang="hr-HR" sz="2200" dirty="0" smtClean="0"/>
              <a:t>broj stupca, a </a:t>
            </a:r>
            <a:r>
              <a:rPr lang="hr-HR" sz="2200" i="1" dirty="0" smtClean="0"/>
              <a:t>i </a:t>
            </a:r>
            <a:r>
              <a:rPr lang="hr-HR" sz="2200" dirty="0" smtClean="0"/>
              <a:t>broj retka.</a:t>
            </a:r>
            <a:endParaRPr lang="hr-HR" sz="2200" dirty="0"/>
          </a:p>
        </p:txBody>
      </p:sp>
      <p:graphicFrame>
        <p:nvGraphicFramePr>
          <p:cNvPr id="31807" name="Object 63"/>
          <p:cNvGraphicFramePr>
            <a:graphicFrameLocks noChangeAspect="1"/>
          </p:cNvGraphicFramePr>
          <p:nvPr/>
        </p:nvGraphicFramePr>
        <p:xfrm>
          <a:off x="3381364" y="2214553"/>
          <a:ext cx="357190" cy="468249"/>
        </p:xfrm>
        <a:graphic>
          <a:graphicData uri="http://schemas.openxmlformats.org/presentationml/2006/ole">
            <p:oleObj spid="_x0000_s31807" name="Equation" r:id="rId5" imgW="1774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</a:p>
        </p:txBody>
      </p:sp>
      <p:sp>
        <p:nvSpPr>
          <p:cNvPr id="15366" name="Content Placeholder 2"/>
          <p:cNvSpPr>
            <a:spLocks noGrp="1"/>
          </p:cNvSpPr>
          <p:nvPr>
            <p:ph idx="1"/>
          </p:nvPr>
        </p:nvSpPr>
        <p:spPr>
          <a:xfrm>
            <a:off x="488950" y="1412875"/>
            <a:ext cx="8674100" cy="6477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hr-HR" dirty="0" smtClean="0"/>
              <a:t>  </a:t>
            </a:r>
          </a:p>
        </p:txBody>
      </p:sp>
      <p:sp>
        <p:nvSpPr>
          <p:cNvPr id="51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37E46-183D-41F4-A520-7596C11A7205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881034" y="1571612"/>
            <a:ext cx="8389967" cy="3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 eaLnBrk="0" hangingPunct="0">
              <a:lnSpc>
                <a:spcPct val="80000"/>
              </a:lnSpc>
            </a:pPr>
            <a:r>
              <a:rPr lang="hr-HR" sz="2200" dirty="0" smtClean="0"/>
              <a:t>2. Matrica združenih vjerojatnosti:</a:t>
            </a:r>
          </a:p>
        </p:txBody>
      </p:sp>
      <p:graphicFrame>
        <p:nvGraphicFramePr>
          <p:cNvPr id="32831" name="Object 63"/>
          <p:cNvGraphicFramePr>
            <a:graphicFrameLocks noChangeAspect="1"/>
          </p:cNvGraphicFramePr>
          <p:nvPr/>
        </p:nvGraphicFramePr>
        <p:xfrm>
          <a:off x="1604963" y="2357430"/>
          <a:ext cx="6119812" cy="2233612"/>
        </p:xfrm>
        <a:graphic>
          <a:graphicData uri="http://schemas.openxmlformats.org/presentationml/2006/ole">
            <p:oleObj spid="_x0000_s32831" name="Equation" r:id="rId3" imgW="3200400" imgH="1168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</a:p>
        </p:txBody>
      </p:sp>
      <p:sp>
        <p:nvSpPr>
          <p:cNvPr id="16391" name="Content Placeholder 2"/>
          <p:cNvSpPr>
            <a:spLocks noGrp="1"/>
          </p:cNvSpPr>
          <p:nvPr>
            <p:ph idx="1"/>
          </p:nvPr>
        </p:nvSpPr>
        <p:spPr>
          <a:xfrm>
            <a:off x="488950" y="1412875"/>
            <a:ext cx="8674100" cy="6477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hr-HR" dirty="0" smtClean="0"/>
              <a:t>  </a:t>
            </a:r>
          </a:p>
        </p:txBody>
      </p:sp>
      <p:sp>
        <p:nvSpPr>
          <p:cNvPr id="61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932C3-D184-4432-82F7-2B1EFC7D6722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595414" y="2071678"/>
          <a:ext cx="5799271" cy="785809"/>
        </p:xfrm>
        <a:graphic>
          <a:graphicData uri="http://schemas.openxmlformats.org/presentationml/2006/ole">
            <p:oleObj spid="_x0000_s33875" name="Equation" r:id="rId3" imgW="3187440" imgH="43164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95282" y="1571612"/>
            <a:ext cx="785818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2400" i="1" dirty="0" smtClean="0"/>
              <a:t>   </a:t>
            </a:r>
            <a:r>
              <a:rPr lang="hr-HR" sz="2200" dirty="0" smtClean="0"/>
              <a:t>računamo pomoću formule:</a:t>
            </a:r>
            <a:endParaRPr lang="hr-HR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1892" y="2285992"/>
            <a:ext cx="64294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(1)</a:t>
            </a:r>
            <a:endParaRPr lang="hr-HR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95282" y="3143248"/>
            <a:ext cx="8574096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2200" dirty="0" smtClean="0"/>
              <a:t>Gdje su </a:t>
            </a:r>
            <a:r>
              <a:rPr lang="hr-HR" sz="2200" i="1" dirty="0" smtClean="0"/>
              <a:t>H(Y) i H(Y | X) </a:t>
            </a:r>
            <a:r>
              <a:rPr lang="hr-HR" sz="2200" dirty="0" smtClean="0"/>
              <a:t>:</a:t>
            </a:r>
            <a:r>
              <a:rPr lang="hr-HR" sz="2200" i="1" dirty="0" smtClean="0"/>
              <a:t> </a:t>
            </a:r>
            <a:r>
              <a:rPr lang="hr-HR" sz="2200" dirty="0" smtClean="0"/>
              <a:t> </a:t>
            </a:r>
            <a:endParaRPr lang="hr-HR" sz="2200" dirty="0"/>
          </a:p>
        </p:txBody>
      </p:sp>
      <p:graphicFrame>
        <p:nvGraphicFramePr>
          <p:cNvPr id="33876" name="Object 84"/>
          <p:cNvGraphicFramePr>
            <a:graphicFrameLocks noChangeAspect="1"/>
          </p:cNvGraphicFramePr>
          <p:nvPr/>
        </p:nvGraphicFramePr>
        <p:xfrm>
          <a:off x="1738290" y="3786190"/>
          <a:ext cx="5535582" cy="2000266"/>
        </p:xfrm>
        <a:graphic>
          <a:graphicData uri="http://schemas.openxmlformats.org/presentationml/2006/ole">
            <p:oleObj spid="_x0000_s33876" name="Equation" r:id="rId4" imgW="3162240" imgH="114300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381892" y="3929066"/>
            <a:ext cx="78581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(2)</a:t>
            </a:r>
            <a:endParaRPr lang="hr-HR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381892" y="5072074"/>
            <a:ext cx="78581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(3)</a:t>
            </a:r>
            <a:endParaRPr lang="hr-HR" sz="2400" dirty="0"/>
          </a:p>
        </p:txBody>
      </p:sp>
      <p:graphicFrame>
        <p:nvGraphicFramePr>
          <p:cNvPr id="33877" name="Object 85"/>
          <p:cNvGraphicFramePr>
            <a:graphicFrameLocks noChangeAspect="1"/>
          </p:cNvGraphicFramePr>
          <p:nvPr/>
        </p:nvGraphicFramePr>
        <p:xfrm>
          <a:off x="595282" y="1571612"/>
          <a:ext cx="327025" cy="428625"/>
        </p:xfrm>
        <a:graphic>
          <a:graphicData uri="http://schemas.openxmlformats.org/presentationml/2006/ole">
            <p:oleObj spid="_x0000_s33877" name="Equation" r:id="rId5" imgW="1774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</a:p>
        </p:txBody>
      </p:sp>
      <p:sp>
        <p:nvSpPr>
          <p:cNvPr id="17413" name="Content Placeholder 2"/>
          <p:cNvSpPr>
            <a:spLocks noGrp="1"/>
          </p:cNvSpPr>
          <p:nvPr>
            <p:ph idx="1"/>
          </p:nvPr>
        </p:nvSpPr>
        <p:spPr>
          <a:xfrm>
            <a:off x="380968" y="1428736"/>
            <a:ext cx="8750330" cy="1571636"/>
          </a:xfrm>
        </p:spPr>
        <p:txBody>
          <a:bodyPr/>
          <a:lstStyle/>
          <a:p>
            <a:pPr marL="0" indent="0" algn="just">
              <a:buFont typeface="Symbol" pitchFamily="18" charset="2"/>
              <a:buNone/>
            </a:pPr>
            <a:r>
              <a:rPr lang="hr-HR" sz="2200" dirty="0" smtClean="0"/>
              <a:t>Računamo </a:t>
            </a:r>
            <a:r>
              <a:rPr lang="hr-HR" sz="2200" i="1" dirty="0" smtClean="0"/>
              <a:t>         </a:t>
            </a:r>
            <a:r>
              <a:rPr lang="hr-HR" sz="2200" dirty="0" smtClean="0"/>
              <a:t>pomoću</a:t>
            </a:r>
            <a:r>
              <a:rPr lang="hr-HR" sz="2200" i="1" dirty="0" smtClean="0"/>
              <a:t> (2), </a:t>
            </a:r>
            <a:r>
              <a:rPr lang="hr-HR" sz="2200" dirty="0" smtClean="0"/>
              <a:t>gdje je svaki     suma svih članova </a:t>
            </a:r>
            <a:r>
              <a:rPr lang="hr-HR" sz="2200" i="1" dirty="0" smtClean="0"/>
              <a:t>j-tog </a:t>
            </a:r>
            <a:r>
              <a:rPr lang="hr-HR" sz="2200" dirty="0" smtClean="0"/>
              <a:t>stupca matrice združenih vjerojatnosti</a:t>
            </a:r>
            <a:r>
              <a:rPr lang="hr-HR" sz="2200" i="1" dirty="0" smtClean="0"/>
              <a:t>:</a:t>
            </a:r>
          </a:p>
          <a:p>
            <a:pPr marL="0" indent="0" algn="just">
              <a:buNone/>
            </a:pPr>
            <a:r>
              <a:rPr lang="hr-HR" sz="2200" dirty="0" smtClean="0"/>
              <a:t>Primjer sume za prvi stupac:  </a:t>
            </a:r>
          </a:p>
        </p:txBody>
      </p:sp>
      <p:sp>
        <p:nvSpPr>
          <p:cNvPr id="717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45294-C5DD-4EF7-905F-B78CC8DABC93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895850" y="3319463"/>
          <a:ext cx="114300" cy="215900"/>
        </p:xfrm>
        <a:graphic>
          <a:graphicData uri="http://schemas.openxmlformats.org/presentationml/2006/ole">
            <p:oleObj spid="_x0000_s34859" name="Equation" r:id="rId3" imgW="114120" imgH="21564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809596" y="2714620"/>
          <a:ext cx="8028838" cy="500066"/>
        </p:xfrm>
        <a:graphic>
          <a:graphicData uri="http://schemas.openxmlformats.org/presentationml/2006/ole">
            <p:oleObj spid="_x0000_s34860" name="Equation" r:id="rId4" imgW="3670200" imgH="2286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0968" y="3429000"/>
            <a:ext cx="900118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2400" dirty="0" smtClean="0"/>
              <a:t>Gdje vrijedi da je suma svih </a:t>
            </a:r>
            <a:r>
              <a:rPr lang="hr-HR" sz="2400" i="1" dirty="0" smtClean="0"/>
              <a:t>    </a:t>
            </a:r>
            <a:r>
              <a:rPr lang="hr-HR" sz="2400" dirty="0" smtClean="0"/>
              <a:t>jednaka 1, pa ostaje samo:</a:t>
            </a:r>
            <a:r>
              <a:rPr lang="hr-HR" sz="2400" i="1" baseline="-25000" dirty="0" smtClean="0"/>
              <a:t> </a:t>
            </a:r>
            <a:endParaRPr lang="hr-HR" sz="24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238620" y="4000504"/>
          <a:ext cx="714380" cy="439618"/>
        </p:xfrm>
        <a:graphic>
          <a:graphicData uri="http://schemas.openxmlformats.org/presentationml/2006/ole">
            <p:oleObj spid="_x0000_s34861" name="Equation" r:id="rId5" imgW="330120" imgH="203040" progId="Equation.3">
              <p:embed/>
            </p:oleObj>
          </a:graphicData>
        </a:graphic>
      </p:graphicFrame>
      <p:graphicFrame>
        <p:nvGraphicFramePr>
          <p:cNvPr id="34862" name="Object 46"/>
          <p:cNvGraphicFramePr>
            <a:graphicFrameLocks noChangeAspect="1"/>
          </p:cNvGraphicFramePr>
          <p:nvPr/>
        </p:nvGraphicFramePr>
        <p:xfrm>
          <a:off x="4238620" y="3357562"/>
          <a:ext cx="333375" cy="500062"/>
        </p:xfrm>
        <a:graphic>
          <a:graphicData uri="http://schemas.openxmlformats.org/presentationml/2006/ole">
            <p:oleObj spid="_x0000_s34862" name="Equation" r:id="rId6" imgW="152280" imgH="228600" progId="Equation.3">
              <p:embed/>
            </p:oleObj>
          </a:graphicData>
        </a:graphic>
      </p:graphicFrame>
      <p:graphicFrame>
        <p:nvGraphicFramePr>
          <p:cNvPr id="34863" name="Object 47"/>
          <p:cNvGraphicFramePr>
            <a:graphicFrameLocks noChangeAspect="1"/>
          </p:cNvGraphicFramePr>
          <p:nvPr/>
        </p:nvGraphicFramePr>
        <p:xfrm>
          <a:off x="1881166" y="1476819"/>
          <a:ext cx="714380" cy="380545"/>
        </p:xfrm>
        <a:graphic>
          <a:graphicData uri="http://schemas.openxmlformats.org/presentationml/2006/ole">
            <p:oleObj spid="_x0000_s34863" name="Equation" r:id="rId7" imgW="380880" imgH="203040" progId="Equation.3">
              <p:embed/>
            </p:oleObj>
          </a:graphicData>
        </a:graphic>
      </p:graphicFrame>
      <p:graphicFrame>
        <p:nvGraphicFramePr>
          <p:cNvPr id="34864" name="Object 48"/>
          <p:cNvGraphicFramePr>
            <a:graphicFrameLocks noChangeAspect="1"/>
          </p:cNvGraphicFramePr>
          <p:nvPr/>
        </p:nvGraphicFramePr>
        <p:xfrm>
          <a:off x="5750358" y="1458890"/>
          <a:ext cx="345650" cy="469912"/>
        </p:xfrm>
        <a:graphic>
          <a:graphicData uri="http://schemas.openxmlformats.org/presentationml/2006/ole">
            <p:oleObj spid="_x0000_s34864" name="Equation" r:id="rId8" imgW="17748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</a:p>
        </p:txBody>
      </p:sp>
      <p:sp>
        <p:nvSpPr>
          <p:cNvPr id="717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45294-C5DD-4EF7-905F-B78CC8DABC93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495800" y="3890967"/>
          <a:ext cx="914400" cy="215900"/>
        </p:xfrm>
        <a:graphic>
          <a:graphicData uri="http://schemas.openxmlformats.org/presentationml/2006/ole">
            <p:oleObj spid="_x0000_s59397" name="Equation" r:id="rId3" imgW="114120" imgH="215640" progId="Equation.3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85725" y="2071688"/>
          <a:ext cx="9648825" cy="1214437"/>
        </p:xfrm>
        <a:graphic>
          <a:graphicData uri="http://schemas.openxmlformats.org/presentationml/2006/ole">
            <p:oleObj spid="_x0000_s59398" name="Equation" r:id="rId4" imgW="5448240" imgH="68580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52406" y="3643314"/>
            <a:ext cx="922003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2200" dirty="0" smtClean="0"/>
              <a:t>Suma svih </a:t>
            </a:r>
            <a:r>
              <a:rPr lang="hr-HR" sz="2200" i="1" dirty="0" smtClean="0"/>
              <a:t>   </a:t>
            </a:r>
            <a:r>
              <a:rPr lang="hr-HR" sz="2200" i="1" baseline="-25000" dirty="0" smtClean="0"/>
              <a:t>  </a:t>
            </a:r>
            <a:r>
              <a:rPr lang="hr-HR" sz="2200" dirty="0" smtClean="0"/>
              <a:t>jednaka je 1 te također vrijedi:</a:t>
            </a:r>
          </a:p>
          <a:p>
            <a:pPr algn="l"/>
            <a:endParaRPr lang="hr-HR" sz="24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452670" y="4143380"/>
          <a:ext cx="4643470" cy="473077"/>
        </p:xfrm>
        <a:graphic>
          <a:graphicData uri="http://schemas.openxmlformats.org/presentationml/2006/ole">
            <p:oleObj spid="_x0000_s59400" name="Equation" r:id="rId5" imgW="2336760" imgH="228600" progId="Equation.3">
              <p:embed/>
            </p:oleObj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1881166" y="5286388"/>
          <a:ext cx="6443662" cy="466725"/>
        </p:xfrm>
        <a:graphic>
          <a:graphicData uri="http://schemas.openxmlformats.org/presentationml/2006/ole">
            <p:oleObj spid="_x0000_s59401" name="Equation" r:id="rId6" imgW="2984400" imgH="21564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52406" y="4786322"/>
            <a:ext cx="7786742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2200" dirty="0" smtClean="0"/>
              <a:t>Konačno:</a:t>
            </a:r>
            <a:endParaRPr lang="hr-HR" sz="2200" dirty="0"/>
          </a:p>
        </p:txBody>
      </p:sp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1881166" y="3571876"/>
          <a:ext cx="303212" cy="473075"/>
        </p:xfrm>
        <a:graphic>
          <a:graphicData uri="http://schemas.openxmlformats.org/presentationml/2006/ole">
            <p:oleObj spid="_x0000_s59402" name="Equation" r:id="rId7" imgW="152280" imgH="2286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2406" y="1643050"/>
            <a:ext cx="922003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2200" dirty="0" smtClean="0"/>
              <a:t>Raspisujemo:</a:t>
            </a:r>
          </a:p>
          <a:p>
            <a:pPr algn="l"/>
            <a:endParaRPr lang="hr-H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</a:p>
        </p:txBody>
      </p:sp>
      <p:sp>
        <p:nvSpPr>
          <p:cNvPr id="717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45294-C5DD-4EF7-905F-B78CC8DABC93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sp>
        <p:nvSpPr>
          <p:cNvPr id="13" name="TextBox 12"/>
          <p:cNvSpPr txBox="1"/>
          <p:nvPr/>
        </p:nvSpPr>
        <p:spPr>
          <a:xfrm>
            <a:off x="523844" y="1643050"/>
            <a:ext cx="785818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2200" dirty="0" smtClean="0"/>
              <a:t>Uvrštavamo vrijednosti iz matrica u formulu (3) i raspisujemo:</a:t>
            </a:r>
            <a:endParaRPr lang="hr-HR" sz="22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206375" y="2214563"/>
          <a:ext cx="9421813" cy="749300"/>
        </p:xfrm>
        <a:graphic>
          <a:graphicData uri="http://schemas.openxmlformats.org/presentationml/2006/ole">
            <p:oleObj spid="_x0000_s60423" name="Equation" r:id="rId3" imgW="5410080" imgH="457200" progId="Equation.3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41612" y="3429000"/>
            <a:ext cx="8411915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2200" dirty="0" smtClean="0"/>
              <a:t>Ponovno je suma svih     jednaka 1 i ostaje:</a:t>
            </a:r>
            <a:endParaRPr lang="hr-HR" sz="22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1023910" y="4000504"/>
          <a:ext cx="5168935" cy="428628"/>
        </p:xfrm>
        <a:graphic>
          <a:graphicData uri="http://schemas.openxmlformats.org/presentationml/2006/ole">
            <p:oleObj spid="_x0000_s60424" name="Equation" r:id="rId4" imgW="2603160" imgH="215640" progId="Equation.3">
              <p:embed/>
            </p:oleObj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4495800" y="3319463"/>
          <a:ext cx="914400" cy="215900"/>
        </p:xfrm>
        <a:graphic>
          <a:graphicData uri="http://schemas.openxmlformats.org/presentationml/2006/ole">
            <p:oleObj spid="_x0000_s60425" name="Equation" r:id="rId5" imgW="114120" imgH="215640" progId="Equation.3">
              <p:embed/>
            </p:oleObj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380968" y="4500570"/>
          <a:ext cx="9247188" cy="393700"/>
        </p:xfrm>
        <a:graphic>
          <a:graphicData uri="http://schemas.openxmlformats.org/presentationml/2006/ole">
            <p:oleObj spid="_x0000_s60426" name="Equation" r:id="rId6" imgW="5435280" imgH="215640" progId="Equation.3">
              <p:embed/>
            </p:oleObj>
          </a:graphicData>
        </a:graphic>
      </p:graphicFrame>
      <p:graphicFrame>
        <p:nvGraphicFramePr>
          <p:cNvPr id="60427" name="Object 11"/>
          <p:cNvGraphicFramePr>
            <a:graphicFrameLocks noChangeAspect="1"/>
          </p:cNvGraphicFramePr>
          <p:nvPr/>
        </p:nvGraphicFramePr>
        <p:xfrm>
          <a:off x="380968" y="5072074"/>
          <a:ext cx="2874962" cy="369887"/>
        </p:xfrm>
        <a:graphic>
          <a:graphicData uri="http://schemas.openxmlformats.org/presentationml/2006/ole">
            <p:oleObj spid="_x0000_s60427" name="Equation" r:id="rId7" imgW="1688760" imgH="203040" progId="Equation.3">
              <p:embed/>
            </p:oleObj>
          </a:graphicData>
        </a:graphic>
      </p:graphicFrame>
      <p:graphicFrame>
        <p:nvGraphicFramePr>
          <p:cNvPr id="60428" name="Object 12"/>
          <p:cNvGraphicFramePr>
            <a:graphicFrameLocks noChangeAspect="1"/>
          </p:cNvGraphicFramePr>
          <p:nvPr/>
        </p:nvGraphicFramePr>
        <p:xfrm>
          <a:off x="3381364" y="3357562"/>
          <a:ext cx="303212" cy="473075"/>
        </p:xfrm>
        <a:graphic>
          <a:graphicData uri="http://schemas.openxmlformats.org/presentationml/2006/ole">
            <p:oleObj spid="_x0000_s60428" name="Equation" r:id="rId8" imgW="1522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R-ZTE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FER-ZTE">
      <a:majorFont>
        <a:latin typeface="Arial CE"/>
        <a:ea typeface=""/>
        <a:cs typeface=""/>
      </a:majorFont>
      <a:minorFont>
        <a:latin typeface="Arial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lnDef>
  </a:objectDefaults>
  <a:extraClrSchemeLst>
    <a:extraClrScheme>
      <a:clrScheme name="FER-Z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R-Z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documents\Presentations\FER &amp; ZTE\FER-ZTE.pot</Template>
  <TotalTime>8352</TotalTime>
  <Words>523</Words>
  <Application>Microsoft Office PowerPoint</Application>
  <PresentationFormat>A4 Paper (210x297 mm)</PresentationFormat>
  <Paragraphs>79</Paragraphs>
  <Slides>11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FER-ZTE</vt:lpstr>
      <vt:lpstr>Picture</vt:lpstr>
      <vt:lpstr>Equation</vt:lpstr>
      <vt:lpstr>Domaća zadaća iz predmeta “Teorija informacije”  ak. godina 20xx./20xx.   Ime Prezime   Zadatak 1.33.   datum zadavanja zadatka: xx.xx.20xx.</vt:lpstr>
      <vt:lpstr>Tekst zadatka</vt:lpstr>
      <vt:lpstr>Postupak rješavanja</vt:lpstr>
      <vt:lpstr>Postupak rješavanja</vt:lpstr>
      <vt:lpstr>Postupak rješavanja</vt:lpstr>
      <vt:lpstr>Postupak rješavanja</vt:lpstr>
      <vt:lpstr>Postupak rješavanja</vt:lpstr>
      <vt:lpstr>Postupak rješavanja</vt:lpstr>
      <vt:lpstr>Postupak rješavanja</vt:lpstr>
      <vt:lpstr>Postupak rješavanja</vt:lpstr>
      <vt:lpstr>Konačno rješenje zadatka</vt:lpstr>
    </vt:vector>
  </TitlesOfParts>
  <Company>MIRALab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 en sciences de la communication et des medias</dc:title>
  <dc:creator>Igor-Sunday Pandzic</dc:creator>
  <cp:lastModifiedBy>Roki</cp:lastModifiedBy>
  <cp:revision>722</cp:revision>
  <cp:lastPrinted>2015-11-13T11:18:09Z</cp:lastPrinted>
  <dcterms:created xsi:type="dcterms:W3CDTF">1999-09-14T12:56:42Z</dcterms:created>
  <dcterms:modified xsi:type="dcterms:W3CDTF">2016-12-18T16:24:59Z</dcterms:modified>
</cp:coreProperties>
</file>