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4" r:id="rId3"/>
    <p:sldId id="322" r:id="rId4"/>
    <p:sldId id="323" r:id="rId5"/>
    <p:sldId id="324" r:id="rId6"/>
    <p:sldId id="326" r:id="rId7"/>
    <p:sldId id="327" r:id="rId8"/>
    <p:sldId id="330" r:id="rId9"/>
    <p:sldId id="331" r:id="rId10"/>
    <p:sldId id="332" r:id="rId11"/>
    <p:sldId id="333" r:id="rId12"/>
  </p:sldIdLst>
  <p:sldSz cx="9906000" cy="6858000" type="A4"/>
  <p:notesSz cx="7099300" cy="10234613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74FE"/>
    <a:srgbClr val="1A06AC"/>
    <a:srgbClr val="0033CC"/>
    <a:srgbClr val="FFFFFF"/>
    <a:srgbClr val="808080"/>
    <a:srgbClr val="66003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347" autoAdjust="0"/>
    <p:restoredTop sz="73180" autoAdjust="0"/>
  </p:normalViewPr>
  <p:slideViewPr>
    <p:cSldViewPr>
      <p:cViewPr varScale="1">
        <p:scale>
          <a:sx n="73" d="100"/>
          <a:sy n="73" d="100"/>
        </p:scale>
        <p:origin x="-1602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224"/>
        <p:guide pos="22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6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70" y="0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673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70" y="9720673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65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270" y="0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5175"/>
            <a:ext cx="5546725" cy="384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579" y="4862791"/>
            <a:ext cx="5208147" cy="460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673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270" y="9720673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10958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="" xmlns:p14="http://schemas.microsoft.com/office/powerpoint/2010/main" val="338868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="" xmlns:p14="http://schemas.microsoft.com/office/powerpoint/2010/main" val="51685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29717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 dirty="0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 dirty="0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45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err="1"/>
              <a:t>Teorija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/ o </a:t>
            </a:r>
            <a:r>
              <a:rPr lang="en-US" dirty="0" err="1"/>
              <a:t>predmetu</a:t>
            </a:r>
            <a:endParaRPr lang="en-US" dirty="0"/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</a:t>
            </a:r>
            <a:r>
              <a:rPr lang="hr-HR" sz="2400" dirty="0" smtClean="0"/>
              <a:t>20</a:t>
            </a:r>
            <a:r>
              <a:rPr lang="hr-HR" sz="2400" dirty="0" smtClean="0">
                <a:latin typeface="Arial" charset="0"/>
              </a:rPr>
              <a:t>xx</a:t>
            </a:r>
            <a:r>
              <a:rPr lang="hr-HR" sz="2400" dirty="0" smtClean="0"/>
              <a:t>./</a:t>
            </a:r>
            <a:r>
              <a:rPr lang="hr-HR" sz="2400" dirty="0" err="1" smtClean="0"/>
              <a:t>20xx.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Ime Prezime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Zadatak 1.33.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</a:t>
            </a:r>
            <a:r>
              <a:rPr lang="hr-HR" sz="2400" dirty="0" smtClean="0"/>
              <a:t>xx.xx.20xx.</a:t>
            </a:r>
            <a:r>
              <a:rPr lang="hr-HR" sz="2400" dirty="0" smtClean="0"/>
              <a:t/>
            </a:r>
            <a:br>
              <a:rPr lang="hr-HR" sz="2400" dirty="0" smtClean="0"/>
            </a:br>
            <a:endParaRPr lang="hr-H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prema tome, kapacitet kanala je: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74738" y="2060575"/>
          <a:ext cx="4229100" cy="3951288"/>
        </p:xfrm>
        <a:graphic>
          <a:graphicData uri="http://schemas.openxmlformats.org/presentationml/2006/ole">
            <p:oleObj spid="_x0000_s61442" name="Equation" r:id="rId3" imgW="1930320" imgH="18158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Konačno rješenje zadatka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416496" y="2492896"/>
          <a:ext cx="6336704" cy="1608548"/>
        </p:xfrm>
        <a:graphic>
          <a:graphicData uri="http://schemas.openxmlformats.org/presentationml/2006/ole">
            <p:oleObj spid="_x0000_s62466" name="Equation" r:id="rId3" imgW="79992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Tekst zadatka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200" dirty="0" smtClean="0"/>
              <a:t>Dana je diskretna slučajna varijabla </a:t>
            </a:r>
            <a:r>
              <a:rPr lang="hr-HR" sz="2200" i="1" dirty="0" smtClean="0"/>
              <a:t>Z</a:t>
            </a:r>
            <a:r>
              <a:rPr lang="hr-HR" sz="2200" dirty="0" smtClean="0"/>
              <a:t> koja poprima vrijednosti 0 i 1 s vjerojatnostima 1-</a:t>
            </a:r>
            <a:r>
              <a:rPr lang="hr-HR" sz="2200" i="1" dirty="0" smtClean="0"/>
              <a:t>p </a:t>
            </a:r>
            <a:r>
              <a:rPr lang="hr-HR" sz="2200" dirty="0" smtClean="0"/>
              <a:t> i </a:t>
            </a:r>
            <a:r>
              <a:rPr lang="hr-HR" sz="2200" i="1" dirty="0" smtClean="0"/>
              <a:t>p</a:t>
            </a:r>
            <a:r>
              <a:rPr lang="hr-HR" sz="2200" dirty="0" smtClean="0"/>
              <a:t>, slijedno gledano, Neka slučajna varijabla </a:t>
            </a:r>
            <a:r>
              <a:rPr lang="hr-HR" sz="2200" i="1" dirty="0" smtClean="0"/>
              <a:t> X</a:t>
            </a:r>
            <a:r>
              <a:rPr lang="hr-HR" sz="2200" dirty="0" smtClean="0"/>
              <a:t>, neovisna od </a:t>
            </a:r>
            <a:r>
              <a:rPr lang="hr-HR" sz="2200" i="1" dirty="0" smtClean="0"/>
              <a:t>Z</a:t>
            </a:r>
            <a:r>
              <a:rPr lang="hr-HR" sz="2200" dirty="0" smtClean="0"/>
              <a:t>, poprima vrijednost 1,2,…,</a:t>
            </a:r>
            <a:r>
              <a:rPr lang="hr-HR" sz="2200" i="1" dirty="0" smtClean="0"/>
              <a:t>n </a:t>
            </a:r>
            <a:r>
              <a:rPr lang="hr-HR" sz="2200" dirty="0" smtClean="0"/>
              <a:t>s vjerojatnostima </a:t>
            </a:r>
            <a:r>
              <a:rPr lang="hr-HR" sz="2200" b="1" dirty="0" smtClean="0"/>
              <a:t>q</a:t>
            </a:r>
            <a:r>
              <a:rPr lang="hr-HR" sz="2200" dirty="0" smtClean="0"/>
              <a:t>=[</a:t>
            </a:r>
            <a:r>
              <a:rPr lang="hr-HR" sz="2200" i="1" dirty="0" smtClean="0"/>
              <a:t>q</a:t>
            </a:r>
            <a:r>
              <a:rPr lang="hr-HR" sz="2200" baseline="-25000" dirty="0" smtClean="0"/>
              <a:t>1</a:t>
            </a:r>
            <a:r>
              <a:rPr lang="hr-HR" sz="2200" i="1" dirty="0" smtClean="0"/>
              <a:t>,q</a:t>
            </a:r>
            <a:r>
              <a:rPr lang="hr-HR" sz="2200" baseline="-25000" dirty="0" smtClean="0"/>
              <a:t>2</a:t>
            </a:r>
            <a:r>
              <a:rPr lang="hr-HR" sz="2200" i="1" dirty="0" smtClean="0"/>
              <a:t>,…,</a:t>
            </a:r>
            <a:r>
              <a:rPr lang="hr-HR" sz="2200" i="1" dirty="0" err="1" smtClean="0"/>
              <a:t>q</a:t>
            </a:r>
            <a:r>
              <a:rPr lang="hr-HR" sz="2200" baseline="-25000" dirty="0" err="1" smtClean="0"/>
              <a:t>n</a:t>
            </a:r>
            <a:r>
              <a:rPr lang="hr-HR" sz="2200" dirty="0" smtClean="0"/>
              <a:t> ] i neka je </a:t>
            </a:r>
            <a:r>
              <a:rPr lang="hr-HR" sz="2200" i="1" dirty="0" smtClean="0"/>
              <a:t>Y=XZ.</a:t>
            </a:r>
            <a:r>
              <a:rPr lang="hr-HR" sz="2200" dirty="0" smtClean="0"/>
              <a:t> Nadalje, neka </a:t>
            </a:r>
            <a:r>
              <a:rPr lang="hr-HR" sz="2200" i="1" dirty="0" smtClean="0"/>
              <a:t>X </a:t>
            </a:r>
            <a:r>
              <a:rPr lang="hr-HR" sz="2200" dirty="0" smtClean="0"/>
              <a:t>i </a:t>
            </a:r>
            <a:r>
              <a:rPr lang="hr-HR" sz="2200" i="1" dirty="0" smtClean="0"/>
              <a:t>Y</a:t>
            </a:r>
            <a:r>
              <a:rPr lang="hr-HR" sz="2200" dirty="0" smtClean="0"/>
              <a:t> predstavljaju ulaz, odnosno izlaz diskretnog bezmemorijskog kanala. Odredite kapacitet danog kanala.</a:t>
            </a:r>
            <a:endParaRPr lang="hr-HR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13328" name="Oval 12"/>
          <p:cNvSpPr>
            <a:spLocks noChangeArrowheads="1"/>
          </p:cNvSpPr>
          <p:nvPr/>
        </p:nvSpPr>
        <p:spPr bwMode="auto">
          <a:xfrm>
            <a:off x="4160664" y="2132732"/>
            <a:ext cx="79375" cy="1000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29" name="Oval 13"/>
          <p:cNvSpPr>
            <a:spLocks noChangeArrowheads="1"/>
          </p:cNvSpPr>
          <p:nvPr/>
        </p:nvSpPr>
        <p:spPr bwMode="auto">
          <a:xfrm>
            <a:off x="4160664" y="3285257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0" name="Oval 14"/>
          <p:cNvSpPr>
            <a:spLocks noChangeArrowheads="1"/>
          </p:cNvSpPr>
          <p:nvPr/>
        </p:nvSpPr>
        <p:spPr bwMode="auto">
          <a:xfrm>
            <a:off x="4160664" y="3788494"/>
            <a:ext cx="79375" cy="968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1" name="Oval 15"/>
          <p:cNvSpPr>
            <a:spLocks noChangeArrowheads="1"/>
          </p:cNvSpPr>
          <p:nvPr/>
        </p:nvSpPr>
        <p:spPr bwMode="auto">
          <a:xfrm>
            <a:off x="4160664" y="2708994"/>
            <a:ext cx="79375" cy="968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2" name="Oval 14"/>
          <p:cNvSpPr>
            <a:spLocks noChangeArrowheads="1"/>
          </p:cNvSpPr>
          <p:nvPr/>
        </p:nvSpPr>
        <p:spPr bwMode="auto">
          <a:xfrm>
            <a:off x="4160664" y="4796557"/>
            <a:ext cx="79375" cy="968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3" name="Oval 14"/>
          <p:cNvSpPr>
            <a:spLocks noChangeArrowheads="1"/>
          </p:cNvSpPr>
          <p:nvPr/>
        </p:nvSpPr>
        <p:spPr bwMode="auto">
          <a:xfrm>
            <a:off x="4160664" y="5301382"/>
            <a:ext cx="79375" cy="968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4" name="TextBox 63"/>
          <p:cNvSpPr txBox="1">
            <a:spLocks noChangeArrowheads="1"/>
          </p:cNvSpPr>
          <p:nvPr/>
        </p:nvSpPr>
        <p:spPr bwMode="auto">
          <a:xfrm rot="-5400000">
            <a:off x="3897139" y="4134569"/>
            <a:ext cx="482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hr-HR" sz="2800"/>
              <a:t>...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728864" y="1916832"/>
          <a:ext cx="331788" cy="469900"/>
        </p:xfrm>
        <a:graphic>
          <a:graphicData uri="http://schemas.openxmlformats.org/presentationml/2006/ole">
            <p:oleObj spid="_x0000_s30950" name="Equation" r:id="rId4" imgW="152268" imgH="215713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716164" y="2493094"/>
          <a:ext cx="358775" cy="469900"/>
        </p:xfrm>
        <a:graphic>
          <a:graphicData uri="http://schemas.openxmlformats.org/presentationml/2006/ole">
            <p:oleObj spid="_x0000_s30951" name="Equation" r:id="rId5" imgW="164885" imgH="215619" progId="Equation.3">
              <p:embed/>
            </p:oleObj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716164" y="3055069"/>
          <a:ext cx="358775" cy="498475"/>
        </p:xfrm>
        <a:graphic>
          <a:graphicData uri="http://schemas.openxmlformats.org/presentationml/2006/ole">
            <p:oleObj spid="_x0000_s30952" name="Equation" r:id="rId6" imgW="165028" imgH="228501" progId="Equation.3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716164" y="3572594"/>
          <a:ext cx="358775" cy="469900"/>
        </p:xfrm>
        <a:graphic>
          <a:graphicData uri="http://schemas.openxmlformats.org/presentationml/2006/ole">
            <p:oleObj spid="_x0000_s30953" name="Equation" r:id="rId7" imgW="164885" imgH="215619" progId="Equation.3">
              <p:embed/>
            </p:oleObj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528839" y="4653682"/>
          <a:ext cx="661988" cy="303212"/>
        </p:xfrm>
        <a:graphic>
          <a:graphicData uri="http://schemas.openxmlformats.org/presentationml/2006/ole">
            <p:oleObj spid="_x0000_s30954" name="Equation" r:id="rId8" imgW="304560" imgH="139680" progId="Equation.3">
              <p:embed/>
            </p:oleObj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692352" y="5066432"/>
          <a:ext cx="377825" cy="498475"/>
        </p:xfrm>
        <a:graphic>
          <a:graphicData uri="http://schemas.openxmlformats.org/presentationml/2006/ole">
            <p:oleObj spid="_x0000_s30955" name="Equation" r:id="rId9" imgW="177480" imgH="228600" progId="Equation.3">
              <p:embed/>
            </p:oleObj>
          </a:graphicData>
        </a:graphic>
      </p:graphicFrame>
      <p:sp>
        <p:nvSpPr>
          <p:cNvPr id="13335" name="Oval 12"/>
          <p:cNvSpPr>
            <a:spLocks noChangeArrowheads="1"/>
          </p:cNvSpPr>
          <p:nvPr/>
        </p:nvSpPr>
        <p:spPr bwMode="auto">
          <a:xfrm>
            <a:off x="8121477" y="2132732"/>
            <a:ext cx="79375" cy="1000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6" name="Oval 13"/>
          <p:cNvSpPr>
            <a:spLocks noChangeArrowheads="1"/>
          </p:cNvSpPr>
          <p:nvPr/>
        </p:nvSpPr>
        <p:spPr bwMode="auto">
          <a:xfrm>
            <a:off x="8121477" y="3285257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7" name="Oval 14"/>
          <p:cNvSpPr>
            <a:spLocks noChangeArrowheads="1"/>
          </p:cNvSpPr>
          <p:nvPr/>
        </p:nvSpPr>
        <p:spPr bwMode="auto">
          <a:xfrm>
            <a:off x="8121477" y="3788494"/>
            <a:ext cx="79375" cy="968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8" name="Oval 15"/>
          <p:cNvSpPr>
            <a:spLocks noChangeArrowheads="1"/>
          </p:cNvSpPr>
          <p:nvPr/>
        </p:nvSpPr>
        <p:spPr bwMode="auto">
          <a:xfrm>
            <a:off x="8121477" y="2708994"/>
            <a:ext cx="79375" cy="968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39" name="Oval 14"/>
          <p:cNvSpPr>
            <a:spLocks noChangeArrowheads="1"/>
          </p:cNvSpPr>
          <p:nvPr/>
        </p:nvSpPr>
        <p:spPr bwMode="auto">
          <a:xfrm>
            <a:off x="8121477" y="4796557"/>
            <a:ext cx="79375" cy="968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40" name="Oval 14"/>
          <p:cNvSpPr>
            <a:spLocks noChangeArrowheads="1"/>
          </p:cNvSpPr>
          <p:nvPr/>
        </p:nvSpPr>
        <p:spPr bwMode="auto">
          <a:xfrm>
            <a:off x="8121477" y="5301382"/>
            <a:ext cx="79375" cy="968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41" name="TextBox 78"/>
          <p:cNvSpPr txBox="1">
            <a:spLocks noChangeArrowheads="1"/>
          </p:cNvSpPr>
          <p:nvPr/>
        </p:nvSpPr>
        <p:spPr bwMode="auto">
          <a:xfrm rot="-5400000">
            <a:off x="7857952" y="4134569"/>
            <a:ext cx="482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hr-HR" sz="2800"/>
              <a:t>...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8308802" y="1545357"/>
          <a:ext cx="387350" cy="496887"/>
        </p:xfrm>
        <a:graphic>
          <a:graphicData uri="http://schemas.openxmlformats.org/presentationml/2006/ole">
            <p:oleObj spid="_x0000_s30956" name="Equation" r:id="rId10" imgW="177480" imgH="228600" progId="Equation.3">
              <p:embed/>
            </p:oleObj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8324677" y="2493094"/>
          <a:ext cx="385762" cy="469900"/>
        </p:xfrm>
        <a:graphic>
          <a:graphicData uri="http://schemas.openxmlformats.org/presentationml/2006/ole">
            <p:oleObj spid="_x0000_s30957" name="Equation" r:id="rId11" imgW="177569" imgH="215619" progId="Equation.3">
              <p:embed/>
            </p:oleObj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8324677" y="3069357"/>
          <a:ext cx="385762" cy="498475"/>
        </p:xfrm>
        <a:graphic>
          <a:graphicData uri="http://schemas.openxmlformats.org/presentationml/2006/ole">
            <p:oleObj spid="_x0000_s30958" name="Equation" r:id="rId12" imgW="177646" imgH="228402" progId="Equation.3">
              <p:embed/>
            </p:oleObj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8324677" y="3572594"/>
          <a:ext cx="385762" cy="469900"/>
        </p:xfrm>
        <a:graphic>
          <a:graphicData uri="http://schemas.openxmlformats.org/presentationml/2006/ole">
            <p:oleObj spid="_x0000_s30959" name="Equation" r:id="rId13" imgW="177569" imgH="215619" progId="Equation.3">
              <p:embed/>
            </p:oleObj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8272289" y="4572719"/>
          <a:ext cx="577850" cy="495300"/>
        </p:xfrm>
        <a:graphic>
          <a:graphicData uri="http://schemas.openxmlformats.org/presentationml/2006/ole">
            <p:oleObj spid="_x0000_s30960" name="Equation" r:id="rId14" imgW="266400" imgH="228600" progId="Equation.3">
              <p:embed/>
            </p:oleObj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8354839" y="5066432"/>
          <a:ext cx="387350" cy="498475"/>
        </p:xfrm>
        <a:graphic>
          <a:graphicData uri="http://schemas.openxmlformats.org/presentationml/2006/ole">
            <p:oleObj spid="_x0000_s30961" name="Equation" r:id="rId15" imgW="177480" imgH="228600" progId="Equation.3">
              <p:embed/>
            </p:oleObj>
          </a:graphicData>
        </a:graphic>
      </p:graphicFrame>
      <p:cxnSp>
        <p:nvCxnSpPr>
          <p:cNvPr id="13346" name="Straight Arrow Connector 120"/>
          <p:cNvCxnSpPr>
            <a:cxnSpLocks noChangeShapeType="1"/>
            <a:stCxn id="13333" idx="3"/>
            <a:endCxn id="13340" idx="5"/>
          </p:cNvCxnSpPr>
          <p:nvPr/>
        </p:nvCxnSpPr>
        <p:spPr bwMode="auto">
          <a:xfrm>
            <a:off x="4171777" y="5383932"/>
            <a:ext cx="4016375" cy="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8107040" y="1701527"/>
            <a:ext cx="79375" cy="1000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graphicFrame>
        <p:nvGraphicFramePr>
          <p:cNvPr id="30962" name="Object 242"/>
          <p:cNvGraphicFramePr>
            <a:graphicFrameLocks noChangeAspect="1"/>
          </p:cNvGraphicFramePr>
          <p:nvPr/>
        </p:nvGraphicFramePr>
        <p:xfrm>
          <a:off x="8323064" y="2061567"/>
          <a:ext cx="355600" cy="469900"/>
        </p:xfrm>
        <a:graphic>
          <a:graphicData uri="http://schemas.openxmlformats.org/presentationml/2006/ole">
            <p:oleObj spid="_x0000_s30962" name="Equation" r:id="rId16" imgW="164880" imgH="215640" progId="Equation.3">
              <p:embed/>
            </p:oleObj>
          </a:graphicData>
        </a:graphic>
      </p:graphicFrame>
      <p:cxnSp>
        <p:nvCxnSpPr>
          <p:cNvPr id="59" name="Straight Arrow Connector 58"/>
          <p:cNvCxnSpPr/>
          <p:nvPr/>
        </p:nvCxnSpPr>
        <p:spPr bwMode="auto">
          <a:xfrm flipV="1">
            <a:off x="4146600" y="1773535"/>
            <a:ext cx="3888432" cy="43204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 rot="21178848">
            <a:off x="5307724" y="1745540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  <p:cxnSp>
        <p:nvCxnSpPr>
          <p:cNvPr id="66" name="Straight Arrow Connector 65"/>
          <p:cNvCxnSpPr>
            <a:stCxn id="13328" idx="5"/>
          </p:cNvCxnSpPr>
          <p:nvPr/>
        </p:nvCxnSpPr>
        <p:spPr bwMode="auto">
          <a:xfrm flipV="1">
            <a:off x="4228415" y="2133575"/>
            <a:ext cx="3806617" cy="8452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V="1">
            <a:off x="4146600" y="2145794"/>
            <a:ext cx="3889937" cy="5978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3714552" y="2205583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 bwMode="auto">
          <a:xfrm flipV="1">
            <a:off x="4376936" y="2780928"/>
            <a:ext cx="3889937" cy="5978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3858568" y="2781647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4376936" y="3356992"/>
            <a:ext cx="3806617" cy="845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3786560" y="3357711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4376936" y="3861048"/>
            <a:ext cx="3806617" cy="845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3786560" y="3933775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endCxn id="45" idx="3"/>
          </p:cNvCxnSpPr>
          <p:nvPr/>
        </p:nvCxnSpPr>
        <p:spPr bwMode="auto">
          <a:xfrm flipV="1">
            <a:off x="4218609" y="1786893"/>
            <a:ext cx="3900055" cy="94475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Box 77"/>
          <p:cNvSpPr txBox="1"/>
          <p:nvPr/>
        </p:nvSpPr>
        <p:spPr>
          <a:xfrm rot="20685458">
            <a:off x="4939797" y="2308650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  <p:cxnSp>
        <p:nvCxnSpPr>
          <p:cNvPr id="81" name="Straight Arrow Connector 80"/>
          <p:cNvCxnSpPr>
            <a:endCxn id="45" idx="4"/>
          </p:cNvCxnSpPr>
          <p:nvPr/>
        </p:nvCxnSpPr>
        <p:spPr bwMode="auto">
          <a:xfrm flipV="1">
            <a:off x="4218611" y="1801539"/>
            <a:ext cx="3928117" cy="150616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TextBox 81"/>
          <p:cNvSpPr txBox="1"/>
          <p:nvPr/>
        </p:nvSpPr>
        <p:spPr>
          <a:xfrm rot="20221630">
            <a:off x="5778496" y="2280777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  <p:cxnSp>
        <p:nvCxnSpPr>
          <p:cNvPr id="85" name="Straight Arrow Connector 84"/>
          <p:cNvCxnSpPr>
            <a:stCxn id="13330" idx="6"/>
            <a:endCxn id="45" idx="3"/>
          </p:cNvCxnSpPr>
          <p:nvPr/>
        </p:nvCxnSpPr>
        <p:spPr bwMode="auto">
          <a:xfrm flipV="1">
            <a:off x="4240039" y="1786893"/>
            <a:ext cx="3878625" cy="205002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 rot="19715261">
            <a:off x="6091463" y="2325209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V="1">
            <a:off x="4218608" y="1845543"/>
            <a:ext cx="3856112" cy="30243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TextBox 108"/>
          <p:cNvSpPr txBox="1"/>
          <p:nvPr/>
        </p:nvSpPr>
        <p:spPr>
          <a:xfrm rot="19267132">
            <a:off x="6537810" y="2273259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 bwMode="auto">
          <a:xfrm>
            <a:off x="4232920" y="5301208"/>
            <a:ext cx="3924697" cy="2485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3858568" y="5373935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 bwMode="auto">
          <a:xfrm>
            <a:off x="4376936" y="4797152"/>
            <a:ext cx="3816424" cy="5949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3858568" y="4869879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V="1">
            <a:off x="4218608" y="1845543"/>
            <a:ext cx="3888432" cy="3528392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8" name="TextBox 127"/>
          <p:cNvSpPr txBox="1"/>
          <p:nvPr/>
        </p:nvSpPr>
        <p:spPr>
          <a:xfrm rot="19267132">
            <a:off x="6609819" y="2417275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2" y="1628800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2000" dirty="0" smtClean="0"/>
              <a:t>Ako je na ulazu vrijednost </a:t>
            </a:r>
            <a:r>
              <a:rPr lang="hr-HR" sz="2000" i="1" dirty="0" smtClean="0"/>
              <a:t>x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=2, ona se ovisno o slučajnoj varijabli </a:t>
            </a:r>
            <a:r>
              <a:rPr lang="hr-HR" sz="2000" i="1" dirty="0" smtClean="0"/>
              <a:t>Z</a:t>
            </a:r>
            <a:r>
              <a:rPr lang="hr-HR" sz="2000" dirty="0" smtClean="0"/>
              <a:t> manifestira ili kao 0 s vjerojatnošću 1-p, ili kao 2 s vjerojatnošću p. Varijabla Z je neka vrst smetnje u komunikacijskom kanalu. Analognim razmišljanjem za svaki od ulaza dolazi se do grafičkog prikaza zdesna.</a:t>
            </a:r>
            <a:endParaRPr lang="hr-H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41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283F6-6EB8-46A4-9103-5C44AB5A697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76536" y="1772816"/>
          <a:ext cx="7344816" cy="3827010"/>
        </p:xfrm>
        <a:graphic>
          <a:graphicData uri="http://schemas.openxmlformats.org/presentationml/2006/ole">
            <p:oleObj spid="_x0000_s31806" name="Equation" r:id="rId3" imgW="2781000" imgH="1447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51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37E46-183D-41F4-A520-7596C11A7205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10" name="TextBox 9"/>
          <p:cNvSpPr txBox="1"/>
          <p:nvPr/>
        </p:nvSpPr>
        <p:spPr>
          <a:xfrm>
            <a:off x="344488" y="1484784"/>
            <a:ext cx="907300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hr-HR" sz="2800" dirty="0" smtClean="0"/>
              <a:t>gledajući sliku napišimo matricu uvjetnih vjerojatnosti prijelaza sa strane izvorišta</a:t>
            </a:r>
            <a:endParaRPr lang="hr-HR" sz="2800" dirty="0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/>
        </p:nvGraphicFramePr>
        <p:xfrm>
          <a:off x="188913" y="2781300"/>
          <a:ext cx="4414837" cy="1995488"/>
        </p:xfrm>
        <a:graphic>
          <a:graphicData uri="http://schemas.openxmlformats.org/presentationml/2006/ole">
            <p:oleObj spid="_x0000_s32843" name="Equation" r:id="rId3" imgW="2527200" imgH="1143000" progId="Equation.3">
              <p:embed/>
            </p:oleObj>
          </a:graphicData>
        </a:graphic>
      </p:graphicFrame>
      <p:sp>
        <p:nvSpPr>
          <p:cNvPr id="129" name="Oval 12"/>
          <p:cNvSpPr>
            <a:spLocks noChangeArrowheads="1"/>
          </p:cNvSpPr>
          <p:nvPr/>
        </p:nvSpPr>
        <p:spPr bwMode="auto">
          <a:xfrm>
            <a:off x="5216525" y="2420045"/>
            <a:ext cx="79375" cy="1000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0" name="Oval 13"/>
          <p:cNvSpPr>
            <a:spLocks noChangeArrowheads="1"/>
          </p:cNvSpPr>
          <p:nvPr/>
        </p:nvSpPr>
        <p:spPr bwMode="auto">
          <a:xfrm>
            <a:off x="5216525" y="3572570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1" name="Oval 14"/>
          <p:cNvSpPr>
            <a:spLocks noChangeArrowheads="1"/>
          </p:cNvSpPr>
          <p:nvPr/>
        </p:nvSpPr>
        <p:spPr bwMode="auto">
          <a:xfrm>
            <a:off x="5216525" y="4075807"/>
            <a:ext cx="79375" cy="968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2" name="Oval 15"/>
          <p:cNvSpPr>
            <a:spLocks noChangeArrowheads="1"/>
          </p:cNvSpPr>
          <p:nvPr/>
        </p:nvSpPr>
        <p:spPr bwMode="auto">
          <a:xfrm>
            <a:off x="5216525" y="2996307"/>
            <a:ext cx="79375" cy="968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3" name="Oval 14"/>
          <p:cNvSpPr>
            <a:spLocks noChangeArrowheads="1"/>
          </p:cNvSpPr>
          <p:nvPr/>
        </p:nvSpPr>
        <p:spPr bwMode="auto">
          <a:xfrm>
            <a:off x="5216525" y="5083870"/>
            <a:ext cx="79375" cy="968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4" name="Oval 14"/>
          <p:cNvSpPr>
            <a:spLocks noChangeArrowheads="1"/>
          </p:cNvSpPr>
          <p:nvPr/>
        </p:nvSpPr>
        <p:spPr bwMode="auto">
          <a:xfrm>
            <a:off x="5216525" y="5588695"/>
            <a:ext cx="79375" cy="968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35" name="TextBox 63"/>
          <p:cNvSpPr txBox="1">
            <a:spLocks noChangeArrowheads="1"/>
          </p:cNvSpPr>
          <p:nvPr/>
        </p:nvSpPr>
        <p:spPr bwMode="auto">
          <a:xfrm rot="-5400000">
            <a:off x="4953000" y="4421882"/>
            <a:ext cx="482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hr-HR" sz="2800"/>
              <a:t>...</a:t>
            </a:r>
          </a:p>
        </p:txBody>
      </p:sp>
      <p:graphicFrame>
        <p:nvGraphicFramePr>
          <p:cNvPr id="136" name="Object 2"/>
          <p:cNvGraphicFramePr>
            <a:graphicFrameLocks noChangeAspect="1"/>
          </p:cNvGraphicFramePr>
          <p:nvPr/>
        </p:nvGraphicFramePr>
        <p:xfrm>
          <a:off x="4784725" y="2204145"/>
          <a:ext cx="331788" cy="469900"/>
        </p:xfrm>
        <a:graphic>
          <a:graphicData uri="http://schemas.openxmlformats.org/presentationml/2006/ole">
            <p:oleObj spid="_x0000_s32857" name="Equation" r:id="rId4" imgW="152268" imgH="215713" progId="Equation.3">
              <p:embed/>
            </p:oleObj>
          </a:graphicData>
        </a:graphic>
      </p:graphicFrame>
      <p:graphicFrame>
        <p:nvGraphicFramePr>
          <p:cNvPr id="137" name="Object 3"/>
          <p:cNvGraphicFramePr>
            <a:graphicFrameLocks noChangeAspect="1"/>
          </p:cNvGraphicFramePr>
          <p:nvPr/>
        </p:nvGraphicFramePr>
        <p:xfrm>
          <a:off x="4772025" y="2780407"/>
          <a:ext cx="358775" cy="469900"/>
        </p:xfrm>
        <a:graphic>
          <a:graphicData uri="http://schemas.openxmlformats.org/presentationml/2006/ole">
            <p:oleObj spid="_x0000_s32858" name="Equation" r:id="rId5" imgW="164885" imgH="215619" progId="Equation.3">
              <p:embed/>
            </p:oleObj>
          </a:graphicData>
        </a:graphic>
      </p:graphicFrame>
      <p:graphicFrame>
        <p:nvGraphicFramePr>
          <p:cNvPr id="138" name="Object 4"/>
          <p:cNvGraphicFramePr>
            <a:graphicFrameLocks noChangeAspect="1"/>
          </p:cNvGraphicFramePr>
          <p:nvPr/>
        </p:nvGraphicFramePr>
        <p:xfrm>
          <a:off x="4772025" y="3342382"/>
          <a:ext cx="358775" cy="498475"/>
        </p:xfrm>
        <a:graphic>
          <a:graphicData uri="http://schemas.openxmlformats.org/presentationml/2006/ole">
            <p:oleObj spid="_x0000_s32859" name="Equation" r:id="rId6" imgW="165028" imgH="228501" progId="Equation.3">
              <p:embed/>
            </p:oleObj>
          </a:graphicData>
        </a:graphic>
      </p:graphicFrame>
      <p:graphicFrame>
        <p:nvGraphicFramePr>
          <p:cNvPr id="139" name="Object 5"/>
          <p:cNvGraphicFramePr>
            <a:graphicFrameLocks noChangeAspect="1"/>
          </p:cNvGraphicFramePr>
          <p:nvPr/>
        </p:nvGraphicFramePr>
        <p:xfrm>
          <a:off x="4772025" y="3859907"/>
          <a:ext cx="358775" cy="469900"/>
        </p:xfrm>
        <a:graphic>
          <a:graphicData uri="http://schemas.openxmlformats.org/presentationml/2006/ole">
            <p:oleObj spid="_x0000_s32860" name="Equation" r:id="rId7" imgW="164885" imgH="215619" progId="Equation.3">
              <p:embed/>
            </p:oleObj>
          </a:graphicData>
        </a:graphic>
      </p:graphicFrame>
      <p:graphicFrame>
        <p:nvGraphicFramePr>
          <p:cNvPr id="140" name="Object 6"/>
          <p:cNvGraphicFramePr>
            <a:graphicFrameLocks noChangeAspect="1"/>
          </p:cNvGraphicFramePr>
          <p:nvPr/>
        </p:nvGraphicFramePr>
        <p:xfrm>
          <a:off x="4584700" y="4940995"/>
          <a:ext cx="661988" cy="303212"/>
        </p:xfrm>
        <a:graphic>
          <a:graphicData uri="http://schemas.openxmlformats.org/presentationml/2006/ole">
            <p:oleObj spid="_x0000_s32861" name="Equation" r:id="rId8" imgW="304560" imgH="139680" progId="Equation.3">
              <p:embed/>
            </p:oleObj>
          </a:graphicData>
        </a:graphic>
      </p:graphicFrame>
      <p:graphicFrame>
        <p:nvGraphicFramePr>
          <p:cNvPr id="141" name="Object 7"/>
          <p:cNvGraphicFramePr>
            <a:graphicFrameLocks noChangeAspect="1"/>
          </p:cNvGraphicFramePr>
          <p:nvPr/>
        </p:nvGraphicFramePr>
        <p:xfrm>
          <a:off x="4748213" y="5353745"/>
          <a:ext cx="377825" cy="498475"/>
        </p:xfrm>
        <a:graphic>
          <a:graphicData uri="http://schemas.openxmlformats.org/presentationml/2006/ole">
            <p:oleObj spid="_x0000_s32862" name="Equation" r:id="rId9" imgW="177480" imgH="228600" progId="Equation.3">
              <p:embed/>
            </p:oleObj>
          </a:graphicData>
        </a:graphic>
      </p:graphicFrame>
      <p:sp>
        <p:nvSpPr>
          <p:cNvPr id="142" name="Oval 12"/>
          <p:cNvSpPr>
            <a:spLocks noChangeArrowheads="1"/>
          </p:cNvSpPr>
          <p:nvPr/>
        </p:nvSpPr>
        <p:spPr bwMode="auto">
          <a:xfrm>
            <a:off x="9177338" y="2420045"/>
            <a:ext cx="79375" cy="1000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43" name="Oval 13"/>
          <p:cNvSpPr>
            <a:spLocks noChangeArrowheads="1"/>
          </p:cNvSpPr>
          <p:nvPr/>
        </p:nvSpPr>
        <p:spPr bwMode="auto">
          <a:xfrm>
            <a:off x="9177338" y="3572570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44" name="Oval 14"/>
          <p:cNvSpPr>
            <a:spLocks noChangeArrowheads="1"/>
          </p:cNvSpPr>
          <p:nvPr/>
        </p:nvSpPr>
        <p:spPr bwMode="auto">
          <a:xfrm>
            <a:off x="9177338" y="4075807"/>
            <a:ext cx="79375" cy="968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45" name="Oval 15"/>
          <p:cNvSpPr>
            <a:spLocks noChangeArrowheads="1"/>
          </p:cNvSpPr>
          <p:nvPr/>
        </p:nvSpPr>
        <p:spPr bwMode="auto">
          <a:xfrm>
            <a:off x="9177338" y="2996307"/>
            <a:ext cx="79375" cy="968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46" name="Oval 14"/>
          <p:cNvSpPr>
            <a:spLocks noChangeArrowheads="1"/>
          </p:cNvSpPr>
          <p:nvPr/>
        </p:nvSpPr>
        <p:spPr bwMode="auto">
          <a:xfrm>
            <a:off x="9177338" y="5083870"/>
            <a:ext cx="79375" cy="968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47" name="Oval 14"/>
          <p:cNvSpPr>
            <a:spLocks noChangeArrowheads="1"/>
          </p:cNvSpPr>
          <p:nvPr/>
        </p:nvSpPr>
        <p:spPr bwMode="auto">
          <a:xfrm>
            <a:off x="9177338" y="5588695"/>
            <a:ext cx="79375" cy="968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148" name="TextBox 78"/>
          <p:cNvSpPr txBox="1">
            <a:spLocks noChangeArrowheads="1"/>
          </p:cNvSpPr>
          <p:nvPr/>
        </p:nvSpPr>
        <p:spPr bwMode="auto">
          <a:xfrm rot="-5400000">
            <a:off x="8913813" y="4421882"/>
            <a:ext cx="482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hr-HR" sz="2800"/>
              <a:t>...</a:t>
            </a:r>
          </a:p>
        </p:txBody>
      </p:sp>
      <p:graphicFrame>
        <p:nvGraphicFramePr>
          <p:cNvPr id="149" name="Object 8"/>
          <p:cNvGraphicFramePr>
            <a:graphicFrameLocks noChangeAspect="1"/>
          </p:cNvGraphicFramePr>
          <p:nvPr/>
        </p:nvGraphicFramePr>
        <p:xfrm>
          <a:off x="9364663" y="1832670"/>
          <a:ext cx="387350" cy="496887"/>
        </p:xfrm>
        <a:graphic>
          <a:graphicData uri="http://schemas.openxmlformats.org/presentationml/2006/ole">
            <p:oleObj spid="_x0000_s32863" name="Equation" r:id="rId10" imgW="177480" imgH="228600" progId="Equation.3">
              <p:embed/>
            </p:oleObj>
          </a:graphicData>
        </a:graphic>
      </p:graphicFrame>
      <p:graphicFrame>
        <p:nvGraphicFramePr>
          <p:cNvPr id="150" name="Object 9"/>
          <p:cNvGraphicFramePr>
            <a:graphicFrameLocks noChangeAspect="1"/>
          </p:cNvGraphicFramePr>
          <p:nvPr/>
        </p:nvGraphicFramePr>
        <p:xfrm>
          <a:off x="9380538" y="2780407"/>
          <a:ext cx="385762" cy="469900"/>
        </p:xfrm>
        <a:graphic>
          <a:graphicData uri="http://schemas.openxmlformats.org/presentationml/2006/ole">
            <p:oleObj spid="_x0000_s32864" name="Equation" r:id="rId11" imgW="177569" imgH="215619" progId="Equation.3">
              <p:embed/>
            </p:oleObj>
          </a:graphicData>
        </a:graphic>
      </p:graphicFrame>
      <p:graphicFrame>
        <p:nvGraphicFramePr>
          <p:cNvPr id="151" name="Object 10"/>
          <p:cNvGraphicFramePr>
            <a:graphicFrameLocks noChangeAspect="1"/>
          </p:cNvGraphicFramePr>
          <p:nvPr/>
        </p:nvGraphicFramePr>
        <p:xfrm>
          <a:off x="9380538" y="3356670"/>
          <a:ext cx="385762" cy="498475"/>
        </p:xfrm>
        <a:graphic>
          <a:graphicData uri="http://schemas.openxmlformats.org/presentationml/2006/ole">
            <p:oleObj spid="_x0000_s32865" name="Equation" r:id="rId12" imgW="177646" imgH="228402" progId="Equation.3">
              <p:embed/>
            </p:oleObj>
          </a:graphicData>
        </a:graphic>
      </p:graphicFrame>
      <p:graphicFrame>
        <p:nvGraphicFramePr>
          <p:cNvPr id="152" name="Object 11"/>
          <p:cNvGraphicFramePr>
            <a:graphicFrameLocks noChangeAspect="1"/>
          </p:cNvGraphicFramePr>
          <p:nvPr/>
        </p:nvGraphicFramePr>
        <p:xfrm>
          <a:off x="9380538" y="3859907"/>
          <a:ext cx="385762" cy="469900"/>
        </p:xfrm>
        <a:graphic>
          <a:graphicData uri="http://schemas.openxmlformats.org/presentationml/2006/ole">
            <p:oleObj spid="_x0000_s32866" name="Equation" r:id="rId13" imgW="177569" imgH="215619" progId="Equation.3">
              <p:embed/>
            </p:oleObj>
          </a:graphicData>
        </a:graphic>
      </p:graphicFrame>
      <p:graphicFrame>
        <p:nvGraphicFramePr>
          <p:cNvPr id="153" name="Object 12"/>
          <p:cNvGraphicFramePr>
            <a:graphicFrameLocks noChangeAspect="1"/>
          </p:cNvGraphicFramePr>
          <p:nvPr/>
        </p:nvGraphicFramePr>
        <p:xfrm>
          <a:off x="9328150" y="4860032"/>
          <a:ext cx="577850" cy="495300"/>
        </p:xfrm>
        <a:graphic>
          <a:graphicData uri="http://schemas.openxmlformats.org/presentationml/2006/ole">
            <p:oleObj spid="_x0000_s32867" name="Equation" r:id="rId14" imgW="266400" imgH="228600" progId="Equation.3">
              <p:embed/>
            </p:oleObj>
          </a:graphicData>
        </a:graphic>
      </p:graphicFrame>
      <p:graphicFrame>
        <p:nvGraphicFramePr>
          <p:cNvPr id="154" name="Object 13"/>
          <p:cNvGraphicFramePr>
            <a:graphicFrameLocks noChangeAspect="1"/>
          </p:cNvGraphicFramePr>
          <p:nvPr/>
        </p:nvGraphicFramePr>
        <p:xfrm>
          <a:off x="9410700" y="5353745"/>
          <a:ext cx="387350" cy="498475"/>
        </p:xfrm>
        <a:graphic>
          <a:graphicData uri="http://schemas.openxmlformats.org/presentationml/2006/ole">
            <p:oleObj spid="_x0000_s32868" name="Equation" r:id="rId15" imgW="177480" imgH="228600" progId="Equation.3">
              <p:embed/>
            </p:oleObj>
          </a:graphicData>
        </a:graphic>
      </p:graphicFrame>
      <p:cxnSp>
        <p:nvCxnSpPr>
          <p:cNvPr id="155" name="Straight Arrow Connector 120"/>
          <p:cNvCxnSpPr>
            <a:cxnSpLocks noChangeShapeType="1"/>
            <a:stCxn id="134" idx="3"/>
            <a:endCxn id="147" idx="5"/>
          </p:cNvCxnSpPr>
          <p:nvPr/>
        </p:nvCxnSpPr>
        <p:spPr bwMode="auto">
          <a:xfrm>
            <a:off x="5227638" y="5671245"/>
            <a:ext cx="4016375" cy="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156" name="Oval 12"/>
          <p:cNvSpPr>
            <a:spLocks noChangeArrowheads="1"/>
          </p:cNvSpPr>
          <p:nvPr/>
        </p:nvSpPr>
        <p:spPr bwMode="auto">
          <a:xfrm>
            <a:off x="9162901" y="1988840"/>
            <a:ext cx="79375" cy="1000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graphicFrame>
        <p:nvGraphicFramePr>
          <p:cNvPr id="157" name="Object 242"/>
          <p:cNvGraphicFramePr>
            <a:graphicFrameLocks noChangeAspect="1"/>
          </p:cNvGraphicFramePr>
          <p:nvPr/>
        </p:nvGraphicFramePr>
        <p:xfrm>
          <a:off x="9378925" y="2348880"/>
          <a:ext cx="355600" cy="469900"/>
        </p:xfrm>
        <a:graphic>
          <a:graphicData uri="http://schemas.openxmlformats.org/presentationml/2006/ole">
            <p:oleObj spid="_x0000_s32869" name="Equation" r:id="rId16" imgW="164880" imgH="215640" progId="Equation.3">
              <p:embed/>
            </p:oleObj>
          </a:graphicData>
        </a:graphic>
      </p:graphicFrame>
      <p:cxnSp>
        <p:nvCxnSpPr>
          <p:cNvPr id="158" name="Straight Arrow Connector 157"/>
          <p:cNvCxnSpPr/>
          <p:nvPr/>
        </p:nvCxnSpPr>
        <p:spPr bwMode="auto">
          <a:xfrm flipV="1">
            <a:off x="5202461" y="2060848"/>
            <a:ext cx="3888432" cy="43204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9" name="TextBox 158"/>
          <p:cNvSpPr txBox="1"/>
          <p:nvPr/>
        </p:nvSpPr>
        <p:spPr>
          <a:xfrm rot="21178848">
            <a:off x="6363585" y="2032853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  <p:cxnSp>
        <p:nvCxnSpPr>
          <p:cNvPr id="160" name="Straight Arrow Connector 159"/>
          <p:cNvCxnSpPr>
            <a:stCxn id="129" idx="5"/>
          </p:cNvCxnSpPr>
          <p:nvPr/>
        </p:nvCxnSpPr>
        <p:spPr bwMode="auto">
          <a:xfrm flipV="1">
            <a:off x="5284276" y="2420888"/>
            <a:ext cx="3806617" cy="8452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Straight Arrow Connector 160"/>
          <p:cNvCxnSpPr/>
          <p:nvPr/>
        </p:nvCxnSpPr>
        <p:spPr bwMode="auto">
          <a:xfrm flipV="1">
            <a:off x="5202461" y="2433107"/>
            <a:ext cx="3889937" cy="5978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TextBox 161"/>
          <p:cNvSpPr txBox="1"/>
          <p:nvPr/>
        </p:nvSpPr>
        <p:spPr>
          <a:xfrm>
            <a:off x="4770413" y="2492896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 bwMode="auto">
          <a:xfrm flipV="1">
            <a:off x="5432797" y="3068241"/>
            <a:ext cx="3889937" cy="5978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4914429" y="3068960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 bwMode="auto">
          <a:xfrm flipV="1">
            <a:off x="5432797" y="3644305"/>
            <a:ext cx="3806617" cy="845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4842421" y="3645024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167" name="Straight Arrow Connector 166"/>
          <p:cNvCxnSpPr/>
          <p:nvPr/>
        </p:nvCxnSpPr>
        <p:spPr bwMode="auto">
          <a:xfrm flipV="1">
            <a:off x="5432797" y="4148361"/>
            <a:ext cx="3806617" cy="845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4842421" y="4221088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169" name="Straight Arrow Connector 168"/>
          <p:cNvCxnSpPr>
            <a:endCxn id="156" idx="3"/>
          </p:cNvCxnSpPr>
          <p:nvPr/>
        </p:nvCxnSpPr>
        <p:spPr bwMode="auto">
          <a:xfrm flipV="1">
            <a:off x="5274470" y="2074206"/>
            <a:ext cx="3900055" cy="94475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0" name="TextBox 169"/>
          <p:cNvSpPr txBox="1"/>
          <p:nvPr/>
        </p:nvSpPr>
        <p:spPr>
          <a:xfrm rot="20685458">
            <a:off x="5995658" y="2595963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  <p:cxnSp>
        <p:nvCxnSpPr>
          <p:cNvPr id="171" name="Straight Arrow Connector 170"/>
          <p:cNvCxnSpPr>
            <a:endCxn id="156" idx="4"/>
          </p:cNvCxnSpPr>
          <p:nvPr/>
        </p:nvCxnSpPr>
        <p:spPr bwMode="auto">
          <a:xfrm flipV="1">
            <a:off x="5274472" y="2088852"/>
            <a:ext cx="3928117" cy="150616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2" name="TextBox 171"/>
          <p:cNvSpPr txBox="1"/>
          <p:nvPr/>
        </p:nvSpPr>
        <p:spPr>
          <a:xfrm rot="20221630">
            <a:off x="6834357" y="2568090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  <p:cxnSp>
        <p:nvCxnSpPr>
          <p:cNvPr id="173" name="Straight Arrow Connector 172"/>
          <p:cNvCxnSpPr>
            <a:stCxn id="131" idx="6"/>
            <a:endCxn id="156" idx="3"/>
          </p:cNvCxnSpPr>
          <p:nvPr/>
        </p:nvCxnSpPr>
        <p:spPr bwMode="auto">
          <a:xfrm flipV="1">
            <a:off x="5295900" y="2074206"/>
            <a:ext cx="3878625" cy="205002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4" name="TextBox 173"/>
          <p:cNvSpPr txBox="1"/>
          <p:nvPr/>
        </p:nvSpPr>
        <p:spPr>
          <a:xfrm rot="19715261">
            <a:off x="7147324" y="2612522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 bwMode="auto">
          <a:xfrm flipV="1">
            <a:off x="5274469" y="2132856"/>
            <a:ext cx="3856112" cy="30243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6" name="TextBox 175"/>
          <p:cNvSpPr txBox="1"/>
          <p:nvPr/>
        </p:nvSpPr>
        <p:spPr>
          <a:xfrm rot="19267132">
            <a:off x="7593671" y="2560572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 bwMode="auto">
          <a:xfrm>
            <a:off x="5288781" y="5588521"/>
            <a:ext cx="3924697" cy="2485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8" name="TextBox 177"/>
          <p:cNvSpPr txBox="1"/>
          <p:nvPr/>
        </p:nvSpPr>
        <p:spPr>
          <a:xfrm>
            <a:off x="4914429" y="5661248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 bwMode="auto">
          <a:xfrm>
            <a:off x="5432797" y="5084465"/>
            <a:ext cx="3816424" cy="5949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0" name="TextBox 179"/>
          <p:cNvSpPr txBox="1"/>
          <p:nvPr/>
        </p:nvSpPr>
        <p:spPr>
          <a:xfrm>
            <a:off x="4914429" y="5157192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FF0000"/>
                </a:solidFill>
              </a:rPr>
              <a:t>p</a:t>
            </a:r>
            <a:endParaRPr lang="hr-HR" sz="1400" i="1" dirty="0">
              <a:solidFill>
                <a:srgbClr val="FF0000"/>
              </a:solidFill>
            </a:endParaRPr>
          </a:p>
        </p:txBody>
      </p:sp>
      <p:cxnSp>
        <p:nvCxnSpPr>
          <p:cNvPr id="181" name="Straight Arrow Connector 180"/>
          <p:cNvCxnSpPr/>
          <p:nvPr/>
        </p:nvCxnSpPr>
        <p:spPr bwMode="auto">
          <a:xfrm flipV="1">
            <a:off x="5274469" y="2132856"/>
            <a:ext cx="3888432" cy="3528392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 rot="19267132">
            <a:off x="7665680" y="2704588"/>
            <a:ext cx="1915076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>
                <a:solidFill>
                  <a:srgbClr val="7030A0"/>
                </a:solidFill>
              </a:rPr>
              <a:t>1-p</a:t>
            </a:r>
            <a:endParaRPr lang="hr-HR" sz="14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45294-C5DD-4EF7-905F-B78CC8DABC93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pomoću matrice uvjetnih vjerojatnosti možemo dobiti matricu združenih vjerojatnosti</a:t>
            </a:r>
            <a:endParaRPr lang="hr-HR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6496" y="2636912"/>
          <a:ext cx="8756017" cy="2376264"/>
        </p:xfrm>
        <a:graphic>
          <a:graphicData uri="http://schemas.openxmlformats.org/presentationml/2006/ole">
            <p:oleObj spid="_x0000_s34858" name="Equation" r:id="rId3" imgW="4305240" imgH="116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18439" name="Content Placeholder 2"/>
          <p:cNvSpPr>
            <a:spLocks noGrp="1"/>
          </p:cNvSpPr>
          <p:nvPr>
            <p:ph idx="1"/>
          </p:nvPr>
        </p:nvSpPr>
        <p:spPr>
          <a:xfrm>
            <a:off x="416496" y="1412776"/>
            <a:ext cx="8420100" cy="4824412"/>
          </a:xfrm>
        </p:spPr>
        <p:txBody>
          <a:bodyPr/>
          <a:lstStyle/>
          <a:p>
            <a:r>
              <a:rPr lang="hr-HR" dirty="0" smtClean="0"/>
              <a:t>odredimo vjerojatnosti pojavljivanja izlaznog skupa simbola</a:t>
            </a:r>
          </a:p>
          <a:p>
            <a:endParaRPr lang="hr-HR" dirty="0" smtClean="0"/>
          </a:p>
        </p:txBody>
      </p:sp>
      <p:sp>
        <p:nvSpPr>
          <p:cNvPr id="82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762A2-0BD2-4345-A1AA-16945C3FE626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97215" y="2348880"/>
          <a:ext cx="3008785" cy="1022986"/>
        </p:xfrm>
        <a:graphic>
          <a:graphicData uri="http://schemas.openxmlformats.org/presentationml/2006/ole">
            <p:oleObj spid="_x0000_s35922" name="Equation" r:id="rId3" imgW="1269720" imgH="4316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2479" y="2348880"/>
          <a:ext cx="6552729" cy="2520280"/>
        </p:xfrm>
        <a:graphic>
          <a:graphicData uri="http://schemas.openxmlformats.org/presentationml/2006/ole">
            <p:oleObj spid="_x0000_s35923" name="Equation" r:id="rId4" imgW="3390840" imgH="11682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401272" y="4509120"/>
          <a:ext cx="1457103" cy="1152128"/>
        </p:xfrm>
        <a:graphic>
          <a:graphicData uri="http://schemas.openxmlformats.org/presentationml/2006/ole">
            <p:oleObj spid="_x0000_s35924" name="Equation" r:id="rId5" imgW="545760" imgH="43164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88950" y="5180013"/>
          <a:ext cx="6554788" cy="531812"/>
        </p:xfrm>
        <a:graphic>
          <a:graphicData uri="http://schemas.openxmlformats.org/presentationml/2006/ole">
            <p:oleObj spid="_x0000_s35925" name="Equation" r:id="rId6" imgW="28065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sada možemo izračunati matricu uvjetnih vjerojatnosti sa strane odredišta: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95800" y="3319463"/>
          <a:ext cx="914400" cy="215900"/>
        </p:xfrm>
        <a:graphic>
          <a:graphicData uri="http://schemas.openxmlformats.org/presentationml/2006/ole">
            <p:oleObj spid="_x0000_s59394" name="Equation" r:id="rId3" imgW="91440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76535" y="2564904"/>
          <a:ext cx="7753383" cy="2808312"/>
        </p:xfrm>
        <a:graphic>
          <a:graphicData uri="http://schemas.openxmlformats.org/presentationml/2006/ole">
            <p:oleObj spid="_x0000_s59395" name="Equation" r:id="rId4" imgW="3225600" imgH="1168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odredimo opći izraz za ekvivokaciju: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4953000" y="1988840"/>
          <a:ext cx="4536504" cy="1766127"/>
        </p:xfrm>
        <a:graphic>
          <a:graphicData uri="http://schemas.openxmlformats.org/presentationml/2006/ole">
            <p:oleObj spid="_x0000_s60419" name="Equation" r:id="rId3" imgW="3390840" imgH="1168200" progId="Equation.3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4592960" y="3933056"/>
          <a:ext cx="4909065" cy="2016224"/>
        </p:xfrm>
        <a:graphic>
          <a:graphicData uri="http://schemas.openxmlformats.org/presentationml/2006/ole">
            <p:oleObj spid="_x0000_s60420" name="Equation" r:id="rId4" imgW="2387520" imgH="11682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44488" y="2060848"/>
          <a:ext cx="4464496" cy="4176464"/>
        </p:xfrm>
        <a:graphic>
          <a:graphicData uri="http://schemas.openxmlformats.org/presentationml/2006/ole">
            <p:oleObj spid="_x0000_s60421" name="Equation" r:id="rId5" imgW="2133360" imgH="17906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ER-Z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8350</TotalTime>
  <Words>413</Words>
  <Application>Microsoft Office PowerPoint</Application>
  <PresentationFormat>A4 Paper (210x297 mm)</PresentationFormat>
  <Paragraphs>73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FER-ZTE</vt:lpstr>
      <vt:lpstr>Picture</vt:lpstr>
      <vt:lpstr>Equation</vt:lpstr>
      <vt:lpstr>Domaća zadaća iz predmeta “Teorija informacije”  ak. godina 20xx./20xx.   Ime Prezime   Zadatak 1.33.   datum zadavanja zadatka: xx.xx.20xx. </vt:lpstr>
      <vt:lpstr>Tekst zadatka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Konačno rješenje zadatka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</dc:title>
  <dc:creator>-</dc:creator>
  <cp:lastModifiedBy>Dell</cp:lastModifiedBy>
  <cp:revision>724</cp:revision>
  <cp:lastPrinted>2015-11-13T11:18:09Z</cp:lastPrinted>
  <dcterms:created xsi:type="dcterms:W3CDTF">1999-09-14T12:56:42Z</dcterms:created>
  <dcterms:modified xsi:type="dcterms:W3CDTF">2016-11-03T13:37:19Z</dcterms:modified>
</cp:coreProperties>
</file>