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CCB1-6BA0-4DF1-8992-0FEDEDBB45F9}" type="datetimeFigureOut">
              <a:rPr lang="hr-HR" smtClean="0"/>
              <a:t>16.11.2016.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B981-EF15-49D6-89F7-910C9DE2D2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9700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CCB1-6BA0-4DF1-8992-0FEDEDBB45F9}" type="datetimeFigureOut">
              <a:rPr lang="hr-HR" smtClean="0"/>
              <a:t>16.11.2016.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B981-EF15-49D6-89F7-910C9DE2D2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696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CCB1-6BA0-4DF1-8992-0FEDEDBB45F9}" type="datetimeFigureOut">
              <a:rPr lang="hr-HR" smtClean="0"/>
              <a:t>16.11.2016.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B981-EF15-49D6-89F7-910C9DE2D2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387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CCB1-6BA0-4DF1-8992-0FEDEDBB45F9}" type="datetimeFigureOut">
              <a:rPr lang="hr-HR" smtClean="0"/>
              <a:t>16.11.2016.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B981-EF15-49D6-89F7-910C9DE2D2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975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CCB1-6BA0-4DF1-8992-0FEDEDBB45F9}" type="datetimeFigureOut">
              <a:rPr lang="hr-HR" smtClean="0"/>
              <a:t>16.11.2016.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B981-EF15-49D6-89F7-910C9DE2D2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3873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CCB1-6BA0-4DF1-8992-0FEDEDBB45F9}" type="datetimeFigureOut">
              <a:rPr lang="hr-HR" smtClean="0"/>
              <a:t>16.11.2016.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B981-EF15-49D6-89F7-910C9DE2D2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5871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CCB1-6BA0-4DF1-8992-0FEDEDBB45F9}" type="datetimeFigureOut">
              <a:rPr lang="hr-HR" smtClean="0"/>
              <a:t>16.11.2016.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B981-EF15-49D6-89F7-910C9DE2D2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8678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CCB1-6BA0-4DF1-8992-0FEDEDBB45F9}" type="datetimeFigureOut">
              <a:rPr lang="hr-HR" smtClean="0"/>
              <a:t>16.11.2016.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B981-EF15-49D6-89F7-910C9DE2D2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8108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CCB1-6BA0-4DF1-8992-0FEDEDBB45F9}" type="datetimeFigureOut">
              <a:rPr lang="hr-HR" smtClean="0"/>
              <a:t>16.11.2016.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B981-EF15-49D6-89F7-910C9DE2D2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439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CCB1-6BA0-4DF1-8992-0FEDEDBB45F9}" type="datetimeFigureOut">
              <a:rPr lang="hr-HR" smtClean="0"/>
              <a:t>16.11.2016.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B981-EF15-49D6-89F7-910C9DE2D2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5470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CCB1-6BA0-4DF1-8992-0FEDEDBB45F9}" type="datetimeFigureOut">
              <a:rPr lang="hr-HR" smtClean="0"/>
              <a:t>16.11.2016.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B981-EF15-49D6-89F7-910C9DE2D2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9119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CCB1-6BA0-4DF1-8992-0FEDEDBB45F9}" type="datetimeFigureOut">
              <a:rPr lang="hr-HR" smtClean="0"/>
              <a:t>16.11.2016.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BB981-EF15-49D6-89F7-910C9DE2D2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766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Zadatak 10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245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804644" y="1317072"/>
            <a:ext cx="10515600" cy="5757513"/>
          </a:xfrm>
        </p:spPr>
        <p:txBody>
          <a:bodyPr/>
          <a:lstStyle/>
          <a:p>
            <a:r>
              <a:rPr lang="hr-HR" dirty="0"/>
              <a:t>Informacijski izvor generira simbole hrvatske abecede. Slijed se kodira kodom LZW. Prije početka kodiranja u memoriju </a:t>
            </a:r>
            <a:r>
              <a:rPr lang="hr-HR" dirty="0" err="1"/>
              <a:t>kodera</a:t>
            </a:r>
            <a:r>
              <a:rPr lang="hr-HR" dirty="0"/>
              <a:t> pohranjeni su zapisi  oblika (indeks, znak) za sva slova abecede i za znakove koji se u tekstu mogu pojaviti. Razmotrimo poseban slučaj (npr. izvor je u kvaru) kad izvor generira isključivo slovo </a:t>
            </a:r>
            <a:r>
              <a:rPr lang="hr-HR" b="1" dirty="0"/>
              <a:t>a</a:t>
            </a:r>
            <a:r>
              <a:rPr lang="hr-HR" dirty="0"/>
              <a:t>. Ako izvor </a:t>
            </a:r>
            <a:r>
              <a:rPr lang="hr-HR" dirty="0" err="1"/>
              <a:t>izgenerira</a:t>
            </a:r>
            <a:r>
              <a:rPr lang="hr-HR" dirty="0"/>
              <a:t> točno 4951 slovo </a:t>
            </a:r>
            <a:r>
              <a:rPr lang="hr-HR" b="1" dirty="0"/>
              <a:t>a</a:t>
            </a:r>
            <a:r>
              <a:rPr lang="hr-HR" dirty="0"/>
              <a:t>, koliko će pri tome biti novih zapisa oblika (indeks, riječ) u rječniku? </a:t>
            </a:r>
            <a:r>
              <a:rPr lang="hr-HR" b="1" dirty="0"/>
              <a:t>Pojašnjenje:</a:t>
            </a:r>
            <a:r>
              <a:rPr lang="hr-HR" dirty="0"/>
              <a:t> svaki slijed sastavljen od uzastopnih slova </a:t>
            </a:r>
            <a:r>
              <a:rPr lang="hr-HR" b="1" dirty="0"/>
              <a:t>a</a:t>
            </a:r>
            <a:r>
              <a:rPr lang="hr-HR" dirty="0"/>
              <a:t>, npr. </a:t>
            </a:r>
            <a:r>
              <a:rPr lang="hr-HR" b="1" dirty="0" err="1"/>
              <a:t>aaa</a:t>
            </a:r>
            <a:r>
              <a:rPr lang="hr-HR" dirty="0"/>
              <a:t>, a koji nije od ranije sadržan u rječniku, smatra se jednim novim zapisom u rječnik, oblika (indeks, riječ). 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6067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Postupak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Hrvatska abeceda je već u rječniku</a:t>
            </a:r>
          </a:p>
          <a:p>
            <a:r>
              <a:rPr lang="hr-HR" dirty="0"/>
              <a:t>D[0]=a</a:t>
            </a:r>
          </a:p>
          <a:p>
            <a:r>
              <a:rPr lang="hr-HR" dirty="0"/>
              <a:t>D[1]]=b</a:t>
            </a:r>
          </a:p>
          <a:p>
            <a:r>
              <a:rPr lang="hr-HR" dirty="0"/>
              <a:t>….</a:t>
            </a:r>
          </a:p>
          <a:p>
            <a:endParaRPr lang="hr-HR" dirty="0"/>
          </a:p>
          <a:p>
            <a:r>
              <a:rPr lang="hr-HR" dirty="0"/>
              <a:t>Izvor šalje 4951 slovo ”a”</a:t>
            </a:r>
          </a:p>
          <a:p>
            <a:r>
              <a:rPr lang="hr-HR" dirty="0"/>
              <a:t>Svaka nova kombinacija slova ”a” definira se kao nova riječ u rječniku</a:t>
            </a:r>
          </a:p>
        </p:txBody>
      </p:sp>
    </p:spTree>
    <p:extLst>
      <p:ext uri="{BB962C8B-B14F-4D97-AF65-F5344CB8AC3E}">
        <p14:creationId xmlns:p14="http://schemas.microsoft.com/office/powerpoint/2010/main" val="236606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838200" y="83890"/>
            <a:ext cx="10515600" cy="6093073"/>
          </a:xfrm>
        </p:spPr>
        <p:txBody>
          <a:bodyPr/>
          <a:lstStyle/>
          <a:p>
            <a:r>
              <a:rPr lang="hr-HR" dirty="0"/>
              <a:t>Prvo se šalje ”a” </a:t>
            </a:r>
          </a:p>
          <a:p>
            <a:r>
              <a:rPr lang="hr-HR" dirty="0"/>
              <a:t>”a” je već definirano, postavlja se kao radna riječ</a:t>
            </a:r>
          </a:p>
          <a:p>
            <a:r>
              <a:rPr lang="hr-HR" dirty="0"/>
              <a:t>Šalje se još jedno ”a”, trenutna riječ je ”</a:t>
            </a:r>
            <a:r>
              <a:rPr lang="hr-HR" dirty="0" err="1"/>
              <a:t>aa</a:t>
            </a:r>
            <a:r>
              <a:rPr lang="hr-HR" dirty="0"/>
              <a:t>”-&gt;nije definirana</a:t>
            </a:r>
          </a:p>
          <a:p>
            <a:r>
              <a:rPr lang="hr-HR" dirty="0"/>
              <a:t>”</a:t>
            </a:r>
            <a:r>
              <a:rPr lang="hr-HR" dirty="0" err="1"/>
              <a:t>aa</a:t>
            </a:r>
            <a:r>
              <a:rPr lang="hr-HR" dirty="0"/>
              <a:t>” se dodaje u rječnik, broj novih riječi je sada 1, a broj odaslanih slova ”a” 2</a:t>
            </a:r>
          </a:p>
          <a:p>
            <a:r>
              <a:rPr lang="hr-HR" dirty="0"/>
              <a:t>Zadnji izlaz uzima se kao nova radna riječ(odnosno ”a” )</a:t>
            </a:r>
          </a:p>
          <a:p>
            <a:r>
              <a:rPr lang="hr-HR" dirty="0"/>
              <a:t>Šalje se ”a”, dobiva se ”</a:t>
            </a:r>
            <a:r>
              <a:rPr lang="hr-HR" dirty="0" err="1"/>
              <a:t>aa</a:t>
            </a:r>
            <a:r>
              <a:rPr lang="hr-HR" dirty="0"/>
              <a:t>” -&gt;već postoji, postaje radna riječ</a:t>
            </a:r>
          </a:p>
          <a:p>
            <a:r>
              <a:rPr lang="hr-HR" dirty="0"/>
              <a:t>Šalje se novo ”a”, riječ je sada ”</a:t>
            </a:r>
            <a:r>
              <a:rPr lang="hr-HR" dirty="0" err="1"/>
              <a:t>aaa</a:t>
            </a:r>
            <a:r>
              <a:rPr lang="hr-HR" dirty="0"/>
              <a:t>”-&gt;nije definirana, dodaje se u rječnik, broj novih riječi je sada 2, a broj odaslanih slova ”a” 4</a:t>
            </a:r>
          </a:p>
          <a:p>
            <a:r>
              <a:rPr lang="hr-HR" dirty="0"/>
              <a:t>Zadnji izlaz uzima se kao nova radna riječ(”a”)</a:t>
            </a:r>
          </a:p>
          <a:p>
            <a:r>
              <a:rPr lang="hr-HR" dirty="0"/>
              <a:t> Šalje se ”a”, dobiva se ”</a:t>
            </a:r>
            <a:r>
              <a:rPr lang="hr-HR" dirty="0" err="1"/>
              <a:t>aa</a:t>
            </a:r>
            <a:r>
              <a:rPr lang="hr-HR" dirty="0"/>
              <a:t>” -&gt;već postoji, postaje radna riječ</a:t>
            </a:r>
          </a:p>
          <a:p>
            <a:r>
              <a:rPr lang="hr-HR" dirty="0"/>
              <a:t> Šalje se ”a”, dobiva se ”</a:t>
            </a:r>
            <a:r>
              <a:rPr lang="hr-HR" dirty="0" err="1"/>
              <a:t>aaa</a:t>
            </a:r>
            <a:r>
              <a:rPr lang="hr-HR" dirty="0"/>
              <a:t>” -&gt;već postoji, postaje radna riječ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1674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838200" y="662730"/>
            <a:ext cx="10515600" cy="5922628"/>
          </a:xfrm>
        </p:spPr>
        <p:txBody>
          <a:bodyPr>
            <a:normAutofit lnSpcReduction="10000"/>
          </a:bodyPr>
          <a:lstStyle/>
          <a:p>
            <a:r>
              <a:rPr lang="hr-HR" dirty="0"/>
              <a:t>Šalje se novo ”a”, riječ je sada ”</a:t>
            </a:r>
            <a:r>
              <a:rPr lang="hr-HR" dirty="0" err="1"/>
              <a:t>aaaa</a:t>
            </a:r>
            <a:r>
              <a:rPr lang="hr-HR" dirty="0"/>
              <a:t>”-&gt;nije definirana, dodaje se u rječnik, broj novih riječi je sada 3, a broj odaslanih slova ”a” 7</a:t>
            </a:r>
          </a:p>
          <a:p>
            <a:r>
              <a:rPr lang="hr-HR" dirty="0"/>
              <a:t>…</a:t>
            </a:r>
          </a:p>
          <a:p>
            <a:endParaRPr lang="hr-HR" dirty="0"/>
          </a:p>
          <a:p>
            <a:r>
              <a:rPr lang="hr-HR" dirty="0"/>
              <a:t>2+2+3+4+…+a(n)=4951</a:t>
            </a:r>
          </a:p>
          <a:p>
            <a:r>
              <a:rPr lang="hr-HR" dirty="0"/>
              <a:t>2+Sn=4951</a:t>
            </a:r>
          </a:p>
          <a:p>
            <a:r>
              <a:rPr lang="hr-HR" dirty="0"/>
              <a:t>2+(n/2)(2*a(1)+(n-1)d)=4951</a:t>
            </a:r>
          </a:p>
          <a:p>
            <a:r>
              <a:rPr lang="hr-HR" dirty="0"/>
              <a:t>4n+n^2-n=9898</a:t>
            </a:r>
          </a:p>
          <a:p>
            <a:r>
              <a:rPr lang="hr-HR" dirty="0"/>
              <a:t>n^2+3n-9898=0</a:t>
            </a:r>
          </a:p>
          <a:p>
            <a:r>
              <a:rPr lang="hr-HR" dirty="0"/>
              <a:t>N=98</a:t>
            </a:r>
          </a:p>
          <a:p>
            <a:r>
              <a:rPr lang="hr-HR" dirty="0"/>
              <a:t>Ali to vrijedi za od ”</a:t>
            </a:r>
            <a:r>
              <a:rPr lang="hr-HR" dirty="0" err="1"/>
              <a:t>aaa</a:t>
            </a:r>
            <a:r>
              <a:rPr lang="hr-HR" dirty="0"/>
              <a:t>”, niz počinje na ”</a:t>
            </a:r>
            <a:r>
              <a:rPr lang="hr-HR" dirty="0" err="1"/>
              <a:t>aa</a:t>
            </a:r>
            <a:r>
              <a:rPr lang="hr-HR" dirty="0"/>
              <a:t>” tako da dodajemo 1</a:t>
            </a:r>
          </a:p>
          <a:p>
            <a:r>
              <a:rPr lang="hr-HR" dirty="0" err="1"/>
              <a:t>Nu</a:t>
            </a:r>
            <a:r>
              <a:rPr lang="hr-HR" dirty="0"/>
              <a:t>=N+1=99</a:t>
            </a:r>
          </a:p>
        </p:txBody>
      </p:sp>
    </p:spTree>
    <p:extLst>
      <p:ext uri="{BB962C8B-B14F-4D97-AF65-F5344CB8AC3E}">
        <p14:creationId xmlns:p14="http://schemas.microsoft.com/office/powerpoint/2010/main" val="41541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398</Words>
  <Application>Microsoft Office PowerPoint</Application>
  <PresentationFormat>Široki zaslon</PresentationFormat>
  <Paragraphs>31</Paragraphs>
  <Slides>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sustava Office</vt:lpstr>
      <vt:lpstr>Zadatak 10</vt:lpstr>
      <vt:lpstr>PowerPoint prezentacija</vt:lpstr>
      <vt:lpstr>Postupak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Zadatak 10</dc:title>
  <dc:creator>Filip</dc:creator>
  <cp:lastModifiedBy>Filip</cp:lastModifiedBy>
  <cp:revision>4</cp:revision>
  <dcterms:created xsi:type="dcterms:W3CDTF">2016-11-16T15:08:58Z</dcterms:created>
  <dcterms:modified xsi:type="dcterms:W3CDTF">2016-11-16T15:53:25Z</dcterms:modified>
</cp:coreProperties>
</file>