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8" r:id="rId3"/>
    <p:sldId id="302" r:id="rId4"/>
    <p:sldId id="328" r:id="rId5"/>
    <p:sldId id="329" r:id="rId6"/>
    <p:sldId id="330" r:id="rId7"/>
    <p:sldId id="331" r:id="rId8"/>
    <p:sldId id="332" r:id="rId9"/>
    <p:sldId id="336" r:id="rId10"/>
    <p:sldId id="335" r:id="rId11"/>
    <p:sldId id="334" r:id="rId12"/>
    <p:sldId id="338" r:id="rId13"/>
    <p:sldId id="337" r:id="rId14"/>
    <p:sldId id="333" r:id="rId15"/>
    <p:sldId id="339" r:id="rId16"/>
    <p:sldId id="340" r:id="rId17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4" d="100"/>
          <a:sy n="74" d="100"/>
        </p:scale>
        <p:origin x="-1584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3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13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529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6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png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2.wmf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14</a:t>
            </a:r>
            <a:r>
              <a:rPr lang="hr-HR" sz="2400" dirty="0" smtClean="0"/>
              <a:t>. / 2015.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Zadatak 1.6.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15.10.2014.</a:t>
            </a:r>
            <a:br>
              <a:rPr lang="hr-HR" sz="2400" dirty="0" smtClean="0"/>
            </a:b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e)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X, Y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  <a:endParaRPr lang="hr-HR" i="1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10555"/>
              </p:ext>
            </p:extLst>
          </p:nvPr>
        </p:nvGraphicFramePr>
        <p:xfrm>
          <a:off x="1784648" y="2276872"/>
          <a:ext cx="64516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2654280" imgH="1320480" progId="Equation.3">
                  <p:embed/>
                </p:oleObj>
              </mc:Choice>
              <mc:Fallback>
                <p:oleObj name="Equation" r:id="rId3" imgW="2654280" imgH="1320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648" y="2276872"/>
                        <a:ext cx="6451600" cy="321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3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f)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X | Y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  <a:endParaRPr lang="hr-HR" i="1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752831"/>
              </p:ext>
            </p:extLst>
          </p:nvPr>
        </p:nvGraphicFramePr>
        <p:xfrm>
          <a:off x="1568624" y="2564904"/>
          <a:ext cx="4587443" cy="22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Jednadžba" r:id="rId3" imgW="1752480" imgH="850680" progId="Equation.3">
                  <p:embed/>
                </p:oleObj>
              </mc:Choice>
              <mc:Fallback>
                <p:oleObj name="Jednadžba" r:id="rId3" imgW="1752480" imgH="850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24" y="2564904"/>
                        <a:ext cx="4587443" cy="22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7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g)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X, Z</a:t>
            </a:r>
            <a:r>
              <a:rPr lang="hr-HR" dirty="0" smtClean="0"/>
              <a:t>) = ?</a:t>
            </a:r>
          </a:p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864026"/>
                  </p:ext>
                </p:extLst>
              </p:nvPr>
            </p:nvGraphicFramePr>
            <p:xfrm>
              <a:off x="416496" y="4077072"/>
              <a:ext cx="2304256" cy="21293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64096"/>
                    <a:gridCol w="720080"/>
                    <a:gridCol w="720080"/>
                  </a:tblGrid>
                  <a:tr h="5323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r-H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hr-HR" b="0" dirty="0" smtClean="0"/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r-H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hr-H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37864026"/>
                  </p:ext>
                </p:extLst>
              </p:nvPr>
            </p:nvGraphicFramePr>
            <p:xfrm>
              <a:off x="416496" y="4077072"/>
              <a:ext cx="2304256" cy="21293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64096"/>
                    <a:gridCol w="720080"/>
                    <a:gridCol w="720080"/>
                  </a:tblGrid>
                  <a:tr h="532332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747" r="-16690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426036"/>
              </p:ext>
            </p:extLst>
          </p:nvPr>
        </p:nvGraphicFramePr>
        <p:xfrm>
          <a:off x="1004888" y="3500438"/>
          <a:ext cx="11160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4" imgW="558720" imgH="241200" progId="Equation.3">
                  <p:embed/>
                </p:oleObj>
              </mc:Choice>
              <mc:Fallback>
                <p:oleObj name="Equation" r:id="rId4" imgW="558720" imgH="241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500438"/>
                        <a:ext cx="11160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017934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95967"/>
              </p:ext>
            </p:extLst>
          </p:nvPr>
        </p:nvGraphicFramePr>
        <p:xfrm>
          <a:off x="2720752" y="2348880"/>
          <a:ext cx="6766024" cy="248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8" imgW="2971800" imgH="1091880" progId="Equation.3">
                  <p:embed/>
                </p:oleObj>
              </mc:Choice>
              <mc:Fallback>
                <p:oleObj name="Equation" r:id="rId8" imgW="2971800" imgH="10918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752" y="2348880"/>
                        <a:ext cx="6766024" cy="2487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7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h)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X | Z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  <a:endParaRPr lang="hr-HR" i="1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09112"/>
              </p:ext>
            </p:extLst>
          </p:nvPr>
        </p:nvGraphicFramePr>
        <p:xfrm>
          <a:off x="3296816" y="2276872"/>
          <a:ext cx="6032142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3" imgW="2692080" imgH="1091880" progId="Equation.3">
                  <p:embed/>
                </p:oleObj>
              </mc:Choice>
              <mc:Fallback>
                <p:oleObj name="Equation" r:id="rId3" imgW="2692080" imgH="1091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16" y="2276872"/>
                        <a:ext cx="6032142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30721"/>
                  </p:ext>
                </p:extLst>
              </p:nvPr>
            </p:nvGraphicFramePr>
            <p:xfrm>
              <a:off x="416496" y="4149080"/>
              <a:ext cx="2304256" cy="21293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64096"/>
                    <a:gridCol w="720080"/>
                    <a:gridCol w="720080"/>
                  </a:tblGrid>
                  <a:tr h="5323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r-HR" b="0" i="0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hr-HR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hr-H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hr-H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23730721"/>
                  </p:ext>
                </p:extLst>
              </p:nvPr>
            </p:nvGraphicFramePr>
            <p:xfrm>
              <a:off x="416496" y="4149080"/>
              <a:ext cx="2304256" cy="212932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64096"/>
                    <a:gridCol w="720080"/>
                    <a:gridCol w="720080"/>
                  </a:tblGrid>
                  <a:tr h="532332">
                    <a:tc>
                      <a:txBody>
                        <a:bodyPr/>
                        <a:lstStyle/>
                        <a:p>
                          <a:endParaRPr lang="sr-Latn-RS" dirty="0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747" r="-166901" b="-3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32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76267"/>
              </p:ext>
            </p:extLst>
          </p:nvPr>
        </p:nvGraphicFramePr>
        <p:xfrm>
          <a:off x="296863" y="3068638"/>
          <a:ext cx="24542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6" imgW="1282680" imgH="457200" progId="Equation.3">
                  <p:embed/>
                </p:oleObj>
              </mc:Choice>
              <mc:Fallback>
                <p:oleObj name="Equation" r:id="rId6" imgW="1282680" imgH="457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3068638"/>
                        <a:ext cx="24542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0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i)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Y, Z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</a:p>
          <a:p>
            <a:pPr marL="0" indent="0">
              <a:buNone/>
            </a:pPr>
            <a:endParaRPr lang="hr-HR" i="1" dirty="0" smtClean="0"/>
          </a:p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r>
              <a:rPr lang="hr-HR" sz="2400" dirty="0" smtClean="0"/>
              <a:t>Pošto su slučajen varijable Z i Y nezavisne vrijedi:</a:t>
            </a:r>
          </a:p>
          <a:p>
            <a:pPr marL="0" indent="0">
              <a:buNone/>
            </a:pPr>
            <a:r>
              <a:rPr lang="hr-HR" sz="2400" i="1" dirty="0"/>
              <a:t>	</a:t>
            </a:r>
            <a:r>
              <a:rPr lang="hr-HR" sz="2400" i="1" dirty="0" smtClean="0"/>
              <a:t>		 </a:t>
            </a:r>
            <a:r>
              <a:rPr lang="hr-HR" sz="2400" dirty="0" smtClean="0"/>
              <a:t>te možemo pisati:</a:t>
            </a:r>
          </a:p>
          <a:p>
            <a:pPr marL="0" indent="0">
              <a:buNone/>
            </a:pPr>
            <a:endParaRPr lang="hr-HR" i="1" dirty="0" smtClean="0"/>
          </a:p>
          <a:p>
            <a:pPr marL="0" indent="0">
              <a:buNone/>
            </a:pPr>
            <a:endParaRPr lang="hr-HR" i="1" dirty="0" smtClean="0"/>
          </a:p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312896"/>
              </p:ext>
            </p:extLst>
          </p:nvPr>
        </p:nvGraphicFramePr>
        <p:xfrm>
          <a:off x="2216696" y="2348880"/>
          <a:ext cx="4248472" cy="50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3" imgW="1701720" imgH="203040" progId="Equation.3">
                  <p:embed/>
                </p:oleObj>
              </mc:Choice>
              <mc:Fallback>
                <p:oleObj name="Equation" r:id="rId3" imgW="1701720" imgH="203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696" y="2348880"/>
                        <a:ext cx="4248472" cy="50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31332"/>
              </p:ext>
            </p:extLst>
          </p:nvPr>
        </p:nvGraphicFramePr>
        <p:xfrm>
          <a:off x="992560" y="3501008"/>
          <a:ext cx="2520280" cy="47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5" imgW="1079280" imgH="203040" progId="Equation.3">
                  <p:embed/>
                </p:oleObj>
              </mc:Choice>
              <mc:Fallback>
                <p:oleObj name="Equation" r:id="rId5" imgW="107928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3501008"/>
                        <a:ext cx="2520280" cy="474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3151"/>
              </p:ext>
            </p:extLst>
          </p:nvPr>
        </p:nvGraphicFramePr>
        <p:xfrm>
          <a:off x="2720752" y="4149080"/>
          <a:ext cx="3250332" cy="181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Jednadžba" r:id="rId7" imgW="1523880" imgH="850680" progId="Equation.3">
                  <p:embed/>
                </p:oleObj>
              </mc:Choice>
              <mc:Fallback>
                <p:oleObj name="Jednadžba" r:id="rId7" imgW="1523880" imgH="8506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752" y="4149080"/>
                        <a:ext cx="3250332" cy="181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5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24000"/>
            <a:ext cx="8890570" cy="4648200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j)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Z | Y</a:t>
            </a:r>
            <a:r>
              <a:rPr lang="hr-HR" dirty="0" smtClean="0"/>
              <a:t>)</a:t>
            </a:r>
            <a:r>
              <a:rPr lang="hr-HR" i="1" dirty="0" smtClean="0"/>
              <a:t>=?</a:t>
            </a:r>
            <a:endParaRPr lang="hr-HR" i="1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sz="2400" i="1" dirty="0" smtClean="0"/>
              <a:t>Ovdje također primjenjujemo nezavisnost varijabli te možemo pisati:</a:t>
            </a:r>
          </a:p>
          <a:p>
            <a:pPr marL="0" indent="0">
              <a:buNone/>
            </a:pPr>
            <a:endParaRPr lang="hr-H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5371"/>
              </p:ext>
            </p:extLst>
          </p:nvPr>
        </p:nvGraphicFramePr>
        <p:xfrm>
          <a:off x="2936776" y="3645024"/>
          <a:ext cx="2664296" cy="150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Jednadžba" r:id="rId3" imgW="1079280" imgH="609480" progId="Equation.3">
                  <p:embed/>
                </p:oleObj>
              </mc:Choice>
              <mc:Fallback>
                <p:oleObj name="Jednadžba" r:id="rId3" imgW="1079280" imgH="609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776" y="3645024"/>
                        <a:ext cx="2664296" cy="1504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4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Konačno rješenje </a:t>
            </a:r>
            <a:r>
              <a:rPr lang="hr-HR" dirty="0" smtClean="0"/>
              <a:t>zadatka: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0472" y="1484784"/>
            <a:ext cx="8746554" cy="468741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r-HR" dirty="0" smtClean="0"/>
              <a:t>a) 					f</a:t>
            </a:r>
            <a:r>
              <a:rPr lang="hr-HR" dirty="0"/>
              <a:t>) </a:t>
            </a:r>
            <a:endParaRPr lang="hr-H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	</a:t>
            </a:r>
            <a:endParaRPr lang="hr-H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dirty="0" smtClean="0"/>
              <a:t>b) 					g</a:t>
            </a:r>
            <a:r>
              <a:rPr lang="hr-HR" dirty="0"/>
              <a:t>) </a:t>
            </a:r>
            <a:endParaRPr lang="hr-H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	</a:t>
            </a:r>
            <a:endParaRPr lang="hr-HR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dirty="0" smtClean="0"/>
              <a:t>c) 					h</a:t>
            </a:r>
            <a:r>
              <a:rPr lang="hr-HR" dirty="0"/>
              <a:t>) </a:t>
            </a:r>
            <a:endParaRPr lang="hr-H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	</a:t>
            </a:r>
            <a:endParaRPr lang="hr-HR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dirty="0" smtClean="0"/>
              <a:t>d)					i</a:t>
            </a:r>
            <a:r>
              <a:rPr lang="hr-HR" dirty="0"/>
              <a:t>) </a:t>
            </a:r>
            <a:endParaRPr lang="hr-H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	</a:t>
            </a:r>
            <a:endParaRPr lang="hr-HR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e)			</a:t>
            </a:r>
            <a:r>
              <a:rPr lang="hr-HR" dirty="0" smtClean="0"/>
              <a:t>		j</a:t>
            </a:r>
            <a:r>
              <a:rPr lang="hr-HR" dirty="0"/>
              <a:t>) 	</a:t>
            </a:r>
            <a:endParaRPr lang="hr-HR" i="1" dirty="0"/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661479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992560" y="1473200"/>
            <a:ext cx="8117407" cy="4279900"/>
            <a:chOff x="1280593" y="1473200"/>
            <a:chExt cx="8117407" cy="4279900"/>
          </a:xfrm>
        </p:grpSpPr>
        <p:grpSp>
          <p:nvGrpSpPr>
            <p:cNvPr id="20" name="Group 19"/>
            <p:cNvGrpSpPr/>
            <p:nvPr/>
          </p:nvGrpSpPr>
          <p:grpSpPr>
            <a:xfrm>
              <a:off x="1280593" y="1556792"/>
              <a:ext cx="2952327" cy="1328663"/>
              <a:chOff x="1280593" y="1556792"/>
              <a:chExt cx="2952327" cy="1328663"/>
            </a:xfrm>
          </p:grpSpPr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9747371"/>
                  </p:ext>
                </p:extLst>
              </p:nvPr>
            </p:nvGraphicFramePr>
            <p:xfrm>
              <a:off x="1280593" y="1556792"/>
              <a:ext cx="2952327" cy="536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0" name="Equation" r:id="rId5" imgW="1117440" imgH="203040" progId="Equation.3">
                      <p:embed/>
                    </p:oleObj>
                  </mc:Choice>
                  <mc:Fallback>
                    <p:oleObj name="Equation" r:id="rId5" imgW="1117440" imgH="203040" progId="Equation.3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593" y="1556792"/>
                            <a:ext cx="2952327" cy="536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1381458"/>
                  </p:ext>
                </p:extLst>
              </p:nvPr>
            </p:nvGraphicFramePr>
            <p:xfrm>
              <a:off x="1424609" y="2348880"/>
              <a:ext cx="2547937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1" name="Jednadžba" r:id="rId7" imgW="965160" imgH="203040" progId="Equation.3">
                      <p:embed/>
                    </p:oleObj>
                  </mc:Choice>
                  <mc:Fallback>
                    <p:oleObj name="Jednadžba" r:id="rId7" imgW="965160" imgH="203040" progId="Equation.3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4609" y="2348880"/>
                            <a:ext cx="2547937" cy="536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375596"/>
                </p:ext>
              </p:extLst>
            </p:nvPr>
          </p:nvGraphicFramePr>
          <p:xfrm>
            <a:off x="1358008" y="3276600"/>
            <a:ext cx="25447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2" name="Equation" r:id="rId9" imgW="965160" imgH="203040" progId="Equation.3">
                    <p:embed/>
                  </p:oleObj>
                </mc:Choice>
                <mc:Fallback>
                  <p:oleObj name="Equation" r:id="rId9" imgW="965160" imgH="20304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008" y="3276600"/>
                          <a:ext cx="254476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1440673"/>
                </p:ext>
              </p:extLst>
            </p:nvPr>
          </p:nvGraphicFramePr>
          <p:xfrm>
            <a:off x="1358008" y="4216400"/>
            <a:ext cx="34464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3" name="Jednadžba" r:id="rId11" imgW="1307880" imgH="203040" progId="Equation.3">
                    <p:embed/>
                  </p:oleObj>
                </mc:Choice>
                <mc:Fallback>
                  <p:oleObj name="Jednadžba" r:id="rId11" imgW="1307880" imgH="20304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008" y="4216400"/>
                          <a:ext cx="344646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905921"/>
                </p:ext>
              </p:extLst>
            </p:nvPr>
          </p:nvGraphicFramePr>
          <p:xfrm>
            <a:off x="1434208" y="5219700"/>
            <a:ext cx="30781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4" name="Equation" r:id="rId13" imgW="1168200" imgH="203040" progId="Equation.3">
                    <p:embed/>
                  </p:oleObj>
                </mc:Choice>
                <mc:Fallback>
                  <p:oleObj name="Equation" r:id="rId13" imgW="1168200" imgH="2030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208" y="5219700"/>
                          <a:ext cx="307816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94359"/>
                </p:ext>
              </p:extLst>
            </p:nvPr>
          </p:nvGraphicFramePr>
          <p:xfrm>
            <a:off x="5904608" y="1473200"/>
            <a:ext cx="30781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5" name="Jednadžba" r:id="rId15" imgW="1168200" imgH="203040" progId="Equation.3">
                    <p:embed/>
                  </p:oleObj>
                </mc:Choice>
                <mc:Fallback>
                  <p:oleObj name="Jednadžba" r:id="rId15" imgW="1168200" imgH="20304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4608" y="1473200"/>
                          <a:ext cx="307816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091269"/>
                </p:ext>
              </p:extLst>
            </p:nvPr>
          </p:nvGraphicFramePr>
          <p:xfrm>
            <a:off x="5817097" y="2348880"/>
            <a:ext cx="338613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6" name="Jednadžba" r:id="rId17" imgW="1282680" imgH="203040" progId="Equation.3">
                    <p:embed/>
                  </p:oleObj>
                </mc:Choice>
                <mc:Fallback>
                  <p:oleObj name="Jednadžba" r:id="rId17" imgW="1282680" imgH="20304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7097" y="2348880"/>
                          <a:ext cx="3386138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837987"/>
                </p:ext>
              </p:extLst>
            </p:nvPr>
          </p:nvGraphicFramePr>
          <p:xfrm>
            <a:off x="5911850" y="3213100"/>
            <a:ext cx="34861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7" name="Jednadžba" r:id="rId19" imgW="1320480" imgH="203040" progId="Equation.3">
                    <p:embed/>
                  </p:oleObj>
                </mc:Choice>
                <mc:Fallback>
                  <p:oleObj name="Jednadžba" r:id="rId19" imgW="1320480" imgH="20304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1850" y="3213100"/>
                          <a:ext cx="3486150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431321"/>
                </p:ext>
              </p:extLst>
            </p:nvPr>
          </p:nvGraphicFramePr>
          <p:xfrm>
            <a:off x="5968108" y="4140200"/>
            <a:ext cx="30146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8" name="Jednadžba" r:id="rId21" imgW="1143000" imgH="203040" progId="Equation.3">
                    <p:embed/>
                  </p:oleObj>
                </mc:Choice>
                <mc:Fallback>
                  <p:oleObj name="Jednadžba" r:id="rId21" imgW="1143000" imgH="20304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8108" y="4140200"/>
                          <a:ext cx="301466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169733"/>
                </p:ext>
              </p:extLst>
            </p:nvPr>
          </p:nvGraphicFramePr>
          <p:xfrm>
            <a:off x="5968108" y="5156200"/>
            <a:ext cx="30146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9" name="Jednadžba" r:id="rId23" imgW="1143000" imgH="203040" progId="Equation.3">
                    <p:embed/>
                  </p:oleObj>
                </mc:Choice>
                <mc:Fallback>
                  <p:oleObj name="Jednadžba" r:id="rId23" imgW="1143000" imgH="20304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8108" y="5156200"/>
                          <a:ext cx="3014663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69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r-HR" sz="2400" dirty="0"/>
              <a:t>Dana je diskretna slučajna varijabla </a:t>
            </a:r>
            <a:r>
              <a:rPr lang="hr-HR" sz="2400" i="1" dirty="0"/>
              <a:t>X</a:t>
            </a:r>
            <a:r>
              <a:rPr lang="hr-HR" sz="2400" dirty="0"/>
              <a:t> koja poprima vrijednosti 0 i 1 s vjerojatnošću ¼ i vrijednost 2 s vjerojatnošću ½. Slučajne varijable </a:t>
            </a:r>
            <a:r>
              <a:rPr lang="hr-HR" sz="2400" i="1" dirty="0"/>
              <a:t>Y</a:t>
            </a:r>
            <a:r>
              <a:rPr lang="hr-HR" sz="2400" dirty="0"/>
              <a:t> i </a:t>
            </a:r>
            <a:r>
              <a:rPr lang="hr-HR" sz="2400" i="1" dirty="0"/>
              <a:t>Z</a:t>
            </a:r>
            <a:r>
              <a:rPr lang="hr-HR" sz="2400" dirty="0"/>
              <a:t> definirane su na sljedeći način: ako je </a:t>
            </a:r>
            <a:r>
              <a:rPr lang="hr-HR" sz="2400" i="1" dirty="0" smtClean="0"/>
              <a:t>X =</a:t>
            </a:r>
            <a:r>
              <a:rPr lang="hr-HR" sz="2400" dirty="0" smtClean="0"/>
              <a:t> 0</a:t>
            </a:r>
            <a:r>
              <a:rPr lang="hr-HR" sz="2400" dirty="0"/>
              <a:t>, tada je </a:t>
            </a:r>
            <a:r>
              <a:rPr lang="hr-HR" sz="2400" i="1" dirty="0"/>
              <a:t>Y = Z =</a:t>
            </a:r>
            <a:r>
              <a:rPr lang="hr-HR" sz="2400" dirty="0"/>
              <a:t> 0; ako je </a:t>
            </a:r>
            <a:r>
              <a:rPr lang="hr-HR" sz="2400" i="1" dirty="0"/>
              <a:t>X = </a:t>
            </a:r>
            <a:r>
              <a:rPr lang="hr-HR" sz="2400" dirty="0"/>
              <a:t>1, tada je </a:t>
            </a:r>
            <a:r>
              <a:rPr lang="hr-HR" sz="2400" i="1" dirty="0"/>
              <a:t>Y = </a:t>
            </a:r>
            <a:r>
              <a:rPr lang="hr-HR" sz="2400" dirty="0"/>
              <a:t>1 i </a:t>
            </a:r>
            <a:r>
              <a:rPr lang="hr-HR" sz="2400" i="1" dirty="0"/>
              <a:t>Z = </a:t>
            </a:r>
            <a:r>
              <a:rPr lang="hr-HR" sz="2400" dirty="0"/>
              <a:t>0; ako je </a:t>
            </a:r>
            <a:r>
              <a:rPr lang="hr-HR" sz="2400" i="1" dirty="0"/>
              <a:t>X = </a:t>
            </a:r>
            <a:r>
              <a:rPr lang="hr-HR" sz="2400" dirty="0"/>
              <a:t>2, tada je </a:t>
            </a:r>
            <a:r>
              <a:rPr lang="hr-HR" sz="2400" i="1" dirty="0"/>
              <a:t> Z = </a:t>
            </a:r>
            <a:r>
              <a:rPr lang="hr-HR" sz="2400" dirty="0"/>
              <a:t>1</a:t>
            </a:r>
            <a:r>
              <a:rPr lang="hr-HR" sz="2400" i="1" dirty="0"/>
              <a:t> </a:t>
            </a:r>
            <a:r>
              <a:rPr lang="hr-HR" sz="2400" dirty="0"/>
              <a:t>dok </a:t>
            </a:r>
            <a:r>
              <a:rPr lang="hr-HR" sz="2400" i="1" dirty="0"/>
              <a:t>Y</a:t>
            </a:r>
            <a:r>
              <a:rPr lang="hr-HR" sz="2400" dirty="0"/>
              <a:t> slučajno poprima jednu od vrijednosti {0, 1} s jednakom vjerojatnošću.</a:t>
            </a:r>
          </a:p>
          <a:p>
            <a:pPr marL="0" indent="0">
              <a:lnSpc>
                <a:spcPct val="90000"/>
              </a:lnSpc>
              <a:buNone/>
            </a:pPr>
            <a:endParaRPr lang="hr-HR" sz="2400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/>
              <a:t>Odredite: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/>
              <a:t>a)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X</a:t>
            </a:r>
            <a:r>
              <a:rPr lang="hr-HR" sz="2400" dirty="0" smtClean="0"/>
              <a:t>)</a:t>
            </a:r>
            <a:r>
              <a:rPr lang="hr-HR" sz="2400" dirty="0"/>
              <a:t>			f)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X | Y</a:t>
            </a:r>
            <a:r>
              <a:rPr lang="hr-HR" sz="2400" dirty="0" smtClean="0"/>
              <a:t>)</a:t>
            </a:r>
            <a:endParaRPr lang="hr-HR" sz="2400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/>
              <a:t>b)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Y</a:t>
            </a:r>
            <a:r>
              <a:rPr lang="hr-HR" sz="2400" dirty="0" smtClean="0"/>
              <a:t>)</a:t>
            </a:r>
            <a:r>
              <a:rPr lang="hr-HR" sz="2400" i="1" dirty="0" smtClean="0"/>
              <a:t> </a:t>
            </a:r>
            <a:r>
              <a:rPr lang="hr-HR" sz="2400" dirty="0"/>
              <a:t>			g)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X, Z</a:t>
            </a:r>
            <a:r>
              <a:rPr lang="hr-HR" sz="2400" dirty="0" smtClean="0"/>
              <a:t>)</a:t>
            </a:r>
            <a:r>
              <a:rPr lang="hr-HR" sz="2400" i="1" dirty="0" smtClean="0"/>
              <a:t> </a:t>
            </a:r>
            <a:endParaRPr lang="hr-HR" sz="2400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/>
              <a:t>c)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Z</a:t>
            </a:r>
            <a:r>
              <a:rPr lang="hr-HR" sz="2400" dirty="0" smtClean="0"/>
              <a:t>)</a:t>
            </a:r>
            <a:r>
              <a:rPr lang="hr-HR" sz="2400" i="1" dirty="0" smtClean="0"/>
              <a:t> </a:t>
            </a:r>
            <a:r>
              <a:rPr lang="hr-HR" sz="2400" dirty="0"/>
              <a:t>			h)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X | Z</a:t>
            </a:r>
            <a:r>
              <a:rPr lang="hr-HR" sz="2400" dirty="0" smtClean="0"/>
              <a:t>)</a:t>
            </a:r>
            <a:r>
              <a:rPr lang="hr-HR" sz="2400" i="1" dirty="0" smtClean="0"/>
              <a:t> </a:t>
            </a:r>
            <a:endParaRPr lang="hr-HR" sz="2400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/>
              <a:t>d)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Y | X</a:t>
            </a:r>
            <a:r>
              <a:rPr lang="hr-HR" sz="2400" dirty="0" smtClean="0"/>
              <a:t>)</a:t>
            </a:r>
            <a:r>
              <a:rPr lang="hr-HR" sz="2400" i="1" dirty="0" smtClean="0"/>
              <a:t> </a:t>
            </a:r>
            <a:r>
              <a:rPr lang="hr-HR" sz="2400" dirty="0"/>
              <a:t>		i)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Y, Z</a:t>
            </a:r>
            <a:r>
              <a:rPr lang="hr-HR" sz="2400" dirty="0" smtClean="0"/>
              <a:t>)</a:t>
            </a:r>
            <a:r>
              <a:rPr lang="hr-HR" sz="2400" i="1" dirty="0" smtClean="0"/>
              <a:t> </a:t>
            </a:r>
            <a:endParaRPr lang="hr-HR" sz="2400" i="1" dirty="0"/>
          </a:p>
          <a:p>
            <a:pPr marL="0" indent="0">
              <a:lnSpc>
                <a:spcPct val="90000"/>
              </a:lnSpc>
              <a:buNone/>
            </a:pPr>
            <a:r>
              <a:rPr lang="hr-HR" sz="2400" dirty="0"/>
              <a:t>e)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X, Y</a:t>
            </a:r>
            <a:r>
              <a:rPr lang="hr-HR" sz="2400" dirty="0" smtClean="0"/>
              <a:t>)</a:t>
            </a:r>
            <a:r>
              <a:rPr lang="hr-HR" sz="2400" dirty="0"/>
              <a:t>		j) 	</a:t>
            </a:r>
            <a:r>
              <a:rPr lang="hr-HR" sz="2400" i="1" dirty="0" smtClean="0"/>
              <a:t>H</a:t>
            </a:r>
            <a:r>
              <a:rPr lang="hr-HR" sz="2400" dirty="0" smtClean="0"/>
              <a:t>(</a:t>
            </a:r>
            <a:r>
              <a:rPr lang="hr-HR" sz="2400" i="1" dirty="0" smtClean="0"/>
              <a:t>Z | Y</a:t>
            </a:r>
            <a:r>
              <a:rPr lang="hr-HR" sz="2400" dirty="0" smtClean="0"/>
              <a:t>)</a:t>
            </a:r>
            <a:r>
              <a:rPr lang="hr-HR" sz="2400" i="1" dirty="0" smtClean="0"/>
              <a:t>.</a:t>
            </a:r>
            <a:endParaRPr lang="hr-HR" sz="2400" i="1" dirty="0"/>
          </a:p>
          <a:p>
            <a:pPr>
              <a:lnSpc>
                <a:spcPct val="90000"/>
              </a:lnSpc>
            </a:pPr>
            <a:endParaRPr lang="hr-HR" sz="2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420100" cy="4784725"/>
          </a:xfrm>
        </p:spPr>
        <p:txBody>
          <a:bodyPr/>
          <a:lstStyle/>
          <a:p>
            <a:pPr marL="0" indent="0">
              <a:buNone/>
            </a:pPr>
            <a:r>
              <a:rPr lang="hr-HR" i="1" dirty="0" smtClean="0"/>
              <a:t>a)	H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smtClean="0"/>
              <a:t>	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908154"/>
              </p:ext>
            </p:extLst>
          </p:nvPr>
        </p:nvGraphicFramePr>
        <p:xfrm>
          <a:off x="1640632" y="3319859"/>
          <a:ext cx="6840685" cy="26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4" imgW="2819160" imgH="1079280" progId="Equation.3">
                  <p:embed/>
                </p:oleObj>
              </mc:Choice>
              <mc:Fallback>
                <p:oleObj name="Equation" r:id="rId4" imgW="2819160" imgH="10792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3319859"/>
                        <a:ext cx="6840685" cy="2620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671941"/>
                  </p:ext>
                </p:extLst>
              </p:nvPr>
            </p:nvGraphicFramePr>
            <p:xfrm>
              <a:off x="1496616" y="2276872"/>
              <a:ext cx="6604000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1000"/>
                    <a:gridCol w="1651000"/>
                    <a:gridCol w="1651000"/>
                    <a:gridCol w="1651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hr-HR" sz="24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24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hr-HR" sz="24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r-H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r-HR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r-HR" sz="2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r-H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90671941"/>
                  </p:ext>
                </p:extLst>
              </p:nvPr>
            </p:nvGraphicFramePr>
            <p:xfrm>
              <a:off x="1496616" y="2276872"/>
              <a:ext cx="6604000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1000"/>
                    <a:gridCol w="1651000"/>
                    <a:gridCol w="1651000"/>
                    <a:gridCol w="1651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69" t="-6667" r="-299631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69" t="-106667" r="-299631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0.25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0.5</a:t>
                          </a:r>
                          <a:endParaRPr lang="hr-H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b)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/>
              <a:t>Y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smtClean="0"/>
              <a:t>	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944888" y="2708920"/>
            <a:ext cx="2376264" cy="8640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915606"/>
              </p:ext>
            </p:extLst>
          </p:nvPr>
        </p:nvGraphicFramePr>
        <p:xfrm>
          <a:off x="2288704" y="2473970"/>
          <a:ext cx="331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2473970"/>
                        <a:ext cx="3317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24564"/>
              </p:ext>
            </p:extLst>
          </p:nvPr>
        </p:nvGraphicFramePr>
        <p:xfrm>
          <a:off x="2288704" y="4116660"/>
          <a:ext cx="3587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4116660"/>
                        <a:ext cx="35877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89345"/>
              </p:ext>
            </p:extLst>
          </p:nvPr>
        </p:nvGraphicFramePr>
        <p:xfrm>
          <a:off x="2288704" y="3295854"/>
          <a:ext cx="3603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3295854"/>
                        <a:ext cx="3603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53000"/>
              </p:ext>
            </p:extLst>
          </p:nvPr>
        </p:nvGraphicFramePr>
        <p:xfrm>
          <a:off x="6845986" y="2712611"/>
          <a:ext cx="358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986" y="2712611"/>
                        <a:ext cx="3587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04721"/>
              </p:ext>
            </p:extLst>
          </p:nvPr>
        </p:nvGraphicFramePr>
        <p:xfrm>
          <a:off x="6969224" y="3738685"/>
          <a:ext cx="3873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3738685"/>
                        <a:ext cx="3873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2792760" y="2708920"/>
            <a:ext cx="4032448" cy="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720752" y="270892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720752" y="2708920"/>
            <a:ext cx="4104456" cy="2880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32868">
            <a:off x="2554705" y="2450598"/>
            <a:ext cx="476112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1</a:t>
            </a:r>
            <a:endParaRPr lang="hr-HR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792761" y="3573016"/>
            <a:ext cx="4032447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flipV="1">
            <a:off x="2792760" y="3140968"/>
            <a:ext cx="3744416" cy="12241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2792761" y="4005064"/>
            <a:ext cx="3744415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32868">
            <a:off x="2731241" y="3360802"/>
            <a:ext cx="476112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37" name="TextBox 36"/>
          <p:cNvSpPr txBox="1"/>
          <p:nvPr/>
        </p:nvSpPr>
        <p:spPr>
          <a:xfrm rot="20276593">
            <a:off x="2736272" y="4065051"/>
            <a:ext cx="476112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accent6"/>
                </a:solidFill>
              </a:rPr>
              <a:t>0.5</a:t>
            </a:r>
            <a:endParaRPr lang="hr-HR" dirty="0">
              <a:solidFill>
                <a:schemeClr val="accent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21261266">
            <a:off x="2944852" y="4387453"/>
            <a:ext cx="46620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accent6"/>
                </a:solidFill>
              </a:rPr>
              <a:t>0.5</a:t>
            </a:r>
            <a:endParaRPr lang="hr-HR" dirty="0">
              <a:solidFill>
                <a:schemeClr val="accent6"/>
              </a:solidFill>
            </a:endParaRPr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2708619" y="2659707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6818003" y="2938092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6818002" y="3984439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2708618" y="4336516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748305" y="3522167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09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28" y="1524000"/>
            <a:ext cx="8420100" cy="4648200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b)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Y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</a:p>
          <a:p>
            <a:pPr marL="0" indent="0">
              <a:buNone/>
            </a:pPr>
            <a:endParaRPr lang="hr-HR" i="1" dirty="0" smtClean="0"/>
          </a:p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i="1" dirty="0" smtClean="0"/>
          </a:p>
          <a:p>
            <a:pPr marL="0" indent="0">
              <a:buNone/>
            </a:pPr>
            <a:r>
              <a:rPr lang="hr-HR" i="1" dirty="0"/>
              <a:t>	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29070"/>
              </p:ext>
            </p:extLst>
          </p:nvPr>
        </p:nvGraphicFramePr>
        <p:xfrm>
          <a:off x="2273300" y="3213100"/>
          <a:ext cx="507365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1904760" imgH="1079280" progId="Equation.3">
                  <p:embed/>
                </p:oleObj>
              </mc:Choice>
              <mc:Fallback>
                <p:oleObj name="Equation" r:id="rId3" imgW="1904760" imgH="10792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213100"/>
                        <a:ext cx="5073650" cy="287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376631"/>
                  </p:ext>
                </p:extLst>
              </p:nvPr>
            </p:nvGraphicFramePr>
            <p:xfrm>
              <a:off x="1712640" y="2348880"/>
              <a:ext cx="661436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04789"/>
                    <a:gridCol w="2204789"/>
                    <a:gridCol w="2204789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4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hr-HR" sz="24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1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24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hr-HR" sz="2400" b="0" i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r-H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r-HR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r-HR" sz="24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r-HR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376631"/>
                  </p:ext>
                </p:extLst>
              </p:nvPr>
            </p:nvGraphicFramePr>
            <p:xfrm>
              <a:off x="1712640" y="2348880"/>
              <a:ext cx="661436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04789"/>
                    <a:gridCol w="2204789"/>
                    <a:gridCol w="220478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76" t="-6667" r="-199724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1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76" t="-106667" r="-199724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4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1556792"/>
            <a:ext cx="8420100" cy="4648200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c)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/>
              <a:t>Z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  <a:endParaRPr lang="hr-HR" dirty="0" smtClean="0"/>
          </a:p>
          <a:p>
            <a:pPr marL="0" indent="0">
              <a:buNone/>
            </a:pPr>
            <a:endParaRPr lang="hr-HR" i="1" dirty="0" smtClean="0"/>
          </a:p>
          <a:p>
            <a:pPr marL="0" indent="0">
              <a:buNone/>
            </a:pPr>
            <a:endParaRPr lang="hr-H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52406"/>
              </p:ext>
            </p:extLst>
          </p:nvPr>
        </p:nvGraphicFramePr>
        <p:xfrm>
          <a:off x="2288704" y="2473970"/>
          <a:ext cx="331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2473970"/>
                        <a:ext cx="3317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694103"/>
              </p:ext>
            </p:extLst>
          </p:nvPr>
        </p:nvGraphicFramePr>
        <p:xfrm>
          <a:off x="2288704" y="4116660"/>
          <a:ext cx="3587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4116660"/>
                        <a:ext cx="35877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79662"/>
              </p:ext>
            </p:extLst>
          </p:nvPr>
        </p:nvGraphicFramePr>
        <p:xfrm>
          <a:off x="2288704" y="3295854"/>
          <a:ext cx="3603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3295854"/>
                        <a:ext cx="3603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742522"/>
              </p:ext>
            </p:extLst>
          </p:nvPr>
        </p:nvGraphicFramePr>
        <p:xfrm>
          <a:off x="6858000" y="2713038"/>
          <a:ext cx="331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13038"/>
                        <a:ext cx="3317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898858"/>
              </p:ext>
            </p:extLst>
          </p:nvPr>
        </p:nvGraphicFramePr>
        <p:xfrm>
          <a:off x="6981825" y="3738563"/>
          <a:ext cx="360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11" imgW="164880" imgH="215640" progId="Equation.3">
                  <p:embed/>
                </p:oleObj>
              </mc:Choice>
              <mc:Fallback>
                <p:oleObj name="Equation" r:id="rId11" imgW="164880" imgH="2156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3738563"/>
                        <a:ext cx="3603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2720752" y="2708920"/>
            <a:ext cx="3960440" cy="1440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2868">
            <a:off x="2554705" y="2450598"/>
            <a:ext cx="476112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1</a:t>
            </a:r>
            <a:endParaRPr lang="hr-HR" dirty="0"/>
          </a:p>
        </p:txBody>
      </p:sp>
      <p:cxnSp>
        <p:nvCxnSpPr>
          <p:cNvPr id="13" name="Straight Arrow Connector 12"/>
          <p:cNvCxnSpPr>
            <a:stCxn id="39" idx="6"/>
          </p:cNvCxnSpPr>
          <p:nvPr/>
        </p:nvCxnSpPr>
        <p:spPr bwMode="auto">
          <a:xfrm flipV="1">
            <a:off x="2776270" y="2996952"/>
            <a:ext cx="3904922" cy="6420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0" idx="6"/>
          </p:cNvCxnSpPr>
          <p:nvPr/>
        </p:nvCxnSpPr>
        <p:spPr bwMode="auto">
          <a:xfrm flipV="1">
            <a:off x="2760439" y="3984440"/>
            <a:ext cx="4064769" cy="380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113983">
            <a:off x="2723157" y="3317331"/>
            <a:ext cx="476112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35" name="TextBox 34"/>
          <p:cNvSpPr txBox="1"/>
          <p:nvPr/>
        </p:nvSpPr>
        <p:spPr>
          <a:xfrm rot="21113983">
            <a:off x="2717845" y="4084116"/>
            <a:ext cx="46666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6745833" y="2947739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6829726" y="3954010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2641377" y="2659707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2696895" y="3589743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681064" y="4315891"/>
            <a:ext cx="79375" cy="984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19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c) 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Z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/>
              <a:t>	</a:t>
            </a:r>
            <a:endParaRPr lang="hr-H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74554"/>
              </p:ext>
            </p:extLst>
          </p:nvPr>
        </p:nvGraphicFramePr>
        <p:xfrm>
          <a:off x="2305050" y="3213100"/>
          <a:ext cx="50069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3" imgW="1879560" imgH="1079280" progId="Equation.3">
                  <p:embed/>
                </p:oleObj>
              </mc:Choice>
              <mc:Fallback>
                <p:oleObj name="Equation" r:id="rId3" imgW="1879560" imgH="1079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213100"/>
                        <a:ext cx="5006975" cy="287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297347"/>
                  </p:ext>
                </p:extLst>
              </p:nvPr>
            </p:nvGraphicFramePr>
            <p:xfrm>
              <a:off x="1712640" y="2348880"/>
              <a:ext cx="661436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04789"/>
                    <a:gridCol w="2204789"/>
                    <a:gridCol w="2204789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2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4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hr-HR" sz="24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1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24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hr-HR" sz="2400" b="0" i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r-H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hr-HR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r-HR" sz="24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r-HR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297347"/>
                  </p:ext>
                </p:extLst>
              </p:nvPr>
            </p:nvGraphicFramePr>
            <p:xfrm>
              <a:off x="1712640" y="2348880"/>
              <a:ext cx="661436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204789"/>
                    <a:gridCol w="2204789"/>
                    <a:gridCol w="2204789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76" t="-6667" r="-199724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1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76" t="-106667" r="-199724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800" dirty="0" smtClean="0"/>
                            <a:t>0.5</a:t>
                          </a:r>
                          <a:endParaRPr lang="hr-HR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d)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Y | X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</a:p>
          <a:p>
            <a:pPr marL="0" indent="0">
              <a:buNone/>
            </a:pPr>
            <a:endParaRPr lang="hr-HR" i="1" dirty="0"/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082072"/>
              </p:ext>
            </p:extLst>
          </p:nvPr>
        </p:nvGraphicFramePr>
        <p:xfrm>
          <a:off x="1654175" y="2060575"/>
          <a:ext cx="65754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tion" r:id="rId3" imgW="2705040" imgH="444240" progId="Equation.3">
                  <p:embed/>
                </p:oleObj>
              </mc:Choice>
              <mc:Fallback>
                <p:oleObj name="Equation" r:id="rId3" imgW="2705040" imgH="4442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060575"/>
                        <a:ext cx="657542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465619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82644"/>
              </p:ext>
            </p:extLst>
          </p:nvPr>
        </p:nvGraphicFramePr>
        <p:xfrm>
          <a:off x="848544" y="3356992"/>
          <a:ext cx="1142235" cy="48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Equation" r:id="rId7" imgW="571320" imgH="241200" progId="Equation.3">
                  <p:embed/>
                </p:oleObj>
              </mc:Choice>
              <mc:Fallback>
                <p:oleObj name="Equation" r:id="rId7" imgW="571320" imgH="2412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44" y="3356992"/>
                        <a:ext cx="1142235" cy="482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892753"/>
                  </p:ext>
                </p:extLst>
              </p:nvPr>
            </p:nvGraphicFramePr>
            <p:xfrm>
              <a:off x="344488" y="4077072"/>
              <a:ext cx="2448270" cy="208823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090"/>
                    <a:gridCol w="816090"/>
                    <a:gridCol w="816090"/>
                  </a:tblGrid>
                  <a:tr h="52205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r-H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hr-HR" dirty="0" smtClean="0"/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r-HR" sz="1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hr-HR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528892753"/>
                  </p:ext>
                </p:extLst>
              </p:nvPr>
            </p:nvGraphicFramePr>
            <p:xfrm>
              <a:off x="344488" y="4077072"/>
              <a:ext cx="2448270" cy="208823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090"/>
                    <a:gridCol w="816090"/>
                    <a:gridCol w="816090"/>
                  </a:tblGrid>
                  <a:tr h="522059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746" t="-5814" r="-2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0.25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46034"/>
              </p:ext>
            </p:extLst>
          </p:nvPr>
        </p:nvGraphicFramePr>
        <p:xfrm>
          <a:off x="6177136" y="3068960"/>
          <a:ext cx="2503818" cy="875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" name="Equation" r:id="rId10" imgW="1307880" imgH="457200" progId="Equation.3">
                  <p:embed/>
                </p:oleObj>
              </mc:Choice>
              <mc:Fallback>
                <p:oleObj name="Equation" r:id="rId10" imgW="1307880" imgH="457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136" y="3068960"/>
                        <a:ext cx="2503818" cy="8751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115690"/>
                  </p:ext>
                </p:extLst>
              </p:nvPr>
            </p:nvGraphicFramePr>
            <p:xfrm>
              <a:off x="6177136" y="4149080"/>
              <a:ext cx="2448270" cy="208823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090"/>
                    <a:gridCol w="816090"/>
                    <a:gridCol w="816090"/>
                  </a:tblGrid>
                  <a:tr h="5220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r-HR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r-HR" sz="18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hr-HR" sz="1800" b="1" i="1" smtClean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hr-HR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hr-HR" sz="18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1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1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0.5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0.5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288115690"/>
                  </p:ext>
                </p:extLst>
              </p:nvPr>
            </p:nvGraphicFramePr>
            <p:xfrm>
              <a:off x="6177136" y="4149080"/>
              <a:ext cx="2448270" cy="208823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090"/>
                    <a:gridCol w="816090"/>
                    <a:gridCol w="816090"/>
                  </a:tblGrid>
                  <a:tr h="522059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5814" r="-2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0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1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1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1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  <a:tr h="52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dirty="0" smtClean="0"/>
                            <a:t>2</a:t>
                          </a:r>
                          <a:endParaRPr lang="hr-H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0.5</a:t>
                          </a:r>
                          <a:endParaRPr lang="hr-H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r-HR" sz="1600" dirty="0" smtClean="0"/>
                            <a:t>0.5</a:t>
                          </a:r>
                          <a:endParaRPr lang="hr-HR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9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Postupak rješavanja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72" y="1524000"/>
            <a:ext cx="8420100" cy="4648200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d)	</a:t>
            </a:r>
            <a:r>
              <a:rPr lang="hr-HR" i="1" dirty="0" smtClean="0"/>
              <a:t>H</a:t>
            </a:r>
            <a:r>
              <a:rPr lang="hr-HR" dirty="0" smtClean="0"/>
              <a:t>(</a:t>
            </a:r>
            <a:r>
              <a:rPr lang="hr-HR" i="1" dirty="0" smtClean="0"/>
              <a:t>Y | X</a:t>
            </a:r>
            <a:r>
              <a:rPr lang="hr-HR" dirty="0" smtClean="0"/>
              <a:t>) </a:t>
            </a:r>
            <a:r>
              <a:rPr lang="hr-HR" i="1" dirty="0" smtClean="0"/>
              <a:t>= ?</a:t>
            </a:r>
            <a:endParaRPr lang="hr-HR" i="1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55292"/>
              </p:ext>
            </p:extLst>
          </p:nvPr>
        </p:nvGraphicFramePr>
        <p:xfrm>
          <a:off x="1654175" y="2349500"/>
          <a:ext cx="6523038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3" imgW="2705040" imgH="1091880" progId="Equation.3">
                  <p:embed/>
                </p:oleObj>
              </mc:Choice>
              <mc:Fallback>
                <p:oleObj name="Equation" r:id="rId3" imgW="2705040" imgH="1091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349500"/>
                        <a:ext cx="6523038" cy="265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1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8197</TotalTime>
  <Words>568</Words>
  <Application>Microsoft Office PowerPoint</Application>
  <PresentationFormat>A4 Paper (210x297 mm)</PresentationFormat>
  <Paragraphs>184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FER-ZTE</vt:lpstr>
      <vt:lpstr>Picture</vt:lpstr>
      <vt:lpstr>Equation</vt:lpstr>
      <vt:lpstr>Jednadžba</vt:lpstr>
      <vt:lpstr>Domaća zadaća iz predmeta “Teorija informacije”  ak. godina 2014. / 2015.      Zadatak 1.6.   datum zadavanja zadatka: 15.10.2014. </vt:lpstr>
      <vt:lpstr>Tekst zadatka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 zadatka:</vt:lpstr>
    </vt:vector>
  </TitlesOfParts>
  <Company>MIRALab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Ivan</cp:lastModifiedBy>
  <cp:revision>684</cp:revision>
  <cp:lastPrinted>1999-11-21T14:51:04Z</cp:lastPrinted>
  <dcterms:created xsi:type="dcterms:W3CDTF">1999-09-14T12:56:42Z</dcterms:created>
  <dcterms:modified xsi:type="dcterms:W3CDTF">2014-11-12T23:47:08Z</dcterms:modified>
</cp:coreProperties>
</file>