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8" r:id="rId3"/>
    <p:sldId id="302" r:id="rId4"/>
    <p:sldId id="321" r:id="rId5"/>
    <p:sldId id="322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23" r:id="rId16"/>
    <p:sldId id="324" r:id="rId17"/>
    <p:sldId id="320" r:id="rId18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47" autoAdjust="0"/>
    <p:restoredTop sz="99824" autoAdjust="0"/>
  </p:normalViewPr>
  <p:slideViewPr>
    <p:cSldViewPr>
      <p:cViewPr varScale="1">
        <p:scale>
          <a:sx n="75" d="100"/>
          <a:sy n="75" d="100"/>
        </p:scale>
        <p:origin x="-528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793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39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701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9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Iva Piplica</a:t>
            </a:r>
            <a:br>
              <a:rPr lang="hr-HR" sz="2400" dirty="0" smtClean="0"/>
            </a:br>
            <a:r>
              <a:rPr lang="hr-HR" sz="2400" dirty="0" smtClean="0"/>
              <a:t>Nina Erceg</a:t>
            </a:r>
            <a:br>
              <a:rPr lang="hr-HR" sz="2400" dirty="0" smtClean="0"/>
            </a:br>
            <a:r>
              <a:rPr lang="hr-HR" sz="2400" dirty="0" smtClean="0"/>
              <a:t>Damir Vuljaj</a:t>
            </a:r>
            <a:br>
              <a:rPr lang="hr-HR" sz="2400" dirty="0" smtClean="0"/>
            </a:br>
            <a:r>
              <a:rPr lang="hr-HR" sz="2400" dirty="0" smtClean="0"/>
              <a:t>Matej Kihalić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18.10.2011.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slika 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08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 descr="slika 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10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slika 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347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slika 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513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 descr="slika 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024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sz="1800" dirty="0" smtClean="0"/>
              <a:t>Kodne riječi dobivamo očitavajući bitove po stablu s desna na lijevo:</a:t>
            </a:r>
          </a:p>
          <a:p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 descr="tinf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36" y="2062036"/>
            <a:ext cx="8136904" cy="413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5048" y="1628800"/>
            <a:ext cx="2952328" cy="193899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r-HR" sz="2000" dirty="0" smtClean="0"/>
              <a:t>Izraz za izračunavanje srednje duljine kodne riječi gdje je l(x</a:t>
            </a:r>
            <a:r>
              <a:rPr lang="hr-HR" sz="2000" baseline="-25000" dirty="0" smtClean="0"/>
              <a:t>i</a:t>
            </a:r>
            <a:r>
              <a:rPr lang="hr-HR" sz="2000" dirty="0" smtClean="0"/>
              <a:t>) duljina pojedine kodne riječi</a:t>
            </a:r>
            <a:endParaRPr lang="hr-HR" sz="2000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1333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C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5048" y="4077072"/>
            <a:ext cx="2952328" cy="193899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r-HR" sz="2000" dirty="0" smtClean="0"/>
              <a:t>Izraz za izračunavanje </a:t>
            </a:r>
          </a:p>
          <a:p>
            <a:pPr algn="just">
              <a:lnSpc>
                <a:spcPct val="150000"/>
              </a:lnSpc>
            </a:pPr>
            <a:r>
              <a:rPr lang="hr-HR" sz="2000" dirty="0" smtClean="0"/>
              <a:t>potrebne veličine </a:t>
            </a:r>
          </a:p>
          <a:p>
            <a:pPr algn="just">
              <a:lnSpc>
                <a:spcPct val="150000"/>
              </a:lnSpc>
            </a:pPr>
            <a:r>
              <a:rPr lang="hr-HR" sz="2000" dirty="0" smtClean="0"/>
              <a:t>memorije za pohranu </a:t>
            </a:r>
          </a:p>
          <a:p>
            <a:pPr algn="just">
              <a:lnSpc>
                <a:spcPct val="150000"/>
              </a:lnSpc>
            </a:pPr>
            <a:r>
              <a:rPr lang="hr-HR" sz="2000" dirty="0" smtClean="0"/>
              <a:t>segmenta slike</a:t>
            </a:r>
            <a:endParaRPr lang="hr-HR" sz="2000" dirty="0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64568" y="1844824"/>
          <a:ext cx="3600400" cy="1440160"/>
        </p:xfrm>
        <a:graphic>
          <a:graphicData uri="http://schemas.openxmlformats.org/presentationml/2006/ole">
            <p:oleObj spid="_x0000_s30726" name="Equation" r:id="rId3" imgW="1079280" imgH="43164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992560" y="4293096"/>
          <a:ext cx="2736304" cy="1453661"/>
        </p:xfrm>
        <a:graphic>
          <a:graphicData uri="http://schemas.openxmlformats.org/presentationml/2006/ole">
            <p:oleObj spid="_x0000_s30727" name="Equation" r:id="rId4" imgW="812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hr-HR" sz="2400" dirty="0" smtClean="0"/>
              <a:t>Srednja duljina kodne riječi iznosi: </a:t>
            </a:r>
          </a:p>
          <a:p>
            <a:pPr>
              <a:buFont typeface="Wingdings" pitchFamily="2" charset="2"/>
              <a:buChar char="Ø"/>
            </a:pPr>
            <a:endParaRPr lang="hr-HR" dirty="0" smtClean="0"/>
          </a:p>
          <a:p>
            <a:pPr algn="ctr">
              <a:buNone/>
            </a:pPr>
            <a:r>
              <a:rPr lang="hr-HR" dirty="0" smtClean="0"/>
              <a:t>            </a:t>
            </a:r>
            <a:endParaRPr lang="hr-HR" b="1" dirty="0" smtClean="0"/>
          </a:p>
          <a:p>
            <a:pPr algn="ctr">
              <a:buNone/>
            </a:pPr>
            <a:endParaRPr lang="hr-H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2400" dirty="0" smtClean="0"/>
              <a:t>Potrebna veličina memorije za pohranu danog segmenta slike  iznosi:</a:t>
            </a:r>
          </a:p>
          <a:p>
            <a:pPr>
              <a:buFont typeface="Wingdings" pitchFamily="2" charset="2"/>
              <a:buChar char="Ø"/>
            </a:pPr>
            <a:endParaRPr lang="hr-HR" dirty="0" smtClean="0"/>
          </a:p>
          <a:p>
            <a:pPr algn="ctr">
              <a:buNone/>
            </a:pPr>
            <a:r>
              <a:rPr lang="hr-HR" dirty="0" smtClean="0"/>
              <a:t> </a:t>
            </a:r>
            <a:endParaRPr lang="hr-HR" b="1" dirty="0" smtClean="0"/>
          </a:p>
          <a:p>
            <a:endParaRPr lang="hr-HR" sz="20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17</a:t>
            </a:fld>
            <a:endParaRPr lang="en-US" smtClean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3728864" y="2132856"/>
          <a:ext cx="2474457" cy="1008112"/>
        </p:xfrm>
        <a:graphic>
          <a:graphicData uri="http://schemas.openxmlformats.org/presentationml/2006/ole">
            <p:oleObj spid="_x0000_s61442" name="Equation" r:id="rId3" imgW="1028520" imgH="419040" progId="Equation.3">
              <p:embed/>
            </p:oleObj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32520" y="4797152"/>
          <a:ext cx="8719790" cy="1153591"/>
        </p:xfrm>
        <a:graphic>
          <a:graphicData uri="http://schemas.openxmlformats.org/presentationml/2006/ole">
            <p:oleObj spid="_x0000_s61444" name="Equation" r:id="rId4" imgW="3263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340768"/>
            <a:ext cx="9360470" cy="487429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hr-HR" sz="1800" dirty="0" smtClean="0"/>
              <a:t>     Dan je segment (</a:t>
            </a:r>
            <a:r>
              <a:rPr lang="hr-HR" sz="1800" b="1" dirty="0" smtClean="0"/>
              <a:t>A</a:t>
            </a:r>
            <a:r>
              <a:rPr lang="hr-HR" sz="1800" dirty="0" smtClean="0"/>
              <a:t>) neke slike. Optimalno kodirajte dani segment </a:t>
            </a:r>
            <a:r>
              <a:rPr lang="hr-HR" sz="1800" b="1" dirty="0" smtClean="0"/>
              <a:t>A </a:t>
            </a:r>
            <a:r>
              <a:rPr lang="hr-HR" sz="1800" dirty="0" smtClean="0"/>
              <a:t>binarnim kodom tako da je srednja duljina kodne riječi minimalna (Huffman!). Odredite srednju duljinu kodne riječi kao i veličinu memorije (u </a:t>
            </a:r>
            <a:r>
              <a:rPr lang="hr-HR" sz="1800" i="1" dirty="0" smtClean="0"/>
              <a:t>kibibyte</a:t>
            </a:r>
            <a:r>
              <a:rPr lang="hr-HR" sz="1800" dirty="0" smtClean="0"/>
              <a:t>-ima) potrebnu za pohranu danog segmenta slike.</a:t>
            </a:r>
          </a:p>
          <a:p>
            <a:pPr algn="just">
              <a:lnSpc>
                <a:spcPct val="90000"/>
              </a:lnSpc>
              <a:buNone/>
            </a:pPr>
            <a:endParaRPr lang="hr-HR" sz="2400" dirty="0" smtClean="0"/>
          </a:p>
          <a:p>
            <a:pPr algn="just">
              <a:lnSpc>
                <a:spcPct val="90000"/>
              </a:lnSpc>
              <a:buNone/>
            </a:pPr>
            <a:endParaRPr lang="hr-HR" sz="2400" dirty="0" smtClean="0"/>
          </a:p>
        </p:txBody>
      </p:sp>
      <p:pic>
        <p:nvPicPr>
          <p:cNvPr id="6" name="Picture 5" descr="tinf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664" y="3356992"/>
            <a:ext cx="5293205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9163050" cy="48727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2000" dirty="0" smtClean="0"/>
              <a:t>Prvo je potrebno odrediti broj pojavljivanja svjetlina kako bismo došli do vjerojatnosti pojavljivanja istih</a:t>
            </a:r>
          </a:p>
          <a:p>
            <a:pPr>
              <a:lnSpc>
                <a:spcPct val="200000"/>
              </a:lnSpc>
              <a:buNone/>
            </a:pPr>
            <a:r>
              <a:rPr lang="hr-HR" dirty="0" smtClean="0"/>
              <a:t>  </a:t>
            </a:r>
            <a:r>
              <a:rPr lang="hr-HR" sz="1800" dirty="0" smtClean="0"/>
              <a:t>             </a:t>
            </a:r>
            <a:r>
              <a:rPr lang="hr-HR" sz="2000" b="1" dirty="0" smtClean="0"/>
              <a:t>N</a:t>
            </a:r>
            <a:r>
              <a:rPr lang="hr-HR" sz="2000" b="1" baseline="-25000" dirty="0" smtClean="0"/>
              <a:t>uk</a:t>
            </a:r>
            <a:r>
              <a:rPr lang="hr-HR" sz="2000" b="1" dirty="0" smtClean="0"/>
              <a:t> = 20</a:t>
            </a:r>
          </a:p>
          <a:p>
            <a:pPr>
              <a:lnSpc>
                <a:spcPct val="200000"/>
              </a:lnSpc>
              <a:buNone/>
            </a:pPr>
            <a:r>
              <a:rPr lang="hr-HR" sz="1800" dirty="0" smtClean="0"/>
              <a:t>          </a:t>
            </a:r>
            <a:r>
              <a:rPr lang="hr-HR" sz="1600" dirty="0" smtClean="0"/>
              <a:t>n(17) = 5</a:t>
            </a:r>
          </a:p>
          <a:p>
            <a:pPr>
              <a:lnSpc>
                <a:spcPct val="200000"/>
              </a:lnSpc>
              <a:buNone/>
            </a:pPr>
            <a:r>
              <a:rPr lang="hr-HR" sz="1600" dirty="0" smtClean="0"/>
              <a:t>           n(3) = n(5) = 3</a:t>
            </a:r>
          </a:p>
          <a:p>
            <a:pPr>
              <a:lnSpc>
                <a:spcPct val="200000"/>
              </a:lnSpc>
              <a:buNone/>
            </a:pPr>
            <a:r>
              <a:rPr lang="hr-HR" sz="1600" dirty="0" smtClean="0"/>
              <a:t>           n(4) = n(18) = 2</a:t>
            </a:r>
          </a:p>
          <a:p>
            <a:pPr>
              <a:lnSpc>
                <a:spcPct val="200000"/>
              </a:lnSpc>
              <a:buNone/>
            </a:pPr>
            <a:r>
              <a:rPr lang="hr-HR" sz="1600" dirty="0" smtClean="0"/>
              <a:t>           n(2) = n(15) = n(8) = n(23) = n(6) =1</a:t>
            </a:r>
          </a:p>
          <a:p>
            <a:pPr>
              <a:lnSpc>
                <a:spcPct val="200000"/>
              </a:lnSpc>
              <a:buNone/>
            </a:pPr>
            <a:r>
              <a:rPr lang="hr-HR" sz="1600" dirty="0" smtClean="0"/>
              <a:t>           </a:t>
            </a:r>
            <a:r>
              <a:rPr lang="hr-HR" sz="1600" b="1" dirty="0" smtClean="0"/>
              <a:t>Provjera: 5+2*3+2*2+5*1=20 </a:t>
            </a:r>
          </a:p>
        </p:txBody>
      </p:sp>
      <p:pic>
        <p:nvPicPr>
          <p:cNvPr id="5" name="Picture 4" descr="tinf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8784" y="2276872"/>
            <a:ext cx="6408712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412776"/>
            <a:ext cx="8818562" cy="46805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2000" dirty="0" smtClean="0"/>
              <a:t>Izračunavamo vjerojatnosti pojavljivanja određenih svjetlina prema izrazu p(x</a:t>
            </a:r>
            <a:r>
              <a:rPr lang="hr-HR" sz="2000" baseline="-25000" dirty="0" smtClean="0"/>
              <a:t>i</a:t>
            </a:r>
            <a:r>
              <a:rPr lang="hr-HR" sz="2000" dirty="0" smtClean="0"/>
              <a:t>) = n/N</a:t>
            </a:r>
            <a:r>
              <a:rPr lang="hr-HR" sz="2000" baseline="-25000" dirty="0" smtClean="0"/>
              <a:t>uk</a:t>
            </a:r>
          </a:p>
          <a:p>
            <a:pPr>
              <a:lnSpc>
                <a:spcPct val="150000"/>
              </a:lnSpc>
              <a:buNone/>
            </a:pPr>
            <a:r>
              <a:rPr lang="hr-HR" sz="2400" dirty="0" smtClean="0"/>
              <a:t>                       </a:t>
            </a:r>
          </a:p>
          <a:p>
            <a:pPr>
              <a:lnSpc>
                <a:spcPct val="150000"/>
              </a:lnSpc>
              <a:buNone/>
            </a:pPr>
            <a:endParaRPr lang="hr-HR" sz="2400" dirty="0" smtClean="0"/>
          </a:p>
          <a:p>
            <a:pPr>
              <a:lnSpc>
                <a:spcPct val="150000"/>
              </a:lnSpc>
              <a:buNone/>
            </a:pPr>
            <a:endParaRPr lang="hr-HR" sz="2400" dirty="0" smtClean="0"/>
          </a:p>
          <a:p>
            <a:pPr>
              <a:lnSpc>
                <a:spcPct val="150000"/>
              </a:lnSpc>
              <a:buNone/>
            </a:pPr>
            <a:endParaRPr lang="hr-HR" sz="2400" dirty="0" smtClean="0"/>
          </a:p>
          <a:p>
            <a:pPr>
              <a:lnSpc>
                <a:spcPct val="150000"/>
              </a:lnSpc>
              <a:buNone/>
            </a:pPr>
            <a:endParaRPr lang="hr-HR" dirty="0" smtClean="0"/>
          </a:p>
          <a:p>
            <a:pPr algn="ctr">
              <a:buNone/>
            </a:pPr>
            <a:r>
              <a:rPr lang="hr-HR" sz="2000" b="1" dirty="0" smtClean="0"/>
              <a:t>Provjera: </a:t>
            </a:r>
            <a:r>
              <a:rPr lang="hr-HR" sz="2000" dirty="0" smtClean="0"/>
              <a:t>0.25+2*0.15+2*0.1+5*0.05 =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360712" y="2276872"/>
          <a:ext cx="5688633" cy="3152143"/>
        </p:xfrm>
        <a:graphic>
          <a:graphicData uri="http://schemas.openxmlformats.org/presentationml/2006/ole">
            <p:oleObj spid="_x0000_s43010" name="Equation" r:id="rId3" imgW="293364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 descr="slika 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Slika 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383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slika 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4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slika 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5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slika 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82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693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8265</TotalTime>
  <Words>468</Words>
  <Application>Microsoft Office PowerPoint</Application>
  <PresentationFormat>A4 Paper (210x297 mm)</PresentationFormat>
  <Paragraphs>75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FER-ZTE</vt:lpstr>
      <vt:lpstr>Picture</vt:lpstr>
      <vt:lpstr>Equation</vt:lpstr>
      <vt:lpstr>Domaća zadaća iz predmeta “Teorija informacije”  ak. godina 2011./2012.  Studenti podgrupe:  Iva Piplica Nina Erceg Damir Vuljaj Matej Kihalić  Datum zadavanja zadatka: 18.10.2011.</vt:lpstr>
      <vt:lpstr>Tekst zadatka</vt:lpstr>
      <vt:lpstr>Postupak rješavanja</vt:lpstr>
      <vt:lpstr>Postupak rješavanja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korisnik</cp:lastModifiedBy>
  <cp:revision>672</cp:revision>
  <cp:lastPrinted>1999-11-21T14:51:04Z</cp:lastPrinted>
  <dcterms:created xsi:type="dcterms:W3CDTF">1999-09-14T12:56:42Z</dcterms:created>
  <dcterms:modified xsi:type="dcterms:W3CDTF">2011-10-23T18:17:36Z</dcterms:modified>
</cp:coreProperties>
</file>