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6" r:id="rId2"/>
    <p:sldId id="318" r:id="rId3"/>
    <p:sldId id="302" r:id="rId4"/>
    <p:sldId id="321" r:id="rId5"/>
    <p:sldId id="322" r:id="rId6"/>
    <p:sldId id="324" r:id="rId7"/>
    <p:sldId id="320" r:id="rId8"/>
  </p:sldIdLst>
  <p:sldSz cx="9906000" cy="6858000" type="A4"/>
  <p:notesSz cx="6781800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FE"/>
    <a:srgbClr val="1A06AC"/>
    <a:srgbClr val="0033CC"/>
    <a:srgbClr val="FFFFFF"/>
    <a:srgbClr val="808080"/>
    <a:srgbClr val="660033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79" d="100"/>
          <a:sy n="79" d="100"/>
        </p:scale>
        <p:origin x="-1164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F68453E-7030-4259-8162-33676A31D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lnSpc>
                <a:spcPct val="100000"/>
              </a:lnSpc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459AE97-DBAF-4219-8B3D-A8C78BAD1A0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BD2E-1125-4816-9769-88431B1A7B46}" type="slidenum">
              <a:rPr lang="fr-FR" smtClean="0">
                <a:cs typeface="Arial" charset="0"/>
              </a:rPr>
              <a:pPr/>
              <a:t>1</a:t>
            </a:fld>
            <a:endParaRPr lang="fr-FR" smtClean="0">
              <a:cs typeface="Arial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8AB06-4587-41EF-AF8E-566615C4857E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F7B2D-2791-4112-A168-7B2FD4FFC445}" type="slidenum">
              <a:rPr lang="fr-FR" smtClean="0">
                <a:cs typeface="Arial" charset="0"/>
              </a:rPr>
              <a:pPr/>
              <a:t>3</a:t>
            </a:fld>
            <a:endParaRPr lang="fr-FR" smtClean="0">
              <a:cs typeface="Arial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76801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86017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45BCF-FFB1-402E-8AD3-EBCB6A0FB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87041" name="Picture" r:id="rId3" imgW="708104" imgH="1156204" progId="Word.Picture.8">
              <p:embed/>
            </p:oleObj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9AD18-B7DB-4794-91BF-C2CA24B73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77825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3CADF-50CB-4FEA-8E28-E9FCC15CB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5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78849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228B-26A7-434B-9BCD-43E74BAF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6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7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79873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A2C72-2D5F-42C5-8D92-D1DD6F006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8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9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80897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10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8840F-ADA7-4CD6-B18A-B766F7CF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4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5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81921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49B19-2443-4330-B565-7D05D6315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3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4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82945" name="Picture" r:id="rId3" imgW="708104" imgH="1156204" progId="Word.Picture.8">
              <p:embed/>
            </p:oleObj>
          </a:graphicData>
        </a:graphic>
      </p:graphicFrame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6E315-177C-49FA-ABDE-268187E62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6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7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83969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B12FF-BF2C-4B51-A524-F6A4CF2E2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6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7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84993" name="Picture" r:id="rId3" imgW="708104" imgH="1156204" progId="Word.Picture.8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F75A8-CEC4-4745-95C6-252A106C2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defRPr/>
            </a:pPr>
            <a:endParaRPr lang="hr-HR">
              <a:cs typeface="+mn-cs"/>
            </a:endParaRPr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26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E1B23F1-CD97-49C0-8A1C-DB0500CBE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./2012.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Studenti podgrupe: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>
                <a:latin typeface="Arial" charset="0"/>
              </a:rPr>
              <a:t>Marin </a:t>
            </a:r>
            <a:r>
              <a:rPr lang="hr-HR" sz="2400" dirty="0" smtClean="0">
                <a:latin typeface="Arial" charset="0"/>
              </a:rPr>
              <a:t>Galić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>
                <a:latin typeface="Arial" charset="0"/>
              </a:rPr>
              <a:t>Mateja Kaurloto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>
                <a:latin typeface="Arial" charset="0"/>
              </a:rPr>
              <a:t>Antonia </a:t>
            </a:r>
            <a:r>
              <a:rPr lang="hr-HR" sz="2400" dirty="0" smtClean="0">
                <a:latin typeface="Arial" charset="0"/>
              </a:rPr>
              <a:t>Kojundžić</a:t>
            </a:r>
            <a:br>
              <a:rPr lang="hr-HR" sz="2400" dirty="0" smtClean="0">
                <a:latin typeface="Arial" charset="0"/>
              </a:rPr>
            </a:br>
            <a:r>
              <a:rPr lang="hr-HR" sz="2400" dirty="0" smtClean="0">
                <a:latin typeface="Arial" charset="0"/>
              </a:rPr>
              <a:t> Josip Marić 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</a:t>
            </a:r>
            <a:r>
              <a:rPr lang="hr-HR" sz="2400" dirty="0" smtClean="0">
                <a:latin typeface="Arial" charset="0"/>
              </a:rPr>
              <a:t>10</a:t>
            </a:r>
            <a:r>
              <a:rPr lang="hr-HR" sz="2400" dirty="0" smtClean="0"/>
              <a:t>.2011.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A0824D-5AC5-4048-9FB6-14D0A71B1CE6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0"/>
            <a:ext cx="8420100" cy="1143000"/>
          </a:xfrm>
        </p:spPr>
        <p:txBody>
          <a:bodyPr/>
          <a:lstStyle/>
          <a:p>
            <a:r>
              <a:rPr lang="hr-HR" dirty="0" smtClean="0"/>
              <a:t>Tekst zadatka</a:t>
            </a:r>
            <a:endParaRPr 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r>
              <a:rPr lang="hr-HR" sz="1800" dirty="0" smtClean="0">
                <a:latin typeface="Arial" charset="0"/>
              </a:rPr>
              <a:t>Na ulazu diskretnog komunikacijskog kanala, sa smetnjama, pojavljuju se četiri simbola </a:t>
            </a:r>
            <a:r>
              <a:rPr lang="hr-HR" sz="1800" b="1" dirty="0" smtClean="0">
                <a:latin typeface="Arial" charset="0"/>
              </a:rPr>
              <a:t>X </a:t>
            </a:r>
            <a:r>
              <a:rPr lang="hr-HR" sz="1800" dirty="0" smtClean="0">
                <a:latin typeface="Arial" charset="0"/>
              </a:rPr>
              <a:t>= {</a:t>
            </a:r>
            <a:r>
              <a:rPr lang="hr-HR" sz="1800" i="1" dirty="0" smtClean="0">
                <a:latin typeface="Arial" charset="0"/>
              </a:rPr>
              <a:t>x</a:t>
            </a:r>
            <a:r>
              <a:rPr lang="hr-HR" sz="1800" dirty="0" smtClean="0">
                <a:latin typeface="Arial" charset="0"/>
              </a:rPr>
              <a:t>1,...,</a:t>
            </a:r>
            <a:r>
              <a:rPr lang="hr-HR" sz="1800" i="1" dirty="0" smtClean="0">
                <a:latin typeface="Arial" charset="0"/>
              </a:rPr>
              <a:t>x</a:t>
            </a:r>
            <a:r>
              <a:rPr lang="hr-HR" sz="1800" dirty="0" smtClean="0">
                <a:latin typeface="Arial" charset="0"/>
              </a:rPr>
              <a:t>4}. Na izlazu istog kanala pojavljuju se ista četiri simbola. Statističke veze između ulaznog i izlaznog skupa simbola dane su preko matrice združenih vjerojatnosti - [</a:t>
            </a:r>
            <a:r>
              <a:rPr lang="hr-HR" sz="1800" i="1" dirty="0" smtClean="0">
                <a:latin typeface="Arial" charset="0"/>
              </a:rPr>
              <a:t>p</a:t>
            </a:r>
            <a:r>
              <a:rPr lang="hr-HR" sz="1800" dirty="0" smtClean="0">
                <a:latin typeface="Arial" charset="0"/>
              </a:rPr>
              <a:t>(</a:t>
            </a:r>
            <a:r>
              <a:rPr lang="hr-HR" sz="1800" i="1" dirty="0" smtClean="0">
                <a:latin typeface="Arial" charset="0"/>
              </a:rPr>
              <a:t>x</a:t>
            </a:r>
            <a:r>
              <a:rPr lang="hr-HR" sz="1600" i="1" dirty="0" smtClean="0">
                <a:latin typeface="Arial" charset="0"/>
              </a:rPr>
              <a:t>i</a:t>
            </a:r>
            <a:r>
              <a:rPr lang="hr-HR" sz="1800" dirty="0" smtClean="0">
                <a:latin typeface="Arial" charset="0"/>
              </a:rPr>
              <a:t>, </a:t>
            </a:r>
            <a:r>
              <a:rPr lang="hr-HR" sz="1800" i="1" dirty="0" smtClean="0">
                <a:latin typeface="Arial" charset="0"/>
              </a:rPr>
              <a:t>yj</a:t>
            </a:r>
            <a:r>
              <a:rPr lang="hr-HR" sz="1800" dirty="0" smtClean="0">
                <a:latin typeface="Arial" charset="0"/>
              </a:rPr>
              <a:t>)].  </a:t>
            </a:r>
          </a:p>
          <a:p>
            <a:pPr>
              <a:buFont typeface="Symbol" pitchFamily="18" charset="2"/>
              <a:buNone/>
            </a:pPr>
            <a:endParaRPr lang="hr-HR" sz="1800" dirty="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600" dirty="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600" dirty="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600" dirty="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600" dirty="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600" dirty="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600" dirty="0" smtClean="0">
              <a:latin typeface="Arial" charset="0"/>
            </a:endParaRPr>
          </a:p>
          <a:p>
            <a:pPr>
              <a:buFont typeface="Symbol" pitchFamily="18" charset="2"/>
              <a:buNone/>
            </a:pPr>
            <a:endParaRPr lang="hr-HR" sz="1600" dirty="0" smtClean="0">
              <a:latin typeface="Arial" charset="0"/>
            </a:endParaRPr>
          </a:p>
          <a:p>
            <a:pPr>
              <a:buNone/>
            </a:pPr>
            <a:r>
              <a:rPr lang="hr-HR" sz="1800" dirty="0" smtClean="0">
                <a:latin typeface="Arial" charset="0"/>
              </a:rPr>
              <a:t>a)  Odredite </a:t>
            </a:r>
            <a:r>
              <a:rPr lang="hr-HR" sz="1800" dirty="0" smtClean="0">
                <a:latin typeface="Arial" charset="0"/>
              </a:rPr>
              <a:t>entropiju ulaznog i izlaznog skupa simbola.</a:t>
            </a:r>
          </a:p>
          <a:p>
            <a:pPr>
              <a:buNone/>
            </a:pPr>
            <a:r>
              <a:rPr lang="hr-HR" sz="1800" dirty="0" smtClean="0">
                <a:latin typeface="Arial" charset="0"/>
              </a:rPr>
              <a:t>b)  Odredite </a:t>
            </a:r>
            <a:r>
              <a:rPr lang="hr-HR" sz="1800" dirty="0" smtClean="0">
                <a:latin typeface="Arial" charset="0"/>
              </a:rPr>
              <a:t>združenu entropiju parova – </a:t>
            </a:r>
            <a:r>
              <a:rPr lang="hr-HR" sz="1800" i="1" dirty="0" smtClean="0">
                <a:latin typeface="Arial" charset="0"/>
              </a:rPr>
              <a:t>H</a:t>
            </a:r>
            <a:r>
              <a:rPr lang="hr-HR" sz="1800" dirty="0" smtClean="0">
                <a:latin typeface="Arial" charset="0"/>
              </a:rPr>
              <a:t>(</a:t>
            </a:r>
            <a:r>
              <a:rPr lang="hr-HR" sz="1800" i="1" dirty="0" smtClean="0">
                <a:latin typeface="Arial" charset="0"/>
              </a:rPr>
              <a:t>X</a:t>
            </a:r>
            <a:r>
              <a:rPr lang="hr-HR" sz="1800" dirty="0" smtClean="0">
                <a:latin typeface="Arial" charset="0"/>
              </a:rPr>
              <a:t>, </a:t>
            </a:r>
            <a:r>
              <a:rPr lang="hr-HR" sz="1800" i="1" dirty="0" smtClean="0">
                <a:latin typeface="Arial" charset="0"/>
              </a:rPr>
              <a:t>Y</a:t>
            </a:r>
            <a:r>
              <a:rPr lang="hr-HR" sz="1800" dirty="0" smtClean="0">
                <a:latin typeface="Arial" charset="0"/>
              </a:rPr>
              <a:t>), entropiju šuma – </a:t>
            </a:r>
            <a:r>
              <a:rPr lang="hr-HR" sz="1800" i="1" dirty="0" smtClean="0">
                <a:latin typeface="Arial" charset="0"/>
              </a:rPr>
              <a:t>H</a:t>
            </a:r>
            <a:r>
              <a:rPr lang="hr-HR" sz="1800" dirty="0" smtClean="0">
                <a:latin typeface="Arial" charset="0"/>
              </a:rPr>
              <a:t>(</a:t>
            </a:r>
            <a:r>
              <a:rPr lang="hr-HR" sz="1800" i="1" dirty="0" smtClean="0">
                <a:latin typeface="Arial" charset="0"/>
              </a:rPr>
              <a:t>Y</a:t>
            </a:r>
            <a:r>
              <a:rPr lang="hr-HR" sz="1800" dirty="0" smtClean="0">
                <a:latin typeface="Arial" charset="0"/>
              </a:rPr>
              <a:t>│</a:t>
            </a:r>
            <a:r>
              <a:rPr lang="hr-HR" sz="1800" i="1" dirty="0" smtClean="0">
                <a:latin typeface="Arial" charset="0"/>
              </a:rPr>
              <a:t>X</a:t>
            </a:r>
            <a:r>
              <a:rPr lang="hr-HR" sz="1800" dirty="0" smtClean="0">
                <a:latin typeface="Arial" charset="0"/>
              </a:rPr>
              <a:t>) i transinformaciju -  </a:t>
            </a:r>
            <a:r>
              <a:rPr lang="hr-HR" sz="1800" i="1" dirty="0" smtClean="0">
                <a:latin typeface="Arial" charset="0"/>
              </a:rPr>
              <a:t>I</a:t>
            </a:r>
            <a:r>
              <a:rPr lang="hr-HR" sz="1800" dirty="0" smtClean="0">
                <a:latin typeface="Arial" charset="0"/>
              </a:rPr>
              <a:t>(</a:t>
            </a:r>
            <a:r>
              <a:rPr lang="hr-HR" sz="1800" i="1" dirty="0" smtClean="0">
                <a:latin typeface="Arial" charset="0"/>
              </a:rPr>
              <a:t>X</a:t>
            </a:r>
            <a:r>
              <a:rPr lang="hr-HR" sz="1800" dirty="0" smtClean="0">
                <a:latin typeface="Arial" charset="0"/>
              </a:rPr>
              <a:t>; </a:t>
            </a:r>
            <a:r>
              <a:rPr lang="hr-HR" sz="1800" i="1" dirty="0" smtClean="0">
                <a:latin typeface="Arial" charset="0"/>
              </a:rPr>
              <a:t>Y</a:t>
            </a:r>
            <a:r>
              <a:rPr lang="hr-HR" sz="1800" dirty="0" smtClean="0">
                <a:latin typeface="Arial" charset="0"/>
              </a:rPr>
              <a:t>).</a:t>
            </a:r>
          </a:p>
          <a:p>
            <a:pPr>
              <a:buNone/>
            </a:pPr>
            <a:r>
              <a:rPr lang="hr-HR" sz="1800" dirty="0" smtClean="0">
                <a:latin typeface="Arial" charset="0"/>
              </a:rPr>
              <a:t>c)  Procijenite </a:t>
            </a:r>
            <a:r>
              <a:rPr lang="hr-HR" sz="1800" dirty="0" smtClean="0">
                <a:latin typeface="Arial" charset="0"/>
              </a:rPr>
              <a:t>donju granicu za kapacitet danog diskretnog komunikacijskog kanala.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895850" y="3319463"/>
          <a:ext cx="114300" cy="215900"/>
        </p:xfrm>
        <a:graphic>
          <a:graphicData uri="http://schemas.openxmlformats.org/presentationml/2006/ole">
            <p:oleObj spid="_x0000_s45061" name="Equation" r:id="rId4" imgW="114120" imgH="215640" progId="Equation.3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224213" y="2780928"/>
          <a:ext cx="3024187" cy="1903413"/>
        </p:xfrm>
        <a:graphic>
          <a:graphicData uri="http://schemas.openxmlformats.org/presentationml/2006/ole">
            <p:oleObj spid="_x0000_s45062" name="Equation" r:id="rId5" imgW="2501640" imgH="1574640" progId="Equation.3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895850" y="3319463"/>
          <a:ext cx="114300" cy="215900"/>
        </p:xfrm>
        <a:graphic>
          <a:graphicData uri="http://schemas.openxmlformats.org/presentationml/2006/ole">
            <p:oleObj spid="_x0000_s45063" name="Equation" r:id="rId6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2C79D4-5BC8-4916-A126-0B6D44E90AA9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0"/>
            <a:ext cx="8420100" cy="1143000"/>
          </a:xfrm>
        </p:spPr>
        <p:txBody>
          <a:bodyPr/>
          <a:lstStyle/>
          <a:p>
            <a:r>
              <a:rPr lang="hr-HR" smtClean="0"/>
              <a:t>Postupak rješavanja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28750"/>
            <a:ext cx="8420100" cy="4784725"/>
          </a:xfrm>
        </p:spPr>
        <p:txBody>
          <a:bodyPr/>
          <a:lstStyle/>
          <a:p>
            <a:pPr>
              <a:buFont typeface="Arial CE" pitchFamily="34" charset="0"/>
              <a:buNone/>
            </a:pPr>
            <a:r>
              <a:rPr lang="hr-HR" smtClean="0">
                <a:latin typeface="Arial" charset="0"/>
              </a:rPr>
              <a:t> 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136650" y="1268413"/>
          <a:ext cx="6624638" cy="4968875"/>
        </p:xfrm>
        <a:graphic>
          <a:graphicData uri="http://schemas.openxmlformats.org/presentationml/2006/ole">
            <p:oleObj spid="_x0000_s47109" name="Equation" r:id="rId4" imgW="2933640" imgH="2286000" progId="Equation.3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241032" y="1484784"/>
          <a:ext cx="3816275" cy="2401950"/>
        </p:xfrm>
        <a:graphic>
          <a:graphicData uri="http://schemas.openxmlformats.org/presentationml/2006/ole">
            <p:oleObj spid="_x0000_s47110" name="Equation" r:id="rId5" imgW="2501640" imgH="1574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r-HR" smtClean="0">
                <a:latin typeface="Arial" charset="0"/>
              </a:rPr>
              <a:t>Postupak rješavanja</a:t>
            </a:r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>
            <p:ph idx="4294967295"/>
          </p:nvPr>
        </p:nvGraphicFramePr>
        <p:xfrm>
          <a:off x="776288" y="1924050"/>
          <a:ext cx="6697662" cy="3821113"/>
        </p:xfrm>
        <a:graphic>
          <a:graphicData uri="http://schemas.openxmlformats.org/presentationml/2006/ole">
            <p:oleObj spid="_x0000_s61449" name="Equation" r:id="rId3" imgW="4051080" imgH="23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r-HR" smtClean="0">
                <a:latin typeface="Arial" charset="0"/>
              </a:rPr>
              <a:t>Postupak rješavanja- nastavak</a:t>
            </a: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>
            <p:ph idx="4294967295"/>
          </p:nvPr>
        </p:nvGraphicFramePr>
        <p:xfrm>
          <a:off x="631825" y="1412875"/>
          <a:ext cx="9073703" cy="3600301"/>
        </p:xfrm>
        <a:graphic>
          <a:graphicData uri="http://schemas.openxmlformats.org/presentationml/2006/ole">
            <p:oleObj spid="_x0000_s66567" name="Equation" r:id="rId3" imgW="6642000" imgH="248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r-HR" smtClean="0">
                <a:latin typeface="Arial" charset="0"/>
              </a:rPr>
              <a:t>Postupak rješavanja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76288" y="1557338"/>
            <a:ext cx="8097837" cy="46482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hr-HR" sz="2400" smtClean="0">
                <a:latin typeface="Arial" charset="0"/>
              </a:rPr>
              <a:t>c) Kapacitet kanala je definiran kao maksimum transinformacije, pri čemu se maksimizacija provodi po razdiobama vjerojatnosti pojave simbola na ulazu.</a:t>
            </a:r>
          </a:p>
          <a:p>
            <a:pPr>
              <a:buFont typeface="Symbol" pitchFamily="18" charset="2"/>
              <a:buNone/>
            </a:pPr>
            <a:r>
              <a:rPr lang="hr-HR" sz="2400" smtClean="0">
                <a:latin typeface="Arial" charset="0"/>
              </a:rPr>
              <a:t> </a:t>
            </a: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1208088" y="3055938"/>
          <a:ext cx="6192837" cy="2459037"/>
        </p:xfrm>
        <a:graphic>
          <a:graphicData uri="http://schemas.openxmlformats.org/presentationml/2006/ole">
            <p:oleObj spid="_x0000_s72712" name="Equation" r:id="rId3" imgW="186660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Konačno rješenje zadatka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742950" y="1412875"/>
            <a:ext cx="8420100" cy="4824413"/>
          </a:xfrm>
        </p:spPr>
        <p:txBody>
          <a:bodyPr/>
          <a:lstStyle/>
          <a:p>
            <a:pPr marL="533400" indent="-533400">
              <a:buFont typeface="Symbol" pitchFamily="18" charset="2"/>
              <a:buNone/>
            </a:pPr>
            <a:r>
              <a:rPr lang="hr-HR" dirty="0" smtClean="0">
                <a:latin typeface="Arial" charset="0"/>
              </a:rPr>
              <a:t>a)  H(X)=2 [bit/simbol]</a:t>
            </a:r>
          </a:p>
          <a:p>
            <a:pPr marL="533400" indent="-533400">
              <a:buFont typeface="Symbol" pitchFamily="18" charset="2"/>
              <a:buNone/>
            </a:pPr>
            <a:r>
              <a:rPr lang="hr-HR" dirty="0" smtClean="0">
                <a:latin typeface="Arial" charset="0"/>
              </a:rPr>
              <a:t>	H(Y)=1,75 [bit/simbol]</a:t>
            </a:r>
          </a:p>
          <a:p>
            <a:pPr marL="533400" indent="-533400">
              <a:buFont typeface="Symbol" pitchFamily="18" charset="2"/>
              <a:buNone/>
            </a:pPr>
            <a:endParaRPr lang="hr-HR" dirty="0" smtClean="0">
              <a:latin typeface="Arial" charset="0"/>
            </a:endParaRPr>
          </a:p>
          <a:p>
            <a:pPr marL="533400" indent="-533400">
              <a:buFont typeface="Symbol" pitchFamily="18" charset="2"/>
              <a:buNone/>
            </a:pPr>
            <a:r>
              <a:rPr lang="hr-HR" dirty="0" smtClean="0">
                <a:latin typeface="Arial" charset="0"/>
              </a:rPr>
              <a:t>b)  H(X,Y)=3,375 [bit/simbol]</a:t>
            </a:r>
            <a:br>
              <a:rPr lang="hr-HR" dirty="0" smtClean="0">
                <a:latin typeface="Arial" charset="0"/>
              </a:rPr>
            </a:br>
            <a:r>
              <a:rPr lang="hr-HR" dirty="0" smtClean="0">
                <a:latin typeface="Arial" charset="0"/>
              </a:rPr>
              <a:t>H(Y|X)=1,375 [bit/simbol]</a:t>
            </a:r>
            <a:br>
              <a:rPr lang="hr-HR" dirty="0" smtClean="0">
                <a:latin typeface="Arial" charset="0"/>
              </a:rPr>
            </a:br>
            <a:r>
              <a:rPr lang="hr-HR" dirty="0" smtClean="0">
                <a:latin typeface="Arial" charset="0"/>
              </a:rPr>
              <a:t>I(X;Y)=</a:t>
            </a:r>
            <a:r>
              <a:rPr lang="hr-HR" dirty="0" smtClean="0">
                <a:latin typeface="Arial" charset="0"/>
              </a:rPr>
              <a:t>0,375 [bit/simbol]</a:t>
            </a:r>
            <a:endParaRPr lang="hr-HR" dirty="0" smtClean="0"/>
          </a:p>
          <a:p>
            <a:pPr marL="533400" indent="-533400">
              <a:buFont typeface="Symbol" pitchFamily="18" charset="2"/>
              <a:buNone/>
            </a:pPr>
            <a:endParaRPr lang="hr-HR" sz="2000" dirty="0" smtClean="0">
              <a:latin typeface="Arial" charset="0"/>
            </a:endParaRPr>
          </a:p>
          <a:p>
            <a:pPr marL="533400" indent="-533400">
              <a:buFont typeface="Symbol" pitchFamily="18" charset="2"/>
              <a:buNone/>
            </a:pPr>
            <a:r>
              <a:rPr lang="hr-HR" dirty="0" smtClean="0">
                <a:latin typeface="Arial" charset="0"/>
              </a:rPr>
              <a:t>c)	</a:t>
            </a:r>
            <a:r>
              <a:rPr lang="hr-HR" dirty="0" smtClean="0">
                <a:latin typeface="Arial" charset="0"/>
              </a:rPr>
              <a:t>C=0,375 [bit/simbol]</a:t>
            </a:r>
            <a:r>
              <a:rPr lang="hr-HR" sz="2000" dirty="0" smtClean="0">
                <a:latin typeface="Arial" charset="0"/>
              </a:rPr>
              <a:t>	</a:t>
            </a:r>
          </a:p>
          <a:p>
            <a:pPr marL="533400" indent="-533400">
              <a:buFont typeface="Symbol" pitchFamily="18" charset="2"/>
              <a:buNone/>
            </a:pPr>
            <a:r>
              <a:rPr lang="hr-HR" sz="2000" dirty="0" smtClean="0">
                <a:latin typeface="Arial" charset="0"/>
              </a:rPr>
              <a:t>     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F78723-AF15-432C-94B7-E50CA17A1BD7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9736</TotalTime>
  <Words>407</Words>
  <Application>Microsoft Office PowerPoint</Application>
  <PresentationFormat>A4 Paper (210x297 mm)</PresentationFormat>
  <Paragraphs>57</Paragraphs>
  <Slides>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FER-ZTE</vt:lpstr>
      <vt:lpstr>Picture</vt:lpstr>
      <vt:lpstr>Equation</vt:lpstr>
      <vt:lpstr>Microsoft Equation 3.0</vt:lpstr>
      <vt:lpstr>Domaća zadaća iz predmeta “Teorija informacije”  ak. godina 2011./2012.  Studenti podgrupe:  Marin Galić Mateja Kaurloto Antonia Kojundžić  Josip Marić   Datum zadavanja zadatka: 11.10.2011.</vt:lpstr>
      <vt:lpstr>Tekst zadatka</vt:lpstr>
      <vt:lpstr>Postupak rješavanja</vt:lpstr>
      <vt:lpstr>Postupak rješavanja</vt:lpstr>
      <vt:lpstr>Postupak rješavanja- nastavak</vt:lpstr>
      <vt:lpstr>Postupak rješavanja</vt:lpstr>
      <vt:lpstr>Konačno rješenje zadatka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Marin</cp:lastModifiedBy>
  <cp:revision>764</cp:revision>
  <cp:lastPrinted>1999-11-21T14:51:04Z</cp:lastPrinted>
  <dcterms:created xsi:type="dcterms:W3CDTF">1999-09-14T12:56:42Z</dcterms:created>
  <dcterms:modified xsi:type="dcterms:W3CDTF">2011-10-16T20:31:15Z</dcterms:modified>
</cp:coreProperties>
</file>