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321" r:id="rId2"/>
    <p:sldId id="318" r:id="rId3"/>
    <p:sldId id="302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20" r:id="rId13"/>
  </p:sldIdLst>
  <p:sldSz cx="9906000" cy="6858000" type="A4"/>
  <p:notesSz cx="6781800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4FE"/>
    <a:srgbClr val="1A06AC"/>
    <a:srgbClr val="0033CC"/>
    <a:srgbClr val="FFFFFF"/>
    <a:srgbClr val="808080"/>
    <a:srgbClr val="660033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7347" autoAdjust="0"/>
    <p:restoredTop sz="73180" autoAdjust="0"/>
  </p:normalViewPr>
  <p:slideViewPr>
    <p:cSldViewPr>
      <p:cViewPr varScale="1">
        <p:scale>
          <a:sx n="83" d="100"/>
          <a:sy n="83" d="100"/>
        </p:scale>
        <p:origin x="-1020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127"/>
        <p:guide pos="213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2.wmf"/><Relationship Id="rId1" Type="http://schemas.openxmlformats.org/officeDocument/2006/relationships/image" Target="../media/image24.wmf"/><Relationship Id="rId4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 eaLnBrk="0" hangingPunct="0">
              <a:lnSpc>
                <a:spcPct val="100000"/>
              </a:lnSpc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 eaLnBrk="0" hangingPunct="0">
              <a:lnSpc>
                <a:spcPct val="100000"/>
              </a:lnSpc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C3BFDA7-BDB3-42B3-A1D9-8184DB2F3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 eaLnBrk="0" hangingPunct="0">
              <a:lnSpc>
                <a:spcPct val="100000"/>
              </a:lnSpc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4136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6463"/>
            <a:ext cx="497522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 eaLnBrk="0" hangingPunct="0">
              <a:lnSpc>
                <a:spcPct val="100000"/>
              </a:lnSpc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ACD15A2-E74A-4DE7-8B86-3D3B04BA44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7DBA67-A5C6-4D3E-B481-4314A4CF03E4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ABA4F-0EBD-4522-A06E-F89BA00E8FCE}" type="slidenum">
              <a:rPr lang="fr-FR" smtClean="0">
                <a:cs typeface="Arial" charset="0"/>
              </a:rPr>
              <a:pPr/>
              <a:t>3</a:t>
            </a:fld>
            <a:endParaRPr lang="fr-FR" smtClean="0">
              <a:cs typeface="Arial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16737" name="Picture" r:id="rId3" imgW="708104" imgH="1156204" progId="Word.Picture.8">
              <p:embed/>
            </p:oleObj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5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25953" name="Picture" r:id="rId3" imgW="708104" imgH="115620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B0AC7-E714-4435-850B-809781131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5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26977" name="Picture" r:id="rId3" imgW="708104" imgH="1156204" progId="Word.Picture.8">
              <p:embed/>
            </p:oleObj>
          </a:graphicData>
        </a:graphic>
      </p:graphicFrame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18FBE-EF81-43CE-9507-041A3E28F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5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17761" name="Picture" r:id="rId3" imgW="708104" imgH="115620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26219-A6EE-4115-9AF0-225DBA88C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5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18785" name="Picture" r:id="rId3" imgW="708104" imgH="115620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72F37-2E6D-46BF-89B4-04EF9EC19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6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7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19809" name="Picture" r:id="rId3" imgW="708104" imgH="115620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0ADE8-7BFC-4A55-B60F-0F7A01C7F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8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9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20833" name="Picture" r:id="rId3" imgW="708104" imgH="115620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10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422BF-3EBB-49FA-8D6E-DAB88DE52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4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5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21857" name="Picture" r:id="rId3" imgW="708104" imgH="115620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52557-B7AD-4C41-9B40-F081AE292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3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4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22881" name="Picture" r:id="rId3" imgW="708104" imgH="1156204" progId="Word.Picture.8">
              <p:embed/>
            </p:oleObj>
          </a:graphicData>
        </a:graphic>
      </p:graphicFrame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5DB23-DE52-49D4-847D-A5406842C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6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7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23905" name="Picture" r:id="rId3" imgW="708104" imgH="115620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755FB-2BBA-4CCD-8FA4-DDEF26352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6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7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24929" name="Picture" r:id="rId3" imgW="708104" imgH="115620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F8C4F-0800-476E-B455-75F8E6C9A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026" name="Picture" r:id="rId14" imgW="708104" imgH="1156204" progId="Word.Picture.8">
              <p:embed/>
            </p:oleObj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76CEDF8-9B78-47CD-861D-5C40FA14E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88913"/>
            <a:ext cx="8915400" cy="2193925"/>
          </a:xfrm>
        </p:spPr>
        <p:txBody>
          <a:bodyPr/>
          <a:lstStyle/>
          <a:p>
            <a:pPr algn="ctr"/>
            <a:r>
              <a:rPr lang="hr-HR" sz="3600" smtClean="0"/>
              <a:t>Domaća zadaća iz predmeta</a:t>
            </a:r>
            <a:br>
              <a:rPr lang="hr-HR" sz="3600" smtClean="0"/>
            </a:br>
            <a:r>
              <a:rPr lang="hr-HR" sz="3600" smtClean="0"/>
              <a:t>“Teorija informacije”</a:t>
            </a:r>
            <a:r>
              <a:rPr lang="hr-HR" sz="4400" smtClean="0">
                <a:latin typeface="Arial" charset="0"/>
              </a:rPr>
              <a:t/>
            </a:r>
            <a:br>
              <a:rPr lang="hr-HR" sz="4400" smtClean="0">
                <a:latin typeface="Arial" charset="0"/>
              </a:rPr>
            </a:br>
            <a:r>
              <a:rPr lang="hr-HR" sz="2800" smtClean="0"/>
              <a:t>ak. godina 20</a:t>
            </a:r>
            <a:r>
              <a:rPr lang="hr-HR" sz="2800" smtClean="0">
                <a:latin typeface="Arial" charset="0"/>
              </a:rPr>
              <a:t>11</a:t>
            </a:r>
            <a:r>
              <a:rPr lang="hr-HR" sz="2800" smtClean="0"/>
              <a:t>./2012.</a:t>
            </a:r>
            <a:r>
              <a:rPr lang="hr-HR" smtClean="0"/>
              <a:t> </a:t>
            </a:r>
            <a:br>
              <a:rPr lang="hr-HR" smtClean="0"/>
            </a:br>
            <a:r>
              <a:rPr lang="hr-HR" sz="2000" smtClean="0"/>
              <a:t>predavač: </a:t>
            </a:r>
            <a:r>
              <a:rPr lang="en-US" sz="2000" b="1" smtClean="0"/>
              <a:t>Prof.dr.sc.</a:t>
            </a:r>
            <a:r>
              <a:rPr lang="en-US" sz="2000" smtClean="0"/>
              <a:t> </a:t>
            </a:r>
            <a:r>
              <a:rPr lang="hr-HR" sz="2000" smtClean="0"/>
              <a:t>Alen Bažant</a:t>
            </a:r>
            <a:endParaRPr lang="en-US" sz="2000" smtClean="0"/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63663" y="2852738"/>
            <a:ext cx="5927725" cy="3240087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 typeface="Symbol" pitchFamily="18" charset="2"/>
              <a:buNone/>
            </a:pPr>
            <a:r>
              <a:rPr lang="hr-HR" smtClean="0">
                <a:solidFill>
                  <a:srgbClr val="000000"/>
                </a:solidFill>
                <a:latin typeface="Arial" charset="0"/>
              </a:rPr>
              <a:t>Studenti podgrupe </a:t>
            </a:r>
            <a:r>
              <a:rPr lang="hr-HR" smtClean="0">
                <a:solidFill>
                  <a:srgbClr val="000000"/>
                </a:solidFill>
              </a:rPr>
              <a:t>6:</a:t>
            </a:r>
          </a:p>
          <a:p>
            <a:pPr marL="0" indent="0" algn="just">
              <a:lnSpc>
                <a:spcPct val="90000"/>
              </a:lnSpc>
              <a:buFont typeface="Symbol" pitchFamily="18" charset="2"/>
              <a:buNone/>
            </a:pPr>
            <a:r>
              <a:rPr lang="hr-HR" smtClean="0">
                <a:solidFill>
                  <a:srgbClr val="000000"/>
                </a:solidFill>
              </a:rPr>
              <a:t>Arsen Pavasović</a:t>
            </a:r>
            <a:r>
              <a:rPr lang="hr-HR" smtClean="0"/>
              <a:t> </a:t>
            </a:r>
            <a:r>
              <a:rPr lang="hr-HR" smtClean="0">
                <a:latin typeface="Arial" charset="0"/>
              </a:rPr>
              <a:t>	</a:t>
            </a:r>
            <a:r>
              <a:rPr lang="hr-HR" smtClean="0"/>
              <a:t>0036448912       			      (IZLAGAČ)</a:t>
            </a:r>
          </a:p>
          <a:p>
            <a:pPr marL="0" indent="0" algn="just">
              <a:lnSpc>
                <a:spcPct val="90000"/>
              </a:lnSpc>
              <a:buFont typeface="Symbol" pitchFamily="18" charset="2"/>
              <a:buNone/>
            </a:pPr>
            <a:r>
              <a:rPr lang="hr-HR" smtClean="0">
                <a:solidFill>
                  <a:srgbClr val="000000"/>
                </a:solidFill>
              </a:rPr>
              <a:t>Gloria Godec</a:t>
            </a:r>
            <a:r>
              <a:rPr lang="hr-HR" smtClean="0"/>
              <a:t>            0036451395</a:t>
            </a:r>
          </a:p>
          <a:p>
            <a:pPr marL="0" indent="0" algn="just">
              <a:lnSpc>
                <a:spcPct val="90000"/>
              </a:lnSpc>
              <a:buFont typeface="Symbol" pitchFamily="18" charset="2"/>
              <a:buNone/>
            </a:pPr>
            <a:r>
              <a:rPr lang="hr-HR" smtClean="0">
                <a:solidFill>
                  <a:srgbClr val="000000"/>
                </a:solidFill>
              </a:rPr>
              <a:t>Ina Franjić</a:t>
            </a:r>
            <a:r>
              <a:rPr lang="hr-HR" smtClean="0"/>
              <a:t>                0036447273</a:t>
            </a:r>
          </a:p>
          <a:p>
            <a:pPr marL="0" indent="0" algn="just">
              <a:lnSpc>
                <a:spcPct val="90000"/>
              </a:lnSpc>
              <a:buFont typeface="Symbol" pitchFamily="18" charset="2"/>
              <a:buNone/>
            </a:pPr>
            <a:r>
              <a:rPr lang="hr-HR" smtClean="0">
                <a:solidFill>
                  <a:srgbClr val="000000"/>
                </a:solidFill>
              </a:rPr>
              <a:t>Hrvoje Pauković</a:t>
            </a:r>
            <a:r>
              <a:rPr lang="hr-HR" smtClean="0"/>
              <a:t>       0036451717	</a:t>
            </a:r>
            <a:r>
              <a:rPr lang="en-US" smtClean="0"/>
              <a:t> </a:t>
            </a:r>
          </a:p>
        </p:txBody>
      </p:sp>
      <p:sp>
        <p:nvSpPr>
          <p:cNvPr id="91139" name="Text Box 4"/>
          <p:cNvSpPr txBox="1">
            <a:spLocks noChangeArrowheads="1"/>
          </p:cNvSpPr>
          <p:nvPr/>
        </p:nvSpPr>
        <p:spPr bwMode="auto">
          <a:xfrm>
            <a:off x="5888038" y="6276975"/>
            <a:ext cx="4017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600">
                <a:solidFill>
                  <a:srgbClr val="000000"/>
                </a:solidFill>
                <a:latin typeface="Arial" charset="0"/>
              </a:rPr>
              <a:t>Datum zadavanja zadatka: 11.10.2011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3050" y="188913"/>
            <a:ext cx="8420100" cy="1143000"/>
          </a:xfrm>
        </p:spPr>
        <p:txBody>
          <a:bodyPr/>
          <a:lstStyle/>
          <a:p>
            <a:r>
              <a:rPr lang="hr-HR" sz="2800" b="1" smtClean="0">
                <a:latin typeface="Arial" charset="0"/>
              </a:rPr>
              <a:t>c) Entropija šuma H(Y|X);</a:t>
            </a:r>
          </a:p>
        </p:txBody>
      </p:sp>
      <p:sp>
        <p:nvSpPr>
          <p:cNvPr id="706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42950" y="1524000"/>
            <a:ext cx="8458200" cy="46482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hr-HR" sz="2400" smtClean="0">
                <a:latin typeface="Arial" charset="0"/>
              </a:rPr>
              <a:t>Nakon što smo izračunali H(X,Y), jednostavno možemo izračunati H(Y|X):</a:t>
            </a:r>
          </a:p>
        </p:txBody>
      </p:sp>
      <p:sp>
        <p:nvSpPr>
          <p:cNvPr id="70672" name="Rectangle 6"/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r-Latn-CS"/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136650" y="2565400"/>
          <a:ext cx="4706938" cy="403225"/>
        </p:xfrm>
        <a:graphic>
          <a:graphicData uri="http://schemas.openxmlformats.org/presentationml/2006/ole">
            <p:oleObj spid="_x0000_s70661" name="Equation" r:id="rId3" imgW="2336760" imgH="203040" progId="Equation.3">
              <p:embed/>
            </p:oleObj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>
            <p:ph sz="half" idx="4294967295"/>
          </p:nvPr>
        </p:nvGraphicFramePr>
        <p:xfrm>
          <a:off x="5816600" y="2565400"/>
          <a:ext cx="1635125" cy="441325"/>
        </p:xfrm>
        <a:graphic>
          <a:graphicData uri="http://schemas.openxmlformats.org/presentationml/2006/ole">
            <p:oleObj spid="_x0000_s70663" name="Equation" r:id="rId4" imgW="799920" imgH="215640" progId="Equation.3">
              <p:embed/>
            </p:oleObj>
          </a:graphicData>
        </a:graphic>
      </p:graphicFrame>
      <p:grpSp>
        <p:nvGrpSpPr>
          <p:cNvPr id="70673" name="Group 14"/>
          <p:cNvGrpSpPr>
            <a:grpSpLocks/>
          </p:cNvGrpSpPr>
          <p:nvPr/>
        </p:nvGrpSpPr>
        <p:grpSpPr bwMode="auto">
          <a:xfrm>
            <a:off x="1136650" y="2565400"/>
            <a:ext cx="6315075" cy="441325"/>
            <a:chOff x="716" y="1616"/>
            <a:chExt cx="3978" cy="278"/>
          </a:xfrm>
        </p:grpSpPr>
        <p:graphicFrame>
          <p:nvGraphicFramePr>
            <p:cNvPr id="70668" name="Object 12"/>
            <p:cNvGraphicFramePr>
              <a:graphicFrameLocks noChangeAspect="1"/>
            </p:cNvGraphicFramePr>
            <p:nvPr/>
          </p:nvGraphicFramePr>
          <p:xfrm>
            <a:off x="716" y="1616"/>
            <a:ext cx="2965" cy="254"/>
          </p:xfrm>
          <a:graphic>
            <a:graphicData uri="http://schemas.openxmlformats.org/presentationml/2006/ole">
              <p:oleObj spid="_x0000_s70668" name="Equation" r:id="rId5" imgW="2336760" imgH="203040" progId="Equation.3">
                <p:embed/>
              </p:oleObj>
            </a:graphicData>
          </a:graphic>
        </p:graphicFrame>
        <p:graphicFrame>
          <p:nvGraphicFramePr>
            <p:cNvPr id="70669" name="Object 13"/>
            <p:cNvGraphicFramePr>
              <a:graphicFrameLocks noChangeAspect="1"/>
            </p:cNvGraphicFramePr>
            <p:nvPr/>
          </p:nvGraphicFramePr>
          <p:xfrm>
            <a:off x="3664" y="1616"/>
            <a:ext cx="1030" cy="278"/>
          </p:xfrm>
          <a:graphic>
            <a:graphicData uri="http://schemas.openxmlformats.org/presentationml/2006/ole">
              <p:oleObj spid="_x0000_s70669" name="Equation" r:id="rId6" imgW="799920" imgH="215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73050" y="188913"/>
            <a:ext cx="8420100" cy="1143000"/>
          </a:xfrm>
        </p:spPr>
        <p:txBody>
          <a:bodyPr/>
          <a:lstStyle/>
          <a:p>
            <a:r>
              <a:rPr lang="hr-HR" sz="2800" b="1" smtClean="0">
                <a:latin typeface="Arial" charset="0"/>
              </a:rPr>
              <a:t>d) Transinformacija u kanalu</a:t>
            </a:r>
            <a:endParaRPr lang="en-US" sz="2800" b="1" smtClean="0">
              <a:latin typeface="Arial" charset="0"/>
            </a:endParaRPr>
          </a:p>
        </p:txBody>
      </p:sp>
      <p:sp>
        <p:nvSpPr>
          <p:cNvPr id="7373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42950" y="1524000"/>
            <a:ext cx="8242300" cy="46482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hr-HR" sz="1800" smtClean="0">
                <a:latin typeface="Arial" charset="0"/>
              </a:rPr>
              <a:t>Po definiciji, transinformaciju računamo prema formuli:</a:t>
            </a:r>
          </a:p>
          <a:p>
            <a:pPr>
              <a:buFont typeface="Symbol" pitchFamily="18" charset="2"/>
              <a:buNone/>
            </a:pPr>
            <a:endParaRPr lang="hr-HR" sz="1800" smtClean="0">
              <a:latin typeface="Arial" charset="0"/>
            </a:endParaRPr>
          </a:p>
          <a:p>
            <a:pPr>
              <a:buFont typeface="Symbol" pitchFamily="18" charset="2"/>
              <a:buNone/>
            </a:pPr>
            <a:endParaRPr lang="hr-HR" sz="1600" smtClean="0">
              <a:latin typeface="Arial" charset="0"/>
            </a:endParaRPr>
          </a:p>
          <a:p>
            <a:pPr>
              <a:buFont typeface="Symbol" pitchFamily="18" charset="2"/>
              <a:buNone/>
            </a:pPr>
            <a:endParaRPr lang="hr-HR" sz="1600" smtClean="0">
              <a:latin typeface="Arial" charset="0"/>
            </a:endParaRPr>
          </a:p>
          <a:p>
            <a:pPr>
              <a:buFont typeface="Symbol" pitchFamily="18" charset="2"/>
              <a:buNone/>
            </a:pPr>
            <a:endParaRPr lang="hr-HR" sz="1600" smtClean="0">
              <a:latin typeface="Arial" charset="0"/>
            </a:endParaRPr>
          </a:p>
          <a:p>
            <a:pPr>
              <a:buFont typeface="Symbol" pitchFamily="18" charset="2"/>
              <a:buNone/>
            </a:pPr>
            <a:r>
              <a:rPr lang="hr-HR" sz="1800" smtClean="0">
                <a:latin typeface="Arial" charset="0"/>
              </a:rPr>
              <a:t>Nama je povoljnija (s obzirom na izračunate vrijednosti) formula:</a:t>
            </a:r>
            <a:br>
              <a:rPr lang="hr-HR" sz="1800" smtClean="0">
                <a:latin typeface="Arial" charset="0"/>
              </a:rPr>
            </a:br>
            <a:endParaRPr lang="hr-HR" sz="1800" smtClean="0">
              <a:latin typeface="Arial" charset="0"/>
            </a:endParaRP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281113" y="1916113"/>
          <a:ext cx="4194175" cy="858837"/>
        </p:xfrm>
        <a:graphic>
          <a:graphicData uri="http://schemas.openxmlformats.org/presentationml/2006/ole">
            <p:oleObj spid="_x0000_s73733" name="Equation" r:id="rId3" imgW="2692080" imgH="469800" progId="Equation.3">
              <p:embed/>
            </p:oleObj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5673725" y="2060575"/>
          <a:ext cx="1843088" cy="488950"/>
        </p:xfrm>
        <a:graphic>
          <a:graphicData uri="http://schemas.openxmlformats.org/presentationml/2006/ole">
            <p:oleObj spid="_x0000_s73734" name="Equation" r:id="rId4" imgW="799920" imgH="215640" progId="Equation.3">
              <p:embed/>
            </p:oleObj>
          </a:graphicData>
        </a:graphic>
      </p:graphicFrame>
      <p:sp>
        <p:nvSpPr>
          <p:cNvPr id="7373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r-Latn-CS"/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1352550" y="3716338"/>
          <a:ext cx="5256213" cy="2047875"/>
        </p:xfrm>
        <a:graphic>
          <a:graphicData uri="http://schemas.openxmlformats.org/presentationml/2006/ole">
            <p:oleObj spid="_x0000_s73735" name="Equation" r:id="rId5" imgW="2857320" imgH="1117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6" name="Title 1"/>
          <p:cNvSpPr>
            <a:spLocks noGrp="1"/>
          </p:cNvSpPr>
          <p:nvPr>
            <p:ph type="title"/>
          </p:nvPr>
        </p:nvSpPr>
        <p:spPr>
          <a:xfrm>
            <a:off x="273050" y="188913"/>
            <a:ext cx="8420100" cy="1143000"/>
          </a:xfrm>
        </p:spPr>
        <p:txBody>
          <a:bodyPr/>
          <a:lstStyle/>
          <a:p>
            <a:r>
              <a:rPr lang="hr-HR" sz="2800" smtClean="0"/>
              <a:t>Konačno rješenje zadatka</a:t>
            </a:r>
          </a:p>
        </p:txBody>
      </p:sp>
      <p:sp>
        <p:nvSpPr>
          <p:cNvPr id="49167" name="Rectangle 11"/>
          <p:cNvSpPr>
            <a:spLocks noChangeArrowheads="1"/>
          </p:cNvSpPr>
          <p:nvPr/>
        </p:nvSpPr>
        <p:spPr bwMode="auto">
          <a:xfrm>
            <a:off x="539750" y="1773238"/>
            <a:ext cx="6911975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lphaLcParenR"/>
            </a:pPr>
            <a:r>
              <a:rPr lang="hr-HR" sz="2000">
                <a:solidFill>
                  <a:srgbClr val="000000"/>
                </a:solidFill>
                <a:latin typeface="Arial" charset="0"/>
              </a:rPr>
              <a:t>Entropija ulaznih simbola H(X)=</a:t>
            </a:r>
          </a:p>
          <a:p>
            <a:pPr marL="342900" indent="-342900"/>
            <a:r>
              <a:rPr lang="hr-HR" sz="2000">
                <a:solidFill>
                  <a:srgbClr val="000000"/>
                </a:solidFill>
                <a:latin typeface="Arial" charset="0"/>
              </a:rPr>
              <a:t>	=4.3923 </a:t>
            </a:r>
            <a:r>
              <a:rPr lang="hr-HR" sz="2000" i="1">
                <a:solidFill>
                  <a:srgbClr val="000000"/>
                </a:solidFill>
                <a:latin typeface="Arial" charset="0"/>
              </a:rPr>
              <a:t>[bit/simbol]</a:t>
            </a:r>
          </a:p>
          <a:p>
            <a:pPr marL="342900" indent="-342900"/>
            <a:endParaRPr lang="hr-HR" sz="2000">
              <a:solidFill>
                <a:srgbClr val="000000"/>
              </a:solidFill>
              <a:latin typeface="Arial" charset="0"/>
            </a:endParaRPr>
          </a:p>
          <a:p>
            <a:pPr marL="342900" indent="-342900"/>
            <a:r>
              <a:rPr lang="hr-HR" sz="2000">
                <a:solidFill>
                  <a:srgbClr val="000000"/>
                </a:solidFill>
                <a:latin typeface="Arial" charset="0"/>
              </a:rPr>
              <a:t>b) Entropija izlaznih simbola H(Y)=</a:t>
            </a:r>
          </a:p>
          <a:p>
            <a:pPr marL="342900" indent="-342900"/>
            <a:r>
              <a:rPr lang="hr-HR" sz="2000">
                <a:solidFill>
                  <a:srgbClr val="000000"/>
                </a:solidFill>
                <a:latin typeface="Arial" charset="0"/>
              </a:rPr>
              <a:t>	=4.3923 </a:t>
            </a:r>
            <a:r>
              <a:rPr lang="hr-HR" sz="2000" i="1">
                <a:solidFill>
                  <a:srgbClr val="000000"/>
                </a:solidFill>
                <a:latin typeface="Arial" charset="0"/>
              </a:rPr>
              <a:t>[bit/simbol]</a:t>
            </a:r>
          </a:p>
          <a:p>
            <a:pPr marL="342900" indent="-342900"/>
            <a:endParaRPr lang="hr-HR" sz="2000">
              <a:solidFill>
                <a:srgbClr val="000000"/>
              </a:solidFill>
              <a:latin typeface="Arial" charset="0"/>
            </a:endParaRPr>
          </a:p>
          <a:p>
            <a:pPr marL="342900" indent="-342900"/>
            <a:r>
              <a:rPr lang="hr-HR" sz="2000">
                <a:solidFill>
                  <a:srgbClr val="000000"/>
                </a:solidFill>
                <a:latin typeface="Arial" charset="0"/>
              </a:rPr>
              <a:t>c) Entropija šuma H(Y|X) = 5.7632 </a:t>
            </a:r>
            <a:r>
              <a:rPr lang="hr-HR" sz="2000" i="1">
                <a:solidFill>
                  <a:srgbClr val="000000"/>
                </a:solidFill>
                <a:latin typeface="Arial" charset="0"/>
              </a:rPr>
              <a:t>[bit/simbol]</a:t>
            </a:r>
          </a:p>
          <a:p>
            <a:pPr marL="342900" indent="-342900"/>
            <a:endParaRPr lang="hr-HR" sz="2000">
              <a:solidFill>
                <a:srgbClr val="000000"/>
              </a:solidFill>
              <a:latin typeface="Arial" charset="0"/>
            </a:endParaRPr>
          </a:p>
          <a:p>
            <a:pPr marL="342900" indent="-342900"/>
            <a:r>
              <a:rPr lang="hr-HR" sz="2000">
                <a:solidFill>
                  <a:srgbClr val="000000"/>
                </a:solidFill>
                <a:latin typeface="Arial" charset="0"/>
              </a:rPr>
              <a:t>d) Transinformacija u kanalu I(X,Y)= 3.0214 </a:t>
            </a:r>
            <a:r>
              <a:rPr lang="hr-HR" sz="2000" i="1">
                <a:solidFill>
                  <a:srgbClr val="000000"/>
                </a:solidFill>
                <a:latin typeface="Arial" charset="0"/>
              </a:rPr>
              <a:t>[bit/simbol]</a:t>
            </a:r>
            <a:endParaRPr lang="en-US" sz="2000" i="1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4716463" y="1628775"/>
          <a:ext cx="2305050" cy="738188"/>
        </p:xfrm>
        <a:graphic>
          <a:graphicData uri="http://schemas.openxmlformats.org/presentationml/2006/ole">
            <p:oleObj spid="_x0000_s49164" name="Equation" r:id="rId3" imgW="1346200" imgH="431800" progId="Equation.3">
              <p:embed/>
            </p:oleObj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4691063" y="2481263"/>
          <a:ext cx="2898775" cy="774700"/>
        </p:xfrm>
        <a:graphic>
          <a:graphicData uri="http://schemas.openxmlformats.org/presentationml/2006/ole">
            <p:oleObj spid="_x0000_s49165" name="Equation" r:id="rId4" imgW="1384200" imgH="444240" progId="Equation.3">
              <p:embed/>
            </p:oleObj>
          </a:graphicData>
        </a:graphic>
      </p:graphicFrame>
      <p:sp>
        <p:nvSpPr>
          <p:cNvPr id="49168" name="Rectangle 14"/>
          <p:cNvSpPr>
            <a:spLocks noChangeArrowheads="1"/>
          </p:cNvSpPr>
          <p:nvPr/>
        </p:nvSpPr>
        <p:spPr bwMode="auto">
          <a:xfrm>
            <a:off x="3851275" y="3573463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hr-HR" sz="18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endParaRPr lang="hr-HR" sz="280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7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8420100" cy="1143000"/>
          </a:xfrm>
        </p:spPr>
        <p:txBody>
          <a:bodyPr/>
          <a:lstStyle/>
          <a:p>
            <a:r>
              <a:rPr lang="hr-HR" sz="2800" b="1" smtClean="0">
                <a:latin typeface="Arial" charset="0"/>
              </a:rPr>
              <a:t>Zadatak 6:</a:t>
            </a:r>
            <a:endParaRPr lang="en-US" sz="2800" b="1" smtClean="0">
              <a:latin typeface="Arial" charset="0"/>
            </a:endParaRPr>
          </a:p>
        </p:txBody>
      </p:sp>
      <p:sp>
        <p:nvSpPr>
          <p:cNvPr id="45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381125"/>
            <a:ext cx="9105900" cy="4833938"/>
          </a:xfrm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hr-HR" sz="1900" smtClean="0">
                <a:solidFill>
                  <a:srgbClr val="000000"/>
                </a:solidFill>
              </a:rPr>
              <a:t> Izvor diskretne informacije generira s jednakom vjerojatnošću simbole u obliku cijelih brojeva od -10 do 10, uključujući i nulu. Radi prijenosa do odredišta svaki simbol se pretvara u odgovarajući signal i predaje prijenosnom sustavu. Uslijed djelovanja smetni vjerojatnosti prijema signala su sljedeće:</a:t>
            </a:r>
            <a:endParaRPr lang="hr-HR" sz="1900" i="1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hr-HR" sz="1900" smtClean="0">
                <a:solidFill>
                  <a:srgbClr val="000000"/>
                </a:solidFill>
              </a:rPr>
              <a:t>	                               	</a:t>
            </a:r>
            <a:endParaRPr lang="hr-HR" sz="1900" i="1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hr-HR" sz="1900" smtClean="0">
                <a:solidFill>
                  <a:srgbClr val="000000"/>
                </a:solidFill>
              </a:rPr>
              <a:t>	</a:t>
            </a:r>
            <a:endParaRPr lang="hr-HR" sz="190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hr-HR" sz="190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hr-HR" sz="190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hr-HR" sz="190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hr-HR" sz="1900" smtClean="0">
                <a:solidFill>
                  <a:srgbClr val="000000"/>
                </a:solidFill>
              </a:rPr>
              <a:t>Napomena:</a:t>
            </a:r>
            <a:r>
              <a:rPr lang="hr-HR" sz="190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hr-HR" sz="1800" i="1" smtClean="0">
                <a:latin typeface="Arial" charset="0"/>
              </a:rPr>
              <a:t>x</a:t>
            </a:r>
            <a:r>
              <a:rPr lang="hr-HR" sz="1800" baseline="-25000" smtClean="0">
                <a:latin typeface="Arial" charset="0"/>
              </a:rPr>
              <a:t>21</a:t>
            </a:r>
            <a:r>
              <a:rPr lang="hr-HR" sz="190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hr-HR" sz="1900" smtClean="0">
                <a:solidFill>
                  <a:srgbClr val="000000"/>
                </a:solidFill>
              </a:rPr>
              <a:t>odnosno </a:t>
            </a:r>
            <a:r>
              <a:rPr lang="hr-HR" sz="1900" smtClean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hr-HR" sz="1900" baseline="-25000" smtClean="0">
                <a:solidFill>
                  <a:srgbClr val="000000"/>
                </a:solidFill>
                <a:latin typeface="Arial" charset="0"/>
              </a:rPr>
              <a:t>21</a:t>
            </a:r>
            <a:r>
              <a:rPr lang="hr-HR" sz="1900" smtClean="0">
                <a:solidFill>
                  <a:srgbClr val="000000"/>
                </a:solidFill>
                <a:latin typeface="Arial" charset="0"/>
              </a:rPr>
              <a:t> , </a:t>
            </a:r>
            <a:r>
              <a:rPr lang="hr-HR" sz="1900" smtClean="0">
                <a:solidFill>
                  <a:srgbClr val="000000"/>
                </a:solidFill>
              </a:rPr>
              <a:t>odgovaraju broju 10, a</a:t>
            </a:r>
            <a:r>
              <a:rPr lang="hr-HR" sz="1900" smtClean="0">
                <a:solidFill>
                  <a:srgbClr val="000000"/>
                </a:solidFill>
                <a:latin typeface="Arial" charset="0"/>
              </a:rPr>
              <a:t> x</a:t>
            </a:r>
            <a:r>
              <a:rPr lang="hr-HR" sz="1900" baseline="-25000" smtClean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hr-HR" sz="190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hr-HR" sz="1900" smtClean="0">
                <a:solidFill>
                  <a:srgbClr val="000000"/>
                </a:solidFill>
              </a:rPr>
              <a:t>, odnosno </a:t>
            </a:r>
            <a:r>
              <a:rPr lang="hr-HR" sz="1900" smtClean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hr-HR" sz="1900" baseline="-25000" smtClean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hr-HR" sz="1900" smtClean="0">
                <a:solidFill>
                  <a:srgbClr val="000000"/>
                </a:solidFill>
                <a:latin typeface="Arial" charset="0"/>
              </a:rPr>
              <a:t> , </a:t>
            </a:r>
            <a:r>
              <a:rPr lang="hr-HR" sz="1900" smtClean="0">
                <a:solidFill>
                  <a:srgbClr val="000000"/>
                </a:solidFill>
              </a:rPr>
              <a:t>broju</a:t>
            </a:r>
            <a:r>
              <a:rPr lang="hr-HR" sz="1900" smtClean="0">
                <a:solidFill>
                  <a:srgbClr val="000000"/>
                </a:solidFill>
                <a:latin typeface="Arial" charset="0"/>
              </a:rPr>
              <a:t> -</a:t>
            </a:r>
            <a:r>
              <a:rPr lang="hr-HR" sz="1900" smtClean="0">
                <a:solidFill>
                  <a:srgbClr val="000000"/>
                </a:solidFill>
              </a:rPr>
              <a:t>10.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hr-HR" sz="1900" smtClean="0">
                <a:solidFill>
                  <a:srgbClr val="000000"/>
                </a:solidFill>
              </a:rPr>
              <a:t>Odredite: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hr-HR" sz="1900" smtClean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hr-HR" sz="1900" smtClean="0">
                <a:solidFill>
                  <a:srgbClr val="000000"/>
                </a:solidFill>
              </a:rPr>
              <a:t>a) Entropiju ulaznih simbola H(X);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hr-HR" sz="1900" smtClean="0">
                <a:solidFill>
                  <a:srgbClr val="000000"/>
                </a:solidFill>
              </a:rPr>
              <a:t>b) Entropiju izlaznih simbola H(Y);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hr-HR" sz="1900" smtClean="0">
                <a:solidFill>
                  <a:srgbClr val="000000"/>
                </a:solidFill>
              </a:rPr>
              <a:t>c) Entropiju šuma H(Y|X);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hr-HR" sz="1900" smtClean="0">
                <a:solidFill>
                  <a:srgbClr val="000000"/>
                </a:solidFill>
              </a:rPr>
              <a:t>d) Transinformaciju u kanalu.</a:t>
            </a:r>
            <a:endParaRPr lang="en-US" sz="1900" smtClean="0">
              <a:solidFill>
                <a:srgbClr val="000000"/>
              </a:solidFill>
            </a:endParaRP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657600" y="2565400"/>
          <a:ext cx="2089150" cy="530225"/>
        </p:xfrm>
        <a:graphic>
          <a:graphicData uri="http://schemas.openxmlformats.org/presentationml/2006/ole">
            <p:oleObj spid="_x0000_s45062" name="Equation" r:id="rId4" imgW="901440" imgH="241200" progId="Equation.3">
              <p:embed/>
            </p:oleObj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1136650" y="2565400"/>
          <a:ext cx="2232025" cy="538163"/>
        </p:xfrm>
        <a:graphic>
          <a:graphicData uri="http://schemas.openxmlformats.org/presentationml/2006/ole">
            <p:oleObj spid="_x0000_s45063" name="Equation" r:id="rId5" imgW="965160" imgH="241200" progId="Equation.3">
              <p:embed/>
            </p:oleObj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136650" y="3284538"/>
          <a:ext cx="2303463" cy="514350"/>
        </p:xfrm>
        <a:graphic>
          <a:graphicData uri="http://schemas.openxmlformats.org/presentationml/2006/ole">
            <p:oleObj spid="_x0000_s45064" name="Equation" r:id="rId6" imgW="965160" imgH="215640" progId="Equation.3">
              <p:embed/>
            </p:oleObj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5889625" y="3259138"/>
          <a:ext cx="2303463" cy="560387"/>
        </p:xfrm>
        <a:graphic>
          <a:graphicData uri="http://schemas.openxmlformats.org/presentationml/2006/ole">
            <p:oleObj spid="_x0000_s45065" name="Equation" r:id="rId7" imgW="990360" imgH="241200" progId="Equation.3">
              <p:embed/>
            </p:oleObj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3657600" y="3332163"/>
          <a:ext cx="2160588" cy="482600"/>
        </p:xfrm>
        <a:graphic>
          <a:graphicData uri="http://schemas.openxmlformats.org/presentationml/2006/ole">
            <p:oleObj spid="_x0000_s45066" name="Equation" r:id="rId8" imgW="9651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8" name="Rectangle 26"/>
          <p:cNvSpPr>
            <a:spLocks noChangeArrowheads="1"/>
          </p:cNvSpPr>
          <p:nvPr/>
        </p:nvSpPr>
        <p:spPr bwMode="auto">
          <a:xfrm>
            <a:off x="273050" y="1889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hr-HR" sz="2800" b="1">
                <a:solidFill>
                  <a:schemeClr val="tx2"/>
                </a:solidFill>
                <a:latin typeface="Arial" charset="0"/>
              </a:rPr>
              <a:t>a) Entropija ulaznih simbola H(X)</a:t>
            </a:r>
            <a:endParaRPr lang="en-US" sz="2800" b="1">
              <a:solidFill>
                <a:schemeClr val="tx2"/>
              </a:solidFill>
              <a:latin typeface="Arial" charset="0"/>
            </a:endParaRPr>
          </a:p>
        </p:txBody>
      </p:sp>
      <p:graphicFrame>
        <p:nvGraphicFramePr>
          <p:cNvPr id="47131" name="Object 27"/>
          <p:cNvGraphicFramePr>
            <a:graphicFrameLocks noChangeAspect="1"/>
          </p:cNvGraphicFramePr>
          <p:nvPr/>
        </p:nvGraphicFramePr>
        <p:xfrm>
          <a:off x="1208088" y="3357563"/>
          <a:ext cx="2159000" cy="1243012"/>
        </p:xfrm>
        <a:graphic>
          <a:graphicData uri="http://schemas.openxmlformats.org/presentationml/2006/ole">
            <p:oleObj spid="_x0000_s47131" name="Equation" r:id="rId4" imgW="749160" imgH="431640" progId="Equation.3">
              <p:embed/>
            </p:oleObj>
          </a:graphicData>
        </a:graphic>
      </p:graphicFrame>
      <p:graphicFrame>
        <p:nvGraphicFramePr>
          <p:cNvPr id="47132" name="Object 28"/>
          <p:cNvGraphicFramePr>
            <a:graphicFrameLocks noChangeAspect="1"/>
          </p:cNvGraphicFramePr>
          <p:nvPr/>
        </p:nvGraphicFramePr>
        <p:xfrm>
          <a:off x="1281113" y="1989138"/>
          <a:ext cx="1600200" cy="774700"/>
        </p:xfrm>
        <a:graphic>
          <a:graphicData uri="http://schemas.openxmlformats.org/presentationml/2006/ole">
            <p:oleObj spid="_x0000_s47132" name="Equation" r:id="rId5" imgW="583920" imgH="228600" progId="Equation.3">
              <p:embed/>
            </p:oleObj>
          </a:graphicData>
        </a:graphic>
      </p:graphicFrame>
      <p:sp>
        <p:nvSpPr>
          <p:cNvPr id="47149" name="Rectangle 29"/>
          <p:cNvSpPr>
            <a:spLocks noChangeArrowheads="1"/>
          </p:cNvSpPr>
          <p:nvPr/>
        </p:nvSpPr>
        <p:spPr bwMode="auto">
          <a:xfrm>
            <a:off x="4087813" y="1628775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hr-HR" sz="24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H(X)=</a:t>
            </a:r>
            <a:endParaRPr lang="hr-HR" sz="360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47134" name="Object 30"/>
          <p:cNvGraphicFramePr>
            <a:graphicFrameLocks noChangeAspect="1"/>
          </p:cNvGraphicFramePr>
          <p:nvPr/>
        </p:nvGraphicFramePr>
        <p:xfrm>
          <a:off x="5024438" y="1412875"/>
          <a:ext cx="2951162" cy="941388"/>
        </p:xfrm>
        <a:graphic>
          <a:graphicData uri="http://schemas.openxmlformats.org/presentationml/2006/ole">
            <p:oleObj spid="_x0000_s47134" name="Equation" r:id="rId6" imgW="1346200" imgH="431800" progId="Equation.3">
              <p:embed/>
            </p:oleObj>
          </a:graphicData>
        </a:graphic>
      </p:graphicFrame>
      <p:sp>
        <p:nvSpPr>
          <p:cNvPr id="47150" name="Text Box 32"/>
          <p:cNvSpPr txBox="1">
            <a:spLocks noChangeArrowheads="1"/>
          </p:cNvSpPr>
          <p:nvPr/>
        </p:nvSpPr>
        <p:spPr bwMode="auto">
          <a:xfrm>
            <a:off x="631825" y="1628775"/>
            <a:ext cx="3529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>
                <a:latin typeface="Arial" charset="0"/>
              </a:rPr>
              <a:t>Izraz iz kojeg računamo H(X):</a:t>
            </a:r>
            <a:endParaRPr lang="en-US" sz="1800">
              <a:latin typeface="Arial" charset="0"/>
            </a:endParaRPr>
          </a:p>
        </p:txBody>
      </p:sp>
      <p:sp>
        <p:nvSpPr>
          <p:cNvPr id="47151" name="Text Box 33"/>
          <p:cNvSpPr txBox="1">
            <a:spLocks noChangeArrowheads="1"/>
          </p:cNvSpPr>
          <p:nvPr/>
        </p:nvSpPr>
        <p:spPr bwMode="auto">
          <a:xfrm>
            <a:off x="3873500" y="3789363"/>
            <a:ext cx="194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>
                <a:latin typeface="Arial" charset="0"/>
              </a:rPr>
              <a:t>Iz toga slijedi: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47139" name="Object 35"/>
          <p:cNvGraphicFramePr>
            <a:graphicFrameLocks noChangeAspect="1"/>
          </p:cNvGraphicFramePr>
          <p:nvPr/>
        </p:nvGraphicFramePr>
        <p:xfrm>
          <a:off x="6105525" y="3357563"/>
          <a:ext cx="2087563" cy="1225550"/>
        </p:xfrm>
        <a:graphic>
          <a:graphicData uri="http://schemas.openxmlformats.org/presentationml/2006/ole">
            <p:oleObj spid="_x0000_s47139" name="Equation" r:id="rId7" imgW="685800" imgH="393480" progId="Equation.3">
              <p:embed/>
            </p:oleObj>
          </a:graphicData>
        </a:graphic>
      </p:graphicFrame>
      <p:grpSp>
        <p:nvGrpSpPr>
          <p:cNvPr id="47153" name="Group 36"/>
          <p:cNvGrpSpPr>
            <a:grpSpLocks/>
          </p:cNvGrpSpPr>
          <p:nvPr/>
        </p:nvGrpSpPr>
        <p:grpSpPr bwMode="auto">
          <a:xfrm>
            <a:off x="1065213" y="4437063"/>
            <a:ext cx="4895850" cy="1079500"/>
            <a:chOff x="476" y="3158"/>
            <a:chExt cx="3084" cy="680"/>
          </a:xfrm>
        </p:grpSpPr>
        <p:graphicFrame>
          <p:nvGraphicFramePr>
            <p:cNvPr id="47141" name="Object 37"/>
            <p:cNvGraphicFramePr>
              <a:graphicFrameLocks noChangeAspect="1"/>
            </p:cNvGraphicFramePr>
            <p:nvPr/>
          </p:nvGraphicFramePr>
          <p:xfrm>
            <a:off x="1066" y="3158"/>
            <a:ext cx="2132" cy="680"/>
          </p:xfrm>
          <a:graphic>
            <a:graphicData uri="http://schemas.openxmlformats.org/presentationml/2006/ole">
              <p:oleObj spid="_x0000_s47141" name="Equation" r:id="rId8" imgW="1346200" imgH="431800" progId="Equation.3">
                <p:embed/>
              </p:oleObj>
            </a:graphicData>
          </a:graphic>
        </p:graphicFrame>
        <p:sp>
          <p:nvSpPr>
            <p:cNvPr id="47157" name="Rectangle 38"/>
            <p:cNvSpPr>
              <a:spLocks noChangeArrowheads="1"/>
            </p:cNvSpPr>
            <p:nvPr/>
          </p:nvSpPr>
          <p:spPr bwMode="auto">
            <a:xfrm>
              <a:off x="476" y="3339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hr-HR" sz="2400">
                  <a:solidFill>
                    <a:srgbClr val="000000"/>
                  </a:solidFill>
                  <a:latin typeface="Arial" charset="0"/>
                </a:rPr>
                <a:t>H(X)=</a:t>
              </a:r>
            </a:p>
          </p:txBody>
        </p:sp>
        <p:sp>
          <p:nvSpPr>
            <p:cNvPr id="47158" name="Rectangle 39"/>
            <p:cNvSpPr>
              <a:spLocks noChangeArrowheads="1"/>
            </p:cNvSpPr>
            <p:nvPr/>
          </p:nvSpPr>
          <p:spPr bwMode="auto">
            <a:xfrm>
              <a:off x="3198" y="3402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hr-HR" sz="1800">
                  <a:latin typeface="Arial" charset="0"/>
                  <a:cs typeface="Times New Roman" pitchFamily="18" charset="0"/>
                </a:rPr>
                <a:t>=</a:t>
              </a:r>
              <a:r>
                <a:rPr lang="hr-HR">
                  <a:latin typeface="Arial" charset="0"/>
                  <a:cs typeface="Times New Roman" pitchFamily="18" charset="0"/>
                </a:rPr>
                <a:t> </a:t>
              </a:r>
              <a:endParaRPr lang="hr-HR" sz="1800">
                <a:latin typeface="Arial" charset="0"/>
                <a:cs typeface="Times New Roman" pitchFamily="18" charset="0"/>
              </a:endParaRPr>
            </a:p>
          </p:txBody>
        </p:sp>
      </p:grpSp>
      <p:grpSp>
        <p:nvGrpSpPr>
          <p:cNvPr id="47154" name="Group 41"/>
          <p:cNvGrpSpPr>
            <a:grpSpLocks/>
          </p:cNvGrpSpPr>
          <p:nvPr/>
        </p:nvGrpSpPr>
        <p:grpSpPr bwMode="auto">
          <a:xfrm>
            <a:off x="2505075" y="5373688"/>
            <a:ext cx="6227763" cy="954087"/>
            <a:chOff x="1837" y="3702"/>
            <a:chExt cx="3629" cy="511"/>
          </a:xfrm>
        </p:grpSpPr>
        <p:graphicFrame>
          <p:nvGraphicFramePr>
            <p:cNvPr id="47146" name="Object 42"/>
            <p:cNvGraphicFramePr>
              <a:graphicFrameLocks noChangeAspect="1"/>
            </p:cNvGraphicFramePr>
            <p:nvPr/>
          </p:nvGraphicFramePr>
          <p:xfrm>
            <a:off x="2018" y="3702"/>
            <a:ext cx="2132" cy="511"/>
          </p:xfrm>
          <a:graphic>
            <a:graphicData uri="http://schemas.openxmlformats.org/presentationml/2006/ole">
              <p:oleObj spid="_x0000_s47146" name="Equation" r:id="rId9" imgW="1625600" imgH="393700" progId="Equation.3">
                <p:embed/>
              </p:oleObj>
            </a:graphicData>
          </a:graphic>
        </p:graphicFrame>
        <p:graphicFrame>
          <p:nvGraphicFramePr>
            <p:cNvPr id="47147" name="Object 43"/>
            <p:cNvGraphicFramePr>
              <a:graphicFrameLocks noChangeAspect="1"/>
            </p:cNvGraphicFramePr>
            <p:nvPr/>
          </p:nvGraphicFramePr>
          <p:xfrm>
            <a:off x="4332" y="3793"/>
            <a:ext cx="1134" cy="314"/>
          </p:xfrm>
          <a:graphic>
            <a:graphicData uri="http://schemas.openxmlformats.org/presentationml/2006/ole">
              <p:oleObj spid="_x0000_s47147" name="Equation" r:id="rId10" imgW="787058" imgH="215806" progId="Equation.3">
                <p:embed/>
              </p:oleObj>
            </a:graphicData>
          </a:graphic>
        </p:graphicFrame>
        <p:sp>
          <p:nvSpPr>
            <p:cNvPr id="47156" name="Rectangle 44"/>
            <p:cNvSpPr>
              <a:spLocks noChangeArrowheads="1"/>
            </p:cNvSpPr>
            <p:nvPr/>
          </p:nvSpPr>
          <p:spPr bwMode="auto">
            <a:xfrm>
              <a:off x="1837" y="3855"/>
              <a:ext cx="36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hr-HR" sz="1800">
                  <a:latin typeface="Arial" charset="0"/>
                  <a:cs typeface="Times New Roman" pitchFamily="18" charset="0"/>
                </a:rPr>
                <a:t>=</a:t>
              </a:r>
              <a:r>
                <a:rPr lang="hr-HR">
                  <a:latin typeface="Arial" charset="0"/>
                  <a:cs typeface="Times New Roman" pitchFamily="18" charset="0"/>
                </a:rPr>
                <a:t> </a:t>
              </a:r>
              <a:endParaRPr lang="hr-HR" sz="1800">
                <a:latin typeface="Arial" charset="0"/>
                <a:cs typeface="Times New Roman" pitchFamily="18" charset="0"/>
              </a:endParaRPr>
            </a:p>
          </p:txBody>
        </p:sp>
      </p:grpSp>
      <p:sp>
        <p:nvSpPr>
          <p:cNvPr id="47155" name="Text Box 45"/>
          <p:cNvSpPr txBox="1">
            <a:spLocks noChangeArrowheads="1"/>
          </p:cNvSpPr>
          <p:nvPr/>
        </p:nvSpPr>
        <p:spPr bwMode="auto">
          <a:xfrm>
            <a:off x="631825" y="27813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/>
              <a:t> </a:t>
            </a:r>
            <a:r>
              <a:rPr lang="hr-HR" sz="1800">
                <a:solidFill>
                  <a:srgbClr val="000000"/>
                </a:solidFill>
                <a:latin typeface="Arial" charset="0"/>
              </a:rPr>
              <a:t>Izvor diskretne informacije generira s </a:t>
            </a:r>
            <a:r>
              <a:rPr lang="hr-HR" sz="1800" u="sng">
                <a:solidFill>
                  <a:srgbClr val="000000"/>
                </a:solidFill>
                <a:latin typeface="Arial" charset="0"/>
              </a:rPr>
              <a:t>jednakom vjerojatnošću</a:t>
            </a:r>
            <a:r>
              <a:rPr lang="hr-HR" sz="1800">
                <a:solidFill>
                  <a:srgbClr val="000000"/>
                </a:solidFill>
                <a:latin typeface="Arial" charset="0"/>
              </a:rPr>
              <a:t> simbole u obliku cijelih brojeva od -10 do 10, uključujući i nulu</a:t>
            </a: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73050" y="188913"/>
            <a:ext cx="7772400" cy="1143000"/>
          </a:xfrm>
        </p:spPr>
        <p:txBody>
          <a:bodyPr/>
          <a:lstStyle/>
          <a:p>
            <a:r>
              <a:rPr lang="hr-HR" sz="2800" b="1" smtClean="0">
                <a:latin typeface="Arial" charset="0"/>
              </a:rPr>
              <a:t>b) Entropija izlaznih simbola H(Y)</a:t>
            </a:r>
            <a:r>
              <a:rPr lang="en-US" sz="2800" b="1" smtClean="0">
                <a:latin typeface="Arial" charset="0"/>
              </a:rPr>
              <a:t> </a:t>
            </a: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6176963" y="2420938"/>
          <a:ext cx="1584325" cy="661987"/>
        </p:xfrm>
        <a:graphic>
          <a:graphicData uri="http://schemas.openxmlformats.org/presentationml/2006/ole">
            <p:oleObj spid="_x0000_s62469" name="Equation" r:id="rId3" imgW="622080" imgH="241200" progId="Equation.3">
              <p:embed/>
            </p:oleObj>
          </a:graphicData>
        </a:graphic>
      </p:graphicFrame>
      <p:sp>
        <p:nvSpPr>
          <p:cNvPr id="62486" name="Text Box 6"/>
          <p:cNvSpPr txBox="1">
            <a:spLocks noChangeArrowheads="1"/>
          </p:cNvSpPr>
          <p:nvPr/>
        </p:nvSpPr>
        <p:spPr bwMode="auto">
          <a:xfrm>
            <a:off x="631825" y="1700213"/>
            <a:ext cx="2735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>
                <a:latin typeface="Arial" charset="0"/>
              </a:rPr>
              <a:t>Analogna formula:</a:t>
            </a:r>
            <a:endParaRPr lang="en-US" sz="1800">
              <a:latin typeface="Arial" charset="0"/>
            </a:endParaRPr>
          </a:p>
        </p:txBody>
      </p:sp>
      <p:grpSp>
        <p:nvGrpSpPr>
          <p:cNvPr id="62487" name="Group 7"/>
          <p:cNvGrpSpPr>
            <a:grpSpLocks/>
          </p:cNvGrpSpPr>
          <p:nvPr/>
        </p:nvGrpSpPr>
        <p:grpSpPr bwMode="auto">
          <a:xfrm>
            <a:off x="3800475" y="1341438"/>
            <a:ext cx="4968875" cy="1185862"/>
            <a:chOff x="2290" y="1434"/>
            <a:chExt cx="2359" cy="566"/>
          </a:xfrm>
        </p:grpSpPr>
        <p:sp>
          <p:nvSpPr>
            <p:cNvPr id="62495" name="Rectangle 8"/>
            <p:cNvSpPr>
              <a:spLocks noChangeArrowheads="1"/>
            </p:cNvSpPr>
            <p:nvPr/>
          </p:nvSpPr>
          <p:spPr bwMode="auto">
            <a:xfrm>
              <a:off x="2290" y="1604"/>
              <a:ext cx="76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hr-HR" sz="24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H(Y)=</a:t>
              </a:r>
              <a:r>
                <a:rPr lang="hr-HR" sz="2400">
                  <a:latin typeface="Arial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62473" name="Object 9"/>
            <p:cNvGraphicFramePr>
              <a:graphicFrameLocks noChangeAspect="1"/>
            </p:cNvGraphicFramePr>
            <p:nvPr/>
          </p:nvGraphicFramePr>
          <p:xfrm>
            <a:off x="2789" y="1434"/>
            <a:ext cx="1860" cy="566"/>
          </p:xfrm>
          <a:graphic>
            <a:graphicData uri="http://schemas.openxmlformats.org/presentationml/2006/ole">
              <p:oleObj spid="_x0000_s62473" name="Equation" r:id="rId4" imgW="1409088" imgH="431613" progId="Equation.3">
                <p:embed/>
              </p:oleObj>
            </a:graphicData>
          </a:graphic>
        </p:graphicFrame>
      </p:grpSp>
      <p:sp>
        <p:nvSpPr>
          <p:cNvPr id="62488" name="Text Box 11"/>
          <p:cNvSpPr txBox="1">
            <a:spLocks noChangeArrowheads="1"/>
          </p:cNvSpPr>
          <p:nvPr/>
        </p:nvSpPr>
        <p:spPr bwMode="auto">
          <a:xfrm>
            <a:off x="560388" y="2636838"/>
            <a:ext cx="4824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>
                <a:latin typeface="Arial" charset="0"/>
              </a:rPr>
              <a:t>Vjerojatnost pojavljivanja simbola na izlazu:</a:t>
            </a:r>
            <a:endParaRPr lang="en-US" sz="1800">
              <a:latin typeface="Arial" charset="0"/>
            </a:endParaRPr>
          </a:p>
        </p:txBody>
      </p:sp>
      <p:sp>
        <p:nvSpPr>
          <p:cNvPr id="62489" name="Rectangle 12"/>
          <p:cNvSpPr>
            <a:spLocks noChangeArrowheads="1"/>
          </p:cNvSpPr>
          <p:nvPr/>
        </p:nvSpPr>
        <p:spPr bwMode="auto">
          <a:xfrm>
            <a:off x="-31750" y="349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r-Latn-CS"/>
          </a:p>
        </p:txBody>
      </p:sp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6824663" y="3933825"/>
          <a:ext cx="2000250" cy="750888"/>
        </p:xfrm>
        <a:graphic>
          <a:graphicData uri="http://schemas.openxmlformats.org/presentationml/2006/ole">
            <p:oleObj spid="_x0000_s62477" name="Equation" r:id="rId5" imgW="634680" imgH="241200" progId="Equation.3">
              <p:embed/>
            </p:oleObj>
          </a:graphicData>
        </a:graphic>
      </p:graphicFrame>
      <p:sp>
        <p:nvSpPr>
          <p:cNvPr id="62490" name="Text Box 14"/>
          <p:cNvSpPr txBox="1">
            <a:spLocks noChangeArrowheads="1"/>
          </p:cNvSpPr>
          <p:nvPr/>
        </p:nvSpPr>
        <p:spPr bwMode="auto">
          <a:xfrm>
            <a:off x="560388" y="4076700"/>
            <a:ext cx="6769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>
                <a:latin typeface="Arial" charset="0"/>
              </a:rPr>
              <a:t>Zadana nam je matrica  apriornih vjerojatnosti prijelaza:</a:t>
            </a:r>
            <a:endParaRPr lang="en-US" sz="1800">
              <a:latin typeface="Arial" charset="0"/>
            </a:endParaRPr>
          </a:p>
        </p:txBody>
      </p:sp>
      <p:sp>
        <p:nvSpPr>
          <p:cNvPr id="62491" name="Text Box 15"/>
          <p:cNvSpPr txBox="1">
            <a:spLocks noChangeArrowheads="1"/>
          </p:cNvSpPr>
          <p:nvPr/>
        </p:nvSpPr>
        <p:spPr bwMode="auto">
          <a:xfrm>
            <a:off x="560388" y="3429000"/>
            <a:ext cx="633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>
                <a:latin typeface="Arial" charset="0"/>
              </a:rPr>
              <a:t>Sumirati po stupcima matricu združenih vjerojatnosti:</a:t>
            </a:r>
            <a:endParaRPr lang="en-US" sz="1800">
              <a:latin typeface="Arial" charset="0"/>
            </a:endParaRPr>
          </a:p>
        </p:txBody>
      </p:sp>
      <p:sp>
        <p:nvSpPr>
          <p:cNvPr id="62492" name="Rectangle 16"/>
          <p:cNvSpPr>
            <a:spLocks noChangeArrowheads="1"/>
          </p:cNvSpPr>
          <p:nvPr/>
        </p:nvSpPr>
        <p:spPr bwMode="auto">
          <a:xfrm>
            <a:off x="-31750" y="3498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r-Latn-CS"/>
          </a:p>
        </p:txBody>
      </p:sp>
      <p:sp>
        <p:nvSpPr>
          <p:cNvPr id="62493" name="Text Box 17"/>
          <p:cNvSpPr txBox="1">
            <a:spLocks noChangeArrowheads="1"/>
          </p:cNvSpPr>
          <p:nvPr/>
        </p:nvSpPr>
        <p:spPr bwMode="auto">
          <a:xfrm>
            <a:off x="560388" y="4868863"/>
            <a:ext cx="6480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>
                <a:latin typeface="Arial" charset="0"/>
              </a:rPr>
              <a:t>Formula preko koje dolazimo do matrice koja nam treba:</a:t>
            </a:r>
            <a:endParaRPr lang="en-US" sz="1800">
              <a:latin typeface="Arial" charset="0"/>
            </a:endParaRPr>
          </a:p>
        </p:txBody>
      </p:sp>
      <p:sp>
        <p:nvSpPr>
          <p:cNvPr id="62494" name="Rectangle 18"/>
          <p:cNvSpPr>
            <a:spLocks noChangeArrowheads="1"/>
          </p:cNvSpPr>
          <p:nvPr/>
        </p:nvSpPr>
        <p:spPr bwMode="auto">
          <a:xfrm>
            <a:off x="0" y="3500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r-Latn-CS"/>
          </a:p>
        </p:txBody>
      </p:sp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1208088" y="5302250"/>
          <a:ext cx="6624637" cy="923925"/>
        </p:xfrm>
        <a:graphic>
          <a:graphicData uri="http://schemas.openxmlformats.org/presentationml/2006/ole">
            <p:oleObj spid="_x0000_s62483" name="Equation" r:id="rId6" imgW="1701800" imgH="241300" progId="Equation.3">
              <p:embed/>
            </p:oleObj>
          </a:graphicData>
        </a:graphic>
      </p:graphicFrame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6105525" y="3141663"/>
          <a:ext cx="2068513" cy="819150"/>
        </p:xfrm>
        <a:graphic>
          <a:graphicData uri="http://schemas.openxmlformats.org/presentationml/2006/ole">
            <p:oleObj spid="_x0000_s62484" name="Equation" r:id="rId7" imgW="6094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3050" y="188913"/>
            <a:ext cx="8420100" cy="1143000"/>
          </a:xfrm>
        </p:spPr>
        <p:txBody>
          <a:bodyPr/>
          <a:lstStyle/>
          <a:p>
            <a:r>
              <a:rPr lang="hr-HR" sz="2800" b="1" smtClean="0">
                <a:latin typeface="Arial" charset="0"/>
              </a:rPr>
              <a:t>b) Entropija izlaznih simbola H(Y)</a:t>
            </a:r>
          </a:p>
        </p:txBody>
      </p:sp>
      <p:sp>
        <p:nvSpPr>
          <p:cNvPr id="655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42950" y="1524000"/>
            <a:ext cx="8026400" cy="46482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hr-HR" sz="1800" smtClean="0"/>
              <a:t>Zadana matrica apriornih vjerojatnosti prijelaza</a:t>
            </a:r>
          </a:p>
        </p:txBody>
      </p:sp>
      <p:sp>
        <p:nvSpPr>
          <p:cNvPr id="65545" name="Rectangle 5"/>
          <p:cNvSpPr>
            <a:spLocks noChangeArrowheads="1"/>
          </p:cNvSpPr>
          <p:nvPr/>
        </p:nvSpPr>
        <p:spPr bwMode="auto">
          <a:xfrm>
            <a:off x="0" y="26289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r-Latn-CS"/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1208088" y="2133600"/>
          <a:ext cx="6840537" cy="3768725"/>
        </p:xfrm>
        <a:graphic>
          <a:graphicData uri="http://schemas.openxmlformats.org/presentationml/2006/ole">
            <p:oleObj spid="_x0000_s65542" name="Equation" r:id="rId3" imgW="3733560" imgH="2057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3050" y="188913"/>
            <a:ext cx="8420100" cy="1143000"/>
          </a:xfrm>
        </p:spPr>
        <p:txBody>
          <a:bodyPr/>
          <a:lstStyle/>
          <a:p>
            <a:r>
              <a:rPr lang="hr-HR" sz="2800" b="1" smtClean="0">
                <a:latin typeface="Arial" charset="0"/>
              </a:rPr>
              <a:t>b) Entropija izlaznih simbola H(Y)</a:t>
            </a:r>
          </a:p>
        </p:txBody>
      </p:sp>
      <p:sp>
        <p:nvSpPr>
          <p:cNvPr id="665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42950" y="1524000"/>
            <a:ext cx="8170863" cy="46482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hr-HR" sz="1800" smtClean="0">
                <a:latin typeface="Arial" charset="0"/>
              </a:rPr>
              <a:t>Računamo m</a:t>
            </a:r>
            <a:r>
              <a:rPr lang="hr-HR" sz="1800" smtClean="0"/>
              <a:t>atric</a:t>
            </a:r>
            <a:r>
              <a:rPr lang="hr-HR" sz="1800" smtClean="0">
                <a:latin typeface="Arial" charset="0"/>
              </a:rPr>
              <a:t>u</a:t>
            </a:r>
            <a:r>
              <a:rPr lang="hr-HR" sz="1800" smtClean="0"/>
              <a:t> združenih vjerojatnosti</a:t>
            </a:r>
            <a:r>
              <a:rPr lang="hr-HR" sz="1800" smtClean="0">
                <a:latin typeface="Arial" charset="0"/>
              </a:rPr>
              <a:t>:</a:t>
            </a:r>
          </a:p>
        </p:txBody>
      </p:sp>
      <p:sp>
        <p:nvSpPr>
          <p:cNvPr id="66571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r-Latn-CS"/>
          </a:p>
        </p:txBody>
      </p:sp>
      <p:sp>
        <p:nvSpPr>
          <p:cNvPr id="66572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r-Latn-CS"/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1497013" y="2060575"/>
          <a:ext cx="6840537" cy="3986213"/>
        </p:xfrm>
        <a:graphic>
          <a:graphicData uri="http://schemas.openxmlformats.org/presentationml/2006/ole">
            <p:oleObj spid="_x0000_s66568" name="Equation" r:id="rId3" imgW="4838400" imgH="2819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3050" y="188913"/>
            <a:ext cx="8420100" cy="1143000"/>
          </a:xfrm>
        </p:spPr>
        <p:txBody>
          <a:bodyPr/>
          <a:lstStyle/>
          <a:p>
            <a:r>
              <a:rPr lang="hr-HR" sz="2800" b="1" smtClean="0">
                <a:latin typeface="Arial" charset="0"/>
              </a:rPr>
              <a:t>b) Entropija izlaznih simbola H(Y)</a:t>
            </a:r>
          </a:p>
        </p:txBody>
      </p:sp>
      <p:sp>
        <p:nvSpPr>
          <p:cNvPr id="6760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42950" y="1524000"/>
            <a:ext cx="4133850" cy="46482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hr-HR" sz="1800" smtClean="0">
                <a:latin typeface="Arial" charset="0"/>
              </a:rPr>
              <a:t>Preko formule:</a:t>
            </a:r>
          </a:p>
          <a:p>
            <a:pPr>
              <a:buFont typeface="Symbol" pitchFamily="18" charset="2"/>
              <a:buNone/>
            </a:pPr>
            <a:endParaRPr lang="hr-HR" sz="1800" smtClean="0">
              <a:latin typeface="Arial" charset="0"/>
            </a:endParaRPr>
          </a:p>
          <a:p>
            <a:pPr>
              <a:buFont typeface="Symbol" pitchFamily="18" charset="2"/>
              <a:buNone/>
            </a:pPr>
            <a:endParaRPr lang="hr-HR" sz="1800" smtClean="0">
              <a:latin typeface="Arial" charset="0"/>
            </a:endParaRPr>
          </a:p>
          <a:p>
            <a:pPr>
              <a:buFont typeface="Symbol" pitchFamily="18" charset="2"/>
              <a:buNone/>
            </a:pPr>
            <a:endParaRPr lang="hr-HR" sz="1800" smtClean="0">
              <a:latin typeface="Arial" charset="0"/>
            </a:endParaRPr>
          </a:p>
          <a:p>
            <a:pPr>
              <a:buFont typeface="Symbol" pitchFamily="18" charset="2"/>
              <a:buNone/>
            </a:pPr>
            <a:endParaRPr lang="hr-HR" sz="1800" smtClean="0">
              <a:latin typeface="Arial" charset="0"/>
            </a:endParaRPr>
          </a:p>
          <a:p>
            <a:pPr>
              <a:buFont typeface="Symbol" pitchFamily="18" charset="2"/>
              <a:buNone/>
            </a:pPr>
            <a:r>
              <a:rPr lang="hr-HR" sz="1800" smtClean="0">
                <a:latin typeface="Arial" charset="0"/>
              </a:rPr>
              <a:t>Sumiranjem elemenata </a:t>
            </a:r>
            <a:br>
              <a:rPr lang="hr-HR" sz="1800" smtClean="0">
                <a:latin typeface="Arial" charset="0"/>
              </a:rPr>
            </a:br>
            <a:r>
              <a:rPr lang="hr-HR" sz="1800" smtClean="0">
                <a:latin typeface="Arial" charset="0"/>
              </a:rPr>
              <a:t>svakog stupca, dobivamo:</a:t>
            </a:r>
            <a:br>
              <a:rPr lang="hr-HR" sz="1800" smtClean="0">
                <a:latin typeface="Arial" charset="0"/>
              </a:rPr>
            </a:br>
            <a:endParaRPr lang="hr-HR" sz="1800" smtClean="0">
              <a:latin typeface="Arial" charset="0"/>
            </a:endParaRPr>
          </a:p>
        </p:txBody>
      </p:sp>
      <p:sp>
        <p:nvSpPr>
          <p:cNvPr id="67602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r-Latn-CS"/>
          </a:p>
        </p:txBody>
      </p:sp>
      <p:sp>
        <p:nvSpPr>
          <p:cNvPr id="67603" name="Rectangle 10"/>
          <p:cNvSpPr>
            <a:spLocks noChangeArrowheads="1"/>
          </p:cNvSpPr>
          <p:nvPr/>
        </p:nvSpPr>
        <p:spPr bwMode="auto">
          <a:xfrm>
            <a:off x="0" y="32146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r-Latn-CS"/>
          </a:p>
        </p:txBody>
      </p:sp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849313" y="1844675"/>
          <a:ext cx="3240087" cy="1095375"/>
        </p:xfrm>
        <a:graphic>
          <a:graphicData uri="http://schemas.openxmlformats.org/presentationml/2006/ole">
            <p:oleObj spid="_x0000_s67593" name="Equation" r:id="rId3" imgW="1269449" imgH="431613" progId="Equation.3">
              <p:embed/>
            </p:oleObj>
          </a:graphicData>
        </a:graphic>
      </p:graphicFrame>
      <p:sp>
        <p:nvSpPr>
          <p:cNvPr id="67604" name="Rectangle 12"/>
          <p:cNvSpPr>
            <a:spLocks noChangeArrowheads="1"/>
          </p:cNvSpPr>
          <p:nvPr/>
        </p:nvSpPr>
        <p:spPr bwMode="auto">
          <a:xfrm>
            <a:off x="0" y="32131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r-Latn-CS"/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2000250" y="3860800"/>
          <a:ext cx="1728788" cy="931863"/>
        </p:xfrm>
        <a:graphic>
          <a:graphicData uri="http://schemas.openxmlformats.org/presentationml/2006/ole">
            <p:oleObj spid="_x0000_s67595" name="Equation" r:id="rId4" imgW="723586" imgH="393529" progId="Equation.3">
              <p:embed/>
            </p:oleObj>
          </a:graphicData>
        </a:graphic>
      </p:graphicFrame>
      <p:sp>
        <p:nvSpPr>
          <p:cNvPr id="67605" name="Oval 14"/>
          <p:cNvSpPr>
            <a:spLocks noChangeArrowheads="1"/>
          </p:cNvSpPr>
          <p:nvPr/>
        </p:nvSpPr>
        <p:spPr bwMode="auto">
          <a:xfrm>
            <a:off x="5384800" y="1557338"/>
            <a:ext cx="576263" cy="403225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  <p:graphicFrame>
        <p:nvGraphicFramePr>
          <p:cNvPr id="67599" name="Object 15"/>
          <p:cNvGraphicFramePr>
            <a:graphicFrameLocks noChangeAspect="1"/>
          </p:cNvGraphicFramePr>
          <p:nvPr>
            <p:ph sz="half" idx="4294967295"/>
          </p:nvPr>
        </p:nvGraphicFramePr>
        <p:xfrm>
          <a:off x="5457825" y="1916113"/>
          <a:ext cx="3600450" cy="3402012"/>
        </p:xfrm>
        <a:graphic>
          <a:graphicData uri="http://schemas.openxmlformats.org/presentationml/2006/ole">
            <p:oleObj spid="_x0000_s67599" name="Equation" r:id="rId5" imgW="2984400" imgH="2819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3050" y="188913"/>
            <a:ext cx="8420100" cy="1143000"/>
          </a:xfrm>
        </p:spPr>
        <p:txBody>
          <a:bodyPr/>
          <a:lstStyle/>
          <a:p>
            <a:r>
              <a:rPr lang="hr-HR" sz="2800" b="1" smtClean="0">
                <a:latin typeface="Arial" charset="0"/>
              </a:rPr>
              <a:t>b) Entropija izlaznih simbola H(Y)</a:t>
            </a:r>
          </a:p>
        </p:txBody>
      </p:sp>
      <p:sp>
        <p:nvSpPr>
          <p:cNvPr id="686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6288" y="1557338"/>
            <a:ext cx="8420100" cy="46482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hr-HR" sz="1800" smtClean="0">
                <a:latin typeface="Arial" charset="0"/>
              </a:rPr>
              <a:t>Poznavajući p(y</a:t>
            </a:r>
            <a:r>
              <a:rPr lang="hr-HR" sz="1800" baseline="-25000" smtClean="0">
                <a:latin typeface="Arial" charset="0"/>
              </a:rPr>
              <a:t>j</a:t>
            </a:r>
            <a:r>
              <a:rPr lang="hr-HR" sz="1800" smtClean="0">
                <a:latin typeface="Arial" charset="0"/>
              </a:rPr>
              <a:t>), možemo izračunati izlaznu entropiju:</a:t>
            </a:r>
          </a:p>
        </p:txBody>
      </p:sp>
      <p:grpSp>
        <p:nvGrpSpPr>
          <p:cNvPr id="68621" name="Group 4"/>
          <p:cNvGrpSpPr>
            <a:grpSpLocks/>
          </p:cNvGrpSpPr>
          <p:nvPr/>
        </p:nvGrpSpPr>
        <p:grpSpPr bwMode="auto">
          <a:xfrm>
            <a:off x="704850" y="2060575"/>
            <a:ext cx="7275513" cy="1511300"/>
            <a:chOff x="295" y="1207"/>
            <a:chExt cx="4583" cy="952"/>
          </a:xfrm>
        </p:grpSpPr>
        <p:graphicFrame>
          <p:nvGraphicFramePr>
            <p:cNvPr id="68613" name="Object 5"/>
            <p:cNvGraphicFramePr>
              <a:graphicFrameLocks noChangeAspect="1"/>
            </p:cNvGraphicFramePr>
            <p:nvPr/>
          </p:nvGraphicFramePr>
          <p:xfrm>
            <a:off x="1202" y="1207"/>
            <a:ext cx="2925" cy="952"/>
          </p:xfrm>
          <a:graphic>
            <a:graphicData uri="http://schemas.openxmlformats.org/presentationml/2006/ole">
              <p:oleObj spid="_x0000_s68613" name="Equation" r:id="rId3" imgW="1409088" imgH="431613" progId="Equation.3">
                <p:embed/>
              </p:oleObj>
            </a:graphicData>
          </a:graphic>
        </p:graphicFrame>
        <p:sp>
          <p:nvSpPr>
            <p:cNvPr id="68624" name="Rectangle 6"/>
            <p:cNvSpPr>
              <a:spLocks noChangeArrowheads="1"/>
            </p:cNvSpPr>
            <p:nvPr/>
          </p:nvSpPr>
          <p:spPr bwMode="auto">
            <a:xfrm>
              <a:off x="295" y="1490"/>
              <a:ext cx="139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hr-HR" sz="32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H(Y)=</a:t>
              </a:r>
              <a:r>
                <a:rPr lang="hr-HR" sz="16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</a:t>
              </a:r>
              <a:endParaRPr lang="hr-HR" sz="2400">
                <a:solidFill>
                  <a:srgbClr val="000000"/>
                </a:solidFill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68625" name="Rectangle 7"/>
            <p:cNvSpPr>
              <a:spLocks noChangeArrowheads="1"/>
            </p:cNvSpPr>
            <p:nvPr/>
          </p:nvSpPr>
          <p:spPr bwMode="auto">
            <a:xfrm>
              <a:off x="4241" y="1570"/>
              <a:ext cx="6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hr-HR" sz="24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= </a:t>
              </a:r>
              <a:endParaRPr lang="hr-HR" sz="3600">
                <a:solidFill>
                  <a:srgbClr val="000000"/>
                </a:solidFill>
                <a:latin typeface="Arial" charset="0"/>
                <a:cs typeface="Times New Roman" pitchFamily="18" charset="0"/>
              </a:endParaRPr>
            </a:p>
          </p:txBody>
        </p:sp>
      </p:grpSp>
      <p:grpSp>
        <p:nvGrpSpPr>
          <p:cNvPr id="68622" name="Group 8"/>
          <p:cNvGrpSpPr>
            <a:grpSpLocks/>
          </p:cNvGrpSpPr>
          <p:nvPr/>
        </p:nvGrpSpPr>
        <p:grpSpPr bwMode="auto">
          <a:xfrm>
            <a:off x="1639888" y="3573463"/>
            <a:ext cx="7596187" cy="1082675"/>
            <a:chOff x="657" y="2160"/>
            <a:chExt cx="3357" cy="456"/>
          </a:xfrm>
        </p:grpSpPr>
        <p:graphicFrame>
          <p:nvGraphicFramePr>
            <p:cNvPr id="68617" name="Object 9"/>
            <p:cNvGraphicFramePr>
              <a:graphicFrameLocks noChangeAspect="1"/>
            </p:cNvGraphicFramePr>
            <p:nvPr/>
          </p:nvGraphicFramePr>
          <p:xfrm>
            <a:off x="839" y="2160"/>
            <a:ext cx="1905" cy="456"/>
          </p:xfrm>
          <a:graphic>
            <a:graphicData uri="http://schemas.openxmlformats.org/presentationml/2006/ole">
              <p:oleObj spid="_x0000_s68617" name="Equation" r:id="rId4" imgW="1625600" imgH="393700" progId="Equation.3">
                <p:embed/>
              </p:oleObj>
            </a:graphicData>
          </a:graphic>
        </p:graphicFrame>
        <p:graphicFrame>
          <p:nvGraphicFramePr>
            <p:cNvPr id="68618" name="Object 10"/>
            <p:cNvGraphicFramePr>
              <a:graphicFrameLocks noChangeAspect="1"/>
            </p:cNvGraphicFramePr>
            <p:nvPr/>
          </p:nvGraphicFramePr>
          <p:xfrm>
            <a:off x="2880" y="2205"/>
            <a:ext cx="1134" cy="314"/>
          </p:xfrm>
          <a:graphic>
            <a:graphicData uri="http://schemas.openxmlformats.org/presentationml/2006/ole">
              <p:oleObj spid="_x0000_s68618" name="Equation" r:id="rId5" imgW="787058" imgH="215806" progId="Equation.3">
                <p:embed/>
              </p:oleObj>
            </a:graphicData>
          </a:graphic>
        </p:graphicFrame>
        <p:sp>
          <p:nvSpPr>
            <p:cNvPr id="68623" name="Rectangle 11"/>
            <p:cNvSpPr>
              <a:spLocks noChangeArrowheads="1"/>
            </p:cNvSpPr>
            <p:nvPr/>
          </p:nvSpPr>
          <p:spPr bwMode="auto">
            <a:xfrm>
              <a:off x="657" y="2335"/>
              <a:ext cx="4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hr-HR" sz="18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= </a:t>
              </a:r>
              <a:endParaRPr lang="hr-HR" sz="2800">
                <a:solidFill>
                  <a:srgbClr val="000000"/>
                </a:solidFill>
                <a:latin typeface="Arial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9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273050" y="188913"/>
            <a:ext cx="7772400" cy="1143000"/>
          </a:xfrm>
        </p:spPr>
        <p:txBody>
          <a:bodyPr/>
          <a:lstStyle/>
          <a:p>
            <a:r>
              <a:rPr lang="hr-HR" sz="2800" b="1" smtClean="0">
                <a:latin typeface="Arial" charset="0"/>
              </a:rPr>
              <a:t>c) Entropija šuma H(Y|X);</a:t>
            </a:r>
            <a:endParaRPr lang="en-US" sz="2800" b="1" smtClean="0">
              <a:latin typeface="Arial" charset="0"/>
            </a:endParaRPr>
          </a:p>
        </p:txBody>
      </p:sp>
      <p:sp>
        <p:nvSpPr>
          <p:cNvPr id="69670" name="Text Box 20"/>
          <p:cNvSpPr txBox="1">
            <a:spLocks noChangeArrowheads="1"/>
          </p:cNvSpPr>
          <p:nvPr/>
        </p:nvSpPr>
        <p:spPr bwMode="auto">
          <a:xfrm>
            <a:off x="560388" y="1557338"/>
            <a:ext cx="7561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>
                <a:latin typeface="Arial" charset="0"/>
              </a:rPr>
              <a:t>Iz definicijske jednadžbe, možemo izračunati entropiju šuma:</a:t>
            </a:r>
            <a:endParaRPr lang="en-US" sz="1800">
              <a:latin typeface="Arial" charset="0"/>
            </a:endParaRPr>
          </a:p>
        </p:txBody>
      </p:sp>
      <p:sp>
        <p:nvSpPr>
          <p:cNvPr id="69671" name="Text Box 21"/>
          <p:cNvSpPr txBox="1">
            <a:spLocks noChangeArrowheads="1"/>
          </p:cNvSpPr>
          <p:nvPr/>
        </p:nvSpPr>
        <p:spPr bwMode="auto">
          <a:xfrm>
            <a:off x="488950" y="2924175"/>
            <a:ext cx="770413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sz="1800">
                <a:latin typeface="Arial" charset="0"/>
              </a:rPr>
              <a:t>Budući da imamo izračunatu entropiju H(X) i matricu združenih vjerojatnosti [p(x</a:t>
            </a:r>
            <a:r>
              <a:rPr lang="hr-HR" sz="1800" baseline="-25000">
                <a:latin typeface="Arial" charset="0"/>
              </a:rPr>
              <a:t>i</a:t>
            </a:r>
            <a:r>
              <a:rPr lang="hr-HR" sz="1800">
                <a:latin typeface="Arial" charset="0"/>
              </a:rPr>
              <a:t>,y</a:t>
            </a:r>
            <a:r>
              <a:rPr lang="hr-HR" sz="1800" baseline="-25000">
                <a:latin typeface="Arial" charset="0"/>
              </a:rPr>
              <a:t>j</a:t>
            </a:r>
            <a:r>
              <a:rPr lang="hr-HR" sz="1800">
                <a:latin typeface="Arial" charset="0"/>
              </a:rPr>
              <a:t>)] koristimo lakšu formulu:</a:t>
            </a:r>
          </a:p>
          <a:p>
            <a:pPr>
              <a:spcBef>
                <a:spcPct val="50000"/>
              </a:spcBef>
            </a:pPr>
            <a:r>
              <a:rPr lang="hr-HR" sz="1800">
                <a:latin typeface="Arial" charset="0"/>
              </a:rPr>
              <a:t>   </a:t>
            </a:r>
            <a:r>
              <a:rPr lang="hr-HR" sz="1800">
                <a:solidFill>
                  <a:srgbClr val="000000"/>
                </a:solidFill>
                <a:latin typeface="Arial" charset="0"/>
              </a:rPr>
              <a:t>H(Y|X)= H(X,Y) - H(X)</a:t>
            </a:r>
            <a:r>
              <a:rPr lang="hr-HR" sz="1800">
                <a:latin typeface="Arial" charset="0"/>
              </a:rPr>
              <a:t> </a:t>
            </a:r>
            <a:endParaRPr lang="en-US" sz="1800">
              <a:latin typeface="Arial" charset="0"/>
            </a:endParaRPr>
          </a:p>
        </p:txBody>
      </p:sp>
      <p:sp>
        <p:nvSpPr>
          <p:cNvPr id="69672" name="Rectangle 22"/>
          <p:cNvSpPr>
            <a:spLocks noChangeArrowheads="1"/>
          </p:cNvSpPr>
          <p:nvPr/>
        </p:nvSpPr>
        <p:spPr bwMode="auto">
          <a:xfrm>
            <a:off x="-31750" y="367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r-Latn-CS"/>
          </a:p>
        </p:txBody>
      </p:sp>
      <p:grpSp>
        <p:nvGrpSpPr>
          <p:cNvPr id="69673" name="Group 23"/>
          <p:cNvGrpSpPr>
            <a:grpSpLocks/>
          </p:cNvGrpSpPr>
          <p:nvPr/>
        </p:nvGrpSpPr>
        <p:grpSpPr bwMode="auto">
          <a:xfrm>
            <a:off x="704850" y="1916113"/>
            <a:ext cx="7416800" cy="1033462"/>
            <a:chOff x="657" y="1842"/>
            <a:chExt cx="4491" cy="605"/>
          </a:xfrm>
        </p:grpSpPr>
        <p:sp>
          <p:nvSpPr>
            <p:cNvPr id="69677" name="Rectangle 24"/>
            <p:cNvSpPr>
              <a:spLocks noChangeArrowheads="1"/>
            </p:cNvSpPr>
            <p:nvPr/>
          </p:nvSpPr>
          <p:spPr bwMode="auto">
            <a:xfrm>
              <a:off x="657" y="2032"/>
              <a:ext cx="95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hr-HR" sz="18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H(Y|X)=</a:t>
              </a:r>
              <a:r>
                <a:rPr lang="hr-HR">
                  <a:latin typeface="Arial" charset="0"/>
                  <a:cs typeface="Times New Roman" pitchFamily="18" charset="0"/>
                </a:rPr>
                <a:t> </a:t>
              </a:r>
              <a:endParaRPr lang="hr-HR" sz="1800">
                <a:latin typeface="Arial" charset="0"/>
                <a:cs typeface="Times New Roman" pitchFamily="18" charset="0"/>
              </a:endParaRPr>
            </a:p>
          </p:txBody>
        </p:sp>
        <p:graphicFrame>
          <p:nvGraphicFramePr>
            <p:cNvPr id="69657" name="Object 25"/>
            <p:cNvGraphicFramePr>
              <a:graphicFrameLocks noChangeAspect="1"/>
            </p:cNvGraphicFramePr>
            <p:nvPr/>
          </p:nvGraphicFramePr>
          <p:xfrm>
            <a:off x="1406" y="1842"/>
            <a:ext cx="2643" cy="605"/>
          </p:xfrm>
          <a:graphic>
            <a:graphicData uri="http://schemas.openxmlformats.org/presentationml/2006/ole">
              <p:oleObj spid="_x0000_s69657" name="Equation" r:id="rId3" imgW="1955520" imgH="444240" progId="Equation.3">
                <p:embed/>
              </p:oleObj>
            </a:graphicData>
          </a:graphic>
        </p:graphicFrame>
        <p:graphicFrame>
          <p:nvGraphicFramePr>
            <p:cNvPr id="69658" name="Object 26"/>
            <p:cNvGraphicFramePr>
              <a:graphicFrameLocks noChangeAspect="1"/>
            </p:cNvGraphicFramePr>
            <p:nvPr/>
          </p:nvGraphicFramePr>
          <p:xfrm>
            <a:off x="4150" y="2024"/>
            <a:ext cx="998" cy="276"/>
          </p:xfrm>
          <a:graphic>
            <a:graphicData uri="http://schemas.openxmlformats.org/presentationml/2006/ole">
              <p:oleObj spid="_x0000_s69658" name="Equation" r:id="rId4" imgW="787058" imgH="215806" progId="Equation.3">
                <p:embed/>
              </p:oleObj>
            </a:graphicData>
          </a:graphic>
        </p:graphicFrame>
      </p:grpSp>
      <p:graphicFrame>
        <p:nvGraphicFramePr>
          <p:cNvPr id="69659" name="Object 27"/>
          <p:cNvGraphicFramePr>
            <a:graphicFrameLocks noChangeAspect="1"/>
          </p:cNvGraphicFramePr>
          <p:nvPr/>
        </p:nvGraphicFramePr>
        <p:xfrm>
          <a:off x="704850" y="5300663"/>
          <a:ext cx="6048375" cy="952500"/>
        </p:xfrm>
        <a:graphic>
          <a:graphicData uri="http://schemas.openxmlformats.org/presentationml/2006/ole">
            <p:oleObj spid="_x0000_s69659" name="Equation" r:id="rId5" imgW="2908300" imgH="457200" progId="Equation.3">
              <p:embed/>
            </p:oleObj>
          </a:graphicData>
        </a:graphic>
      </p:graphicFrame>
      <p:grpSp>
        <p:nvGrpSpPr>
          <p:cNvPr id="69674" name="Group 29"/>
          <p:cNvGrpSpPr>
            <a:grpSpLocks/>
          </p:cNvGrpSpPr>
          <p:nvPr/>
        </p:nvGrpSpPr>
        <p:grpSpPr bwMode="auto">
          <a:xfrm>
            <a:off x="631825" y="4221163"/>
            <a:ext cx="5400675" cy="1077912"/>
            <a:chOff x="612" y="3249"/>
            <a:chExt cx="3130" cy="543"/>
          </a:xfrm>
        </p:grpSpPr>
        <p:graphicFrame>
          <p:nvGraphicFramePr>
            <p:cNvPr id="69662" name="Object 30"/>
            <p:cNvGraphicFramePr>
              <a:graphicFrameLocks noChangeAspect="1"/>
            </p:cNvGraphicFramePr>
            <p:nvPr/>
          </p:nvGraphicFramePr>
          <p:xfrm>
            <a:off x="1247" y="3249"/>
            <a:ext cx="2495" cy="543"/>
          </p:xfrm>
          <a:graphic>
            <a:graphicData uri="http://schemas.openxmlformats.org/presentationml/2006/ole">
              <p:oleObj spid="_x0000_s69662" name="Equation" r:id="rId6" imgW="2057400" imgH="444500" progId="Equation.3">
                <p:embed/>
              </p:oleObj>
            </a:graphicData>
          </a:graphic>
        </p:graphicFrame>
        <p:sp>
          <p:nvSpPr>
            <p:cNvPr id="69676" name="Rectangle 31"/>
            <p:cNvSpPr>
              <a:spLocks noChangeArrowheads="1"/>
            </p:cNvSpPr>
            <p:nvPr/>
          </p:nvSpPr>
          <p:spPr bwMode="auto">
            <a:xfrm>
              <a:off x="612" y="3401"/>
              <a:ext cx="671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hr-HR" sz="20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H(X,Y)=</a:t>
              </a:r>
              <a:r>
                <a:rPr lang="hr-HR" sz="180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</a:t>
              </a:r>
              <a:endParaRPr lang="hr-HR" sz="2800">
                <a:solidFill>
                  <a:srgbClr val="000000"/>
                </a:solidFill>
                <a:latin typeface="Arial" charset="0"/>
                <a:cs typeface="Times New Roman" pitchFamily="18" charset="0"/>
              </a:endParaRPr>
            </a:p>
          </p:txBody>
        </p:sp>
      </p:grpSp>
      <p:sp>
        <p:nvSpPr>
          <p:cNvPr id="69675" name="Rectangle 35"/>
          <p:cNvSpPr>
            <a:spLocks noChangeArrowheads="1"/>
          </p:cNvSpPr>
          <p:nvPr/>
        </p:nvSpPr>
        <p:spPr bwMode="auto">
          <a:xfrm>
            <a:off x="6753225" y="558958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hr-HR" sz="18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5.7632 </a:t>
            </a:r>
            <a:endParaRPr lang="hr-HR" sz="280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69668" name="Object 36"/>
          <p:cNvGraphicFramePr>
            <a:graphicFrameLocks noChangeAspect="1"/>
          </p:cNvGraphicFramePr>
          <p:nvPr/>
        </p:nvGraphicFramePr>
        <p:xfrm>
          <a:off x="7616825" y="5516563"/>
          <a:ext cx="1622425" cy="449262"/>
        </p:xfrm>
        <a:graphic>
          <a:graphicData uri="http://schemas.openxmlformats.org/presentationml/2006/ole">
            <p:oleObj spid="_x0000_s69668" name="Equation" r:id="rId7" imgW="787058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-ZTE">
  <a:themeElements>
    <a:clrScheme name="FER-Z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8082</TotalTime>
  <Words>534</Words>
  <Application>Microsoft Office PowerPoint</Application>
  <PresentationFormat>A4 Paper (210x297 mm)</PresentationFormat>
  <Paragraphs>103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33" baseType="lpstr">
      <vt:lpstr>Arial CE</vt:lpstr>
      <vt:lpstr>Arial</vt:lpstr>
      <vt:lpstr>Symbol</vt:lpstr>
      <vt:lpstr>Webdings</vt:lpstr>
      <vt:lpstr>Times New Roman</vt:lpstr>
      <vt:lpstr>宋体</vt:lpstr>
      <vt:lpstr>FER-ZTE</vt:lpstr>
      <vt:lpstr>FER-ZTE</vt:lpstr>
      <vt:lpstr>FER-ZTE</vt:lpstr>
      <vt:lpstr>FER-ZTE</vt:lpstr>
      <vt:lpstr>FER-ZTE</vt:lpstr>
      <vt:lpstr>FER-ZTE</vt:lpstr>
      <vt:lpstr>FER-ZTE</vt:lpstr>
      <vt:lpstr>FER-ZTE</vt:lpstr>
      <vt:lpstr>FER-ZTE</vt:lpstr>
      <vt:lpstr>FER-ZTE</vt:lpstr>
      <vt:lpstr>FER-ZTE</vt:lpstr>
      <vt:lpstr>FER-ZTE</vt:lpstr>
      <vt:lpstr>Picture</vt:lpstr>
      <vt:lpstr>Equation</vt:lpstr>
      <vt:lpstr>Microsoft Equation 3.0</vt:lpstr>
      <vt:lpstr>Domaća zadaća iz predmeta “Teorija informacije” ak. godina 2011./2012.  predavač: Prof.dr.sc. Alen Bažant</vt:lpstr>
      <vt:lpstr>Zadatak 6:</vt:lpstr>
      <vt:lpstr>Slide 3</vt:lpstr>
      <vt:lpstr>b) Entropija izlaznih simbola H(Y) </vt:lpstr>
      <vt:lpstr>b) Entropija izlaznih simbola H(Y)</vt:lpstr>
      <vt:lpstr>b) Entropija izlaznih simbola H(Y)</vt:lpstr>
      <vt:lpstr>b) Entropija izlaznih simbola H(Y)</vt:lpstr>
      <vt:lpstr>b) Entropija izlaznih simbola H(Y)</vt:lpstr>
      <vt:lpstr>c) Entropija šuma H(Y|X);</vt:lpstr>
      <vt:lpstr>c) Entropija šuma H(Y|X);</vt:lpstr>
      <vt:lpstr>d) Transinformacija u kanalu</vt:lpstr>
      <vt:lpstr>Konačno rješenje zadatka</vt:lpstr>
    </vt:vector>
  </TitlesOfParts>
  <Company>MIRALab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arsen</cp:lastModifiedBy>
  <cp:revision>661</cp:revision>
  <cp:lastPrinted>1999-11-21T14:51:04Z</cp:lastPrinted>
  <dcterms:created xsi:type="dcterms:W3CDTF">1999-09-14T12:56:42Z</dcterms:created>
  <dcterms:modified xsi:type="dcterms:W3CDTF">2011-10-15T12:11:39Z</dcterms:modified>
</cp:coreProperties>
</file>