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9" r:id="rId1"/>
  </p:sldMasterIdLst>
  <p:notesMasterIdLst>
    <p:notesMasterId r:id="rId11"/>
  </p:notesMasterIdLst>
  <p:handoutMasterIdLst>
    <p:handoutMasterId r:id="rId12"/>
  </p:handoutMasterIdLst>
  <p:sldIdLst>
    <p:sldId id="256" r:id="rId2"/>
    <p:sldId id="318" r:id="rId3"/>
    <p:sldId id="302" r:id="rId4"/>
    <p:sldId id="321" r:id="rId5"/>
    <p:sldId id="323" r:id="rId6"/>
    <p:sldId id="324" r:id="rId7"/>
    <p:sldId id="325" r:id="rId8"/>
    <p:sldId id="326" r:id="rId9"/>
    <p:sldId id="320" r:id="rId10"/>
  </p:sldIdLst>
  <p:sldSz cx="9906000" cy="6858000" type="A4"/>
  <p:notesSz cx="6781800" cy="9926638"/>
  <p:defaultTextStyle>
    <a:defPPr>
      <a:defRPr lang="en-US"/>
    </a:defPPr>
    <a:lvl1pPr algn="ctr" rtl="0" eaLnBrk="0" fontAlgn="base" hangingPunct="0">
      <a:lnSpc>
        <a:spcPct val="80000"/>
      </a:lnSpc>
      <a:spcBef>
        <a:spcPct val="0"/>
      </a:spcBef>
      <a:spcAft>
        <a:spcPct val="0"/>
      </a:spcAft>
      <a:defRPr sz="1200" kern="1200">
        <a:solidFill>
          <a:schemeClr val="tx1"/>
        </a:solidFill>
        <a:latin typeface="Arial CE" pitchFamily="34" charset="0"/>
        <a:ea typeface="+mn-ea"/>
        <a:cs typeface="+mn-cs"/>
      </a:defRPr>
    </a:lvl1pPr>
    <a:lvl2pPr marL="457200" algn="ctr" rtl="0" eaLnBrk="0" fontAlgn="base" hangingPunct="0">
      <a:lnSpc>
        <a:spcPct val="80000"/>
      </a:lnSpc>
      <a:spcBef>
        <a:spcPct val="0"/>
      </a:spcBef>
      <a:spcAft>
        <a:spcPct val="0"/>
      </a:spcAft>
      <a:defRPr sz="1200" kern="1200">
        <a:solidFill>
          <a:schemeClr val="tx1"/>
        </a:solidFill>
        <a:latin typeface="Arial CE" pitchFamily="34" charset="0"/>
        <a:ea typeface="+mn-ea"/>
        <a:cs typeface="+mn-cs"/>
      </a:defRPr>
    </a:lvl2pPr>
    <a:lvl3pPr marL="914400" algn="ctr" rtl="0" eaLnBrk="0" fontAlgn="base" hangingPunct="0">
      <a:lnSpc>
        <a:spcPct val="80000"/>
      </a:lnSpc>
      <a:spcBef>
        <a:spcPct val="0"/>
      </a:spcBef>
      <a:spcAft>
        <a:spcPct val="0"/>
      </a:spcAft>
      <a:defRPr sz="1200" kern="1200">
        <a:solidFill>
          <a:schemeClr val="tx1"/>
        </a:solidFill>
        <a:latin typeface="Arial CE" pitchFamily="34" charset="0"/>
        <a:ea typeface="+mn-ea"/>
        <a:cs typeface="+mn-cs"/>
      </a:defRPr>
    </a:lvl3pPr>
    <a:lvl4pPr marL="1371600" algn="ctr" rtl="0" eaLnBrk="0" fontAlgn="base" hangingPunct="0">
      <a:lnSpc>
        <a:spcPct val="80000"/>
      </a:lnSpc>
      <a:spcBef>
        <a:spcPct val="0"/>
      </a:spcBef>
      <a:spcAft>
        <a:spcPct val="0"/>
      </a:spcAft>
      <a:defRPr sz="1200" kern="1200">
        <a:solidFill>
          <a:schemeClr val="tx1"/>
        </a:solidFill>
        <a:latin typeface="Arial CE" pitchFamily="34" charset="0"/>
        <a:ea typeface="+mn-ea"/>
        <a:cs typeface="+mn-cs"/>
      </a:defRPr>
    </a:lvl4pPr>
    <a:lvl5pPr marL="1828800" algn="ctr" rtl="0" eaLnBrk="0" fontAlgn="base" hangingPunct="0">
      <a:lnSpc>
        <a:spcPct val="80000"/>
      </a:lnSpc>
      <a:spcBef>
        <a:spcPct val="0"/>
      </a:spcBef>
      <a:spcAft>
        <a:spcPct val="0"/>
      </a:spcAft>
      <a:defRPr sz="1200" kern="1200">
        <a:solidFill>
          <a:schemeClr val="tx1"/>
        </a:solidFill>
        <a:latin typeface="Arial CE" pitchFamily="34" charset="0"/>
        <a:ea typeface="+mn-ea"/>
        <a:cs typeface="+mn-cs"/>
      </a:defRPr>
    </a:lvl5pPr>
    <a:lvl6pPr marL="2286000" algn="l" defTabSz="914400" rtl="0" eaLnBrk="1" latinLnBrk="0" hangingPunct="1">
      <a:defRPr sz="1200" kern="1200">
        <a:solidFill>
          <a:schemeClr val="tx1"/>
        </a:solidFill>
        <a:latin typeface="Arial CE" pitchFamily="34" charset="0"/>
        <a:ea typeface="+mn-ea"/>
        <a:cs typeface="+mn-cs"/>
      </a:defRPr>
    </a:lvl6pPr>
    <a:lvl7pPr marL="2743200" algn="l" defTabSz="914400" rtl="0" eaLnBrk="1" latinLnBrk="0" hangingPunct="1">
      <a:defRPr sz="1200" kern="1200">
        <a:solidFill>
          <a:schemeClr val="tx1"/>
        </a:solidFill>
        <a:latin typeface="Arial CE" pitchFamily="34" charset="0"/>
        <a:ea typeface="+mn-ea"/>
        <a:cs typeface="+mn-cs"/>
      </a:defRPr>
    </a:lvl7pPr>
    <a:lvl8pPr marL="3200400" algn="l" defTabSz="914400" rtl="0" eaLnBrk="1" latinLnBrk="0" hangingPunct="1">
      <a:defRPr sz="1200" kern="1200">
        <a:solidFill>
          <a:schemeClr val="tx1"/>
        </a:solidFill>
        <a:latin typeface="Arial CE" pitchFamily="34" charset="0"/>
        <a:ea typeface="+mn-ea"/>
        <a:cs typeface="+mn-cs"/>
      </a:defRPr>
    </a:lvl8pPr>
    <a:lvl9pPr marL="3657600" algn="l" defTabSz="914400" rtl="0" eaLnBrk="1" latinLnBrk="0" hangingPunct="1">
      <a:defRPr sz="1200" kern="1200">
        <a:solidFill>
          <a:schemeClr val="tx1"/>
        </a:solidFill>
        <a:latin typeface="Arial CE"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azant"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74FE"/>
    <a:srgbClr val="1A06AC"/>
    <a:srgbClr val="0033CC"/>
    <a:srgbClr val="FFFFFF"/>
    <a:srgbClr val="808080"/>
    <a:srgbClr val="660033"/>
    <a:srgbClr val="FFFF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47" autoAdjust="0"/>
    <p:restoredTop sz="73180" autoAdjust="0"/>
  </p:normalViewPr>
  <p:slideViewPr>
    <p:cSldViewPr>
      <p:cViewPr varScale="1">
        <p:scale>
          <a:sx n="79" d="100"/>
          <a:sy n="79" d="100"/>
        </p:scale>
        <p:origin x="-1170"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5" d="100"/>
          <a:sy n="75" d="100"/>
        </p:scale>
        <p:origin x="-2238" y="-102"/>
      </p:cViewPr>
      <p:guideLst>
        <p:guide orient="horz" pos="3127"/>
        <p:guide pos="213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0-11T11:09:38.489" idx="1">
    <p:pos x="4769" y="3600"/>
    <p:text>Datum zadatka je datum kad ste primili poruku s tekstom zadatka.</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bwMode="auto">
          <a:xfrm>
            <a:off x="0" y="0"/>
            <a:ext cx="2938463" cy="498475"/>
          </a:xfrm>
          <a:prstGeom prst="rect">
            <a:avLst/>
          </a:prstGeom>
          <a:noFill/>
          <a:ln w="9525">
            <a:noFill/>
            <a:miter lim="800000"/>
            <a:headEnd/>
            <a:tailEnd/>
          </a:ln>
          <a:effectLst/>
        </p:spPr>
        <p:txBody>
          <a:bodyPr vert="horz" wrap="square" lIns="95438" tIns="47721" rIns="95438" bIns="47721" numCol="1" anchor="t" anchorCtr="0" compatLnSpc="1">
            <a:prstTxWarp prst="textNoShape">
              <a:avLst/>
            </a:prstTxWarp>
          </a:bodyPr>
          <a:lstStyle>
            <a:lvl1pPr algn="l" defTabSz="954088">
              <a:lnSpc>
                <a:spcPct val="100000"/>
              </a:lnSpc>
              <a:defRPr>
                <a:latin typeface="Times New Roman" pitchFamily="18" charset="0"/>
              </a:defRPr>
            </a:lvl1pPr>
          </a:lstStyle>
          <a:p>
            <a:pPr>
              <a:defRPr/>
            </a:pPr>
            <a:endParaRPr lang="en-US"/>
          </a:p>
        </p:txBody>
      </p:sp>
      <p:sp>
        <p:nvSpPr>
          <p:cNvPr id="185347" name="Rectangle 3"/>
          <p:cNvSpPr>
            <a:spLocks noGrp="1" noChangeArrowheads="1"/>
          </p:cNvSpPr>
          <p:nvPr>
            <p:ph type="dt" sz="quarter" idx="1"/>
          </p:nvPr>
        </p:nvSpPr>
        <p:spPr bwMode="auto">
          <a:xfrm>
            <a:off x="3843338" y="0"/>
            <a:ext cx="2938462" cy="498475"/>
          </a:xfrm>
          <a:prstGeom prst="rect">
            <a:avLst/>
          </a:prstGeom>
          <a:noFill/>
          <a:ln w="9525">
            <a:noFill/>
            <a:miter lim="800000"/>
            <a:headEnd/>
            <a:tailEnd/>
          </a:ln>
          <a:effectLst/>
        </p:spPr>
        <p:txBody>
          <a:bodyPr vert="horz" wrap="square" lIns="95438" tIns="47721" rIns="95438" bIns="47721" numCol="1" anchor="t" anchorCtr="0" compatLnSpc="1">
            <a:prstTxWarp prst="textNoShape">
              <a:avLst/>
            </a:prstTxWarp>
          </a:bodyPr>
          <a:lstStyle>
            <a:lvl1pPr algn="r" defTabSz="954088">
              <a:lnSpc>
                <a:spcPct val="100000"/>
              </a:lnSpc>
              <a:defRPr>
                <a:latin typeface="Times New Roman" pitchFamily="18" charset="0"/>
              </a:defRPr>
            </a:lvl1pPr>
          </a:lstStyle>
          <a:p>
            <a:pPr>
              <a:defRPr/>
            </a:pPr>
            <a:endParaRPr lang="en-US"/>
          </a:p>
        </p:txBody>
      </p:sp>
      <p:sp>
        <p:nvSpPr>
          <p:cNvPr id="185348" name="Rectangle 4"/>
          <p:cNvSpPr>
            <a:spLocks noGrp="1" noChangeArrowheads="1"/>
          </p:cNvSpPr>
          <p:nvPr>
            <p:ph type="ftr" sz="quarter" idx="2"/>
          </p:nvPr>
        </p:nvSpPr>
        <p:spPr bwMode="auto">
          <a:xfrm>
            <a:off x="0" y="9428163"/>
            <a:ext cx="2938463" cy="498475"/>
          </a:xfrm>
          <a:prstGeom prst="rect">
            <a:avLst/>
          </a:prstGeom>
          <a:noFill/>
          <a:ln w="9525">
            <a:noFill/>
            <a:miter lim="800000"/>
            <a:headEnd/>
            <a:tailEnd/>
          </a:ln>
          <a:effectLst/>
        </p:spPr>
        <p:txBody>
          <a:bodyPr vert="horz" wrap="square" lIns="95438" tIns="47721" rIns="95438" bIns="47721" numCol="1" anchor="b" anchorCtr="0" compatLnSpc="1">
            <a:prstTxWarp prst="textNoShape">
              <a:avLst/>
            </a:prstTxWarp>
          </a:bodyPr>
          <a:lstStyle>
            <a:lvl1pPr algn="l" defTabSz="954088">
              <a:lnSpc>
                <a:spcPct val="100000"/>
              </a:lnSpc>
              <a:defRPr>
                <a:latin typeface="Times New Roman" pitchFamily="18" charset="0"/>
              </a:defRPr>
            </a:lvl1pPr>
          </a:lstStyle>
          <a:p>
            <a:pPr>
              <a:defRPr/>
            </a:pPr>
            <a:endParaRPr lang="en-US"/>
          </a:p>
        </p:txBody>
      </p:sp>
      <p:sp>
        <p:nvSpPr>
          <p:cNvPr id="185349" name="Rectangle 5"/>
          <p:cNvSpPr>
            <a:spLocks noGrp="1" noChangeArrowheads="1"/>
          </p:cNvSpPr>
          <p:nvPr>
            <p:ph type="sldNum" sz="quarter" idx="3"/>
          </p:nvPr>
        </p:nvSpPr>
        <p:spPr bwMode="auto">
          <a:xfrm>
            <a:off x="3843338" y="9428163"/>
            <a:ext cx="2938462" cy="498475"/>
          </a:xfrm>
          <a:prstGeom prst="rect">
            <a:avLst/>
          </a:prstGeom>
          <a:noFill/>
          <a:ln w="9525">
            <a:noFill/>
            <a:miter lim="800000"/>
            <a:headEnd/>
            <a:tailEnd/>
          </a:ln>
          <a:effectLst/>
        </p:spPr>
        <p:txBody>
          <a:bodyPr vert="horz" wrap="square" lIns="95438" tIns="47721" rIns="95438" bIns="47721" numCol="1" anchor="b" anchorCtr="0" compatLnSpc="1">
            <a:prstTxWarp prst="textNoShape">
              <a:avLst/>
            </a:prstTxWarp>
          </a:bodyPr>
          <a:lstStyle>
            <a:lvl1pPr algn="r" defTabSz="954088">
              <a:lnSpc>
                <a:spcPct val="100000"/>
              </a:lnSpc>
              <a:defRPr>
                <a:latin typeface="Times New Roman" pitchFamily="18" charset="0"/>
              </a:defRPr>
            </a:lvl1pPr>
          </a:lstStyle>
          <a:p>
            <a:pPr>
              <a:defRPr/>
            </a:pPr>
            <a:fld id="{5746D524-A2C7-4097-ADCF-4AFA4AC8310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38463" cy="498475"/>
          </a:xfrm>
          <a:prstGeom prst="rect">
            <a:avLst/>
          </a:prstGeom>
          <a:noFill/>
          <a:ln w="9525">
            <a:noFill/>
            <a:miter lim="800000"/>
            <a:headEnd/>
            <a:tailEnd/>
          </a:ln>
          <a:effectLst/>
        </p:spPr>
        <p:txBody>
          <a:bodyPr vert="horz" wrap="square" lIns="95438" tIns="47721" rIns="95438" bIns="47721" numCol="1" anchor="t" anchorCtr="0" compatLnSpc="1">
            <a:prstTxWarp prst="textNoShape">
              <a:avLst/>
            </a:prstTxWarp>
          </a:bodyPr>
          <a:lstStyle>
            <a:lvl1pPr algn="l" defTabSz="954088">
              <a:lnSpc>
                <a:spcPct val="100000"/>
              </a:lnSpc>
              <a:defRPr>
                <a:latin typeface="Times New Roman" pitchFamily="18" charset="0"/>
              </a:defRPr>
            </a:lvl1pPr>
          </a:lstStyle>
          <a:p>
            <a:pPr>
              <a:defRPr/>
            </a:pPr>
            <a:endParaRPr lang="fr-FR"/>
          </a:p>
        </p:txBody>
      </p:sp>
      <p:sp>
        <p:nvSpPr>
          <p:cNvPr id="146435" name="Rectangle 3"/>
          <p:cNvSpPr>
            <a:spLocks noGrp="1" noChangeArrowheads="1"/>
          </p:cNvSpPr>
          <p:nvPr>
            <p:ph type="dt" idx="1"/>
          </p:nvPr>
        </p:nvSpPr>
        <p:spPr bwMode="auto">
          <a:xfrm>
            <a:off x="3843338" y="0"/>
            <a:ext cx="2938462" cy="498475"/>
          </a:xfrm>
          <a:prstGeom prst="rect">
            <a:avLst/>
          </a:prstGeom>
          <a:noFill/>
          <a:ln w="9525">
            <a:noFill/>
            <a:miter lim="800000"/>
            <a:headEnd/>
            <a:tailEnd/>
          </a:ln>
          <a:effectLst/>
        </p:spPr>
        <p:txBody>
          <a:bodyPr vert="horz" wrap="square" lIns="95438" tIns="47721" rIns="95438" bIns="47721" numCol="1" anchor="t" anchorCtr="0" compatLnSpc="1">
            <a:prstTxWarp prst="textNoShape">
              <a:avLst/>
            </a:prstTxWarp>
          </a:bodyPr>
          <a:lstStyle>
            <a:lvl1pPr algn="r" defTabSz="954088">
              <a:lnSpc>
                <a:spcPct val="100000"/>
              </a:lnSpc>
              <a:defRPr>
                <a:latin typeface="Times New Roman" pitchFamily="18" charset="0"/>
              </a:defRPr>
            </a:lvl1pPr>
          </a:lstStyle>
          <a:p>
            <a:pPr>
              <a:defRPr/>
            </a:pPr>
            <a:endParaRPr lang="fr-FR"/>
          </a:p>
        </p:txBody>
      </p:sp>
      <p:sp>
        <p:nvSpPr>
          <p:cNvPr id="12292" name="Rectangle 4"/>
          <p:cNvSpPr>
            <a:spLocks noGrp="1" noRot="1" noChangeAspect="1" noChangeArrowheads="1" noTextEdit="1"/>
          </p:cNvSpPr>
          <p:nvPr>
            <p:ph type="sldImg" idx="2"/>
          </p:nvPr>
        </p:nvSpPr>
        <p:spPr bwMode="auto">
          <a:xfrm>
            <a:off x="700088" y="741363"/>
            <a:ext cx="5381625" cy="3725862"/>
          </a:xfrm>
          <a:prstGeom prst="rect">
            <a:avLst/>
          </a:prstGeom>
          <a:noFill/>
          <a:ln w="9525">
            <a:solidFill>
              <a:srgbClr val="000000"/>
            </a:solidFill>
            <a:miter lim="800000"/>
            <a:headEnd/>
            <a:tailEnd/>
          </a:ln>
        </p:spPr>
      </p:sp>
      <p:sp>
        <p:nvSpPr>
          <p:cNvPr id="146437" name="Rectangle 5"/>
          <p:cNvSpPr>
            <a:spLocks noGrp="1" noChangeArrowheads="1"/>
          </p:cNvSpPr>
          <p:nvPr>
            <p:ph type="body" sz="quarter" idx="3"/>
          </p:nvPr>
        </p:nvSpPr>
        <p:spPr bwMode="auto">
          <a:xfrm>
            <a:off x="903288" y="4716463"/>
            <a:ext cx="4975225" cy="4468812"/>
          </a:xfrm>
          <a:prstGeom prst="rect">
            <a:avLst/>
          </a:prstGeom>
          <a:noFill/>
          <a:ln w="9525">
            <a:noFill/>
            <a:miter lim="800000"/>
            <a:headEnd/>
            <a:tailEnd/>
          </a:ln>
          <a:effectLst/>
        </p:spPr>
        <p:txBody>
          <a:bodyPr vert="horz" wrap="square" lIns="95438" tIns="47721" rIns="95438" bIns="47721" numCol="1" anchor="t" anchorCtr="0" compatLnSpc="1">
            <a:prstTxWarp prst="textNoShape">
              <a:avLst/>
            </a:prstTxWarp>
          </a:bodyPr>
          <a:lstStyle/>
          <a:p>
            <a:pPr lvl="0"/>
            <a:r>
              <a:rPr lang="fr-FR" noProof="0" smtClean="0"/>
              <a:t>Click to edit Master text styles</a:t>
            </a:r>
          </a:p>
          <a:p>
            <a:pPr lvl="1"/>
            <a:r>
              <a:rPr lang="fr-FR" noProof="0" smtClean="0"/>
              <a:t>Second level</a:t>
            </a:r>
          </a:p>
          <a:p>
            <a:pPr lvl="2"/>
            <a:r>
              <a:rPr lang="fr-FR" noProof="0" smtClean="0"/>
              <a:t>Third level</a:t>
            </a:r>
          </a:p>
          <a:p>
            <a:pPr lvl="3"/>
            <a:r>
              <a:rPr lang="fr-FR" noProof="0" smtClean="0"/>
              <a:t>Fourth level</a:t>
            </a:r>
          </a:p>
          <a:p>
            <a:pPr lvl="4"/>
            <a:r>
              <a:rPr lang="fr-FR" noProof="0" smtClean="0"/>
              <a:t>Fifth level</a:t>
            </a:r>
          </a:p>
        </p:txBody>
      </p:sp>
      <p:sp>
        <p:nvSpPr>
          <p:cNvPr id="146438" name="Rectangle 6"/>
          <p:cNvSpPr>
            <a:spLocks noGrp="1" noChangeArrowheads="1"/>
          </p:cNvSpPr>
          <p:nvPr>
            <p:ph type="ftr" sz="quarter" idx="4"/>
          </p:nvPr>
        </p:nvSpPr>
        <p:spPr bwMode="auto">
          <a:xfrm>
            <a:off x="0" y="9428163"/>
            <a:ext cx="2938463" cy="498475"/>
          </a:xfrm>
          <a:prstGeom prst="rect">
            <a:avLst/>
          </a:prstGeom>
          <a:noFill/>
          <a:ln w="9525">
            <a:noFill/>
            <a:miter lim="800000"/>
            <a:headEnd/>
            <a:tailEnd/>
          </a:ln>
          <a:effectLst/>
        </p:spPr>
        <p:txBody>
          <a:bodyPr vert="horz" wrap="square" lIns="95438" tIns="47721" rIns="95438" bIns="47721" numCol="1" anchor="b" anchorCtr="0" compatLnSpc="1">
            <a:prstTxWarp prst="textNoShape">
              <a:avLst/>
            </a:prstTxWarp>
          </a:bodyPr>
          <a:lstStyle>
            <a:lvl1pPr algn="l" defTabSz="954088">
              <a:lnSpc>
                <a:spcPct val="100000"/>
              </a:lnSpc>
              <a:defRPr>
                <a:latin typeface="Times New Roman" pitchFamily="18" charset="0"/>
              </a:defRPr>
            </a:lvl1pPr>
          </a:lstStyle>
          <a:p>
            <a:pPr>
              <a:defRPr/>
            </a:pPr>
            <a:endParaRPr lang="fr-FR"/>
          </a:p>
        </p:txBody>
      </p:sp>
      <p:sp>
        <p:nvSpPr>
          <p:cNvPr id="146439" name="Rectangle 7"/>
          <p:cNvSpPr>
            <a:spLocks noGrp="1" noChangeArrowheads="1"/>
          </p:cNvSpPr>
          <p:nvPr>
            <p:ph type="sldNum" sz="quarter" idx="5"/>
          </p:nvPr>
        </p:nvSpPr>
        <p:spPr bwMode="auto">
          <a:xfrm>
            <a:off x="3843338" y="9428163"/>
            <a:ext cx="2938462" cy="498475"/>
          </a:xfrm>
          <a:prstGeom prst="rect">
            <a:avLst/>
          </a:prstGeom>
          <a:noFill/>
          <a:ln w="9525">
            <a:noFill/>
            <a:miter lim="800000"/>
            <a:headEnd/>
            <a:tailEnd/>
          </a:ln>
          <a:effectLst/>
        </p:spPr>
        <p:txBody>
          <a:bodyPr vert="horz" wrap="square" lIns="95438" tIns="47721" rIns="95438" bIns="47721" numCol="1" anchor="b" anchorCtr="0" compatLnSpc="1">
            <a:prstTxWarp prst="textNoShape">
              <a:avLst/>
            </a:prstTxWarp>
          </a:bodyPr>
          <a:lstStyle>
            <a:lvl1pPr algn="r" defTabSz="954088">
              <a:lnSpc>
                <a:spcPct val="100000"/>
              </a:lnSpc>
              <a:defRPr>
                <a:latin typeface="Times New Roman" pitchFamily="18" charset="0"/>
              </a:defRPr>
            </a:lvl1pPr>
          </a:lstStyle>
          <a:p>
            <a:pPr>
              <a:defRPr/>
            </a:pPr>
            <a:fld id="{FEC7A320-A1CC-46C5-A7CF-0BB8BEE0A7E6}" type="slidenum">
              <a:rPr lang="fr-FR"/>
              <a:pPr>
                <a:defRPr/>
              </a:pPr>
              <a:t>‹#›</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BA3BB8BE-4960-4B41-8BA7-BEC32C8A862A}" type="slidenum">
              <a:rPr lang="fr-FR" smtClean="0"/>
              <a:pPr/>
              <a:t>1</a:t>
            </a:fld>
            <a:endParaRPr lang="fr-FR" smtClean="0"/>
          </a:p>
        </p:txBody>
      </p:sp>
      <p:sp>
        <p:nvSpPr>
          <p:cNvPr id="13315" name="Rectangle 2"/>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12F439A7-4A6C-44BB-9F72-D9ECE84A5E76}" type="slidenum">
              <a:rPr lang="fr-FR" smtClean="0"/>
              <a:pPr/>
              <a:t>2</a:t>
            </a:fld>
            <a:endParaRPr lang="fr-FR"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r>
              <a:rPr lang="hr-HR" smtClean="0"/>
              <a:t>Teorija informacije je temeljna matematička teorija koja se bavi problemima komunikacije u</a:t>
            </a:r>
          </a:p>
          <a:p>
            <a:r>
              <a:rPr lang="hr-HR" smtClean="0"/>
              <a:t>smislu prijenosa informacije iz jedne točke (izvor) u drugu (odredište), kao što to prikazuje Slika</a:t>
            </a:r>
          </a:p>
          <a:p>
            <a:r>
              <a:rPr lang="hr-HR" smtClean="0"/>
              <a:t>1.1. Općenito, prijenos informacije želimo izvršiti:</a:t>
            </a:r>
          </a:p>
          <a:p>
            <a:r>
              <a:rPr lang="hr-HR" smtClean="0"/>
              <a:t>• što brže,</a:t>
            </a:r>
          </a:p>
          <a:p>
            <a:r>
              <a:rPr lang="hr-HR" smtClean="0"/>
              <a:t>• što točnije,</a:t>
            </a:r>
          </a:p>
          <a:p>
            <a:r>
              <a:rPr lang="hr-HR" smtClean="0"/>
              <a:t>• uz što manje utrošene energije,</a:t>
            </a:r>
          </a:p>
          <a:p>
            <a:r>
              <a:rPr lang="hr-HR" smtClean="0"/>
              <a:t>• usprkos neizbježnim smetnjama u sustavu prijenosa,</a:t>
            </a:r>
          </a:p>
          <a:p>
            <a:r>
              <a:rPr lang="hr-HR" smtClean="0"/>
              <a:t>• te ponekad uz prikrivanje i zaštitu od zlouporabe.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87A475D7-C5AA-4A36-A702-06B67267B8A0}" type="slidenum">
              <a:rPr lang="fr-FR" smtClean="0"/>
              <a:pPr/>
              <a:t>3</a:t>
            </a:fld>
            <a:endParaRPr lang="fr-FR"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r>
              <a:rPr lang="hr-HR" altLang="zh-CN" sz="1000" smtClean="0"/>
              <a:t>Teorija informacije postavlja teoretske osnove za postizanje navedenih ciljeva time što daje</a:t>
            </a:r>
          </a:p>
          <a:p>
            <a:r>
              <a:rPr lang="hr-HR" altLang="zh-CN" sz="1000" smtClean="0"/>
              <a:t>definiciju komunikacijskog sustava i mjere za količinu informacije koja protječe kroz taj sustav,</a:t>
            </a:r>
          </a:p>
          <a:p>
            <a:r>
              <a:rPr lang="hr-HR" altLang="zh-CN" sz="1000" smtClean="0"/>
              <a:t>te izračunava teoretske granice učinkovitog kodiranja i prijenosa informacije. Konkretnije,</a:t>
            </a:r>
          </a:p>
          <a:p>
            <a:r>
              <a:rPr lang="hr-HR" altLang="zh-CN" sz="1000" smtClean="0"/>
              <a:t>jezgreni teoremi daju nam granicu moguće kompresije informacije bez gubitaka, granicu brzine</a:t>
            </a:r>
          </a:p>
          <a:p>
            <a:r>
              <a:rPr lang="hr-HR" altLang="zh-CN" sz="1000" smtClean="0"/>
              <a:t>prijenosa informacije kanalom sa ili bez smetnji, te ovisnost moguće brzine prijenosa informacije</a:t>
            </a:r>
          </a:p>
          <a:p>
            <a:r>
              <a:rPr lang="hr-HR" altLang="zh-CN" sz="1000" smtClean="0"/>
              <a:t>o odnosu snaga signala i šuma u određenim uvjetima. Teorija informacije se u osnovi bavi</a:t>
            </a:r>
          </a:p>
          <a:p>
            <a:r>
              <a:rPr lang="hr-HR" altLang="zh-CN" sz="1000" smtClean="0"/>
              <a:t>prijenosom informacije, no jasno je da kompresija podataka predstavlja važnu osnovu i za</a:t>
            </a:r>
          </a:p>
          <a:p>
            <a:r>
              <a:rPr lang="hr-HR" altLang="zh-CN" sz="1000" smtClean="0"/>
              <a:t>pohranu, tj. spremanje podataka.</a:t>
            </a:r>
          </a:p>
          <a:p>
            <a:r>
              <a:rPr lang="hr-HR" altLang="zh-CN" sz="1000" smtClean="0"/>
              <a:t>Premda teorija informacije u svojoj osnovi ne daje praktična rješenja za dostizanje granica koje</a:t>
            </a:r>
          </a:p>
          <a:p>
            <a:r>
              <a:rPr lang="hr-HR" altLang="zh-CN" sz="1000" smtClean="0"/>
              <a:t>postavlja, postavljene teoretske osnove su neophodan i ključan korak prema praktičnom</a:t>
            </a:r>
          </a:p>
          <a:p>
            <a:r>
              <a:rPr lang="hr-HR" altLang="zh-CN" sz="1000" smtClean="0"/>
              <a:t>rješavanju tih problema. Ova knjiga predstavlja uvod ne samo u jezgrena pitanja teorije</a:t>
            </a:r>
          </a:p>
          <a:p>
            <a:r>
              <a:rPr lang="hr-HR" altLang="zh-CN" sz="1000" smtClean="0"/>
              <a:t>informacije, nego i u područja koja na ovim osnovama rješavaju probleme komunikacije na</a:t>
            </a:r>
          </a:p>
          <a:p>
            <a:r>
              <a:rPr lang="hr-HR" altLang="zh-CN" sz="1000" smtClean="0"/>
              <a:t>praktične načine, a to su prvenstveno učinkovito kodiranje podataka (kompresija), te zaštitno</a:t>
            </a:r>
          </a:p>
          <a:p>
            <a:r>
              <a:rPr lang="hr-HR" altLang="zh-CN" sz="1000" smtClean="0"/>
              <a:t>kodiranje podataka (ispravljanje pogrešaka nastalih zbog smetnji).</a:t>
            </a:r>
          </a:p>
          <a:p>
            <a:endParaRPr lang="hr-HR" sz="10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9F6E9BE-6675-4965-97FE-30F54A216209}" type="slidenum">
              <a:rPr lang="fr-FR"/>
              <a:pPr/>
              <a:t>5</a:t>
            </a:fld>
            <a:endParaRPr lang="fr-FR"/>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pPr>
              <a:lnSpc>
                <a:spcPct val="90000"/>
              </a:lnSpc>
            </a:pPr>
            <a:r>
              <a:rPr lang="hr-HR" altLang="zh-CN"/>
              <a:t>U prethodnim razmatranjima proučili smo informacijske mjere u diskretnom informacijskom sustavu uz prisustvo smetnji. Prisjetimo se ponovo da takav informacijski sustav koristimo kao model za komunikacijski kanal unutar komunikacijskog sustava (Slika 2.8). Kao što je prikazano (Slika 2.14), predstavljene informacijske mjere vrlo dobro opisuju prijenos informacije komunikacijskim kanalom. Na ulazu u kanal pojavljuje se količina informacije </a:t>
            </a:r>
            <a:r>
              <a:rPr lang="hr-HR" altLang="zh-CN" i="1"/>
              <a:t>H</a:t>
            </a:r>
            <a:r>
              <a:rPr lang="hr-HR" altLang="zh-CN"/>
              <a:t>(</a:t>
            </a:r>
            <a:r>
              <a:rPr lang="hr-HR" altLang="zh-CN" i="1"/>
              <a:t>X</a:t>
            </a:r>
            <a:r>
              <a:rPr lang="hr-HR" altLang="zh-CN"/>
              <a:t>), tj. entropija ulaznog signala. Pod utjecajem smetnji u kanalu, dio informacije se gubi. Taj gubitak uslijed smetnji je ekvivokacija (mnogoznačnost) </a:t>
            </a:r>
            <a:r>
              <a:rPr lang="hr-HR" altLang="zh-CN" i="1"/>
              <a:t>H</a:t>
            </a:r>
            <a:r>
              <a:rPr lang="hr-HR" altLang="zh-CN"/>
              <a:t>(</a:t>
            </a:r>
            <a:r>
              <a:rPr lang="hr-HR" altLang="zh-CN" i="1"/>
              <a:t>X</a:t>
            </a:r>
            <a:r>
              <a:rPr lang="hr-HR" altLang="zh-CN"/>
              <a:t>|</a:t>
            </a:r>
            <a:r>
              <a:rPr lang="hr-HR" altLang="zh-CN" i="1"/>
              <a:t>Y</a:t>
            </a:r>
            <a:r>
              <a:rPr lang="hr-HR" altLang="zh-CN"/>
              <a:t>). Kanalom se prenosi količina informacije jednaka uzajamnom sadržaju informacije (transinformacija) I(</a:t>
            </a:r>
            <a:r>
              <a:rPr lang="hr-HR" altLang="zh-CN" i="1"/>
              <a:t>X</a:t>
            </a:r>
            <a:r>
              <a:rPr lang="hr-HR" altLang="zh-CN"/>
              <a:t>;</a:t>
            </a:r>
            <a:r>
              <a:rPr lang="hr-HR" altLang="zh-CN" i="1"/>
              <a:t>Y</a:t>
            </a:r>
            <a:r>
              <a:rPr lang="hr-HR" altLang="zh-CN"/>
              <a:t>). Sa stanovišta prijenosa informacije, možemo reći da je to korisna informacija prenesena s ulaza na izlaz. Međutim, na izlazu uz tu korisnu informaciju imamo još i neodređenost uzrokovanu smetnjama – to je entropija šuma (irelevantnost) </a:t>
            </a:r>
            <a:r>
              <a:rPr lang="hr-HR" altLang="zh-CN" i="1"/>
              <a:t>H</a:t>
            </a:r>
            <a:r>
              <a:rPr lang="hr-HR" altLang="zh-CN"/>
              <a:t>(</a:t>
            </a:r>
            <a:r>
              <a:rPr lang="hr-HR" altLang="zh-CN" i="1"/>
              <a:t>Y</a:t>
            </a:r>
            <a:r>
              <a:rPr lang="hr-HR" altLang="zh-CN"/>
              <a:t>|</a:t>
            </a:r>
            <a:r>
              <a:rPr lang="hr-HR" altLang="zh-CN" i="1"/>
              <a:t>X</a:t>
            </a:r>
            <a:r>
              <a:rPr lang="hr-HR" altLang="zh-CN"/>
              <a:t>). Dakle, ukupna entropija na izlazu sastoji se od prenesene korisne informacije </a:t>
            </a:r>
            <a:r>
              <a:rPr lang="hr-HR" altLang="zh-CN" i="1"/>
              <a:t>I</a:t>
            </a:r>
            <a:r>
              <a:rPr lang="hr-HR" altLang="zh-CN"/>
              <a:t>(</a:t>
            </a:r>
            <a:r>
              <a:rPr lang="hr-HR" altLang="zh-CN" i="1"/>
              <a:t>X</a:t>
            </a:r>
            <a:r>
              <a:rPr lang="hr-HR" altLang="zh-CN"/>
              <a:t>;</a:t>
            </a:r>
            <a:r>
              <a:rPr lang="hr-HR" altLang="zh-CN" i="1"/>
              <a:t>Y</a:t>
            </a:r>
            <a:r>
              <a:rPr lang="hr-HR" altLang="zh-CN"/>
              <a:t>) i neodređenosti uzrokovane smetnjama </a:t>
            </a:r>
            <a:r>
              <a:rPr lang="hr-HR" altLang="zh-CN" i="1"/>
              <a:t>H</a:t>
            </a:r>
            <a:r>
              <a:rPr lang="hr-HR" altLang="zh-CN"/>
              <a:t>(</a:t>
            </a:r>
            <a:r>
              <a:rPr lang="hr-HR" altLang="zh-CN" i="1"/>
              <a:t>Y</a:t>
            </a:r>
            <a:r>
              <a:rPr lang="hr-HR" altLang="zh-CN"/>
              <a:t>|</a:t>
            </a:r>
            <a:r>
              <a:rPr lang="hr-HR" altLang="zh-CN" i="1"/>
              <a:t>X</a:t>
            </a:r>
            <a:r>
              <a:rPr lang="hr-HR" altLang="zh-CN"/>
              <a:t>).</a:t>
            </a:r>
          </a:p>
          <a:p>
            <a:pPr>
              <a:lnSpc>
                <a:spcPct val="90000"/>
              </a:lnSpc>
            </a:pPr>
            <a:endParaRPr lang="hr-HR" altLang="zh-CN"/>
          </a:p>
          <a:p>
            <a:pPr>
              <a:lnSpc>
                <a:spcPct val="90000"/>
              </a:lnSpc>
            </a:pPr>
            <a:r>
              <a:rPr lang="hr-HR" altLang="zh-CN"/>
              <a:t>Količina informacije koja se prenosi kanalom je dakle uzajamni sadržaj informacije. Krenuvši od definicije, promotrimo o čemu on ovisi:</a:t>
            </a:r>
          </a:p>
          <a:p>
            <a:pPr>
              <a:lnSpc>
                <a:spcPct val="90000"/>
              </a:lnSpc>
            </a:pPr>
            <a:r>
              <a:rPr lang="hr-HR" altLang="zh-CN"/>
              <a:t>	izvod	[2.3] u knjizi</a:t>
            </a:r>
          </a:p>
          <a:p>
            <a:pPr>
              <a:lnSpc>
                <a:spcPct val="90000"/>
              </a:lnSpc>
            </a:pPr>
            <a:r>
              <a:rPr lang="hr-HR" altLang="zh-CN"/>
              <a:t>Iz ovakve jednostavne pretvorbe zorno se vidi da količina informacije koja se prenosi kanalom ovisi isključivo o (1) karakteristikama kanala, tj. o matrici prijenosnih vjerojatnosti </a:t>
            </a:r>
            <a:r>
              <a:rPr lang="hr-HR" altLang="zh-CN" i="1"/>
              <a:t>p</a:t>
            </a:r>
            <a:r>
              <a:rPr lang="hr-HR" altLang="zh-CN"/>
              <a:t>(</a:t>
            </a:r>
            <a:r>
              <a:rPr lang="hr-HR" altLang="zh-CN" i="1"/>
              <a:t>yj</a:t>
            </a:r>
            <a:r>
              <a:rPr lang="hr-HR" altLang="zh-CN"/>
              <a:t>|</a:t>
            </a:r>
            <a:r>
              <a:rPr lang="hr-HR" altLang="zh-CN" i="1"/>
              <a:t>xi</a:t>
            </a:r>
            <a:r>
              <a:rPr lang="hr-HR" altLang="zh-CN"/>
              <a:t>) i (2) o karakteristikama ulaza, tj. vjerojatnostima pojava simbola na ulazu </a:t>
            </a:r>
            <a:r>
              <a:rPr lang="hr-HR" altLang="zh-CN" i="1"/>
              <a:t>p</a:t>
            </a:r>
            <a:r>
              <a:rPr lang="hr-HR" altLang="zh-CN"/>
              <a:t>(</a:t>
            </a:r>
            <a:r>
              <a:rPr lang="hr-HR" altLang="zh-CN" i="1"/>
              <a:t>xi</a:t>
            </a:r>
            <a:r>
              <a:rPr lang="hr-HR" altLang="zh-CN"/>
              <a:t>). Ova spoznaja je važna za temeljito shvaćanje kapaciteta kanala. </a:t>
            </a:r>
            <a:endParaRPr lang="hr-H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5"/>
          <p:cNvGraphicFramePr>
            <a:graphicFrameLocks noChangeAspect="1"/>
          </p:cNvGraphicFramePr>
          <p:nvPr/>
        </p:nvGraphicFramePr>
        <p:xfrm>
          <a:off x="9026525" y="152400"/>
          <a:ext cx="560388" cy="914400"/>
        </p:xfrm>
        <a:graphic>
          <a:graphicData uri="http://schemas.openxmlformats.org/presentationml/2006/ole">
            <p:oleObj spid="_x0000_s29698" name="Picture" r:id="rId3" imgW="708104" imgH="1156204" progId="Word.Picture.8">
              <p:embed/>
            </p:oleObj>
          </a:graphicData>
        </a:graphic>
      </p:graphicFrame>
      <p:sp>
        <p:nvSpPr>
          <p:cNvPr id="256002" name="Rectangle 2"/>
          <p:cNvSpPr>
            <a:spLocks noGrp="1" noChangeArrowheads="1"/>
          </p:cNvSpPr>
          <p:nvPr>
            <p:ph type="ctrTitle"/>
          </p:nvPr>
        </p:nvSpPr>
        <p:spPr>
          <a:xfrm>
            <a:off x="742950" y="2286000"/>
            <a:ext cx="8420100" cy="1143000"/>
          </a:xfrm>
        </p:spPr>
        <p:txBody>
          <a:bodyPr/>
          <a:lstStyle>
            <a:lvl1pPr algn="ctr">
              <a:defRPr sz="4000"/>
            </a:lvl1pPr>
          </a:lstStyle>
          <a:p>
            <a:r>
              <a:rPr lang="en-GB"/>
              <a:t>Click to edit Master title style</a:t>
            </a:r>
          </a:p>
        </p:txBody>
      </p:sp>
      <p:sp>
        <p:nvSpPr>
          <p:cNvPr id="256003" name="Rectangle 3"/>
          <p:cNvSpPr>
            <a:spLocks noGrp="1" noChangeArrowheads="1"/>
          </p:cNvSpPr>
          <p:nvPr>
            <p:ph type="subTitle" idx="1"/>
          </p:nvPr>
        </p:nvSpPr>
        <p:spPr>
          <a:xfrm>
            <a:off x="1485900" y="3886200"/>
            <a:ext cx="6934200" cy="1752600"/>
          </a:xfrm>
        </p:spPr>
        <p:txBody>
          <a:bodyPr/>
          <a:lstStyle>
            <a:lvl1pPr marL="0" indent="0" algn="ctr">
              <a:buFont typeface="Symbol" pitchFamily="18" charset="2"/>
              <a:buNone/>
              <a:defRPr i="1">
                <a:latin typeface="Times New Roman CE" pitchFamily="18" charset="0"/>
              </a:defRPr>
            </a:lvl1pPr>
          </a:lstStyle>
          <a:p>
            <a:endParaRPr lang="en-GB"/>
          </a:p>
          <a:p>
            <a:endParaRPr lang="en-GB"/>
          </a:p>
          <a:p>
            <a:r>
              <a:rPr lang="en-GB"/>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032"/>
          <p:cNvSpPr>
            <a:spLocks noGrp="1" noChangeArrowheads="1"/>
          </p:cNvSpPr>
          <p:nvPr>
            <p:ph type="dt" sz="half" idx="10"/>
          </p:nvPr>
        </p:nvSpPr>
        <p:spPr>
          <a:ln/>
        </p:spPr>
        <p:txBody>
          <a:bodyPr/>
          <a:lstStyle>
            <a:lvl1pPr>
              <a:defRPr/>
            </a:lvl1pPr>
          </a:lstStyle>
          <a:p>
            <a:pPr>
              <a:defRPr/>
            </a:pPr>
            <a:endParaRPr lang="en-US"/>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34"/>
          <p:cNvSpPr>
            <a:spLocks noGrp="1" noChangeArrowheads="1"/>
          </p:cNvSpPr>
          <p:nvPr>
            <p:ph type="sldNum" sz="quarter" idx="12"/>
          </p:nvPr>
        </p:nvSpPr>
        <p:spPr>
          <a:ln/>
        </p:spPr>
        <p:txBody>
          <a:bodyPr/>
          <a:lstStyle>
            <a:lvl1pPr>
              <a:defRPr/>
            </a:lvl1pPr>
          </a:lstStyle>
          <a:p>
            <a:pPr>
              <a:defRPr/>
            </a:pPr>
            <a:fld id="{7E148F32-EC0F-4FD2-A8AC-BD7630F4953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4838" y="0"/>
            <a:ext cx="2208212" cy="6172200"/>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330200" y="0"/>
            <a:ext cx="6472238"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032"/>
          <p:cNvSpPr>
            <a:spLocks noGrp="1" noChangeArrowheads="1"/>
          </p:cNvSpPr>
          <p:nvPr>
            <p:ph type="dt" sz="half" idx="10"/>
          </p:nvPr>
        </p:nvSpPr>
        <p:spPr>
          <a:ln/>
        </p:spPr>
        <p:txBody>
          <a:bodyPr/>
          <a:lstStyle>
            <a:lvl1pPr>
              <a:defRPr/>
            </a:lvl1pPr>
          </a:lstStyle>
          <a:p>
            <a:pPr>
              <a:defRPr/>
            </a:pPr>
            <a:endParaRPr lang="en-US"/>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34"/>
          <p:cNvSpPr>
            <a:spLocks noGrp="1" noChangeArrowheads="1"/>
          </p:cNvSpPr>
          <p:nvPr>
            <p:ph type="sldNum" sz="quarter" idx="12"/>
          </p:nvPr>
        </p:nvSpPr>
        <p:spPr>
          <a:ln/>
        </p:spPr>
        <p:txBody>
          <a:bodyPr/>
          <a:lstStyle>
            <a:lvl1pPr>
              <a:defRPr/>
            </a:lvl1pPr>
          </a:lstStyle>
          <a:p>
            <a:pPr>
              <a:defRPr/>
            </a:pPr>
            <a:fld id="{D91B428D-185F-4450-879B-F6BA23B8B8B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hr-H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Rectangle 1032"/>
          <p:cNvSpPr>
            <a:spLocks noGrp="1" noChangeArrowheads="1"/>
          </p:cNvSpPr>
          <p:nvPr>
            <p:ph type="dt" sz="half" idx="10"/>
          </p:nvPr>
        </p:nvSpPr>
        <p:spPr>
          <a:ln/>
        </p:spPr>
        <p:txBody>
          <a:bodyPr/>
          <a:lstStyle>
            <a:lvl1pPr>
              <a:defRPr/>
            </a:lvl1pPr>
          </a:lstStyle>
          <a:p>
            <a:pPr>
              <a:defRPr/>
            </a:pPr>
            <a:endParaRPr lang="en-US"/>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34"/>
          <p:cNvSpPr>
            <a:spLocks noGrp="1" noChangeArrowheads="1"/>
          </p:cNvSpPr>
          <p:nvPr>
            <p:ph type="sldNum" sz="quarter" idx="12"/>
          </p:nvPr>
        </p:nvSpPr>
        <p:spPr>
          <a:ln/>
        </p:spPr>
        <p:txBody>
          <a:bodyPr/>
          <a:lstStyle>
            <a:lvl1pPr>
              <a:defRPr/>
            </a:lvl1pPr>
          </a:lstStyle>
          <a:p>
            <a:pPr>
              <a:defRPr/>
            </a:pPr>
            <a:fld id="{0C333F95-F643-4C2C-AABE-BD0F784F24D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34"/>
          <p:cNvSpPr>
            <a:spLocks noGrp="1" noChangeArrowheads="1"/>
          </p:cNvSpPr>
          <p:nvPr>
            <p:ph type="sldNum" sz="quarter" idx="12"/>
          </p:nvPr>
        </p:nvSpPr>
        <p:spPr>
          <a:ln/>
        </p:spPr>
        <p:txBody>
          <a:bodyPr/>
          <a:lstStyle>
            <a:lvl1pPr>
              <a:defRPr/>
            </a:lvl1pPr>
          </a:lstStyle>
          <a:p>
            <a:pPr>
              <a:defRPr/>
            </a:pPr>
            <a:fld id="{6332F6B4-E8F9-42C1-8DFF-92530D96315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742950" y="1524000"/>
            <a:ext cx="41338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5029200" y="1524000"/>
            <a:ext cx="41338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Rectangle 1032"/>
          <p:cNvSpPr>
            <a:spLocks noGrp="1" noChangeArrowheads="1"/>
          </p:cNvSpPr>
          <p:nvPr>
            <p:ph type="dt" sz="half" idx="10"/>
          </p:nvPr>
        </p:nvSpPr>
        <p:spPr>
          <a:ln/>
        </p:spPr>
        <p:txBody>
          <a:bodyPr/>
          <a:lstStyle>
            <a:lvl1pPr>
              <a:defRPr/>
            </a:lvl1pPr>
          </a:lstStyle>
          <a:p>
            <a:pPr>
              <a:defRPr/>
            </a:pPr>
            <a:endParaRPr lang="en-US"/>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34"/>
          <p:cNvSpPr>
            <a:spLocks noGrp="1" noChangeArrowheads="1"/>
          </p:cNvSpPr>
          <p:nvPr>
            <p:ph type="sldNum" sz="quarter" idx="12"/>
          </p:nvPr>
        </p:nvSpPr>
        <p:spPr>
          <a:ln/>
        </p:spPr>
        <p:txBody>
          <a:bodyPr/>
          <a:lstStyle>
            <a:lvl1pPr>
              <a:defRPr/>
            </a:lvl1pPr>
          </a:lstStyle>
          <a:p>
            <a:pPr>
              <a:defRPr/>
            </a:pPr>
            <a:fld id="{37B5D194-CDCF-4C6E-89E1-06B95F3A0B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Rectangle 1032"/>
          <p:cNvSpPr>
            <a:spLocks noGrp="1" noChangeArrowheads="1"/>
          </p:cNvSpPr>
          <p:nvPr>
            <p:ph type="dt" sz="half" idx="10"/>
          </p:nvPr>
        </p:nvSpPr>
        <p:spPr>
          <a:ln/>
        </p:spPr>
        <p:txBody>
          <a:bodyPr/>
          <a:lstStyle>
            <a:lvl1pPr>
              <a:defRPr/>
            </a:lvl1pPr>
          </a:lstStyle>
          <a:p>
            <a:pPr>
              <a:defRPr/>
            </a:pPr>
            <a:endParaRPr lang="en-US"/>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1034"/>
          <p:cNvSpPr>
            <a:spLocks noGrp="1" noChangeArrowheads="1"/>
          </p:cNvSpPr>
          <p:nvPr>
            <p:ph type="sldNum" sz="quarter" idx="12"/>
          </p:nvPr>
        </p:nvSpPr>
        <p:spPr>
          <a:ln/>
        </p:spPr>
        <p:txBody>
          <a:bodyPr/>
          <a:lstStyle>
            <a:lvl1pPr>
              <a:defRPr/>
            </a:lvl1pPr>
          </a:lstStyle>
          <a:p>
            <a:pPr>
              <a:defRPr/>
            </a:pPr>
            <a:fld id="{9BEEDCD7-0797-4B82-87B7-0B7C8F9241E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Rectangle 1032"/>
          <p:cNvSpPr>
            <a:spLocks noGrp="1" noChangeArrowheads="1"/>
          </p:cNvSpPr>
          <p:nvPr>
            <p:ph type="dt" sz="half" idx="10"/>
          </p:nvPr>
        </p:nvSpPr>
        <p:spPr>
          <a:ln/>
        </p:spPr>
        <p:txBody>
          <a:bodyPr/>
          <a:lstStyle>
            <a:lvl1pPr>
              <a:defRPr/>
            </a:lvl1pPr>
          </a:lstStyle>
          <a:p>
            <a:pPr>
              <a:defRPr/>
            </a:pPr>
            <a:endParaRPr lang="en-US"/>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1034"/>
          <p:cNvSpPr>
            <a:spLocks noGrp="1" noChangeArrowheads="1"/>
          </p:cNvSpPr>
          <p:nvPr>
            <p:ph type="sldNum" sz="quarter" idx="12"/>
          </p:nvPr>
        </p:nvSpPr>
        <p:spPr>
          <a:ln/>
        </p:spPr>
        <p:txBody>
          <a:bodyPr/>
          <a:lstStyle>
            <a:lvl1pPr>
              <a:defRPr/>
            </a:lvl1pPr>
          </a:lstStyle>
          <a:p>
            <a:pPr>
              <a:defRPr/>
            </a:pPr>
            <a:fld id="{D36A0910-9FF4-4552-9051-A6F241D3D9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1034"/>
          <p:cNvSpPr>
            <a:spLocks noGrp="1" noChangeArrowheads="1"/>
          </p:cNvSpPr>
          <p:nvPr>
            <p:ph type="sldNum" sz="quarter" idx="12"/>
          </p:nvPr>
        </p:nvSpPr>
        <p:spPr>
          <a:ln/>
        </p:spPr>
        <p:txBody>
          <a:bodyPr/>
          <a:lstStyle>
            <a:lvl1pPr>
              <a:defRPr/>
            </a:lvl1pPr>
          </a:lstStyle>
          <a:p>
            <a:pPr>
              <a:defRPr/>
            </a:pPr>
            <a:fld id="{B095ED89-1B26-4739-BF6C-27BFA276413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34"/>
          <p:cNvSpPr>
            <a:spLocks noGrp="1" noChangeArrowheads="1"/>
          </p:cNvSpPr>
          <p:nvPr>
            <p:ph type="sldNum" sz="quarter" idx="12"/>
          </p:nvPr>
        </p:nvSpPr>
        <p:spPr>
          <a:ln/>
        </p:spPr>
        <p:txBody>
          <a:bodyPr/>
          <a:lstStyle>
            <a:lvl1pPr>
              <a:defRPr/>
            </a:lvl1pPr>
          </a:lstStyle>
          <a:p>
            <a:pPr>
              <a:defRPr/>
            </a:pPr>
            <a:fld id="{CE53DE3F-0C33-49F2-BBF9-A88AB113A1F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34"/>
          <p:cNvSpPr>
            <a:spLocks noGrp="1" noChangeArrowheads="1"/>
          </p:cNvSpPr>
          <p:nvPr>
            <p:ph type="sldNum" sz="quarter" idx="12"/>
          </p:nvPr>
        </p:nvSpPr>
        <p:spPr>
          <a:ln/>
        </p:spPr>
        <p:txBody>
          <a:bodyPr/>
          <a:lstStyle>
            <a:lvl1pPr>
              <a:defRPr/>
            </a:lvl1pPr>
          </a:lstStyle>
          <a:p>
            <a:pPr>
              <a:defRPr/>
            </a:pPr>
            <a:fld id="{B317D3AA-165F-481C-969B-C83219AA28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026"/>
          <p:cNvSpPr>
            <a:spLocks noGrp="1" noChangeArrowheads="1"/>
          </p:cNvSpPr>
          <p:nvPr>
            <p:ph type="title"/>
          </p:nvPr>
        </p:nvSpPr>
        <p:spPr bwMode="auto">
          <a:xfrm>
            <a:off x="330200" y="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1027"/>
          <p:cNvSpPr>
            <a:spLocks noGrp="1" noChangeArrowheads="1"/>
          </p:cNvSpPr>
          <p:nvPr>
            <p:ph type="body" idx="1"/>
          </p:nvPr>
        </p:nvSpPr>
        <p:spPr bwMode="auto">
          <a:xfrm>
            <a:off x="742950" y="1524000"/>
            <a:ext cx="84201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4980" name="Line 1028"/>
          <p:cNvSpPr>
            <a:spLocks noChangeShapeType="1"/>
          </p:cNvSpPr>
          <p:nvPr/>
        </p:nvSpPr>
        <p:spPr bwMode="auto">
          <a:xfrm flipH="1">
            <a:off x="247650" y="1219200"/>
            <a:ext cx="7181850" cy="0"/>
          </a:xfrm>
          <a:prstGeom prst="line">
            <a:avLst/>
          </a:prstGeom>
          <a:noFill/>
          <a:ln w="76200">
            <a:solidFill>
              <a:schemeClr val="bg2"/>
            </a:solidFill>
            <a:round/>
            <a:headEnd/>
            <a:tailEnd/>
          </a:ln>
          <a:effectLst>
            <a:outerShdw dist="107763" dir="2700000" algn="ctr" rotWithShape="0">
              <a:srgbClr val="D70505"/>
            </a:outerShdw>
          </a:effectLst>
        </p:spPr>
        <p:txBody>
          <a:bodyPr wrap="none" anchor="ctr"/>
          <a:lstStyle/>
          <a:p>
            <a:pPr>
              <a:defRPr/>
            </a:pPr>
            <a:endParaRPr lang="hr-HR"/>
          </a:p>
        </p:txBody>
      </p:sp>
      <p:sp>
        <p:nvSpPr>
          <p:cNvPr id="254982" name="Line 1030"/>
          <p:cNvSpPr>
            <a:spLocks noChangeShapeType="1"/>
          </p:cNvSpPr>
          <p:nvPr/>
        </p:nvSpPr>
        <p:spPr bwMode="auto">
          <a:xfrm flipH="1">
            <a:off x="165100" y="6400800"/>
            <a:ext cx="9410700" cy="0"/>
          </a:xfrm>
          <a:prstGeom prst="line">
            <a:avLst/>
          </a:prstGeom>
          <a:noFill/>
          <a:ln w="28575">
            <a:solidFill>
              <a:srgbClr val="5F5F5F"/>
            </a:solidFill>
            <a:round/>
            <a:headEnd/>
            <a:tailEnd/>
          </a:ln>
          <a:effectLst>
            <a:outerShdw dist="85194" dir="1593903" algn="ctr" rotWithShape="0">
              <a:srgbClr val="D70505"/>
            </a:outerShdw>
          </a:effectLst>
        </p:spPr>
        <p:txBody>
          <a:bodyPr wrap="none" anchor="ctr"/>
          <a:lstStyle/>
          <a:p>
            <a:pPr>
              <a:defRPr/>
            </a:pPr>
            <a:endParaRPr lang="hr-HR"/>
          </a:p>
        </p:txBody>
      </p:sp>
      <p:graphicFrame>
        <p:nvGraphicFramePr>
          <p:cNvPr id="1026" name="Object 1031"/>
          <p:cNvGraphicFramePr>
            <a:graphicFrameLocks noChangeAspect="1"/>
          </p:cNvGraphicFramePr>
          <p:nvPr/>
        </p:nvGraphicFramePr>
        <p:xfrm>
          <a:off x="9026525" y="152400"/>
          <a:ext cx="560388" cy="914400"/>
        </p:xfrm>
        <a:graphic>
          <a:graphicData uri="http://schemas.openxmlformats.org/presentationml/2006/ole">
            <p:oleObj spid="_x0000_s1026" name="Picture" r:id="rId14" imgW="708104" imgH="1156204" progId="Word.Picture.8">
              <p:embed/>
            </p:oleObj>
          </a:graphicData>
        </a:graphic>
      </p:graphicFrame>
      <p:sp>
        <p:nvSpPr>
          <p:cNvPr id="254984" name="Rectangle 1032"/>
          <p:cNvSpPr>
            <a:spLocks noGrp="1" noChangeArrowheads="1"/>
          </p:cNvSpPr>
          <p:nvPr>
            <p:ph type="dt" sz="half" idx="2"/>
          </p:nvPr>
        </p:nvSpPr>
        <p:spPr bwMode="auto">
          <a:xfrm>
            <a:off x="762000" y="6477000"/>
            <a:ext cx="1295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30000"/>
              </a:spcBef>
              <a:defRPr sz="1400">
                <a:latin typeface="Arial" charset="0"/>
              </a:defRPr>
            </a:lvl1pPr>
          </a:lstStyle>
          <a:p>
            <a:pPr>
              <a:defRPr/>
            </a:pPr>
            <a:endParaRPr lang="en-US"/>
          </a:p>
        </p:txBody>
      </p:sp>
      <p:sp>
        <p:nvSpPr>
          <p:cNvPr id="254985" name="Rectangle 1033"/>
          <p:cNvSpPr>
            <a:spLocks noGrp="1" noChangeArrowheads="1"/>
          </p:cNvSpPr>
          <p:nvPr>
            <p:ph type="ftr" sz="quarter" idx="3"/>
          </p:nvPr>
        </p:nvSpPr>
        <p:spPr bwMode="auto">
          <a:xfrm>
            <a:off x="2286000" y="6477000"/>
            <a:ext cx="571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30000"/>
              </a:spcBef>
              <a:defRPr sz="1400">
                <a:latin typeface="Arial" charset="0"/>
              </a:defRPr>
            </a:lvl1pPr>
          </a:lstStyle>
          <a:p>
            <a:pPr>
              <a:defRPr/>
            </a:pPr>
            <a:r>
              <a:rPr lang="en-US"/>
              <a:t>Teorija informacije / o predmetu</a:t>
            </a:r>
          </a:p>
        </p:txBody>
      </p:sp>
      <p:sp>
        <p:nvSpPr>
          <p:cNvPr id="254986" name="Rectangle 1034"/>
          <p:cNvSpPr>
            <a:spLocks noGrp="1" noChangeArrowheads="1"/>
          </p:cNvSpPr>
          <p:nvPr>
            <p:ph type="sldNum" sz="quarter" idx="4"/>
          </p:nvPr>
        </p:nvSpPr>
        <p:spPr bwMode="auto">
          <a:xfrm>
            <a:off x="8307388" y="6477000"/>
            <a:ext cx="836612"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30000"/>
              </a:spcBef>
              <a:defRPr sz="1400">
                <a:latin typeface="Arial" charset="0"/>
              </a:defRPr>
            </a:lvl1pPr>
          </a:lstStyle>
          <a:p>
            <a:pPr>
              <a:defRPr/>
            </a:pPr>
            <a:fld id="{66DA3423-3B20-4470-9FAB-50A8D6303E7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0"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E" pitchFamily="34" charset="0"/>
        </a:defRPr>
      </a:lvl2pPr>
      <a:lvl3pPr algn="l" rtl="0" eaLnBrk="0" fontAlgn="base" hangingPunct="0">
        <a:spcBef>
          <a:spcPct val="0"/>
        </a:spcBef>
        <a:spcAft>
          <a:spcPct val="0"/>
        </a:spcAft>
        <a:defRPr sz="3200">
          <a:solidFill>
            <a:schemeClr val="tx2"/>
          </a:solidFill>
          <a:latin typeface="Arial CE" pitchFamily="34" charset="0"/>
        </a:defRPr>
      </a:lvl3pPr>
      <a:lvl4pPr algn="l" rtl="0" eaLnBrk="0" fontAlgn="base" hangingPunct="0">
        <a:spcBef>
          <a:spcPct val="0"/>
        </a:spcBef>
        <a:spcAft>
          <a:spcPct val="0"/>
        </a:spcAft>
        <a:defRPr sz="3200">
          <a:solidFill>
            <a:schemeClr val="tx2"/>
          </a:solidFill>
          <a:latin typeface="Arial CE" pitchFamily="34" charset="0"/>
        </a:defRPr>
      </a:lvl4pPr>
      <a:lvl5pPr algn="l" rtl="0" eaLnBrk="0" fontAlgn="base" hangingPunct="0">
        <a:spcBef>
          <a:spcPct val="0"/>
        </a:spcBef>
        <a:spcAft>
          <a:spcPct val="0"/>
        </a:spcAft>
        <a:defRPr sz="3200">
          <a:solidFill>
            <a:schemeClr val="tx2"/>
          </a:solidFill>
          <a:latin typeface="Arial CE" pitchFamily="34" charset="0"/>
        </a:defRPr>
      </a:lvl5pPr>
      <a:lvl6pPr marL="457200" algn="l" rtl="0" eaLnBrk="0" fontAlgn="base" hangingPunct="0">
        <a:spcBef>
          <a:spcPct val="0"/>
        </a:spcBef>
        <a:spcAft>
          <a:spcPct val="0"/>
        </a:spcAft>
        <a:defRPr sz="3200">
          <a:solidFill>
            <a:schemeClr val="tx2"/>
          </a:solidFill>
          <a:latin typeface="Arial CE" pitchFamily="34" charset="0"/>
        </a:defRPr>
      </a:lvl6pPr>
      <a:lvl7pPr marL="914400" algn="l" rtl="0" eaLnBrk="0" fontAlgn="base" hangingPunct="0">
        <a:spcBef>
          <a:spcPct val="0"/>
        </a:spcBef>
        <a:spcAft>
          <a:spcPct val="0"/>
        </a:spcAft>
        <a:defRPr sz="3200">
          <a:solidFill>
            <a:schemeClr val="tx2"/>
          </a:solidFill>
          <a:latin typeface="Arial CE" pitchFamily="34" charset="0"/>
        </a:defRPr>
      </a:lvl7pPr>
      <a:lvl8pPr marL="1371600" algn="l" rtl="0" eaLnBrk="0" fontAlgn="base" hangingPunct="0">
        <a:spcBef>
          <a:spcPct val="0"/>
        </a:spcBef>
        <a:spcAft>
          <a:spcPct val="0"/>
        </a:spcAft>
        <a:defRPr sz="3200">
          <a:solidFill>
            <a:schemeClr val="tx2"/>
          </a:solidFill>
          <a:latin typeface="Arial CE" pitchFamily="34" charset="0"/>
        </a:defRPr>
      </a:lvl8pPr>
      <a:lvl9pPr marL="1828800" algn="l" rtl="0" eaLnBrk="0" fontAlgn="base" hangingPunct="0">
        <a:spcBef>
          <a:spcPct val="0"/>
        </a:spcBef>
        <a:spcAft>
          <a:spcPct val="0"/>
        </a:spcAft>
        <a:defRPr sz="3200">
          <a:solidFill>
            <a:schemeClr val="tx2"/>
          </a:solidFill>
          <a:latin typeface="Arial CE" pitchFamily="34" charset="0"/>
        </a:defRPr>
      </a:lvl9pPr>
    </p:titleStyle>
    <p:bodyStyle>
      <a:lvl1pPr marL="342900" indent="-342900" algn="l" rtl="0" eaLnBrk="0" fontAlgn="base" hangingPunct="0">
        <a:spcBef>
          <a:spcPct val="20000"/>
        </a:spcBef>
        <a:spcAft>
          <a:spcPct val="0"/>
        </a:spcAft>
        <a:buClr>
          <a:schemeClr val="bg2"/>
        </a:buClr>
        <a:buSzPct val="75000"/>
        <a:buFont typeface="Symbol" pitchFamily="18"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5000"/>
        <a:buFont typeface="Webdings" pitchFamily="18" charset="2"/>
        <a:buChar char="&lt;"/>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75000"/>
        <a:buFont typeface="Webdings" pitchFamily="18" charset="2"/>
        <a:buChar char="="/>
        <a:defRPr sz="2000">
          <a:solidFill>
            <a:schemeClr val="tx1"/>
          </a:solidFill>
          <a:latin typeface="+mn-lt"/>
        </a:defRPr>
      </a:lvl3pPr>
      <a:lvl4pPr marL="1600200" indent="-228600" algn="l" rtl="0" eaLnBrk="0" fontAlgn="base" hangingPunct="0">
        <a:spcBef>
          <a:spcPct val="20000"/>
        </a:spcBef>
        <a:spcAft>
          <a:spcPct val="0"/>
        </a:spcAft>
        <a:buClr>
          <a:schemeClr val="bg2"/>
        </a:buClr>
        <a:buSzPct val="75000"/>
        <a:buFont typeface="Webdings" pitchFamily="18" charset="2"/>
        <a:buChar char="8"/>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75000"/>
        <a:buFont typeface="Webdings" pitchFamily="18" charset="2"/>
        <a:buChar char="4"/>
        <a:defRPr sz="1600">
          <a:solidFill>
            <a:schemeClr val="tx1"/>
          </a:solidFill>
          <a:latin typeface="+mn-lt"/>
        </a:defRPr>
      </a:lvl5pPr>
      <a:lvl6pPr marL="2514600" indent="-228600" algn="l" rtl="0" eaLnBrk="0" fontAlgn="base" hangingPunct="0">
        <a:spcBef>
          <a:spcPct val="20000"/>
        </a:spcBef>
        <a:spcAft>
          <a:spcPct val="0"/>
        </a:spcAft>
        <a:buClr>
          <a:schemeClr val="bg2"/>
        </a:buClr>
        <a:buSzPct val="75000"/>
        <a:buFont typeface="Webdings" pitchFamily="18" charset="2"/>
        <a:buChar char="4"/>
        <a:defRPr sz="1600">
          <a:solidFill>
            <a:schemeClr val="tx1"/>
          </a:solidFill>
          <a:latin typeface="+mn-lt"/>
        </a:defRPr>
      </a:lvl6pPr>
      <a:lvl7pPr marL="2971800" indent="-228600" algn="l" rtl="0" eaLnBrk="0" fontAlgn="base" hangingPunct="0">
        <a:spcBef>
          <a:spcPct val="20000"/>
        </a:spcBef>
        <a:spcAft>
          <a:spcPct val="0"/>
        </a:spcAft>
        <a:buClr>
          <a:schemeClr val="bg2"/>
        </a:buClr>
        <a:buSzPct val="75000"/>
        <a:buFont typeface="Webdings" pitchFamily="18" charset="2"/>
        <a:buChar char="4"/>
        <a:defRPr sz="1600">
          <a:solidFill>
            <a:schemeClr val="tx1"/>
          </a:solidFill>
          <a:latin typeface="+mn-lt"/>
        </a:defRPr>
      </a:lvl7pPr>
      <a:lvl8pPr marL="3429000" indent="-228600" algn="l" rtl="0" eaLnBrk="0" fontAlgn="base" hangingPunct="0">
        <a:spcBef>
          <a:spcPct val="20000"/>
        </a:spcBef>
        <a:spcAft>
          <a:spcPct val="0"/>
        </a:spcAft>
        <a:buClr>
          <a:schemeClr val="bg2"/>
        </a:buClr>
        <a:buSzPct val="75000"/>
        <a:buFont typeface="Webdings" pitchFamily="18" charset="2"/>
        <a:buChar char="4"/>
        <a:defRPr sz="1600">
          <a:solidFill>
            <a:schemeClr val="tx1"/>
          </a:solidFill>
          <a:latin typeface="+mn-lt"/>
        </a:defRPr>
      </a:lvl8pPr>
      <a:lvl9pPr marL="3886200" indent="-228600" algn="l" rtl="0" eaLnBrk="0" fontAlgn="base" hangingPunct="0">
        <a:spcBef>
          <a:spcPct val="20000"/>
        </a:spcBef>
        <a:spcAft>
          <a:spcPct val="0"/>
        </a:spcAft>
        <a:buClr>
          <a:schemeClr val="bg2"/>
        </a:buClr>
        <a:buSzPct val="75000"/>
        <a:buFont typeface="Webdings" pitchFamily="18" charset="2"/>
        <a:buChar char="4"/>
        <a:defRPr sz="1600">
          <a:solidFill>
            <a:schemeClr val="tx1"/>
          </a:solidFill>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742950" y="1143000"/>
            <a:ext cx="8420100" cy="5486400"/>
          </a:xfrm>
        </p:spPr>
        <p:txBody>
          <a:bodyPr/>
          <a:lstStyle/>
          <a:p>
            <a:pPr>
              <a:lnSpc>
                <a:spcPct val="80000"/>
              </a:lnSpc>
              <a:spcBef>
                <a:spcPts val="1800"/>
              </a:spcBef>
            </a:pPr>
            <a:r>
              <a:rPr lang="hr-HR" sz="3200" dirty="0" smtClean="0"/>
              <a:t>Domaća zadaća iz predmeta</a:t>
            </a:r>
            <a:br>
              <a:rPr lang="hr-HR" sz="3200" dirty="0" smtClean="0"/>
            </a:br>
            <a:r>
              <a:rPr lang="hr-HR" sz="3200" dirty="0" smtClean="0"/>
              <a:t>“Teorija informacije”</a:t>
            </a:r>
            <a:r>
              <a:rPr lang="hr-HR" dirty="0" smtClean="0">
                <a:latin typeface="Arial" charset="0"/>
              </a:rPr>
              <a:t/>
            </a:r>
            <a:br>
              <a:rPr lang="hr-HR" dirty="0" smtClean="0">
                <a:latin typeface="Arial" charset="0"/>
              </a:rPr>
            </a:br>
            <a:r>
              <a:rPr lang="hr-HR" sz="2800" dirty="0" smtClean="0"/>
              <a:t/>
            </a:r>
            <a:br>
              <a:rPr lang="hr-HR" sz="2800" dirty="0" smtClean="0"/>
            </a:br>
            <a:r>
              <a:rPr lang="hr-HR" sz="2400" dirty="0" smtClean="0"/>
              <a:t>ak. godina 20</a:t>
            </a:r>
            <a:r>
              <a:rPr lang="hr-HR" sz="2400" dirty="0" smtClean="0">
                <a:latin typeface="Arial" charset="0"/>
              </a:rPr>
              <a:t>11</a:t>
            </a:r>
            <a:r>
              <a:rPr lang="hr-HR" sz="2400" dirty="0" smtClean="0"/>
              <a:t>./2012.</a:t>
            </a:r>
            <a:br>
              <a:rPr lang="hr-HR" sz="2400" dirty="0" smtClean="0"/>
            </a:br>
            <a:r>
              <a:rPr lang="hr-HR" sz="2400" dirty="0" smtClean="0"/>
              <a:t/>
            </a:r>
            <a:br>
              <a:rPr lang="hr-HR" sz="2400" dirty="0" smtClean="0"/>
            </a:br>
            <a:r>
              <a:rPr lang="hr-HR" sz="2400" dirty="0" smtClean="0"/>
              <a:t>Studenti podgrupe:</a:t>
            </a:r>
            <a:br>
              <a:rPr lang="hr-HR" sz="2400" dirty="0" smtClean="0"/>
            </a:br>
            <a:r>
              <a:rPr lang="hr-HR" sz="2400" dirty="0" smtClean="0"/>
              <a:t/>
            </a:r>
            <a:br>
              <a:rPr lang="hr-HR" sz="2400" dirty="0" smtClean="0"/>
            </a:br>
            <a:r>
              <a:rPr lang="hr-HR" sz="2400" dirty="0" smtClean="0"/>
              <a:t>Stipe Vujić</a:t>
            </a:r>
            <a:br>
              <a:rPr lang="hr-HR" sz="2400" dirty="0" smtClean="0"/>
            </a:br>
            <a:r>
              <a:rPr lang="hr-HR" sz="2400" dirty="0" smtClean="0"/>
              <a:t>Ivan Pavić</a:t>
            </a:r>
            <a:br>
              <a:rPr lang="hr-HR" sz="2400" dirty="0" smtClean="0"/>
            </a:br>
            <a:r>
              <a:rPr lang="hr-HR" sz="2400" dirty="0" smtClean="0"/>
              <a:t>Ivan Vican</a:t>
            </a:r>
            <a:br>
              <a:rPr lang="hr-HR" sz="2400" dirty="0" smtClean="0"/>
            </a:br>
            <a:r>
              <a:rPr lang="hr-HR" sz="2400" dirty="0" smtClean="0"/>
              <a:t>Krunoslav Ivić</a:t>
            </a:r>
            <a:br>
              <a:rPr lang="hr-HR" sz="2400" dirty="0" smtClean="0"/>
            </a:br>
            <a:r>
              <a:rPr lang="hr-HR" sz="2400" dirty="0" smtClean="0"/>
              <a:t/>
            </a:r>
            <a:br>
              <a:rPr lang="hr-HR" sz="2400" dirty="0" smtClean="0"/>
            </a:br>
            <a:r>
              <a:rPr lang="hr-HR" sz="2400" dirty="0" smtClean="0"/>
              <a:t>Datum zadavanja zadatka:11.10.2011.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p>
            <a:fld id="{658F0ED8-F0E9-4D5F-A6CC-E8A67083A04E}" type="slidenum">
              <a:rPr lang="en-US" smtClean="0"/>
              <a:pPr/>
              <a:t>2</a:t>
            </a:fld>
            <a:endParaRPr lang="en-US" smtClean="0"/>
          </a:p>
        </p:txBody>
      </p:sp>
      <p:sp>
        <p:nvSpPr>
          <p:cNvPr id="5124" name="Rectangle 2"/>
          <p:cNvSpPr>
            <a:spLocks noGrp="1" noChangeArrowheads="1"/>
          </p:cNvSpPr>
          <p:nvPr>
            <p:ph type="title"/>
          </p:nvPr>
        </p:nvSpPr>
        <p:spPr/>
        <p:txBody>
          <a:bodyPr/>
          <a:lstStyle/>
          <a:p>
            <a:r>
              <a:rPr lang="hr-HR" b="1" dirty="0" smtClean="0"/>
              <a:t>Zadatak – 7:</a:t>
            </a:r>
            <a:r>
              <a:rPr lang="hr-HR" dirty="0" smtClean="0"/>
              <a:t> </a:t>
            </a:r>
            <a:br>
              <a:rPr lang="hr-HR" dirty="0" smtClean="0"/>
            </a:br>
            <a:endParaRPr lang="en-US" dirty="0" smtClean="0"/>
          </a:p>
        </p:txBody>
      </p:sp>
      <p:sp>
        <p:nvSpPr>
          <p:cNvPr id="5125" name="Rectangle 3"/>
          <p:cNvSpPr>
            <a:spLocks noGrp="1" noChangeArrowheads="1"/>
          </p:cNvSpPr>
          <p:nvPr>
            <p:ph type="body" idx="1"/>
          </p:nvPr>
        </p:nvSpPr>
        <p:spPr>
          <a:xfrm>
            <a:off x="527050" y="1381125"/>
            <a:ext cx="9105900" cy="4833938"/>
          </a:xfrm>
        </p:spPr>
        <p:txBody>
          <a:bodyPr/>
          <a:lstStyle/>
          <a:p>
            <a:r>
              <a:rPr lang="en-US" sz="2400" dirty="0" err="1" smtClean="0"/>
              <a:t>Odredite</a:t>
            </a:r>
            <a:r>
              <a:rPr lang="en-US" sz="2400" dirty="0" smtClean="0"/>
              <a:t> </a:t>
            </a:r>
            <a:r>
              <a:rPr lang="en-US" sz="2400" dirty="0" err="1" smtClean="0"/>
              <a:t>kapacitet</a:t>
            </a:r>
            <a:r>
              <a:rPr lang="en-US" sz="2400" dirty="0" smtClean="0"/>
              <a:t> </a:t>
            </a:r>
            <a:r>
              <a:rPr lang="en-US" sz="2400" dirty="0" err="1" smtClean="0"/>
              <a:t>kanala</a:t>
            </a:r>
            <a:r>
              <a:rPr lang="en-US" sz="2400" dirty="0" smtClean="0"/>
              <a:t> </a:t>
            </a:r>
            <a:r>
              <a:rPr lang="en-US" sz="2400" dirty="0" err="1" smtClean="0"/>
              <a:t>sa</a:t>
            </a:r>
            <a:r>
              <a:rPr lang="en-US" sz="2400" dirty="0" smtClean="0"/>
              <a:t> </a:t>
            </a:r>
            <a:r>
              <a:rPr lang="en-US" sz="2400" dirty="0" err="1" smtClean="0"/>
              <a:t>slike</a:t>
            </a:r>
            <a:r>
              <a:rPr lang="en-US" sz="2400" dirty="0" smtClean="0"/>
              <a:t> </a:t>
            </a:r>
            <a:r>
              <a:rPr lang="en-US" sz="2400" dirty="0" err="1" smtClean="0"/>
              <a:t>uz</a:t>
            </a:r>
            <a:r>
              <a:rPr lang="en-US" sz="2400" dirty="0" smtClean="0"/>
              <a:t> </a:t>
            </a:r>
            <a:r>
              <a:rPr lang="en-US" sz="2400" dirty="0" err="1" smtClean="0"/>
              <a:t>nepoznate</a:t>
            </a:r>
            <a:r>
              <a:rPr lang="en-US" sz="2400" dirty="0" smtClean="0"/>
              <a:t> </a:t>
            </a:r>
            <a:r>
              <a:rPr lang="en-US" sz="2400" dirty="0" err="1" smtClean="0"/>
              <a:t>vjerojatnosti</a:t>
            </a:r>
            <a:r>
              <a:rPr lang="en-US" sz="2400" dirty="0" smtClean="0"/>
              <a:t> </a:t>
            </a:r>
            <a:r>
              <a:rPr lang="en-US" sz="2400" dirty="0" err="1" smtClean="0"/>
              <a:t>pojavljivanja</a:t>
            </a:r>
            <a:r>
              <a:rPr lang="en-US" sz="2400" dirty="0" smtClean="0"/>
              <a:t> </a:t>
            </a:r>
            <a:r>
              <a:rPr lang="en-US" sz="2400" dirty="0" err="1" smtClean="0"/>
              <a:t>ulaznog</a:t>
            </a:r>
            <a:r>
              <a:rPr lang="en-US" sz="2400" dirty="0" smtClean="0"/>
              <a:t> </a:t>
            </a:r>
            <a:r>
              <a:rPr lang="en-US" sz="2400" dirty="0" err="1" smtClean="0"/>
              <a:t>skupa</a:t>
            </a:r>
            <a:r>
              <a:rPr lang="en-US" sz="2400" dirty="0" smtClean="0"/>
              <a:t> </a:t>
            </a:r>
            <a:r>
              <a:rPr lang="en-US" sz="2400" dirty="0" err="1" smtClean="0"/>
              <a:t>simbola</a:t>
            </a:r>
            <a:r>
              <a:rPr lang="hr-HR" sz="2400" dirty="0" smtClean="0"/>
              <a:t> (</a:t>
            </a:r>
            <a:r>
              <a:rPr lang="en-US" sz="2400" i="1" dirty="0" smtClean="0"/>
              <a:t>X</a:t>
            </a:r>
            <a:r>
              <a:rPr lang="hr-HR" sz="2400" dirty="0" smtClean="0"/>
              <a:t>).</a:t>
            </a:r>
          </a:p>
          <a:p>
            <a:pPr>
              <a:buNone/>
            </a:pPr>
            <a:endParaRPr lang="hr-HR" sz="2400" dirty="0" smtClean="0"/>
          </a:p>
          <a:p>
            <a:pPr>
              <a:buNone/>
            </a:pPr>
            <a:endParaRPr lang="hr-HR" sz="2400" dirty="0" smtClean="0"/>
          </a:p>
          <a:p>
            <a:pPr>
              <a:lnSpc>
                <a:spcPct val="90000"/>
              </a:lnSpc>
              <a:buNone/>
            </a:pPr>
            <a:endParaRPr lang="hr-HR" sz="2400" dirty="0" smtClean="0"/>
          </a:p>
        </p:txBody>
      </p:sp>
      <p:sp>
        <p:nvSpPr>
          <p:cNvPr id="35842"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r-HR"/>
          </a:p>
        </p:txBody>
      </p:sp>
      <p:graphicFrame>
        <p:nvGraphicFramePr>
          <p:cNvPr id="35841" name="Object 1"/>
          <p:cNvGraphicFramePr>
            <a:graphicFrameLocks noChangeAspect="1"/>
          </p:cNvGraphicFramePr>
          <p:nvPr/>
        </p:nvGraphicFramePr>
        <p:xfrm>
          <a:off x="2239298" y="2204864"/>
          <a:ext cx="4842176" cy="4032448"/>
        </p:xfrm>
        <a:graphic>
          <a:graphicData uri="http://schemas.openxmlformats.org/presentationml/2006/ole">
            <p:oleObj spid="_x0000_s35841" name="Visio" r:id="rId4" imgW="3462020" imgH="3272790"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p>
            <a:fld id="{1E46FE77-AAE0-44C5-9B85-1C3BE9727183}" type="slidenum">
              <a:rPr lang="en-US" smtClean="0"/>
              <a:pPr/>
              <a:t>3</a:t>
            </a:fld>
            <a:endParaRPr lang="en-US" smtClean="0"/>
          </a:p>
        </p:txBody>
      </p:sp>
      <p:sp>
        <p:nvSpPr>
          <p:cNvPr id="6148" name="Rectangle 2"/>
          <p:cNvSpPr>
            <a:spLocks noGrp="1" noChangeArrowheads="1"/>
          </p:cNvSpPr>
          <p:nvPr>
            <p:ph type="title"/>
          </p:nvPr>
        </p:nvSpPr>
        <p:spPr/>
        <p:txBody>
          <a:bodyPr/>
          <a:lstStyle/>
          <a:p>
            <a:r>
              <a:rPr lang="hr-HR" dirty="0" smtClean="0"/>
              <a:t>Rješenje (1)</a:t>
            </a:r>
          </a:p>
        </p:txBody>
      </p:sp>
      <p:sp>
        <p:nvSpPr>
          <p:cNvPr id="6149" name="Rectangle 3"/>
          <p:cNvSpPr>
            <a:spLocks noGrp="1" noChangeArrowheads="1"/>
          </p:cNvSpPr>
          <p:nvPr>
            <p:ph type="body" idx="1"/>
          </p:nvPr>
        </p:nvSpPr>
        <p:spPr>
          <a:xfrm>
            <a:off x="742950" y="1428750"/>
            <a:ext cx="8420100" cy="4784725"/>
          </a:xfrm>
        </p:spPr>
        <p:txBody>
          <a:bodyPr/>
          <a:lstStyle/>
          <a:p>
            <a:r>
              <a:rPr lang="hr-HR" sz="2400" dirty="0" smtClean="0"/>
              <a:t>Sa slike očitamo matricu uvjetnih vjerojatnosti:</a:t>
            </a:r>
          </a:p>
          <a:p>
            <a:endParaRPr lang="hr-HR" sz="2400" dirty="0" smtClean="0"/>
          </a:p>
          <a:p>
            <a:endParaRPr lang="hr-HR" sz="2400" dirty="0" smtClean="0"/>
          </a:p>
          <a:p>
            <a:endParaRPr lang="hr-HR" sz="2400" dirty="0" smtClean="0"/>
          </a:p>
          <a:p>
            <a:pPr>
              <a:buNone/>
            </a:pPr>
            <a:endParaRPr lang="hr-HR" sz="2400" dirty="0" smtClean="0"/>
          </a:p>
          <a:p>
            <a:pPr>
              <a:buNone/>
            </a:pPr>
            <a:r>
              <a:rPr lang="hr-HR" sz="2400" dirty="0" smtClean="0"/>
              <a:t>                                          →</a:t>
            </a:r>
          </a:p>
        </p:txBody>
      </p:sp>
      <p:graphicFrame>
        <p:nvGraphicFramePr>
          <p:cNvPr id="33793" name="Object 1"/>
          <p:cNvGraphicFramePr>
            <a:graphicFrameLocks noChangeAspect="1"/>
          </p:cNvGraphicFramePr>
          <p:nvPr/>
        </p:nvGraphicFramePr>
        <p:xfrm>
          <a:off x="848544" y="2492896"/>
          <a:ext cx="3073077" cy="2559218"/>
        </p:xfrm>
        <a:graphic>
          <a:graphicData uri="http://schemas.openxmlformats.org/presentationml/2006/ole">
            <p:oleObj spid="_x0000_s33793" name="Visio" r:id="rId4" imgW="3463830" imgH="3268603" progId="">
              <p:embed/>
            </p:oleObj>
          </a:graphicData>
        </a:graphic>
      </p:graphicFrame>
      <p:graphicFrame>
        <p:nvGraphicFramePr>
          <p:cNvPr id="6" name="Object 5"/>
          <p:cNvGraphicFramePr>
            <a:graphicFrameLocks noChangeAspect="1"/>
          </p:cNvGraphicFramePr>
          <p:nvPr/>
        </p:nvGraphicFramePr>
        <p:xfrm>
          <a:off x="5097016" y="2636912"/>
          <a:ext cx="3090909" cy="2520280"/>
        </p:xfrm>
        <a:graphic>
          <a:graphicData uri="http://schemas.openxmlformats.org/presentationml/2006/ole">
            <p:oleObj spid="_x0000_s33794" name="Equation" r:id="rId5" imgW="1650960" imgH="134604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Naputak (1)</a:t>
            </a:r>
            <a:endParaRPr lang="hr-HR" dirty="0"/>
          </a:p>
        </p:txBody>
      </p:sp>
      <p:sp>
        <p:nvSpPr>
          <p:cNvPr id="3" name="Content Placeholder 2"/>
          <p:cNvSpPr>
            <a:spLocks noGrp="1"/>
          </p:cNvSpPr>
          <p:nvPr>
            <p:ph idx="1"/>
          </p:nvPr>
        </p:nvSpPr>
        <p:spPr/>
        <p:txBody>
          <a:bodyPr/>
          <a:lstStyle/>
          <a:p>
            <a:pPr algn="ctr">
              <a:buNone/>
            </a:pPr>
            <a:r>
              <a:rPr lang="hr-HR" sz="2400" dirty="0" smtClean="0"/>
              <a:t>Kapacitet kanala je maksimalna količina informacije po simbolu koja se u prosjeku može prenijeti kanalom:</a:t>
            </a:r>
          </a:p>
          <a:p>
            <a:pPr algn="ctr">
              <a:buNone/>
            </a:pPr>
            <a:endParaRPr lang="hr-HR" sz="2400" dirty="0" smtClean="0"/>
          </a:p>
          <a:p>
            <a:pPr algn="ctr">
              <a:buNone/>
            </a:pPr>
            <a:endParaRPr lang="hr-HR" sz="2400" dirty="0" smtClean="0"/>
          </a:p>
          <a:p>
            <a:pPr algn="ctr">
              <a:buNone/>
            </a:pPr>
            <a:endParaRPr lang="hr-HR" sz="2400" dirty="0" smtClean="0"/>
          </a:p>
          <a:p>
            <a:pPr>
              <a:buNone/>
            </a:pPr>
            <a:endParaRPr lang="hr-HR" sz="2400" dirty="0" smtClean="0"/>
          </a:p>
          <a:p>
            <a:pPr algn="ctr"/>
            <a:r>
              <a:rPr lang="hr-HR" sz="2400" dirty="0" smtClean="0"/>
              <a:t>Dakle, za rješavanje zadatka moramo poznavati uzajamni sadržaj informacije </a:t>
            </a:r>
            <a:r>
              <a:rPr lang="hr-HR" sz="2400" b="1" i="1" dirty="0" smtClean="0"/>
              <a:t>I</a:t>
            </a:r>
            <a:r>
              <a:rPr lang="hr-HR" sz="2400" b="1" dirty="0" smtClean="0"/>
              <a:t>(</a:t>
            </a:r>
            <a:r>
              <a:rPr lang="hr-HR" sz="2400" b="1" i="1" dirty="0" smtClean="0"/>
              <a:t>X</a:t>
            </a:r>
            <a:r>
              <a:rPr lang="hr-HR" sz="2400" b="1" dirty="0" smtClean="0"/>
              <a:t>; </a:t>
            </a:r>
            <a:r>
              <a:rPr lang="hr-HR" sz="2400" b="1" i="1" dirty="0" smtClean="0"/>
              <a:t>Y</a:t>
            </a:r>
            <a:r>
              <a:rPr lang="hr-HR" sz="2400" b="1" dirty="0" smtClean="0"/>
              <a:t>)</a:t>
            </a:r>
            <a:r>
              <a:rPr lang="hr-HR" sz="2400" dirty="0" smtClean="0"/>
              <a:t>;</a:t>
            </a:r>
          </a:p>
          <a:p>
            <a:pPr algn="ctr"/>
            <a:endParaRPr lang="hr-HR" sz="2400" i="1" dirty="0"/>
          </a:p>
        </p:txBody>
      </p:sp>
      <p:sp>
        <p:nvSpPr>
          <p:cNvPr id="5" name="Slide Number Placeholder 4"/>
          <p:cNvSpPr>
            <a:spLocks noGrp="1"/>
          </p:cNvSpPr>
          <p:nvPr>
            <p:ph type="sldNum" sz="quarter" idx="12"/>
          </p:nvPr>
        </p:nvSpPr>
        <p:spPr/>
        <p:txBody>
          <a:bodyPr/>
          <a:lstStyle/>
          <a:p>
            <a:pPr>
              <a:defRPr/>
            </a:pPr>
            <a:fld id="{0C333F95-F643-4C2C-AABE-BD0F784F24D4}" type="slidenum">
              <a:rPr lang="en-US" smtClean="0"/>
              <a:pPr>
                <a:defRPr/>
              </a:pPr>
              <a:t>4</a:t>
            </a:fld>
            <a:endParaRPr lang="en-US"/>
          </a:p>
        </p:txBody>
      </p:sp>
      <p:graphicFrame>
        <p:nvGraphicFramePr>
          <p:cNvPr id="50179" name="Object 3"/>
          <p:cNvGraphicFramePr>
            <a:graphicFrameLocks noChangeAspect="1"/>
          </p:cNvGraphicFramePr>
          <p:nvPr/>
        </p:nvGraphicFramePr>
        <p:xfrm>
          <a:off x="2432720" y="2852936"/>
          <a:ext cx="4680519" cy="797701"/>
        </p:xfrm>
        <a:graphic>
          <a:graphicData uri="http://schemas.openxmlformats.org/presentationml/2006/ole">
            <p:oleObj spid="_x0000_s50179" name="Equation" r:id="rId3" imgW="1828800" imgH="304560" progId="">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5"/>
          <p:cNvSpPr>
            <a:spLocks noGrp="1"/>
          </p:cNvSpPr>
          <p:nvPr>
            <p:ph type="sldNum" sz="quarter" idx="12"/>
          </p:nvPr>
        </p:nvSpPr>
        <p:spPr/>
        <p:txBody>
          <a:bodyPr/>
          <a:lstStyle/>
          <a:p>
            <a:fld id="{AE0B0DD0-C918-4E15-AC73-FD39C9364DCB}" type="slidenum">
              <a:rPr lang="en-US"/>
              <a:pPr/>
              <a:t>5</a:t>
            </a:fld>
            <a:endParaRPr lang="en-US"/>
          </a:p>
        </p:txBody>
      </p:sp>
      <p:sp>
        <p:nvSpPr>
          <p:cNvPr id="609282" name="Rectangle 2"/>
          <p:cNvSpPr>
            <a:spLocks noGrp="1" noChangeArrowheads="1"/>
          </p:cNvSpPr>
          <p:nvPr>
            <p:ph type="title"/>
          </p:nvPr>
        </p:nvSpPr>
        <p:spPr/>
        <p:txBody>
          <a:bodyPr/>
          <a:lstStyle/>
          <a:p>
            <a:r>
              <a:rPr lang="hr-HR" dirty="0" smtClean="0"/>
              <a:t>Naputak (2)</a:t>
            </a:r>
            <a:endParaRPr lang="hr-HR" dirty="0"/>
          </a:p>
        </p:txBody>
      </p:sp>
      <p:grpSp>
        <p:nvGrpSpPr>
          <p:cNvPr id="2" name="Group 137"/>
          <p:cNvGrpSpPr>
            <a:grpSpLocks/>
          </p:cNvGrpSpPr>
          <p:nvPr/>
        </p:nvGrpSpPr>
        <p:grpSpPr bwMode="auto">
          <a:xfrm>
            <a:off x="1568450" y="1412875"/>
            <a:ext cx="6432550" cy="4968875"/>
            <a:chOff x="988" y="890"/>
            <a:chExt cx="4052" cy="3130"/>
          </a:xfrm>
        </p:grpSpPr>
        <p:sp>
          <p:nvSpPr>
            <p:cNvPr id="609322" name="Rectangle 42"/>
            <p:cNvSpPr>
              <a:spLocks noChangeArrowheads="1"/>
            </p:cNvSpPr>
            <p:nvPr/>
          </p:nvSpPr>
          <p:spPr bwMode="auto">
            <a:xfrm>
              <a:off x="2392" y="890"/>
              <a:ext cx="1218" cy="400"/>
            </a:xfrm>
            <a:prstGeom prst="rect">
              <a:avLst/>
            </a:prstGeom>
            <a:noFill/>
            <a:ln w="9525" algn="ctr">
              <a:solidFill>
                <a:schemeClr val="tx1"/>
              </a:solidFill>
              <a:miter lim="800000"/>
              <a:headEnd/>
              <a:tailEnd/>
            </a:ln>
            <a:effectLst/>
          </p:spPr>
          <p:txBody>
            <a:bodyPr wrap="none" anchor="ctr"/>
            <a:lstStyle/>
            <a:p>
              <a:pPr algn="ctr"/>
              <a:r>
                <a:rPr lang="hr-HR" dirty="0"/>
                <a:t>DISKRETNI</a:t>
              </a:r>
            </a:p>
            <a:p>
              <a:pPr algn="ctr"/>
              <a:r>
                <a:rPr lang="hr-HR" dirty="0"/>
                <a:t>INFORMACIJSKI</a:t>
              </a:r>
            </a:p>
            <a:p>
              <a:pPr algn="ctr"/>
              <a:r>
                <a:rPr lang="hr-HR" dirty="0"/>
                <a:t>SUSTAV</a:t>
              </a:r>
              <a:endParaRPr lang="en-US" dirty="0"/>
            </a:p>
          </p:txBody>
        </p:sp>
        <p:sp>
          <p:nvSpPr>
            <p:cNvPr id="609323" name="Oval 43"/>
            <p:cNvSpPr>
              <a:spLocks noChangeArrowheads="1"/>
            </p:cNvSpPr>
            <p:nvPr/>
          </p:nvSpPr>
          <p:spPr bwMode="auto">
            <a:xfrm>
              <a:off x="2654" y="1220"/>
              <a:ext cx="717" cy="350"/>
            </a:xfrm>
            <a:prstGeom prst="ellipse">
              <a:avLst/>
            </a:prstGeom>
            <a:noFill/>
            <a:ln w="9525" algn="ctr">
              <a:solidFill>
                <a:schemeClr val="tx1"/>
              </a:solidFill>
              <a:round/>
              <a:headEnd/>
              <a:tailEnd/>
            </a:ln>
            <a:effectLst/>
          </p:spPr>
          <p:txBody>
            <a:bodyPr wrap="none" anchor="ctr"/>
            <a:lstStyle/>
            <a:p>
              <a:pPr algn="ctr"/>
              <a:r>
                <a:rPr lang="hr-HR">
                  <a:latin typeface="Arial" pitchFamily="34" charset="0"/>
                </a:rPr>
                <a:t>SMETNJE</a:t>
              </a:r>
              <a:endParaRPr lang="en-US">
                <a:latin typeface="Arial" pitchFamily="34" charset="0"/>
              </a:endParaRPr>
            </a:p>
          </p:txBody>
        </p:sp>
        <p:sp>
          <p:nvSpPr>
            <p:cNvPr id="609324" name="Line 44"/>
            <p:cNvSpPr>
              <a:spLocks noChangeShapeType="1"/>
            </p:cNvSpPr>
            <p:nvPr/>
          </p:nvSpPr>
          <p:spPr bwMode="auto">
            <a:xfrm flipV="1">
              <a:off x="1583" y="1089"/>
              <a:ext cx="809" cy="5"/>
            </a:xfrm>
            <a:prstGeom prst="line">
              <a:avLst/>
            </a:prstGeom>
            <a:noFill/>
            <a:ln w="9525">
              <a:solidFill>
                <a:schemeClr val="tx1"/>
              </a:solidFill>
              <a:round/>
              <a:headEnd/>
              <a:tailEnd type="triangle" w="med" len="med"/>
            </a:ln>
            <a:effectLst/>
          </p:spPr>
          <p:txBody>
            <a:bodyPr anchor="ctr"/>
            <a:lstStyle/>
            <a:p>
              <a:endParaRPr lang="hr-HR"/>
            </a:p>
          </p:txBody>
        </p:sp>
        <p:sp>
          <p:nvSpPr>
            <p:cNvPr id="609325" name="Line 45"/>
            <p:cNvSpPr>
              <a:spLocks noChangeShapeType="1"/>
            </p:cNvSpPr>
            <p:nvPr/>
          </p:nvSpPr>
          <p:spPr bwMode="auto">
            <a:xfrm>
              <a:off x="3610" y="1089"/>
              <a:ext cx="971" cy="5"/>
            </a:xfrm>
            <a:prstGeom prst="line">
              <a:avLst/>
            </a:prstGeom>
            <a:noFill/>
            <a:ln w="9525">
              <a:solidFill>
                <a:schemeClr val="tx1"/>
              </a:solidFill>
              <a:round/>
              <a:headEnd/>
              <a:tailEnd type="triangle" w="med" len="med"/>
            </a:ln>
            <a:effectLst/>
          </p:spPr>
          <p:txBody>
            <a:bodyPr anchor="ctr"/>
            <a:lstStyle/>
            <a:p>
              <a:endParaRPr lang="hr-HR"/>
            </a:p>
          </p:txBody>
        </p:sp>
        <p:sp>
          <p:nvSpPr>
            <p:cNvPr id="609326" name="Text Box 46"/>
            <p:cNvSpPr txBox="1">
              <a:spLocks noChangeArrowheads="1"/>
            </p:cNvSpPr>
            <p:nvPr/>
          </p:nvSpPr>
          <p:spPr bwMode="auto">
            <a:xfrm>
              <a:off x="1170" y="1026"/>
              <a:ext cx="403" cy="165"/>
            </a:xfrm>
            <a:prstGeom prst="rect">
              <a:avLst/>
            </a:prstGeom>
            <a:noFill/>
            <a:ln w="9525" algn="ctr">
              <a:noFill/>
              <a:miter lim="800000"/>
              <a:headEnd/>
              <a:tailEnd/>
            </a:ln>
            <a:effectLst/>
          </p:spPr>
          <p:txBody>
            <a:bodyPr wrap="none">
              <a:spAutoFit/>
            </a:bodyPr>
            <a:lstStyle/>
            <a:p>
              <a:pPr algn="ctr"/>
              <a:r>
                <a:rPr lang="hr-HR" sz="1400"/>
                <a:t>ULAZ</a:t>
              </a:r>
              <a:endParaRPr lang="en-US" sz="1400"/>
            </a:p>
          </p:txBody>
        </p:sp>
        <p:sp>
          <p:nvSpPr>
            <p:cNvPr id="609327" name="Oval 47"/>
            <p:cNvSpPr>
              <a:spLocks noChangeArrowheads="1"/>
            </p:cNvSpPr>
            <p:nvPr/>
          </p:nvSpPr>
          <p:spPr bwMode="auto">
            <a:xfrm>
              <a:off x="1556" y="1055"/>
              <a:ext cx="74" cy="93"/>
            </a:xfrm>
            <a:prstGeom prst="ellipse">
              <a:avLst/>
            </a:prstGeom>
            <a:solidFill>
              <a:schemeClr val="tx1"/>
            </a:solidFill>
            <a:ln w="9525" algn="ctr">
              <a:solidFill>
                <a:schemeClr val="tx1"/>
              </a:solidFill>
              <a:round/>
              <a:headEnd/>
              <a:tailEnd/>
            </a:ln>
            <a:effectLst/>
          </p:spPr>
          <p:txBody>
            <a:bodyPr wrap="none" anchor="ctr"/>
            <a:lstStyle/>
            <a:p>
              <a:endParaRPr lang="hr-HR"/>
            </a:p>
          </p:txBody>
        </p:sp>
        <p:sp>
          <p:nvSpPr>
            <p:cNvPr id="609329" name="Text Box 49"/>
            <p:cNvSpPr txBox="1">
              <a:spLocks noChangeArrowheads="1"/>
            </p:cNvSpPr>
            <p:nvPr/>
          </p:nvSpPr>
          <p:spPr bwMode="auto">
            <a:xfrm>
              <a:off x="4617" y="1026"/>
              <a:ext cx="421" cy="165"/>
            </a:xfrm>
            <a:prstGeom prst="rect">
              <a:avLst/>
            </a:prstGeom>
            <a:noFill/>
            <a:ln w="9525" algn="ctr">
              <a:noFill/>
              <a:miter lim="800000"/>
              <a:headEnd/>
              <a:tailEnd/>
            </a:ln>
            <a:effectLst/>
          </p:spPr>
          <p:txBody>
            <a:bodyPr wrap="none">
              <a:spAutoFit/>
            </a:bodyPr>
            <a:lstStyle/>
            <a:p>
              <a:pPr algn="ctr"/>
              <a:r>
                <a:rPr lang="hr-HR" sz="1400"/>
                <a:t>IZLAZ</a:t>
              </a:r>
              <a:endParaRPr lang="en-US" sz="1400"/>
            </a:p>
          </p:txBody>
        </p:sp>
        <p:grpSp>
          <p:nvGrpSpPr>
            <p:cNvPr id="3" name="Group 131"/>
            <p:cNvGrpSpPr>
              <a:grpSpLocks/>
            </p:cNvGrpSpPr>
            <p:nvPr/>
          </p:nvGrpSpPr>
          <p:grpSpPr bwMode="auto">
            <a:xfrm>
              <a:off x="988" y="1616"/>
              <a:ext cx="3938" cy="1406"/>
              <a:chOff x="988" y="1706"/>
              <a:chExt cx="3938" cy="1406"/>
            </a:xfrm>
          </p:grpSpPr>
          <p:sp>
            <p:nvSpPr>
              <p:cNvPr id="609360" name="Line 80"/>
              <p:cNvSpPr>
                <a:spLocks noChangeShapeType="1"/>
              </p:cNvSpPr>
              <p:nvPr/>
            </p:nvSpPr>
            <p:spPr bwMode="auto">
              <a:xfrm>
                <a:off x="1070" y="1978"/>
                <a:ext cx="1225" cy="0"/>
              </a:xfrm>
              <a:prstGeom prst="line">
                <a:avLst/>
              </a:prstGeom>
              <a:noFill/>
              <a:ln w="57150">
                <a:solidFill>
                  <a:schemeClr val="tx1"/>
                </a:solidFill>
                <a:round/>
                <a:headEnd/>
                <a:tailEnd/>
              </a:ln>
              <a:effectLst/>
            </p:spPr>
            <p:txBody>
              <a:bodyPr anchor="ctr"/>
              <a:lstStyle/>
              <a:p>
                <a:endParaRPr lang="hr-HR"/>
              </a:p>
            </p:txBody>
          </p:sp>
          <p:sp>
            <p:nvSpPr>
              <p:cNvPr id="609361" name="Line 81"/>
              <p:cNvSpPr>
                <a:spLocks noChangeShapeType="1"/>
              </p:cNvSpPr>
              <p:nvPr/>
            </p:nvSpPr>
            <p:spPr bwMode="auto">
              <a:xfrm>
                <a:off x="1070" y="2613"/>
                <a:ext cx="2313" cy="0"/>
              </a:xfrm>
              <a:prstGeom prst="line">
                <a:avLst/>
              </a:prstGeom>
              <a:noFill/>
              <a:ln w="57150">
                <a:solidFill>
                  <a:schemeClr val="tx1"/>
                </a:solidFill>
                <a:round/>
                <a:headEnd/>
                <a:tailEnd/>
              </a:ln>
              <a:effectLst/>
            </p:spPr>
            <p:txBody>
              <a:bodyPr anchor="ctr"/>
              <a:lstStyle/>
              <a:p>
                <a:endParaRPr lang="hr-HR"/>
              </a:p>
            </p:txBody>
          </p:sp>
          <p:sp>
            <p:nvSpPr>
              <p:cNvPr id="609362" name="Line 82"/>
              <p:cNvSpPr>
                <a:spLocks noChangeShapeType="1"/>
              </p:cNvSpPr>
              <p:nvPr/>
            </p:nvSpPr>
            <p:spPr bwMode="auto">
              <a:xfrm flipV="1">
                <a:off x="2295" y="1706"/>
                <a:ext cx="272" cy="272"/>
              </a:xfrm>
              <a:prstGeom prst="line">
                <a:avLst/>
              </a:prstGeom>
              <a:noFill/>
              <a:ln w="57150">
                <a:solidFill>
                  <a:schemeClr val="tx1"/>
                </a:solidFill>
                <a:round/>
                <a:headEnd/>
                <a:tailEnd/>
              </a:ln>
              <a:effectLst/>
            </p:spPr>
            <p:txBody>
              <a:bodyPr anchor="ctr"/>
              <a:lstStyle/>
              <a:p>
                <a:endParaRPr lang="hr-HR"/>
              </a:p>
            </p:txBody>
          </p:sp>
          <p:sp>
            <p:nvSpPr>
              <p:cNvPr id="609363" name="Line 83"/>
              <p:cNvSpPr>
                <a:spLocks noChangeShapeType="1"/>
              </p:cNvSpPr>
              <p:nvPr/>
            </p:nvSpPr>
            <p:spPr bwMode="auto">
              <a:xfrm flipV="1">
                <a:off x="2522" y="1933"/>
                <a:ext cx="272" cy="272"/>
              </a:xfrm>
              <a:prstGeom prst="line">
                <a:avLst/>
              </a:prstGeom>
              <a:noFill/>
              <a:ln w="57150">
                <a:solidFill>
                  <a:schemeClr val="tx1"/>
                </a:solidFill>
                <a:round/>
                <a:headEnd/>
                <a:tailEnd/>
              </a:ln>
              <a:effectLst/>
            </p:spPr>
            <p:txBody>
              <a:bodyPr anchor="ctr"/>
              <a:lstStyle/>
              <a:p>
                <a:endParaRPr lang="hr-HR"/>
              </a:p>
            </p:txBody>
          </p:sp>
          <p:sp>
            <p:nvSpPr>
              <p:cNvPr id="609364" name="Line 84"/>
              <p:cNvSpPr>
                <a:spLocks noChangeShapeType="1"/>
              </p:cNvSpPr>
              <p:nvPr/>
            </p:nvSpPr>
            <p:spPr bwMode="auto">
              <a:xfrm flipV="1">
                <a:off x="3111" y="2614"/>
                <a:ext cx="272" cy="272"/>
              </a:xfrm>
              <a:prstGeom prst="line">
                <a:avLst/>
              </a:prstGeom>
              <a:noFill/>
              <a:ln w="57150">
                <a:solidFill>
                  <a:schemeClr val="tx1"/>
                </a:solidFill>
                <a:round/>
                <a:headEnd/>
                <a:tailEnd/>
              </a:ln>
              <a:effectLst/>
            </p:spPr>
            <p:txBody>
              <a:bodyPr anchor="ctr"/>
              <a:lstStyle/>
              <a:p>
                <a:endParaRPr lang="hr-HR"/>
              </a:p>
            </p:txBody>
          </p:sp>
          <p:sp>
            <p:nvSpPr>
              <p:cNvPr id="609365" name="Line 85"/>
              <p:cNvSpPr>
                <a:spLocks noChangeShapeType="1"/>
              </p:cNvSpPr>
              <p:nvPr/>
            </p:nvSpPr>
            <p:spPr bwMode="auto">
              <a:xfrm flipV="1">
                <a:off x="3293" y="2840"/>
                <a:ext cx="272" cy="272"/>
              </a:xfrm>
              <a:prstGeom prst="line">
                <a:avLst/>
              </a:prstGeom>
              <a:noFill/>
              <a:ln w="57150">
                <a:solidFill>
                  <a:schemeClr val="tx1"/>
                </a:solidFill>
                <a:round/>
                <a:headEnd/>
                <a:tailEnd/>
              </a:ln>
              <a:effectLst/>
            </p:spPr>
            <p:txBody>
              <a:bodyPr anchor="ctr"/>
              <a:lstStyle/>
              <a:p>
                <a:endParaRPr lang="hr-HR"/>
              </a:p>
            </p:txBody>
          </p:sp>
          <p:sp>
            <p:nvSpPr>
              <p:cNvPr id="609366" name="Line 86"/>
              <p:cNvSpPr>
                <a:spLocks noChangeShapeType="1"/>
              </p:cNvSpPr>
              <p:nvPr/>
            </p:nvSpPr>
            <p:spPr bwMode="auto">
              <a:xfrm>
                <a:off x="2522" y="2205"/>
                <a:ext cx="2313" cy="0"/>
              </a:xfrm>
              <a:prstGeom prst="line">
                <a:avLst/>
              </a:prstGeom>
              <a:noFill/>
              <a:ln w="57150">
                <a:solidFill>
                  <a:schemeClr val="tx1"/>
                </a:solidFill>
                <a:round/>
                <a:headEnd/>
                <a:tailEnd/>
              </a:ln>
              <a:effectLst/>
            </p:spPr>
            <p:txBody>
              <a:bodyPr anchor="ctr"/>
              <a:lstStyle/>
              <a:p>
                <a:endParaRPr lang="hr-HR"/>
              </a:p>
            </p:txBody>
          </p:sp>
          <p:sp>
            <p:nvSpPr>
              <p:cNvPr id="609367" name="Line 87"/>
              <p:cNvSpPr>
                <a:spLocks noChangeShapeType="1"/>
              </p:cNvSpPr>
              <p:nvPr/>
            </p:nvSpPr>
            <p:spPr bwMode="auto">
              <a:xfrm>
                <a:off x="3565" y="2840"/>
                <a:ext cx="1270" cy="0"/>
              </a:xfrm>
              <a:prstGeom prst="line">
                <a:avLst/>
              </a:prstGeom>
              <a:noFill/>
              <a:ln w="57150">
                <a:solidFill>
                  <a:schemeClr val="tx1"/>
                </a:solidFill>
                <a:round/>
                <a:headEnd/>
                <a:tailEnd/>
              </a:ln>
              <a:effectLst/>
            </p:spPr>
            <p:txBody>
              <a:bodyPr anchor="ctr"/>
              <a:lstStyle/>
              <a:p>
                <a:endParaRPr lang="hr-HR"/>
              </a:p>
            </p:txBody>
          </p:sp>
          <p:sp>
            <p:nvSpPr>
              <p:cNvPr id="609368" name="Line 88"/>
              <p:cNvSpPr>
                <a:spLocks noChangeShapeType="1"/>
              </p:cNvSpPr>
              <p:nvPr/>
            </p:nvSpPr>
            <p:spPr bwMode="auto">
              <a:xfrm>
                <a:off x="1478" y="2205"/>
                <a:ext cx="1044" cy="0"/>
              </a:xfrm>
              <a:prstGeom prst="line">
                <a:avLst/>
              </a:prstGeom>
              <a:noFill/>
              <a:ln w="28575">
                <a:solidFill>
                  <a:schemeClr val="tx1"/>
                </a:solidFill>
                <a:prstDash val="dash"/>
                <a:round/>
                <a:headEnd/>
                <a:tailEnd/>
              </a:ln>
              <a:effectLst/>
            </p:spPr>
            <p:txBody>
              <a:bodyPr anchor="ctr"/>
              <a:lstStyle/>
              <a:p>
                <a:endParaRPr lang="hr-HR"/>
              </a:p>
            </p:txBody>
          </p:sp>
          <p:sp>
            <p:nvSpPr>
              <p:cNvPr id="609369" name="Line 89"/>
              <p:cNvSpPr>
                <a:spLocks noChangeShapeType="1"/>
              </p:cNvSpPr>
              <p:nvPr/>
            </p:nvSpPr>
            <p:spPr bwMode="auto">
              <a:xfrm>
                <a:off x="3383" y="2613"/>
                <a:ext cx="1089" cy="0"/>
              </a:xfrm>
              <a:prstGeom prst="line">
                <a:avLst/>
              </a:prstGeom>
              <a:noFill/>
              <a:ln w="28575">
                <a:solidFill>
                  <a:schemeClr val="tx1"/>
                </a:solidFill>
                <a:prstDash val="dash"/>
                <a:round/>
                <a:headEnd/>
                <a:tailEnd/>
              </a:ln>
              <a:effectLst/>
            </p:spPr>
            <p:txBody>
              <a:bodyPr anchor="ctr"/>
              <a:lstStyle/>
              <a:p>
                <a:endParaRPr lang="hr-HR"/>
              </a:p>
            </p:txBody>
          </p:sp>
          <p:sp>
            <p:nvSpPr>
              <p:cNvPr id="609370" name="Text Box 90"/>
              <p:cNvSpPr txBox="1">
                <a:spLocks noChangeArrowheads="1"/>
              </p:cNvSpPr>
              <p:nvPr/>
            </p:nvSpPr>
            <p:spPr bwMode="auto">
              <a:xfrm>
                <a:off x="988" y="2205"/>
                <a:ext cx="445" cy="212"/>
              </a:xfrm>
              <a:prstGeom prst="rect">
                <a:avLst/>
              </a:prstGeom>
              <a:noFill/>
              <a:ln w="9525" algn="ctr">
                <a:noFill/>
                <a:miter lim="800000"/>
                <a:headEnd/>
                <a:tailEnd/>
              </a:ln>
              <a:effectLst/>
            </p:spPr>
            <p:txBody>
              <a:bodyPr wrap="none">
                <a:spAutoFit/>
              </a:bodyPr>
              <a:lstStyle/>
              <a:p>
                <a:pPr algn="ctr"/>
                <a:r>
                  <a:rPr lang="hr-HR" sz="2000" b="1"/>
                  <a:t>H(X)</a:t>
                </a:r>
              </a:p>
            </p:txBody>
          </p:sp>
          <p:sp>
            <p:nvSpPr>
              <p:cNvPr id="609371" name="Line 91"/>
              <p:cNvSpPr>
                <a:spLocks noChangeShapeType="1"/>
              </p:cNvSpPr>
              <p:nvPr/>
            </p:nvSpPr>
            <p:spPr bwMode="auto">
              <a:xfrm>
                <a:off x="1433" y="1978"/>
                <a:ext cx="0" cy="635"/>
              </a:xfrm>
              <a:prstGeom prst="line">
                <a:avLst/>
              </a:prstGeom>
              <a:noFill/>
              <a:ln w="12700">
                <a:solidFill>
                  <a:schemeClr val="tx1"/>
                </a:solidFill>
                <a:round/>
                <a:headEnd type="arrow" w="lg" len="lg"/>
                <a:tailEnd type="arrow" w="lg" len="lg"/>
              </a:ln>
              <a:effectLst/>
            </p:spPr>
            <p:txBody>
              <a:bodyPr anchor="ctr"/>
              <a:lstStyle/>
              <a:p>
                <a:endParaRPr lang="hr-HR"/>
              </a:p>
            </p:txBody>
          </p:sp>
          <p:sp>
            <p:nvSpPr>
              <p:cNvPr id="609372" name="Text Box 92"/>
              <p:cNvSpPr txBox="1">
                <a:spLocks noChangeArrowheads="1"/>
              </p:cNvSpPr>
              <p:nvPr/>
            </p:nvSpPr>
            <p:spPr bwMode="auto">
              <a:xfrm>
                <a:off x="4481" y="2447"/>
                <a:ext cx="445" cy="212"/>
              </a:xfrm>
              <a:prstGeom prst="rect">
                <a:avLst/>
              </a:prstGeom>
              <a:noFill/>
              <a:ln w="9525" algn="ctr">
                <a:noFill/>
                <a:miter lim="800000"/>
                <a:headEnd/>
                <a:tailEnd/>
              </a:ln>
              <a:effectLst/>
            </p:spPr>
            <p:txBody>
              <a:bodyPr wrap="none">
                <a:spAutoFit/>
              </a:bodyPr>
              <a:lstStyle/>
              <a:p>
                <a:pPr algn="ctr"/>
                <a:r>
                  <a:rPr lang="hr-HR" sz="2000" b="1"/>
                  <a:t>H(Y)</a:t>
                </a:r>
              </a:p>
            </p:txBody>
          </p:sp>
          <p:sp>
            <p:nvSpPr>
              <p:cNvPr id="609373" name="Line 93"/>
              <p:cNvSpPr>
                <a:spLocks noChangeShapeType="1"/>
              </p:cNvSpPr>
              <p:nvPr/>
            </p:nvSpPr>
            <p:spPr bwMode="auto">
              <a:xfrm>
                <a:off x="4517" y="2205"/>
                <a:ext cx="0" cy="635"/>
              </a:xfrm>
              <a:prstGeom prst="line">
                <a:avLst/>
              </a:prstGeom>
              <a:noFill/>
              <a:ln w="12700">
                <a:solidFill>
                  <a:schemeClr val="tx1"/>
                </a:solidFill>
                <a:round/>
                <a:headEnd type="arrow" w="lg" len="lg"/>
                <a:tailEnd type="arrow" w="lg" len="lg"/>
              </a:ln>
              <a:effectLst/>
            </p:spPr>
            <p:txBody>
              <a:bodyPr anchor="ctr"/>
              <a:lstStyle/>
              <a:p>
                <a:endParaRPr lang="hr-HR"/>
              </a:p>
            </p:txBody>
          </p:sp>
          <p:sp>
            <p:nvSpPr>
              <p:cNvPr id="609374" name="Text Box 94"/>
              <p:cNvSpPr txBox="1">
                <a:spLocks noChangeArrowheads="1"/>
              </p:cNvSpPr>
              <p:nvPr/>
            </p:nvSpPr>
            <p:spPr bwMode="auto">
              <a:xfrm>
                <a:off x="2612" y="2311"/>
                <a:ext cx="533" cy="212"/>
              </a:xfrm>
              <a:prstGeom prst="rect">
                <a:avLst/>
              </a:prstGeom>
              <a:noFill/>
              <a:ln w="9525" algn="ctr">
                <a:noFill/>
                <a:miter lim="800000"/>
                <a:headEnd/>
                <a:tailEnd/>
              </a:ln>
              <a:effectLst/>
            </p:spPr>
            <p:txBody>
              <a:bodyPr wrap="none">
                <a:spAutoFit/>
              </a:bodyPr>
              <a:lstStyle/>
              <a:p>
                <a:pPr algn="ctr"/>
                <a:r>
                  <a:rPr lang="hr-HR" sz="2000" b="1" dirty="0"/>
                  <a:t>I(X;Y)</a:t>
                </a:r>
              </a:p>
            </p:txBody>
          </p:sp>
          <p:sp>
            <p:nvSpPr>
              <p:cNvPr id="609376" name="AutoShape 96"/>
              <p:cNvSpPr>
                <a:spLocks noChangeArrowheads="1"/>
              </p:cNvSpPr>
              <p:nvPr/>
            </p:nvSpPr>
            <p:spPr bwMode="auto">
              <a:xfrm>
                <a:off x="3111" y="2349"/>
                <a:ext cx="227" cy="136"/>
              </a:xfrm>
              <a:prstGeom prst="rightArrow">
                <a:avLst>
                  <a:gd name="adj1" fmla="val 35167"/>
                  <a:gd name="adj2" fmla="val 50174"/>
                </a:avLst>
              </a:prstGeom>
              <a:noFill/>
              <a:ln w="28575" algn="ctr">
                <a:solidFill>
                  <a:schemeClr val="tx1"/>
                </a:solidFill>
                <a:miter lim="800000"/>
                <a:headEnd/>
                <a:tailEnd/>
              </a:ln>
              <a:effectLst/>
            </p:spPr>
            <p:txBody>
              <a:bodyPr wrap="none" anchor="ctr"/>
              <a:lstStyle/>
              <a:p>
                <a:endParaRPr lang="hr-HR"/>
              </a:p>
            </p:txBody>
          </p:sp>
          <p:sp>
            <p:nvSpPr>
              <p:cNvPr id="609377" name="Line 97"/>
              <p:cNvSpPr>
                <a:spLocks noChangeShapeType="1"/>
              </p:cNvSpPr>
              <p:nvPr/>
            </p:nvSpPr>
            <p:spPr bwMode="auto">
              <a:xfrm>
                <a:off x="2612" y="2205"/>
                <a:ext cx="0" cy="408"/>
              </a:xfrm>
              <a:prstGeom prst="line">
                <a:avLst/>
              </a:prstGeom>
              <a:noFill/>
              <a:ln w="12700">
                <a:solidFill>
                  <a:schemeClr val="tx1"/>
                </a:solidFill>
                <a:round/>
                <a:headEnd type="arrow" w="lg" len="lg"/>
                <a:tailEnd type="arrow" w="lg" len="lg"/>
              </a:ln>
              <a:effectLst/>
            </p:spPr>
            <p:txBody>
              <a:bodyPr anchor="ctr"/>
              <a:lstStyle/>
              <a:p>
                <a:endParaRPr lang="hr-HR"/>
              </a:p>
            </p:txBody>
          </p:sp>
          <p:sp>
            <p:nvSpPr>
              <p:cNvPr id="609378" name="AutoShape 98"/>
              <p:cNvSpPr>
                <a:spLocks noChangeArrowheads="1"/>
              </p:cNvSpPr>
              <p:nvPr/>
            </p:nvSpPr>
            <p:spPr bwMode="auto">
              <a:xfrm rot="-2586530">
                <a:off x="2476" y="1842"/>
                <a:ext cx="227" cy="136"/>
              </a:xfrm>
              <a:prstGeom prst="rightArrow">
                <a:avLst>
                  <a:gd name="adj1" fmla="val 35167"/>
                  <a:gd name="adj2" fmla="val 50174"/>
                </a:avLst>
              </a:prstGeom>
              <a:noFill/>
              <a:ln w="28575" algn="ctr">
                <a:solidFill>
                  <a:schemeClr val="tx1"/>
                </a:solidFill>
                <a:miter lim="800000"/>
                <a:headEnd/>
                <a:tailEnd/>
              </a:ln>
              <a:effectLst/>
            </p:spPr>
            <p:txBody>
              <a:bodyPr wrap="none" anchor="ctr"/>
              <a:lstStyle/>
              <a:p>
                <a:endParaRPr lang="hr-HR"/>
              </a:p>
            </p:txBody>
          </p:sp>
          <p:sp>
            <p:nvSpPr>
              <p:cNvPr id="609379" name="Text Box 99"/>
              <p:cNvSpPr txBox="1">
                <a:spLocks noChangeArrowheads="1"/>
              </p:cNvSpPr>
              <p:nvPr/>
            </p:nvSpPr>
            <p:spPr bwMode="auto">
              <a:xfrm>
                <a:off x="1879" y="1993"/>
                <a:ext cx="597" cy="212"/>
              </a:xfrm>
              <a:prstGeom prst="rect">
                <a:avLst/>
              </a:prstGeom>
              <a:noFill/>
              <a:ln w="9525" algn="ctr">
                <a:noFill/>
                <a:miter lim="800000"/>
                <a:headEnd/>
                <a:tailEnd/>
              </a:ln>
              <a:effectLst/>
            </p:spPr>
            <p:txBody>
              <a:bodyPr wrap="none">
                <a:spAutoFit/>
              </a:bodyPr>
              <a:lstStyle/>
              <a:p>
                <a:pPr algn="ctr"/>
                <a:r>
                  <a:rPr lang="hr-HR" sz="2000" b="1"/>
                  <a:t>H(X|Y)</a:t>
                </a:r>
              </a:p>
            </p:txBody>
          </p:sp>
          <p:sp>
            <p:nvSpPr>
              <p:cNvPr id="609380" name="Text Box 100"/>
              <p:cNvSpPr txBox="1">
                <a:spLocks noChangeArrowheads="1"/>
              </p:cNvSpPr>
              <p:nvPr/>
            </p:nvSpPr>
            <p:spPr bwMode="auto">
              <a:xfrm>
                <a:off x="3556" y="2610"/>
                <a:ext cx="597" cy="212"/>
              </a:xfrm>
              <a:prstGeom prst="rect">
                <a:avLst/>
              </a:prstGeom>
              <a:noFill/>
              <a:ln w="9525" algn="ctr">
                <a:noFill/>
                <a:miter lim="800000"/>
                <a:headEnd/>
                <a:tailEnd/>
              </a:ln>
              <a:effectLst/>
            </p:spPr>
            <p:txBody>
              <a:bodyPr wrap="none">
                <a:spAutoFit/>
              </a:bodyPr>
              <a:lstStyle/>
              <a:p>
                <a:pPr algn="ctr"/>
                <a:r>
                  <a:rPr lang="hr-HR" sz="2000" b="1"/>
                  <a:t>H(Y|X)</a:t>
                </a:r>
              </a:p>
            </p:txBody>
          </p:sp>
          <p:sp>
            <p:nvSpPr>
              <p:cNvPr id="609382" name="AutoShape 102"/>
              <p:cNvSpPr>
                <a:spLocks noChangeArrowheads="1"/>
              </p:cNvSpPr>
              <p:nvPr/>
            </p:nvSpPr>
            <p:spPr bwMode="auto">
              <a:xfrm rot="-2586530">
                <a:off x="3202" y="2795"/>
                <a:ext cx="227" cy="136"/>
              </a:xfrm>
              <a:prstGeom prst="rightArrow">
                <a:avLst>
                  <a:gd name="adj1" fmla="val 35167"/>
                  <a:gd name="adj2" fmla="val 50174"/>
                </a:avLst>
              </a:prstGeom>
              <a:noFill/>
              <a:ln w="28575" algn="ctr">
                <a:solidFill>
                  <a:schemeClr val="tx1"/>
                </a:solidFill>
                <a:miter lim="800000"/>
                <a:headEnd/>
                <a:tailEnd/>
              </a:ln>
              <a:effectLst/>
            </p:spPr>
            <p:txBody>
              <a:bodyPr wrap="none" anchor="ctr"/>
              <a:lstStyle/>
              <a:p>
                <a:endParaRPr lang="hr-HR"/>
              </a:p>
            </p:txBody>
          </p:sp>
        </p:grpSp>
        <p:sp>
          <p:nvSpPr>
            <p:cNvPr id="609397" name="Rectangle 117"/>
            <p:cNvSpPr>
              <a:spLocks noChangeArrowheads="1"/>
            </p:cNvSpPr>
            <p:nvPr/>
          </p:nvSpPr>
          <p:spPr bwMode="auto">
            <a:xfrm>
              <a:off x="2395" y="3113"/>
              <a:ext cx="1258" cy="448"/>
            </a:xfrm>
            <a:prstGeom prst="rect">
              <a:avLst/>
            </a:prstGeom>
            <a:noFill/>
            <a:ln w="12700" algn="ctr">
              <a:solidFill>
                <a:schemeClr val="tx1"/>
              </a:solidFill>
              <a:miter lim="800000"/>
              <a:headEnd/>
              <a:tailEnd/>
            </a:ln>
            <a:effectLst/>
          </p:spPr>
          <p:txBody>
            <a:bodyPr wrap="none" anchor="ctr"/>
            <a:lstStyle/>
            <a:p>
              <a:pPr algn="ctr"/>
              <a:r>
                <a:rPr lang="hr-HR"/>
                <a:t>DISKRETNI</a:t>
              </a:r>
            </a:p>
            <a:p>
              <a:pPr algn="ctr"/>
              <a:r>
                <a:rPr lang="hr-HR"/>
                <a:t>BEZMEMORIJSKI</a:t>
              </a:r>
            </a:p>
            <a:p>
              <a:pPr algn="ctr"/>
              <a:r>
                <a:rPr lang="hr-HR"/>
                <a:t>KANAL</a:t>
              </a:r>
              <a:endParaRPr lang="en-US"/>
            </a:p>
          </p:txBody>
        </p:sp>
        <p:sp>
          <p:nvSpPr>
            <p:cNvPr id="609398" name="Oval 118"/>
            <p:cNvSpPr>
              <a:spLocks noChangeArrowheads="1"/>
            </p:cNvSpPr>
            <p:nvPr/>
          </p:nvSpPr>
          <p:spPr bwMode="auto">
            <a:xfrm>
              <a:off x="2814" y="3715"/>
              <a:ext cx="420" cy="305"/>
            </a:xfrm>
            <a:prstGeom prst="ellipse">
              <a:avLst/>
            </a:prstGeom>
            <a:noFill/>
            <a:ln w="12700" algn="ctr">
              <a:solidFill>
                <a:schemeClr val="tx1"/>
              </a:solidFill>
              <a:round/>
              <a:headEnd/>
              <a:tailEnd/>
            </a:ln>
            <a:effectLst/>
          </p:spPr>
          <p:txBody>
            <a:bodyPr wrap="none" anchor="ctr"/>
            <a:lstStyle/>
            <a:p>
              <a:pPr algn="ctr"/>
              <a:r>
                <a:rPr lang="hr-HR" sz="1000">
                  <a:latin typeface="Arial" pitchFamily="34" charset="0"/>
                </a:rPr>
                <a:t>SMETNJE</a:t>
              </a:r>
              <a:endParaRPr lang="en-US" sz="1000">
                <a:latin typeface="Arial" pitchFamily="34" charset="0"/>
              </a:endParaRPr>
            </a:p>
          </p:txBody>
        </p:sp>
        <p:sp>
          <p:nvSpPr>
            <p:cNvPr id="609399" name="Line 119"/>
            <p:cNvSpPr>
              <a:spLocks noChangeShapeType="1"/>
            </p:cNvSpPr>
            <p:nvPr/>
          </p:nvSpPr>
          <p:spPr bwMode="auto">
            <a:xfrm flipV="1">
              <a:off x="1532" y="3337"/>
              <a:ext cx="863" cy="2"/>
            </a:xfrm>
            <a:prstGeom prst="line">
              <a:avLst/>
            </a:prstGeom>
            <a:noFill/>
            <a:ln w="12700">
              <a:solidFill>
                <a:schemeClr val="tx1"/>
              </a:solidFill>
              <a:round/>
              <a:headEnd/>
              <a:tailEnd type="triangle" w="med" len="med"/>
            </a:ln>
            <a:effectLst/>
          </p:spPr>
          <p:txBody>
            <a:bodyPr anchor="ctr"/>
            <a:lstStyle/>
            <a:p>
              <a:endParaRPr lang="hr-HR"/>
            </a:p>
          </p:txBody>
        </p:sp>
        <p:sp>
          <p:nvSpPr>
            <p:cNvPr id="609400" name="Line 120"/>
            <p:cNvSpPr>
              <a:spLocks noChangeShapeType="1"/>
            </p:cNvSpPr>
            <p:nvPr/>
          </p:nvSpPr>
          <p:spPr bwMode="auto">
            <a:xfrm>
              <a:off x="3660" y="3337"/>
              <a:ext cx="912" cy="2"/>
            </a:xfrm>
            <a:prstGeom prst="line">
              <a:avLst/>
            </a:prstGeom>
            <a:noFill/>
            <a:ln w="12700">
              <a:solidFill>
                <a:schemeClr val="tx1"/>
              </a:solidFill>
              <a:round/>
              <a:headEnd/>
              <a:tailEnd type="triangle" w="med" len="med"/>
            </a:ln>
            <a:effectLst/>
          </p:spPr>
          <p:txBody>
            <a:bodyPr anchor="ctr"/>
            <a:lstStyle/>
            <a:p>
              <a:endParaRPr lang="hr-HR"/>
            </a:p>
          </p:txBody>
        </p:sp>
        <p:sp>
          <p:nvSpPr>
            <p:cNvPr id="609401" name="Line 121"/>
            <p:cNvSpPr>
              <a:spLocks noChangeShapeType="1"/>
            </p:cNvSpPr>
            <p:nvPr/>
          </p:nvSpPr>
          <p:spPr bwMode="auto">
            <a:xfrm flipV="1">
              <a:off x="3024" y="3553"/>
              <a:ext cx="5" cy="167"/>
            </a:xfrm>
            <a:prstGeom prst="line">
              <a:avLst/>
            </a:prstGeom>
            <a:noFill/>
            <a:ln w="12700">
              <a:solidFill>
                <a:schemeClr val="tx1"/>
              </a:solidFill>
              <a:round/>
              <a:headEnd/>
              <a:tailEnd type="triangle" w="med" len="med"/>
            </a:ln>
            <a:effectLst/>
          </p:spPr>
          <p:txBody>
            <a:bodyPr anchor="ctr"/>
            <a:lstStyle/>
            <a:p>
              <a:endParaRPr lang="hr-HR"/>
            </a:p>
          </p:txBody>
        </p:sp>
        <p:sp>
          <p:nvSpPr>
            <p:cNvPr id="609412" name="Oval 132"/>
            <p:cNvSpPr>
              <a:spLocks noChangeArrowheads="1"/>
            </p:cNvSpPr>
            <p:nvPr/>
          </p:nvSpPr>
          <p:spPr bwMode="auto">
            <a:xfrm>
              <a:off x="4570" y="1047"/>
              <a:ext cx="74" cy="93"/>
            </a:xfrm>
            <a:prstGeom prst="ellipse">
              <a:avLst/>
            </a:prstGeom>
            <a:solidFill>
              <a:schemeClr val="tx1"/>
            </a:solidFill>
            <a:ln w="9525" algn="ctr">
              <a:solidFill>
                <a:schemeClr val="tx1"/>
              </a:solidFill>
              <a:round/>
              <a:headEnd/>
              <a:tailEnd/>
            </a:ln>
            <a:effectLst/>
          </p:spPr>
          <p:txBody>
            <a:bodyPr wrap="none" anchor="ctr"/>
            <a:lstStyle/>
            <a:p>
              <a:endParaRPr lang="hr-HR"/>
            </a:p>
          </p:txBody>
        </p:sp>
        <p:sp>
          <p:nvSpPr>
            <p:cNvPr id="609413" name="Text Box 133"/>
            <p:cNvSpPr txBox="1">
              <a:spLocks noChangeArrowheads="1"/>
            </p:cNvSpPr>
            <p:nvPr/>
          </p:nvSpPr>
          <p:spPr bwMode="auto">
            <a:xfrm>
              <a:off x="1118" y="3265"/>
              <a:ext cx="403" cy="165"/>
            </a:xfrm>
            <a:prstGeom prst="rect">
              <a:avLst/>
            </a:prstGeom>
            <a:noFill/>
            <a:ln w="9525" algn="ctr">
              <a:noFill/>
              <a:miter lim="800000"/>
              <a:headEnd/>
              <a:tailEnd/>
            </a:ln>
            <a:effectLst/>
          </p:spPr>
          <p:txBody>
            <a:bodyPr wrap="none">
              <a:spAutoFit/>
            </a:bodyPr>
            <a:lstStyle/>
            <a:p>
              <a:pPr algn="ctr"/>
              <a:r>
                <a:rPr lang="hr-HR" sz="1400"/>
                <a:t>ULAZ</a:t>
              </a:r>
              <a:endParaRPr lang="en-US" sz="1400"/>
            </a:p>
          </p:txBody>
        </p:sp>
        <p:sp>
          <p:nvSpPr>
            <p:cNvPr id="609414" name="Oval 134"/>
            <p:cNvSpPr>
              <a:spLocks noChangeArrowheads="1"/>
            </p:cNvSpPr>
            <p:nvPr/>
          </p:nvSpPr>
          <p:spPr bwMode="auto">
            <a:xfrm>
              <a:off x="1504" y="3294"/>
              <a:ext cx="74" cy="93"/>
            </a:xfrm>
            <a:prstGeom prst="ellipse">
              <a:avLst/>
            </a:prstGeom>
            <a:solidFill>
              <a:schemeClr val="tx1"/>
            </a:solidFill>
            <a:ln w="9525" algn="ctr">
              <a:solidFill>
                <a:schemeClr val="tx1"/>
              </a:solidFill>
              <a:round/>
              <a:headEnd/>
              <a:tailEnd/>
            </a:ln>
            <a:effectLst/>
          </p:spPr>
          <p:txBody>
            <a:bodyPr wrap="none" anchor="ctr"/>
            <a:lstStyle/>
            <a:p>
              <a:endParaRPr lang="hr-HR"/>
            </a:p>
          </p:txBody>
        </p:sp>
        <p:sp>
          <p:nvSpPr>
            <p:cNvPr id="609415" name="Text Box 135"/>
            <p:cNvSpPr txBox="1">
              <a:spLocks noChangeArrowheads="1"/>
            </p:cNvSpPr>
            <p:nvPr/>
          </p:nvSpPr>
          <p:spPr bwMode="auto">
            <a:xfrm>
              <a:off x="4619" y="3265"/>
              <a:ext cx="421" cy="165"/>
            </a:xfrm>
            <a:prstGeom prst="rect">
              <a:avLst/>
            </a:prstGeom>
            <a:noFill/>
            <a:ln w="9525" algn="ctr">
              <a:noFill/>
              <a:miter lim="800000"/>
              <a:headEnd/>
              <a:tailEnd/>
            </a:ln>
            <a:effectLst/>
          </p:spPr>
          <p:txBody>
            <a:bodyPr wrap="none">
              <a:spAutoFit/>
            </a:bodyPr>
            <a:lstStyle/>
            <a:p>
              <a:pPr algn="ctr"/>
              <a:r>
                <a:rPr lang="hr-HR" sz="1400"/>
                <a:t>IZLAZ</a:t>
              </a:r>
              <a:endParaRPr lang="en-US" sz="1400"/>
            </a:p>
          </p:txBody>
        </p:sp>
        <p:sp>
          <p:nvSpPr>
            <p:cNvPr id="609416" name="Oval 136"/>
            <p:cNvSpPr>
              <a:spLocks noChangeArrowheads="1"/>
            </p:cNvSpPr>
            <p:nvPr/>
          </p:nvSpPr>
          <p:spPr bwMode="auto">
            <a:xfrm>
              <a:off x="4572" y="3286"/>
              <a:ext cx="74" cy="93"/>
            </a:xfrm>
            <a:prstGeom prst="ellipse">
              <a:avLst/>
            </a:prstGeom>
            <a:solidFill>
              <a:schemeClr val="tx1"/>
            </a:solidFill>
            <a:ln w="9525" algn="ctr">
              <a:solidFill>
                <a:schemeClr val="tx1"/>
              </a:solidFill>
              <a:round/>
              <a:headEnd/>
              <a:tailEnd/>
            </a:ln>
            <a:effectLst/>
          </p:spPr>
          <p:txBody>
            <a:bodyPr wrap="none" anchor="ctr"/>
            <a:lstStyle/>
            <a:p>
              <a:endParaRPr lang="hr-H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Naputak (3)</a:t>
            </a:r>
            <a:endParaRPr lang="hr-HR" dirty="0"/>
          </a:p>
        </p:txBody>
      </p:sp>
      <p:sp>
        <p:nvSpPr>
          <p:cNvPr id="3" name="Content Placeholder 2"/>
          <p:cNvSpPr>
            <a:spLocks noGrp="1"/>
          </p:cNvSpPr>
          <p:nvPr>
            <p:ph idx="1"/>
          </p:nvPr>
        </p:nvSpPr>
        <p:spPr/>
        <p:txBody>
          <a:bodyPr/>
          <a:lstStyle/>
          <a:p>
            <a:r>
              <a:rPr lang="hr-HR" sz="2400" dirty="0" smtClean="0"/>
              <a:t>Prema prethodnoj slici vrijedi:</a:t>
            </a:r>
          </a:p>
          <a:p>
            <a:pPr algn="ctr">
              <a:buNone/>
            </a:pPr>
            <a:r>
              <a:rPr lang="hr-HR" sz="2400" dirty="0" smtClean="0"/>
              <a:t>H(Y) =I(X;Y) + H(Y|X)</a:t>
            </a:r>
          </a:p>
          <a:p>
            <a:pPr algn="ctr">
              <a:buNone/>
            </a:pPr>
            <a:endParaRPr lang="hr-HR" sz="2400" dirty="0" smtClean="0"/>
          </a:p>
          <a:p>
            <a:pPr algn="ctr">
              <a:buNone/>
            </a:pPr>
            <a:r>
              <a:rPr lang="hr-HR" sz="2400" dirty="0" smtClean="0"/>
              <a:t>I(X;Y)=H(Y)-H(Y|X)</a:t>
            </a:r>
          </a:p>
          <a:p>
            <a:pPr algn="ctr">
              <a:buNone/>
            </a:pPr>
            <a:endParaRPr lang="hr-HR" sz="2400" dirty="0" smtClean="0"/>
          </a:p>
          <a:p>
            <a:r>
              <a:rPr lang="hr-HR" sz="2400" dirty="0" smtClean="0"/>
              <a:t>H(Y) - Entropija na izlazu sustava:</a:t>
            </a:r>
          </a:p>
          <a:p>
            <a:pPr>
              <a:buNone/>
            </a:pPr>
            <a:endParaRPr lang="hr-HR" sz="2400" dirty="0" smtClean="0"/>
          </a:p>
          <a:p>
            <a:endParaRPr lang="hr-HR" sz="2400" dirty="0" smtClean="0"/>
          </a:p>
          <a:p>
            <a:endParaRPr lang="hr-HR" sz="2400" dirty="0" smtClean="0"/>
          </a:p>
          <a:p>
            <a:endParaRPr lang="hr-HR" sz="2400" dirty="0" smtClean="0"/>
          </a:p>
          <a:p>
            <a:pPr algn="ctr">
              <a:buNone/>
            </a:pPr>
            <a:endParaRPr lang="hr-HR" sz="2400" dirty="0" smtClean="0"/>
          </a:p>
          <a:p>
            <a:pPr algn="ctr">
              <a:buNone/>
            </a:pPr>
            <a:endParaRPr lang="hr-HR" sz="2400" dirty="0" smtClean="0"/>
          </a:p>
          <a:p>
            <a:pPr algn="ctr">
              <a:buNone/>
            </a:pPr>
            <a:endParaRPr lang="hr-HR" sz="2400" dirty="0" smtClean="0"/>
          </a:p>
          <a:p>
            <a:pPr>
              <a:buNone/>
            </a:pPr>
            <a:endParaRPr lang="hr-HR" sz="2400" dirty="0"/>
          </a:p>
        </p:txBody>
      </p:sp>
      <p:sp>
        <p:nvSpPr>
          <p:cNvPr id="5" name="Slide Number Placeholder 4"/>
          <p:cNvSpPr>
            <a:spLocks noGrp="1"/>
          </p:cNvSpPr>
          <p:nvPr>
            <p:ph type="sldNum" sz="quarter" idx="12"/>
          </p:nvPr>
        </p:nvSpPr>
        <p:spPr/>
        <p:txBody>
          <a:bodyPr/>
          <a:lstStyle/>
          <a:p>
            <a:pPr>
              <a:defRPr/>
            </a:pPr>
            <a:fld id="{0C333F95-F643-4C2C-AABE-BD0F784F24D4}" type="slidenum">
              <a:rPr lang="en-US" smtClean="0"/>
              <a:pPr>
                <a:defRPr/>
              </a:pPr>
              <a:t>6</a:t>
            </a:fld>
            <a:endParaRPr lang="en-US"/>
          </a:p>
        </p:txBody>
      </p:sp>
      <p:graphicFrame>
        <p:nvGraphicFramePr>
          <p:cNvPr id="51203" name="Object 3"/>
          <p:cNvGraphicFramePr>
            <a:graphicFrameLocks noChangeAspect="1"/>
          </p:cNvGraphicFramePr>
          <p:nvPr/>
        </p:nvGraphicFramePr>
        <p:xfrm>
          <a:off x="3440832" y="4437112"/>
          <a:ext cx="3168352" cy="805514"/>
        </p:xfrm>
        <a:graphic>
          <a:graphicData uri="http://schemas.openxmlformats.org/presentationml/2006/ole">
            <p:oleObj spid="_x0000_s51203" name="Equation" r:id="rId3" imgW="1752480" imgH="44424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Naputak (4)</a:t>
            </a:r>
            <a:endParaRPr lang="hr-HR" dirty="0"/>
          </a:p>
        </p:txBody>
      </p:sp>
      <p:sp>
        <p:nvSpPr>
          <p:cNvPr id="3" name="Content Placeholder 2"/>
          <p:cNvSpPr>
            <a:spLocks noGrp="1"/>
          </p:cNvSpPr>
          <p:nvPr>
            <p:ph idx="1"/>
          </p:nvPr>
        </p:nvSpPr>
        <p:spPr/>
        <p:txBody>
          <a:bodyPr/>
          <a:lstStyle/>
          <a:p>
            <a:r>
              <a:rPr lang="hr-HR" sz="2400" dirty="0" smtClean="0"/>
              <a:t>H(Y|X) - Entropija šuma, irelevantnost:</a:t>
            </a:r>
          </a:p>
          <a:p>
            <a:endParaRPr lang="hr-HR" sz="2400" dirty="0" smtClean="0"/>
          </a:p>
          <a:p>
            <a:pPr>
              <a:buNone/>
            </a:pPr>
            <a:endParaRPr lang="hr-HR" sz="2400" dirty="0" smtClean="0"/>
          </a:p>
          <a:p>
            <a:pPr>
              <a:buNone/>
            </a:pPr>
            <a:endParaRPr lang="hr-HR" sz="2400" dirty="0" smtClean="0">
              <a:solidFill>
                <a:srgbClr val="FF0000"/>
              </a:solidFill>
            </a:endParaRPr>
          </a:p>
          <a:p>
            <a:endParaRPr lang="hr-HR" sz="2400" dirty="0"/>
          </a:p>
        </p:txBody>
      </p:sp>
      <p:sp>
        <p:nvSpPr>
          <p:cNvPr id="5" name="Slide Number Placeholder 4"/>
          <p:cNvSpPr>
            <a:spLocks noGrp="1"/>
          </p:cNvSpPr>
          <p:nvPr>
            <p:ph type="sldNum" sz="quarter" idx="12"/>
          </p:nvPr>
        </p:nvSpPr>
        <p:spPr/>
        <p:txBody>
          <a:bodyPr/>
          <a:lstStyle/>
          <a:p>
            <a:pPr>
              <a:defRPr/>
            </a:pPr>
            <a:fld id="{0C333F95-F643-4C2C-AABE-BD0F784F24D4}" type="slidenum">
              <a:rPr lang="en-US" smtClean="0"/>
              <a:pPr>
                <a:defRPr/>
              </a:pPr>
              <a:t>7</a:t>
            </a:fld>
            <a:endParaRPr lang="en-US"/>
          </a:p>
        </p:txBody>
      </p:sp>
      <p:graphicFrame>
        <p:nvGraphicFramePr>
          <p:cNvPr id="52227" name="Object 3"/>
          <p:cNvGraphicFramePr>
            <a:graphicFrameLocks noChangeAspect="1"/>
          </p:cNvGraphicFramePr>
          <p:nvPr/>
        </p:nvGraphicFramePr>
        <p:xfrm>
          <a:off x="2648744" y="2564904"/>
          <a:ext cx="4795837" cy="2309812"/>
        </p:xfrm>
        <a:graphic>
          <a:graphicData uri="http://schemas.openxmlformats.org/presentationml/2006/ole">
            <p:oleObj spid="_x0000_s52227" name="Equation" r:id="rId3" imgW="2831760" imgH="135864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Rješenje (2)</a:t>
            </a:r>
            <a:endParaRPr lang="hr-HR" dirty="0"/>
          </a:p>
        </p:txBody>
      </p:sp>
      <p:sp>
        <p:nvSpPr>
          <p:cNvPr id="5" name="Slide Number Placeholder 4"/>
          <p:cNvSpPr>
            <a:spLocks noGrp="1"/>
          </p:cNvSpPr>
          <p:nvPr>
            <p:ph type="sldNum" sz="quarter" idx="12"/>
          </p:nvPr>
        </p:nvSpPr>
        <p:spPr/>
        <p:txBody>
          <a:bodyPr/>
          <a:lstStyle/>
          <a:p>
            <a:pPr>
              <a:defRPr/>
            </a:pPr>
            <a:fld id="{0C333F95-F643-4C2C-AABE-BD0F784F24D4}" type="slidenum">
              <a:rPr lang="en-US" smtClean="0"/>
              <a:pPr>
                <a:defRPr/>
              </a:pPr>
              <a:t>8</a:t>
            </a:fld>
            <a:endParaRPr lang="en-US"/>
          </a:p>
        </p:txBody>
      </p:sp>
      <p:graphicFrame>
        <p:nvGraphicFramePr>
          <p:cNvPr id="53251" name="Object 3"/>
          <p:cNvGraphicFramePr>
            <a:graphicFrameLocks noChangeAspect="1"/>
          </p:cNvGraphicFramePr>
          <p:nvPr/>
        </p:nvGraphicFramePr>
        <p:xfrm>
          <a:off x="1424608" y="2060848"/>
          <a:ext cx="6192837" cy="2309813"/>
        </p:xfrm>
        <a:graphic>
          <a:graphicData uri="http://schemas.openxmlformats.org/presentationml/2006/ole">
            <p:oleObj spid="_x0000_s53251" name="Equation" r:id="rId3" imgW="3657600" imgH="135864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02878" y="0"/>
            <a:ext cx="8420100" cy="1143000"/>
          </a:xfrm>
        </p:spPr>
        <p:txBody>
          <a:bodyPr/>
          <a:lstStyle/>
          <a:p>
            <a:r>
              <a:rPr lang="hr-HR" dirty="0" smtClean="0"/>
              <a:t>Konačno rješenje zadatka</a:t>
            </a:r>
          </a:p>
        </p:txBody>
      </p:sp>
      <p:sp>
        <p:nvSpPr>
          <p:cNvPr id="7171" name="Content Placeholder 2"/>
          <p:cNvSpPr>
            <a:spLocks noGrp="1"/>
          </p:cNvSpPr>
          <p:nvPr>
            <p:ph idx="1"/>
          </p:nvPr>
        </p:nvSpPr>
        <p:spPr>
          <a:xfrm>
            <a:off x="815628" y="1412875"/>
            <a:ext cx="8420100" cy="4824413"/>
          </a:xfrm>
        </p:spPr>
        <p:txBody>
          <a:bodyPr/>
          <a:lstStyle/>
          <a:p>
            <a:r>
              <a:rPr lang="hr-HR" dirty="0" smtClean="0"/>
              <a:t>Dakle u ovom slučaju vrijedi:</a:t>
            </a:r>
          </a:p>
          <a:p>
            <a:pPr>
              <a:buNone/>
            </a:pPr>
            <a:r>
              <a:rPr lang="hr-HR" dirty="0" smtClean="0"/>
              <a:t> </a:t>
            </a:r>
          </a:p>
          <a:p>
            <a:endParaRPr lang="hr-HR" sz="2000" dirty="0" smtClean="0"/>
          </a:p>
          <a:p>
            <a:endParaRPr lang="hr-HR" sz="2000" dirty="0" smtClean="0"/>
          </a:p>
        </p:txBody>
      </p:sp>
      <p:sp>
        <p:nvSpPr>
          <p:cNvPr id="7173" name="Slide Number Placeholder 4"/>
          <p:cNvSpPr>
            <a:spLocks noGrp="1"/>
          </p:cNvSpPr>
          <p:nvPr>
            <p:ph type="sldNum" sz="quarter" idx="12"/>
          </p:nvPr>
        </p:nvSpPr>
        <p:spPr>
          <a:xfrm>
            <a:off x="8380066" y="6477000"/>
            <a:ext cx="836612" cy="228600"/>
          </a:xfrm>
          <a:noFill/>
        </p:spPr>
        <p:txBody>
          <a:bodyPr/>
          <a:lstStyle/>
          <a:p>
            <a:fld id="{F6D22B9D-DF9A-44E8-BD64-2964B6A987DD}" type="slidenum">
              <a:rPr lang="en-US" smtClean="0"/>
              <a:pPr/>
              <a:t>9</a:t>
            </a:fld>
            <a:endParaRPr lang="en-US" smtClean="0"/>
          </a:p>
        </p:txBody>
      </p:sp>
      <p:graphicFrame>
        <p:nvGraphicFramePr>
          <p:cNvPr id="6" name="Object 5"/>
          <p:cNvGraphicFramePr>
            <a:graphicFrameLocks noChangeAspect="1"/>
          </p:cNvGraphicFramePr>
          <p:nvPr/>
        </p:nvGraphicFramePr>
        <p:xfrm>
          <a:off x="2405063" y="2281238"/>
          <a:ext cx="4270375" cy="1846262"/>
        </p:xfrm>
        <a:graphic>
          <a:graphicData uri="http://schemas.openxmlformats.org/presentationml/2006/ole">
            <p:oleObj spid="_x0000_s58371" name="Equation" r:id="rId3" imgW="2057400" imgH="88884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FER-ZTE">
  <a:themeElements>
    <a:clrScheme name="FER-Z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FER-ZTE">
      <a:majorFont>
        <a:latin typeface="Arial CE"/>
        <a:ea typeface=""/>
        <a:cs typeface=""/>
      </a:majorFont>
      <a:minorFont>
        <a:latin typeface="Arial 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8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E"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8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E" pitchFamily="34" charset="0"/>
          </a:defRPr>
        </a:defPPr>
      </a:lstStyle>
    </a:lnDef>
  </a:objectDefaults>
  <a:extraClrSchemeLst>
    <a:extraClrScheme>
      <a:clrScheme name="FER-Z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ER-Z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ER-Z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ER-Z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ER-Z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ER-Z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ER-Z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C:\My documents\Presentations\FER &amp; ZTE\FER-ZTE.pot</Template>
  <TotalTime>8106</TotalTime>
  <Words>608</Words>
  <Application>Microsoft Office PowerPoint</Application>
  <PresentationFormat>A4 Paper (210x297 mm)</PresentationFormat>
  <Paragraphs>96</Paragraphs>
  <Slides>9</Slides>
  <Notes>4</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9</vt:i4>
      </vt:variant>
    </vt:vector>
  </HeadingPairs>
  <TitlesOfParts>
    <vt:vector size="14" baseType="lpstr">
      <vt:lpstr>FER-ZTE</vt:lpstr>
      <vt:lpstr>Picture</vt:lpstr>
      <vt:lpstr>Visio</vt:lpstr>
      <vt:lpstr>Equation</vt:lpstr>
      <vt:lpstr>Microsoft Equation 3.0</vt:lpstr>
      <vt:lpstr>Domaća zadaća iz predmeta “Teorija informacije”  ak. godina 2011./2012.  Studenti podgrupe:  Stipe Vujić Ivan Pavić Ivan Vican Krunoslav Ivić  Datum zadavanja zadatka:11.10.2011.</vt:lpstr>
      <vt:lpstr>Zadatak – 7:  </vt:lpstr>
      <vt:lpstr>Rješenje (1)</vt:lpstr>
      <vt:lpstr>Naputak (1)</vt:lpstr>
      <vt:lpstr>Naputak (2)</vt:lpstr>
      <vt:lpstr>Naputak (3)</vt:lpstr>
      <vt:lpstr>Naputak (4)</vt:lpstr>
      <vt:lpstr>Rješenje (2)</vt:lpstr>
      <vt:lpstr>Konačno rješenje zadatka</vt:lpstr>
    </vt:vector>
  </TitlesOfParts>
  <Company>MIRALab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 en sciences de la communication et des medias</dc:title>
  <dc:creator>Igor-Sunday Pandzic</dc:creator>
  <cp:lastModifiedBy>Stipe</cp:lastModifiedBy>
  <cp:revision>662</cp:revision>
  <cp:lastPrinted>1999-11-21T14:51:04Z</cp:lastPrinted>
  <dcterms:created xsi:type="dcterms:W3CDTF">1999-09-14T12:56:42Z</dcterms:created>
  <dcterms:modified xsi:type="dcterms:W3CDTF">2011-10-16T18:12:43Z</dcterms:modified>
</cp:coreProperties>
</file>