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302" r:id="rId4"/>
    <p:sldId id="321" r:id="rId5"/>
    <p:sldId id="322" r:id="rId6"/>
    <p:sldId id="323" r:id="rId7"/>
    <p:sldId id="324" r:id="rId8"/>
    <p:sldId id="325" r:id="rId9"/>
    <p:sldId id="326" r:id="rId10"/>
    <p:sldId id="320" r:id="rId11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3" d="100"/>
          <a:sy n="73" d="100"/>
        </p:scale>
        <p:origin x="-161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5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698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Ozren Rolić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Ana Drandić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Juraj Supančić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Valentino Vuglovečki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</a:t>
            </a:r>
            <a:r>
              <a:rPr lang="hr-HR" sz="2400" dirty="0" smtClean="0"/>
              <a:t>zadatka</a:t>
            </a:r>
            <a:r>
              <a:rPr lang="hr-HR" sz="2400" smtClean="0"/>
              <a:t>: 18.11.2011</a:t>
            </a:r>
            <a:r>
              <a:rPr lang="hr-HR" sz="2400" dirty="0" smtClean="0"/>
              <a:t>.</a:t>
            </a: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hr-HR" sz="2000" dirty="0" smtClean="0"/>
              <a:t> </a:t>
            </a:r>
          </a:p>
          <a:p>
            <a:pPr marL="457200" indent="-457200">
              <a:buFont typeface="+mj-lt"/>
              <a:buAutoNum type="alphaLcParenR"/>
            </a:pP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hr-HR" sz="2000" dirty="0" smtClean="0"/>
              <a:t> </a:t>
            </a: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endParaRPr lang="hr-HR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hr-HR" sz="2000" dirty="0" smtClean="0"/>
              <a:t> </a:t>
            </a:r>
            <a:endParaRPr lang="hr-HR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37891" name="Content Placeholder 5"/>
          <p:cNvGraphicFramePr>
            <a:graphicFrameLocks noChangeAspect="1"/>
          </p:cNvGraphicFramePr>
          <p:nvPr/>
        </p:nvGraphicFramePr>
        <p:xfrm>
          <a:off x="1136576" y="1484785"/>
          <a:ext cx="4464496" cy="877874"/>
        </p:xfrm>
        <a:graphic>
          <a:graphicData uri="http://schemas.openxmlformats.org/presentationml/2006/ole">
            <p:oleObj spid="_x0000_s37891" name="Equation" r:id="rId3" imgW="219708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4568" y="2492896"/>
            <a:ext cx="489654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600" dirty="0" smtClean="0"/>
              <a:t>Kraftova nejednakost nije ispunjena!</a:t>
            </a:r>
            <a:endParaRPr lang="hr-HR" sz="16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1208584" y="3068960"/>
          <a:ext cx="8420097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871"/>
                <a:gridCol w="1202871"/>
                <a:gridCol w="1202871"/>
                <a:gridCol w="1202871"/>
                <a:gridCol w="1202871"/>
                <a:gridCol w="1202871"/>
                <a:gridCol w="1202871"/>
              </a:tblGrid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kodna riječ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712640" y="3068960"/>
          <a:ext cx="216024" cy="432048"/>
        </p:xfrm>
        <a:graphic>
          <a:graphicData uri="http://schemas.openxmlformats.org/presentationml/2006/ole">
            <p:oleObj spid="_x0000_s37892" name="Equation" r:id="rId4" imgW="114120" imgH="22860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80592" y="4077072"/>
          <a:ext cx="4104456" cy="749778"/>
        </p:xfrm>
        <a:graphic>
          <a:graphicData uri="http://schemas.openxmlformats.org/presentationml/2006/ole">
            <p:oleObj spid="_x0000_s37893" name="Equation" r:id="rId5" imgW="2361960" imgH="4316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80592" y="5013176"/>
          <a:ext cx="2184400" cy="627062"/>
        </p:xfrm>
        <a:graphic>
          <a:graphicData uri="http://schemas.openxmlformats.org/presentationml/2006/ole">
            <p:oleObj spid="_x0000_s37894" name="Equation" r:id="rId6" imgW="1371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 marL="457200" lvl="0" indent="-457200">
              <a:buFont typeface="+mj-lt"/>
              <a:buAutoNum type="alphaLcParenR"/>
            </a:pPr>
            <a:r>
              <a:rPr lang="hr-HR" sz="2400" dirty="0" smtClean="0"/>
              <a:t>Postoji </a:t>
            </a:r>
            <a:r>
              <a:rPr lang="hr-HR" sz="2400" dirty="0" smtClean="0"/>
              <a:t>li prefiksni kôd (baza 2!) sa sljedećim duljinama kodnih riječi: {5, 3, 4, 2, 1, 4}? Ako postoji, tada napišite sve kodne riječi danog koda. Ako ne postoji, tada zašto?</a:t>
            </a:r>
          </a:p>
          <a:p>
            <a:pPr marL="457200" lvl="0" indent="-457200">
              <a:buFont typeface="+mj-lt"/>
              <a:buAutoNum type="alphaLcParenR"/>
            </a:pPr>
            <a:r>
              <a:rPr lang="hr-HR" sz="2400" dirty="0" smtClean="0"/>
              <a:t>Napišite sve kodne riječi prefiksnog koda čije su duljine kodnih riječi: 2, 4, 2, 3, 4, 2.</a:t>
            </a:r>
          </a:p>
          <a:p>
            <a:pPr marL="457200" lvl="0" indent="-457200">
              <a:buFont typeface="+mj-lt"/>
              <a:buAutoNum type="alphaLcParenR"/>
            </a:pPr>
            <a:r>
              <a:rPr lang="hr-HR" sz="2400" dirty="0" smtClean="0"/>
              <a:t>Dan je prefiksni kôd s duljinama kodnih riječi kao pod ii). Za koje je vjerojatnosti pojavljivanja simbola </a:t>
            </a:r>
            <a:r>
              <a:rPr lang="en-US" sz="2400" i="1" dirty="0" smtClean="0"/>
              <a:t>X</a:t>
            </a:r>
            <a:r>
              <a:rPr lang="en-US" sz="2400" b="1" dirty="0" smtClean="0"/>
              <a:t> </a:t>
            </a:r>
            <a:r>
              <a:rPr lang="hr-HR" sz="2400" dirty="0" smtClean="0"/>
              <a:t>= {</a:t>
            </a:r>
            <a:r>
              <a:rPr lang="en-US" sz="2400" i="1" dirty="0" smtClean="0"/>
              <a:t>x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,...,</a:t>
            </a:r>
            <a:r>
              <a:rPr lang="en-US" sz="2400" i="1" dirty="0" smtClean="0"/>
              <a:t>x</a:t>
            </a:r>
            <a:r>
              <a:rPr lang="hr-HR" sz="2400" baseline="-25000" dirty="0" smtClean="0"/>
              <a:t>6</a:t>
            </a:r>
            <a:r>
              <a:rPr lang="hr-HR" sz="2400" dirty="0" smtClean="0"/>
              <a:t>} srednja duljina kodne riječi jednaka entropiji  -  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</a:t>
            </a:r>
            <a:r>
              <a:rPr lang="hr-HR" sz="2400" dirty="0" smtClean="0"/>
              <a:t>)? Odredite 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</a:t>
            </a:r>
            <a:r>
              <a:rPr lang="hr-HR" sz="2400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hr-HR" dirty="0" smtClean="0"/>
              <a:t> </a:t>
            </a:r>
            <a:endParaRPr lang="hr-HR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08088" y="1557338"/>
          <a:ext cx="3672904" cy="1601495"/>
        </p:xfrm>
        <a:graphic>
          <a:graphicData uri="http://schemas.openxmlformats.org/presentationml/2006/ole">
            <p:oleObj spid="_x0000_s30722" name="Equation" r:id="rId4" imgW="99036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2560" y="3501008"/>
            <a:ext cx="82089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800" dirty="0" smtClean="0"/>
              <a:t>Ako postoji prefiksni kod s duljinama kodnih riječi      tada mora vrijediti </a:t>
            </a:r>
          </a:p>
          <a:p>
            <a:pPr algn="l"/>
            <a:endParaRPr lang="hr-HR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05128" y="3429000"/>
          <a:ext cx="216024" cy="432048"/>
        </p:xfrm>
        <a:graphic>
          <a:graphicData uri="http://schemas.openxmlformats.org/presentationml/2006/ole">
            <p:oleObj spid="_x0000_s30723" name="Equation" r:id="rId5" imgW="11412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440832" y="3933056"/>
          <a:ext cx="2016224" cy="1371032"/>
        </p:xfrm>
        <a:graphic>
          <a:graphicData uri="http://schemas.openxmlformats.org/presentationml/2006/ole">
            <p:oleObj spid="_x0000_s30724" name="Equation" r:id="rId6" imgW="634680" imgH="43164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3584848" y="5229200"/>
            <a:ext cx="252028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52800" y="551723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Kraftova nejednakost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424608" y="1700808"/>
          <a:ext cx="6604000" cy="1298575"/>
        </p:xfrm>
        <a:graphic>
          <a:graphicData uri="http://schemas.openxmlformats.org/presentationml/2006/ole">
            <p:oleObj spid="_x0000_s31746" name="Equation" r:id="rId3" imgW="219708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2560" y="3645024"/>
            <a:ext cx="770485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r-HR" sz="1800" dirty="0" smtClean="0"/>
              <a:t>Kraftova nejednakost nije ispunjena. Prefiksni kod sa zadanim duljinama kodnih riječi      ne postoji!</a:t>
            </a:r>
            <a:endParaRPr lang="hr-HR" sz="1800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360712" y="4149328"/>
          <a:ext cx="215900" cy="431800"/>
        </p:xfrm>
        <a:graphic>
          <a:graphicData uri="http://schemas.openxmlformats.org/presentationml/2006/ole">
            <p:oleObj spid="_x0000_s31747" name="Equation" r:id="rId4" imgW="1141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144588" y="1557338"/>
          <a:ext cx="3441700" cy="1444625"/>
        </p:xfrm>
        <a:graphic>
          <a:graphicData uri="http://schemas.openxmlformats.org/presentationml/2006/ole">
            <p:oleObj spid="_x0000_s32771" name="Equation" r:id="rId3" imgW="1028520" imgH="431640" progId="Equation.3">
              <p:embed/>
            </p:oleObj>
          </a:graphicData>
        </a:graphic>
      </p:graphicFrame>
      <p:graphicFrame>
        <p:nvGraphicFramePr>
          <p:cNvPr id="32772" name="Content Placeholder 5"/>
          <p:cNvGraphicFramePr>
            <a:graphicFrameLocks noChangeAspect="1"/>
          </p:cNvGraphicFramePr>
          <p:nvPr/>
        </p:nvGraphicFramePr>
        <p:xfrm>
          <a:off x="1640632" y="3789040"/>
          <a:ext cx="6276975" cy="1298575"/>
        </p:xfrm>
        <a:graphic>
          <a:graphicData uri="http://schemas.openxmlformats.org/presentationml/2006/ole">
            <p:oleObj spid="_x0000_s32772" name="Equation" r:id="rId4" imgW="208260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6576" y="3284984"/>
            <a:ext cx="475252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800" dirty="0" smtClean="0"/>
              <a:t>Provjera Kraftove nejednakosti:</a:t>
            </a:r>
            <a:endParaRPr lang="hr-H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88504" y="2708920"/>
          <a:ext cx="8420097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871"/>
                <a:gridCol w="1202871"/>
                <a:gridCol w="1202871"/>
                <a:gridCol w="1202871"/>
                <a:gridCol w="1202871"/>
                <a:gridCol w="1202871"/>
                <a:gridCol w="1202871"/>
              </a:tblGrid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kodna riječ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92560" y="2708920"/>
          <a:ext cx="216024" cy="432048"/>
        </p:xfrm>
        <a:graphic>
          <a:graphicData uri="http://schemas.openxmlformats.org/presentationml/2006/ole">
            <p:oleObj spid="_x0000_s33794" name="Equation" r:id="rId3" imgW="11412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512" y="1772816"/>
            <a:ext cx="38884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800" dirty="0" smtClean="0"/>
              <a:t>Jedno od rješenja:</a:t>
            </a:r>
            <a:endParaRPr lang="hr-H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144588" y="1557338"/>
          <a:ext cx="3441700" cy="1444625"/>
        </p:xfrm>
        <a:graphic>
          <a:graphicData uri="http://schemas.openxmlformats.org/presentationml/2006/ole">
            <p:oleObj spid="_x0000_s34818" name="Equation" r:id="rId3" imgW="102852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4568" y="3140968"/>
          <a:ext cx="2880320" cy="740654"/>
        </p:xfrm>
        <a:graphic>
          <a:graphicData uri="http://schemas.openxmlformats.org/presentationml/2006/ole">
            <p:oleObj spid="_x0000_s34819" name="Equation" r:id="rId4" imgW="888840" imgH="22860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920552" y="4005064"/>
            <a:ext cx="33843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64568" y="4221088"/>
          <a:ext cx="2085479" cy="1500632"/>
        </p:xfrm>
        <a:graphic>
          <a:graphicData uri="http://schemas.openxmlformats.org/presentationml/2006/ole">
            <p:oleObj spid="_x0000_s34820" name="Equation" r:id="rId5" imgW="634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8504" y="1556792"/>
          <a:ext cx="5832648" cy="4090429"/>
        </p:xfrm>
        <a:graphic>
          <a:graphicData uri="http://schemas.openxmlformats.org/presentationml/2006/ole">
            <p:oleObj spid="_x0000_s35842" name="Equation" r:id="rId3" imgW="195552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2520" y="1628800"/>
          <a:ext cx="5899532" cy="1078409"/>
        </p:xfrm>
        <a:graphic>
          <a:graphicData uri="http://schemas.openxmlformats.org/presentationml/2006/ole">
            <p:oleObj spid="_x0000_s36866" name="Equation" r:id="rId3" imgW="236196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472" y="3284984"/>
          <a:ext cx="9502775" cy="1006475"/>
        </p:xfrm>
        <a:graphic>
          <a:graphicData uri="http://schemas.openxmlformats.org/presentationml/2006/ole">
            <p:oleObj spid="_x0000_s36867" name="Equation" r:id="rId4" imgW="4076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8040</TotalTime>
  <Words>473</Words>
  <Application>Microsoft Office PowerPoint</Application>
  <PresentationFormat>A4 Paper (210x297 mm)</PresentationFormat>
  <Paragraphs>92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FER-ZTE</vt:lpstr>
      <vt:lpstr>Picture</vt:lpstr>
      <vt:lpstr>Microsoft Equation 3.0</vt:lpstr>
      <vt:lpstr>Domaća zadaća iz predmeta “Teorija informacije”  ak. godina 2011./2012.  Studenti podgrupe:  Ozren Rolić Ana Drandić Juraj Supančić Valentino Vuglovečki  Datum zadavanja zadatka: 18.11.2011.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Ozren</cp:lastModifiedBy>
  <cp:revision>659</cp:revision>
  <cp:lastPrinted>1999-11-21T14:51:04Z</cp:lastPrinted>
  <dcterms:created xsi:type="dcterms:W3CDTF">1999-09-14T12:56:42Z</dcterms:created>
  <dcterms:modified xsi:type="dcterms:W3CDTF">2011-10-20T09:14:40Z</dcterms:modified>
</cp:coreProperties>
</file>