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9" r:id="rId1"/>
  </p:sldMasterIdLst>
  <p:notesMasterIdLst>
    <p:notesMasterId r:id="rId9"/>
  </p:notesMasterIdLst>
  <p:handoutMasterIdLst>
    <p:handoutMasterId r:id="rId10"/>
  </p:handoutMasterIdLst>
  <p:sldIdLst>
    <p:sldId id="256" r:id="rId2"/>
    <p:sldId id="321" r:id="rId3"/>
    <p:sldId id="324" r:id="rId4"/>
    <p:sldId id="329" r:id="rId5"/>
    <p:sldId id="328" r:id="rId6"/>
    <p:sldId id="330" r:id="rId7"/>
    <p:sldId id="327" r:id="rId8"/>
  </p:sldIdLst>
  <p:sldSz cx="9906000" cy="6858000" type="A4"/>
  <p:notesSz cx="6781800" cy="9926638"/>
  <p:defaultTextStyle>
    <a:defPPr>
      <a:defRPr lang="en-US"/>
    </a:defPPr>
    <a:lvl1pPr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1pPr>
    <a:lvl2pPr marL="4572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2pPr>
    <a:lvl3pPr marL="9144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3pPr>
    <a:lvl4pPr marL="13716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4pPr>
    <a:lvl5pPr marL="18288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bazant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4FE"/>
    <a:srgbClr val="1A06AC"/>
    <a:srgbClr val="0033CC"/>
    <a:srgbClr val="FFFFFF"/>
    <a:srgbClr val="808080"/>
    <a:srgbClr val="660033"/>
    <a:srgbClr val="FFFF00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347" autoAdjust="0"/>
    <p:restoredTop sz="73180" autoAdjust="0"/>
  </p:normalViewPr>
  <p:slideViewPr>
    <p:cSldViewPr>
      <p:cViewPr>
        <p:scale>
          <a:sx n="91" d="100"/>
          <a:sy n="91" d="100"/>
        </p:scale>
        <p:origin x="-624" y="-11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238" y="-102"/>
      </p:cViewPr>
      <p:guideLst>
        <p:guide orient="horz" pos="3127"/>
        <p:guide pos="2135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10-11T11:09:38.489" idx="1">
    <p:pos x="4769" y="3600"/>
    <p:text>Datum zadatka je datum kad ste primili poruku s tekstom zadatka.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l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338" y="0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r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l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338" y="9428163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r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5746D524-A2C7-4097-ADCF-4AFA4AC83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l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r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0088" y="741363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716463"/>
            <a:ext cx="4975225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Click to edit Master text styles</a:t>
            </a:r>
          </a:p>
          <a:p>
            <a:pPr lvl="1"/>
            <a:r>
              <a:rPr lang="fr-FR" noProof="0" smtClean="0"/>
              <a:t>Second level</a:t>
            </a:r>
          </a:p>
          <a:p>
            <a:pPr lvl="2"/>
            <a:r>
              <a:rPr lang="fr-FR" noProof="0" smtClean="0"/>
              <a:t>Third level</a:t>
            </a:r>
          </a:p>
          <a:p>
            <a:pPr lvl="3"/>
            <a:r>
              <a:rPr lang="fr-FR" noProof="0" smtClean="0"/>
              <a:t>Fourth level</a:t>
            </a:r>
          </a:p>
          <a:p>
            <a:pPr lvl="4"/>
            <a:r>
              <a:rPr lang="fr-FR" noProof="0" smtClean="0"/>
              <a:t>Fifth level</a:t>
            </a:r>
          </a:p>
        </p:txBody>
      </p:sp>
      <p:sp>
        <p:nvSpPr>
          <p:cNvPr id="146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l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6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428163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r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FEC7A320-A1CC-46C5-A7CF-0BB8BEE0A7E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3BB8BE-4960-4B41-8BA7-BEC32C8A862A}" type="slidenum">
              <a:rPr lang="fr-FR" smtClean="0"/>
              <a:pPr/>
              <a:t>1</a:t>
            </a:fld>
            <a:endParaRPr lang="fr-FR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p:oleObj spid="_x0000_s29698" name="Picture" r:id="rId3" imgW="708104" imgH="1156204" progId="Word.Picture.8">
              <p:embed/>
            </p:oleObj>
          </a:graphicData>
        </a:graphic>
      </p:graphicFrame>
      <p:sp>
        <p:nvSpPr>
          <p:cNvPr id="256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2286000"/>
            <a:ext cx="8420100" cy="11430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i="1">
                <a:latin typeface="Times New Roman CE" pitchFamily="18" charset="0"/>
              </a:defRPr>
            </a:lvl1pPr>
          </a:lstStyle>
          <a:p>
            <a:endParaRPr lang="en-GB"/>
          </a:p>
          <a:p>
            <a:endParaRPr lang="en-GB"/>
          </a:p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48F32-EC0F-4FD2-A8AC-BD7630F495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4838" y="0"/>
            <a:ext cx="2208212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200" y="0"/>
            <a:ext cx="647223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B428D-185F-4450-879B-F6BA23B8B8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33F95-F643-4C2C-AABE-BD0F784F24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2F6B4-E8F9-42C1-8DFF-92530D963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524000"/>
            <a:ext cx="41338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524000"/>
            <a:ext cx="41338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5D194-CDCF-4C6E-89E1-06B95F3A0B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EDCD7-0797-4B82-87B7-0B7C8F924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A0910-9FF4-4552-9051-A6F241D3D9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5ED89-1B26-4739-BF6C-27BFA27641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3DE3F-0C33-49F2-BBF9-A88AB113A1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7D3AA-165F-481C-969B-C83219AA2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524000"/>
            <a:ext cx="84201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4980" name="Line 1028"/>
          <p:cNvSpPr>
            <a:spLocks noChangeShapeType="1"/>
          </p:cNvSpPr>
          <p:nvPr/>
        </p:nvSpPr>
        <p:spPr bwMode="auto">
          <a:xfrm flipH="1">
            <a:off x="247650" y="12192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254982" name="Line 103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graphicFrame>
        <p:nvGraphicFramePr>
          <p:cNvPr id="1026" name="Object 1031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p:oleObj spid="_x0000_s1026" name="Picture" r:id="rId14" imgW="708104" imgH="1156204" progId="Word.Picture.8">
              <p:embed/>
            </p:oleObj>
          </a:graphicData>
        </a:graphic>
      </p:graphicFrame>
      <p:sp>
        <p:nvSpPr>
          <p:cNvPr id="254984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477000"/>
            <a:ext cx="1295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4985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477000"/>
            <a:ext cx="571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Teorija informacije / o predmetu</a:t>
            </a:r>
          </a:p>
        </p:txBody>
      </p:sp>
      <p:sp>
        <p:nvSpPr>
          <p:cNvPr id="254986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7388" y="6477000"/>
            <a:ext cx="8366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66DA3423-3B20-4470-9FAB-50A8D6303E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Symbol" pitchFamily="18" charset="2"/>
        <a:buChar char="¨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&lt;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=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8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42950" y="1143000"/>
            <a:ext cx="8420100" cy="5486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hr-HR" sz="3200" dirty="0" smtClean="0"/>
              <a:t>Domaća zadaća iz predmeta</a:t>
            </a:r>
            <a:br>
              <a:rPr lang="hr-HR" sz="3200" dirty="0" smtClean="0"/>
            </a:br>
            <a:r>
              <a:rPr lang="hr-HR" sz="3200" dirty="0" smtClean="0"/>
              <a:t>“Teorija informacije”</a:t>
            </a:r>
            <a:r>
              <a:rPr lang="hr-HR" dirty="0" smtClean="0">
                <a:latin typeface="Arial" charset="0"/>
              </a:rPr>
              <a:t/>
            </a:r>
            <a:br>
              <a:rPr lang="hr-HR" dirty="0" smtClean="0">
                <a:latin typeface="Arial" charset="0"/>
              </a:rPr>
            </a:br>
            <a:r>
              <a:rPr lang="hr-HR" sz="2800" dirty="0" smtClean="0"/>
              <a:t/>
            </a:r>
            <a:br>
              <a:rPr lang="hr-HR" sz="2800" dirty="0" smtClean="0"/>
            </a:br>
            <a:r>
              <a:rPr lang="hr-HR" sz="2400" dirty="0" smtClean="0"/>
              <a:t>ak. godina 20</a:t>
            </a:r>
            <a:r>
              <a:rPr lang="hr-HR" sz="2400" dirty="0" smtClean="0">
                <a:latin typeface="Arial" charset="0"/>
              </a:rPr>
              <a:t>11</a:t>
            </a:r>
            <a:r>
              <a:rPr lang="hr-HR" sz="2400" dirty="0" smtClean="0"/>
              <a:t>./2012.</a:t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Studenti podgrupe:</a:t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Vatroslav Zuppa Bakša</a:t>
            </a: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Jan Bernašek</a:t>
            </a: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Marijana Pongrašić</a:t>
            </a: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Goran Grdenić</a:t>
            </a: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Datum zadavanja zadatka: </a:t>
            </a:r>
            <a:r>
              <a:rPr lang="hr-HR" sz="2400" dirty="0" smtClean="0"/>
              <a:t>18</a:t>
            </a:r>
            <a:r>
              <a:rPr lang="hr-HR" sz="2400" dirty="0" smtClean="0"/>
              <a:t>.10.2011</a:t>
            </a:r>
            <a:r>
              <a:rPr lang="hr-HR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l-PL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l-PL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000" b="1" dirty="0" smtClean="0">
                <a:cs typeface="Times New Roman" pitchFamily="18" charset="0"/>
              </a:rPr>
              <a:t>9. Neka je dano diskretno bezmemorijsko izvorište koje generira simbole </a:t>
            </a:r>
            <a:r>
              <a:rPr lang="pl-PL" sz="2000" b="1" i="1" dirty="0" smtClean="0">
                <a:cs typeface="Times New Roman" pitchFamily="18" charset="0"/>
              </a:rPr>
              <a:t>x</a:t>
            </a:r>
            <a:r>
              <a:rPr lang="pl-PL" sz="2000" b="1" i="1" baseline="-25000" dirty="0" smtClean="0">
                <a:cs typeface="Times New Roman" pitchFamily="18" charset="0"/>
              </a:rPr>
              <a:t>i</a:t>
            </a:r>
            <a:r>
              <a:rPr lang="pl-PL" sz="2000" b="1" dirty="0" smtClean="0">
                <a:cs typeface="Times New Roman" pitchFamily="18" charset="0"/>
              </a:rPr>
              <a:t>, </a:t>
            </a:r>
            <a:r>
              <a:rPr lang="pl-PL" sz="2000" b="1" i="1" dirty="0" smtClean="0">
                <a:cs typeface="Times New Roman" pitchFamily="18" charset="0"/>
              </a:rPr>
              <a:t>i </a:t>
            </a:r>
            <a:r>
              <a:rPr lang="pl-PL" sz="2000" b="1" dirty="0" smtClean="0">
                <a:cs typeface="Times New Roman" pitchFamily="18" charset="0"/>
              </a:rPr>
              <a:t>= 1,..., 10. Vjerojatnosti pojavljivanja simbola (u %)  dane su tablici:</a:t>
            </a:r>
            <a:r>
              <a:rPr lang="pl-PL" dirty="0" smtClean="0">
                <a:latin typeface="+mn-lt"/>
                <a:cs typeface="Times New Roman" pitchFamily="18" charset="0"/>
              </a:rPr>
              <a:t/>
            </a:r>
            <a:br>
              <a:rPr lang="pl-PL" dirty="0" smtClean="0">
                <a:latin typeface="+mn-lt"/>
                <a:cs typeface="Times New Roman" pitchFamily="18" charset="0"/>
              </a:rPr>
            </a:b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endParaRPr lang="pl-PL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2</a:t>
            </a:fld>
            <a:r>
              <a:rPr lang="hr-HR" dirty="0" smtClean="0"/>
              <a:t>/7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27050" y="1381125"/>
            <a:ext cx="9105900" cy="483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Symbol" pitchFamily="18" charset="2"/>
              <a:buNone/>
              <a:tabLst/>
              <a:defRPr/>
            </a:pPr>
            <a:endParaRPr kumimoji="0" lang="pl-PL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Times New Roman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Symbol" pitchFamily="18" charset="2"/>
              <a:buAutoNum type="alphaLcParenR"/>
              <a:tabLst/>
              <a:defRPr/>
            </a:pPr>
            <a:endParaRPr kumimoji="0" lang="hr-HR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Times New Roman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a) 	Kodirajte dani skup simbola optimalnim kodom (Huffman!) tako da svaka kodna riječ ima paran broj bitova.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Symbol" pitchFamily="18" charset="2"/>
              <a:buAutoNum type="alphaLcParenR"/>
              <a:tabLst/>
              <a:defRPr/>
            </a:pPr>
            <a:endParaRPr lang="hr-HR" sz="2400" kern="0" dirty="0" smtClean="0">
              <a:latin typeface="+mn-lt"/>
              <a:cs typeface="Times New Roman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r>
              <a:rPr kumimoji="0" lang="hr-H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	</a:t>
            </a:r>
            <a:r>
              <a:rPr lang="hr-HR" sz="2400" b="1" u="sng" kern="0" dirty="0" smtClean="0">
                <a:latin typeface="+mn-lt"/>
                <a:cs typeface="Times New Roman" pitchFamily="18" charset="0"/>
              </a:rPr>
              <a:t>Ideja zadatka</a:t>
            </a:r>
            <a:r>
              <a:rPr kumimoji="0" lang="hr-H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: Kodirat ćemo zadani skup simbola kvartarnim kodom (baza 4) te ćemo pretvorbom </a:t>
            </a: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kvartarnog</a:t>
            </a:r>
            <a:r>
              <a:rPr kumimoji="0" lang="hr-H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 u </a:t>
            </a: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binarni </a:t>
            </a:r>
            <a:r>
              <a:rPr kumimoji="0" lang="hr-H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kod osigurati paran broj bitova po svakoj kodnoj riječi</a:t>
            </a:r>
            <a:r>
              <a:rPr kumimoji="0" lang="hr-HR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 (jedna znamenka u bazi 4 predstavlja dvije znamenke u bazi 2).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Times New Roman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Symbol" pitchFamily="18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44488" y="1340768"/>
          <a:ext cx="6768756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1766"/>
                <a:gridCol w="559699"/>
                <a:gridCol w="559699"/>
                <a:gridCol w="559699"/>
                <a:gridCol w="559699"/>
                <a:gridCol w="559699"/>
                <a:gridCol w="559699"/>
                <a:gridCol w="559699"/>
                <a:gridCol w="559699"/>
                <a:gridCol w="559699"/>
                <a:gridCol w="559699"/>
              </a:tblGrid>
              <a:tr h="2314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i="1" dirty="0">
                          <a:latin typeface="+mn-lt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hr-HR" sz="2000" b="1" i="1" baseline="-25000" dirty="0"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6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8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9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10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4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i="1" dirty="0">
                          <a:latin typeface="+mn-lt"/>
                          <a:ea typeface="Times New Roman"/>
                          <a:cs typeface="Times New Roman"/>
                        </a:rPr>
                        <a:t>p</a:t>
                      </a: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hr-HR" sz="2000" b="1" i="1" dirty="0">
                          <a:latin typeface="+mn-lt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hr-HR" sz="2000" b="1" i="1" baseline="-25000" dirty="0"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) [%]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11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6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17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13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13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8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17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44488" y="332656"/>
          <a:ext cx="6768756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1766"/>
                <a:gridCol w="559699"/>
                <a:gridCol w="559699"/>
                <a:gridCol w="559699"/>
                <a:gridCol w="559699"/>
                <a:gridCol w="559699"/>
                <a:gridCol w="559699"/>
                <a:gridCol w="559699"/>
                <a:gridCol w="559699"/>
                <a:gridCol w="559699"/>
                <a:gridCol w="559699"/>
              </a:tblGrid>
              <a:tr h="2314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i="1" dirty="0">
                          <a:latin typeface="+mn-lt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hr-HR" sz="2000" b="1" i="1" baseline="-25000" dirty="0"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6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8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9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10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4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i="1" dirty="0">
                          <a:latin typeface="+mn-lt"/>
                          <a:ea typeface="Times New Roman"/>
                          <a:cs typeface="Times New Roman"/>
                        </a:rPr>
                        <a:t>p</a:t>
                      </a: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hr-HR" sz="2000" b="1" i="1" dirty="0">
                          <a:latin typeface="+mn-lt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hr-HR" sz="2000" b="1" i="1" baseline="-25000" dirty="0"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) [%]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11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6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17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13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13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8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17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l-PL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l-PL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3</a:t>
            </a:fld>
            <a:r>
              <a:rPr lang="hr-HR" dirty="0" smtClean="0"/>
              <a:t>/7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27050" y="1381125"/>
            <a:ext cx="9105900" cy="483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Symbol" pitchFamily="18" charset="2"/>
              <a:buNone/>
              <a:tabLst/>
              <a:defRPr/>
            </a:pPr>
            <a:r>
              <a:rPr kumimoji="0" lang="hr-HR" sz="2000" b="1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Rješenje</a:t>
            </a:r>
            <a:r>
              <a:rPr kumimoji="0" lang="hr-H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cxnSp>
        <p:nvCxnSpPr>
          <p:cNvPr id="11" name="Elbow Connector 10"/>
          <p:cNvCxnSpPr/>
          <p:nvPr/>
        </p:nvCxnSpPr>
        <p:spPr bwMode="auto">
          <a:xfrm flipV="1">
            <a:off x="3872880" y="836712"/>
            <a:ext cx="3096344" cy="144016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 r="78779" b="91083"/>
          <a:stretch>
            <a:fillRect/>
          </a:stretch>
        </p:blipFill>
        <p:spPr bwMode="auto">
          <a:xfrm>
            <a:off x="1640632" y="1493862"/>
            <a:ext cx="1152128" cy="422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Elbow Connector 16"/>
          <p:cNvCxnSpPr/>
          <p:nvPr/>
        </p:nvCxnSpPr>
        <p:spPr bwMode="auto">
          <a:xfrm rot="5400000">
            <a:off x="2756756" y="1016732"/>
            <a:ext cx="720080" cy="648072"/>
          </a:xfrm>
          <a:prstGeom prst="bentConnector3">
            <a:avLst>
              <a:gd name="adj1" fmla="val 116336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Elbow Connector 19"/>
          <p:cNvCxnSpPr/>
          <p:nvPr/>
        </p:nvCxnSpPr>
        <p:spPr bwMode="auto">
          <a:xfrm rot="10800000" flipV="1">
            <a:off x="2792760" y="1124744"/>
            <a:ext cx="648072" cy="57606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noFill/>
            <a:prstDash val="solid"/>
            <a:round/>
            <a:headEnd type="arrow"/>
            <a:tailEnd type="arrow"/>
          </a:ln>
          <a:effectLst/>
        </p:spPr>
      </p:cxn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/>
          <a:srcRect t="8740" r="78779" b="80633"/>
          <a:stretch>
            <a:fillRect/>
          </a:stretch>
        </p:blipFill>
        <p:spPr bwMode="auto">
          <a:xfrm>
            <a:off x="1640632" y="1916832"/>
            <a:ext cx="115212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/>
          <a:srcRect t="19190" r="78779" b="70184"/>
          <a:stretch>
            <a:fillRect/>
          </a:stretch>
        </p:blipFill>
        <p:spPr bwMode="auto">
          <a:xfrm>
            <a:off x="1640632" y="2348880"/>
            <a:ext cx="115212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/>
          <a:srcRect t="29640" r="78779" b="61252"/>
          <a:stretch>
            <a:fillRect/>
          </a:stretch>
        </p:blipFill>
        <p:spPr bwMode="auto">
          <a:xfrm>
            <a:off x="1640632" y="2852936"/>
            <a:ext cx="115212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 cstate="print"/>
          <a:srcRect t="38571" r="78779" b="50803"/>
          <a:stretch>
            <a:fillRect/>
          </a:stretch>
        </p:blipFill>
        <p:spPr bwMode="auto">
          <a:xfrm>
            <a:off x="1640632" y="3284984"/>
            <a:ext cx="115212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 cstate="print"/>
          <a:srcRect t="47503" r="78779" b="40353"/>
          <a:stretch>
            <a:fillRect/>
          </a:stretch>
        </p:blipFill>
        <p:spPr bwMode="auto">
          <a:xfrm>
            <a:off x="1640632" y="3717032"/>
            <a:ext cx="115212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 cstate="print"/>
          <a:srcRect t="57952" r="78779" b="31422"/>
          <a:stretch>
            <a:fillRect/>
          </a:stretch>
        </p:blipFill>
        <p:spPr bwMode="auto">
          <a:xfrm>
            <a:off x="1640632" y="4221088"/>
            <a:ext cx="115212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 t="68402" r="78779" b="20972"/>
          <a:stretch>
            <a:fillRect/>
          </a:stretch>
        </p:blipFill>
        <p:spPr bwMode="auto">
          <a:xfrm>
            <a:off x="1640632" y="4725144"/>
            <a:ext cx="115212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 cstate="print"/>
          <a:srcRect t="78851" r="78779" b="12618"/>
          <a:stretch>
            <a:fillRect/>
          </a:stretch>
        </p:blipFill>
        <p:spPr bwMode="auto">
          <a:xfrm>
            <a:off x="1640632" y="5229200"/>
            <a:ext cx="1152128" cy="4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 cstate="print"/>
          <a:srcRect t="89301" r="78779"/>
          <a:stretch>
            <a:fillRect/>
          </a:stretch>
        </p:blipFill>
        <p:spPr bwMode="auto">
          <a:xfrm>
            <a:off x="1640632" y="5729808"/>
            <a:ext cx="1152128" cy="507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Rectangle 42"/>
          <p:cNvSpPr/>
          <p:nvPr/>
        </p:nvSpPr>
        <p:spPr bwMode="auto">
          <a:xfrm>
            <a:off x="1568624" y="4293096"/>
            <a:ext cx="1296144" cy="180020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CE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 flipV="1">
            <a:off x="3440832" y="1124744"/>
            <a:ext cx="0" cy="5760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 bwMode="auto">
          <a:xfrm flipV="1">
            <a:off x="6825208" y="1124744"/>
            <a:ext cx="0" cy="5760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 bwMode="auto">
          <a:xfrm flipV="1">
            <a:off x="4016896" y="1124744"/>
            <a:ext cx="0" cy="5760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 bwMode="auto">
          <a:xfrm flipV="1">
            <a:off x="5169024" y="1124744"/>
            <a:ext cx="0" cy="5760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 bwMode="auto">
          <a:xfrm flipV="1">
            <a:off x="2360712" y="1124744"/>
            <a:ext cx="0" cy="5760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 bwMode="auto">
          <a:xfrm flipV="1">
            <a:off x="6249144" y="1124744"/>
            <a:ext cx="0" cy="5760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 bwMode="auto">
          <a:xfrm flipV="1">
            <a:off x="4592960" y="1124744"/>
            <a:ext cx="0" cy="5760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 bwMode="auto">
          <a:xfrm flipV="1">
            <a:off x="2864768" y="1124744"/>
            <a:ext cx="0" cy="5760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 bwMode="auto">
          <a:xfrm flipV="1">
            <a:off x="5673080" y="1124744"/>
            <a:ext cx="0" cy="5760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 bwMode="auto">
          <a:xfrm flipV="1">
            <a:off x="1784648" y="1124744"/>
            <a:ext cx="0" cy="5760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/>
          <a:srcRect l="21221" t="62240" r="50926"/>
          <a:stretch>
            <a:fillRect/>
          </a:stretch>
        </p:blipFill>
        <p:spPr bwMode="auto">
          <a:xfrm>
            <a:off x="2936776" y="4365104"/>
            <a:ext cx="1512168" cy="1791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 cstate="print"/>
          <a:srcRect l="21221" t="21253" r="50926" b="42314"/>
          <a:stretch>
            <a:fillRect/>
          </a:stretch>
        </p:blipFill>
        <p:spPr bwMode="auto">
          <a:xfrm>
            <a:off x="2936776" y="2492896"/>
            <a:ext cx="1512168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Rectangle 45"/>
          <p:cNvSpPr/>
          <p:nvPr/>
        </p:nvSpPr>
        <p:spPr bwMode="auto">
          <a:xfrm>
            <a:off x="1568624" y="2420888"/>
            <a:ext cx="1296144" cy="180020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CE" pitchFamily="34" charset="0"/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 cstate="print"/>
          <a:srcRect l="21221" r="-2125"/>
          <a:stretch>
            <a:fillRect/>
          </a:stretch>
        </p:blipFill>
        <p:spPr bwMode="auto">
          <a:xfrm>
            <a:off x="2936776" y="1484784"/>
            <a:ext cx="4392488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21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31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41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5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61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7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8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9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01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r="-2125"/>
          <a:stretch>
            <a:fillRect/>
          </a:stretch>
        </p:blipFill>
        <p:spPr bwMode="auto">
          <a:xfrm>
            <a:off x="262833" y="1412776"/>
            <a:ext cx="5050207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Rectangle 49"/>
          <p:cNvSpPr/>
          <p:nvPr/>
        </p:nvSpPr>
        <p:spPr bwMode="auto">
          <a:xfrm>
            <a:off x="4016896" y="5085184"/>
            <a:ext cx="648072" cy="1152128"/>
          </a:xfrm>
          <a:prstGeom prst="rect">
            <a:avLst/>
          </a:prstGeom>
          <a:ln w="47625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CE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296816" y="5085184"/>
            <a:ext cx="648072" cy="1152128"/>
          </a:xfrm>
          <a:prstGeom prst="rect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CE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576736" y="5085184"/>
            <a:ext cx="648072" cy="1152128"/>
          </a:xfrm>
          <a:prstGeom prst="rect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CE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736976" y="5085184"/>
            <a:ext cx="648072" cy="1152128"/>
          </a:xfrm>
          <a:prstGeom prst="rect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C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4</a:t>
            </a:fld>
            <a:r>
              <a:rPr lang="hr-HR" dirty="0" smtClean="0"/>
              <a:t>/7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856656" y="5124792"/>
          <a:ext cx="777686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/>
                <a:gridCol w="693895"/>
                <a:gridCol w="706988"/>
                <a:gridCol w="706988"/>
                <a:gridCol w="706988"/>
                <a:gridCol w="706988"/>
                <a:gridCol w="706988"/>
                <a:gridCol w="706988"/>
                <a:gridCol w="706988"/>
                <a:gridCol w="706988"/>
                <a:gridCol w="706988"/>
              </a:tblGrid>
              <a:tr h="370840">
                <a:tc>
                  <a:txBody>
                    <a:bodyPr/>
                    <a:lstStyle/>
                    <a:p>
                      <a:r>
                        <a:rPr lang="hr-HR" i="1" dirty="0" smtClean="0">
                          <a:latin typeface="Arial CE" pitchFamily="34" charset="0"/>
                          <a:cs typeface="Arial CE" pitchFamily="34" charset="0"/>
                        </a:rPr>
                        <a:t>X</a:t>
                      </a:r>
                      <a:r>
                        <a:rPr lang="hr-HR" i="0" baseline="-25000" dirty="0" smtClean="0">
                          <a:latin typeface="Arial CE" pitchFamily="34" charset="0"/>
                          <a:cs typeface="Arial CE" pitchFamily="34" charset="0"/>
                        </a:rPr>
                        <a:t>i</a:t>
                      </a:r>
                      <a:endParaRPr lang="en-US" i="1" baseline="-25000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4</a:t>
                      </a:r>
                      <a:endParaRPr lang="en-US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10</a:t>
                      </a:r>
                      <a:endParaRPr lang="en-US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5</a:t>
                      </a:r>
                      <a:endParaRPr lang="en-US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7</a:t>
                      </a:r>
                      <a:endParaRPr lang="en-US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2</a:t>
                      </a:r>
                      <a:endParaRPr lang="en-US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9</a:t>
                      </a:r>
                      <a:endParaRPr lang="en-US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6</a:t>
                      </a:r>
                      <a:endParaRPr lang="en-US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3</a:t>
                      </a:r>
                      <a:endParaRPr lang="en-US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8</a:t>
                      </a:r>
                      <a:endParaRPr lang="en-US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1</a:t>
                      </a:r>
                      <a:endParaRPr lang="en-US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kod</a:t>
                      </a:r>
                      <a:r>
                        <a:rPr lang="hr-HR" baseline="-25000" dirty="0" smtClean="0">
                          <a:latin typeface="Arial CE" pitchFamily="34" charset="0"/>
                          <a:cs typeface="Arial CE" pitchFamily="34" charset="0"/>
                        </a:rPr>
                        <a:t>4</a:t>
                      </a:r>
                      <a:endParaRPr lang="en-US" baseline="-25000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0" dirty="0" smtClean="0">
                          <a:latin typeface="Arial CE" pitchFamily="34" charset="0"/>
                          <a:cs typeface="Arial CE" pitchFamily="34" charset="0"/>
                        </a:rPr>
                        <a:t>1</a:t>
                      </a:r>
                      <a:endParaRPr lang="en-US" b="0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0</a:t>
                      </a:r>
                      <a:endParaRPr lang="en-US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33</a:t>
                      </a:r>
                      <a:endParaRPr lang="en-US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0" dirty="0" smtClean="0">
                          <a:latin typeface="Arial CE" pitchFamily="34" charset="0"/>
                          <a:cs typeface="Arial CE" pitchFamily="34" charset="0"/>
                        </a:rPr>
                        <a:t>32</a:t>
                      </a:r>
                      <a:endParaRPr lang="en-US" b="0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31</a:t>
                      </a:r>
                      <a:endParaRPr lang="en-US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30</a:t>
                      </a:r>
                      <a:endParaRPr lang="en-US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23</a:t>
                      </a:r>
                      <a:endParaRPr lang="en-US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22</a:t>
                      </a:r>
                      <a:endParaRPr lang="en-US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21</a:t>
                      </a:r>
                      <a:endParaRPr lang="en-US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20</a:t>
                      </a:r>
                      <a:endParaRPr lang="en-US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kod</a:t>
                      </a:r>
                      <a:r>
                        <a:rPr lang="hr-HR" baseline="-25000" dirty="0" smtClean="0">
                          <a:latin typeface="Arial CE" pitchFamily="34" charset="0"/>
                          <a:cs typeface="Arial CE" pitchFamily="34" charset="0"/>
                        </a:rPr>
                        <a:t>2</a:t>
                      </a:r>
                      <a:endParaRPr lang="en-US" baseline="-25000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01</a:t>
                      </a:r>
                      <a:endParaRPr lang="en-US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00</a:t>
                      </a:r>
                      <a:endParaRPr lang="en-US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1111</a:t>
                      </a:r>
                      <a:endParaRPr lang="en-US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1110</a:t>
                      </a:r>
                      <a:endParaRPr lang="en-US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1101</a:t>
                      </a:r>
                      <a:endParaRPr lang="en-US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1100</a:t>
                      </a:r>
                      <a:endParaRPr lang="en-US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1011</a:t>
                      </a:r>
                      <a:endParaRPr lang="en-US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1010</a:t>
                      </a:r>
                      <a:endParaRPr lang="en-US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1001</a:t>
                      </a:r>
                      <a:endParaRPr lang="en-US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1000</a:t>
                      </a:r>
                      <a:endParaRPr lang="en-US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Elbow Connector 10"/>
          <p:cNvCxnSpPr/>
          <p:nvPr/>
        </p:nvCxnSpPr>
        <p:spPr bwMode="auto">
          <a:xfrm rot="10800000">
            <a:off x="1712642" y="3068962"/>
            <a:ext cx="2376262" cy="28803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 bwMode="auto">
          <a:xfrm rot="10800000">
            <a:off x="1352600" y="1628800"/>
            <a:ext cx="2736304" cy="792088"/>
          </a:xfrm>
          <a:prstGeom prst="bentConnector3">
            <a:avLst>
              <a:gd name="adj1" fmla="val 22152"/>
            </a:avLst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 bwMode="auto">
          <a:xfrm>
            <a:off x="4088904" y="3284984"/>
            <a:ext cx="914400" cy="914400"/>
          </a:xfrm>
          <a:prstGeom prst="bent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1784648" y="3068960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Elbow Connector 39"/>
          <p:cNvCxnSpPr/>
          <p:nvPr/>
        </p:nvCxnSpPr>
        <p:spPr bwMode="auto">
          <a:xfrm rot="10800000">
            <a:off x="1352600" y="2060848"/>
            <a:ext cx="2736304" cy="792088"/>
          </a:xfrm>
          <a:prstGeom prst="bentConnector3">
            <a:avLst>
              <a:gd name="adj1" fmla="val 38285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 bwMode="auto">
          <a:xfrm rot="10800000">
            <a:off x="1784648" y="2564904"/>
            <a:ext cx="2304256" cy="720080"/>
          </a:xfrm>
          <a:prstGeom prst="bentConnector3">
            <a:avLst>
              <a:gd name="adj1" fmla="val 54561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3" grpId="0" animBg="1"/>
      <p:bldP spid="25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l-PL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l-PL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000" b="1" dirty="0" smtClean="0">
                <a:cs typeface="Times New Roman" pitchFamily="18" charset="0"/>
              </a:rPr>
              <a:t>9. Neka je dano diskretno bezmemorijsko izvorište koje generira simbole </a:t>
            </a:r>
            <a:r>
              <a:rPr lang="pl-PL" sz="2000" b="1" i="1" dirty="0" smtClean="0">
                <a:cs typeface="Times New Roman" pitchFamily="18" charset="0"/>
              </a:rPr>
              <a:t>x</a:t>
            </a:r>
            <a:r>
              <a:rPr lang="pl-PL" sz="2000" b="1" i="1" baseline="-25000" dirty="0" smtClean="0">
                <a:cs typeface="Times New Roman" pitchFamily="18" charset="0"/>
              </a:rPr>
              <a:t>i</a:t>
            </a:r>
            <a:r>
              <a:rPr lang="pl-PL" sz="2000" b="1" dirty="0" smtClean="0">
                <a:cs typeface="Times New Roman" pitchFamily="18" charset="0"/>
              </a:rPr>
              <a:t>, </a:t>
            </a:r>
            <a:r>
              <a:rPr lang="pl-PL" sz="2000" b="1" i="1" dirty="0" smtClean="0">
                <a:cs typeface="Times New Roman" pitchFamily="18" charset="0"/>
              </a:rPr>
              <a:t>i </a:t>
            </a:r>
            <a:r>
              <a:rPr lang="pl-PL" sz="2000" b="1" dirty="0" smtClean="0">
                <a:cs typeface="Times New Roman" pitchFamily="18" charset="0"/>
              </a:rPr>
              <a:t>= 1,..., 10. Vjerojatnosti pojavljivanja simbola (u %)  dane su tablici:</a:t>
            </a:r>
            <a:r>
              <a:rPr lang="pl-PL" dirty="0" smtClean="0">
                <a:latin typeface="+mn-lt"/>
                <a:cs typeface="Times New Roman" pitchFamily="18" charset="0"/>
              </a:rPr>
              <a:t/>
            </a:r>
            <a:br>
              <a:rPr lang="pl-PL" dirty="0" smtClean="0">
                <a:latin typeface="+mn-lt"/>
                <a:cs typeface="Times New Roman" pitchFamily="18" charset="0"/>
              </a:rPr>
            </a:b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endParaRPr lang="pl-PL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5</a:t>
            </a:fld>
            <a:r>
              <a:rPr lang="hr-HR" dirty="0" smtClean="0"/>
              <a:t>/7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27050" y="1381125"/>
            <a:ext cx="9105900" cy="483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Symbol" pitchFamily="18" charset="2"/>
              <a:buNone/>
              <a:tabLst/>
              <a:defRPr/>
            </a:pPr>
            <a:endParaRPr kumimoji="0" lang="pl-PL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Times New Roman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Symbol" pitchFamily="18" charset="2"/>
              <a:buAutoNum type="alphaLcParenR"/>
              <a:tabLst/>
              <a:defRPr/>
            </a:pPr>
            <a:endParaRPr kumimoji="0" lang="hr-HR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hr-HR" sz="2400" dirty="0" smtClean="0"/>
              <a:t>b) 	</a:t>
            </a:r>
            <a:r>
              <a:rPr lang="hr-HR" sz="2400" b="1" dirty="0" smtClean="0"/>
              <a:t>Odredite entropiju danog skupa simbola, tj. </a:t>
            </a:r>
            <a:r>
              <a:rPr lang="hr-HR" sz="2400" b="1" i="1" dirty="0" smtClean="0"/>
              <a:t>H</a:t>
            </a:r>
            <a:r>
              <a:rPr lang="hr-HR" sz="2400" b="1" dirty="0" smtClean="0"/>
              <a:t>(</a:t>
            </a:r>
            <a:r>
              <a:rPr lang="hr-HR" sz="2400" b="1" i="1" dirty="0" smtClean="0"/>
              <a:t>X</a:t>
            </a:r>
            <a:r>
              <a:rPr lang="hr-HR" sz="2400" b="1" dirty="0" smtClean="0"/>
              <a:t>).</a:t>
            </a:r>
            <a:endParaRPr kumimoji="0" lang="hr-HR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Times New Roman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Symbol" pitchFamily="18" charset="2"/>
              <a:buAutoNum type="alphaLcParenR"/>
              <a:tabLst/>
              <a:defRPr/>
            </a:pPr>
            <a:endParaRPr lang="hr-HR" sz="2400" kern="0" dirty="0" smtClean="0">
              <a:latin typeface="+mn-lt"/>
              <a:cs typeface="Times New Roman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tabLst/>
              <a:defRPr/>
            </a:pPr>
            <a:r>
              <a:rPr kumimoji="0" lang="hr-H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	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Times New Roman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Symbol" pitchFamily="18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44488" y="1340768"/>
          <a:ext cx="6768756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1766"/>
                <a:gridCol w="559699"/>
                <a:gridCol w="559699"/>
                <a:gridCol w="559699"/>
                <a:gridCol w="559699"/>
                <a:gridCol w="559699"/>
                <a:gridCol w="559699"/>
                <a:gridCol w="559699"/>
                <a:gridCol w="559699"/>
                <a:gridCol w="559699"/>
                <a:gridCol w="559699"/>
              </a:tblGrid>
              <a:tr h="2314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i="1" dirty="0">
                          <a:latin typeface="+mn-lt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hr-HR" sz="2000" b="1" i="1" baseline="-25000" dirty="0"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6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8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9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10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4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i="1" dirty="0">
                          <a:latin typeface="+mn-lt"/>
                          <a:ea typeface="Times New Roman"/>
                          <a:cs typeface="Times New Roman"/>
                        </a:rPr>
                        <a:t>p</a:t>
                      </a: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hr-HR" sz="2000" b="1" i="1" dirty="0">
                          <a:latin typeface="+mn-lt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hr-HR" sz="2000" b="1" i="1" baseline="-25000" dirty="0"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) [%]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11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6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17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13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13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8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17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1136650" y="2792413"/>
          <a:ext cx="6570663" cy="2919412"/>
        </p:xfrm>
        <a:graphic>
          <a:graphicData uri="http://schemas.openxmlformats.org/presentationml/2006/ole">
            <p:oleObj spid="_x0000_s30723" name="Equation" r:id="rId3" imgW="3860640" imgH="1714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l-PL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l-PL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l-PL" sz="2000" b="1" dirty="0" smtClean="0">
                <a:cs typeface="Times New Roman" pitchFamily="18" charset="0"/>
              </a:rPr>
              <a:t>9. Neka je dano diskretno bezmemorijsko izvorište koje generira simbole </a:t>
            </a:r>
            <a:r>
              <a:rPr lang="pl-PL" sz="2000" b="1" i="1" dirty="0" smtClean="0">
                <a:cs typeface="Times New Roman" pitchFamily="18" charset="0"/>
              </a:rPr>
              <a:t>x</a:t>
            </a:r>
            <a:r>
              <a:rPr lang="pl-PL" sz="2000" b="1" i="1" baseline="-25000" dirty="0" smtClean="0">
                <a:cs typeface="Times New Roman" pitchFamily="18" charset="0"/>
              </a:rPr>
              <a:t>i</a:t>
            </a:r>
            <a:r>
              <a:rPr lang="pl-PL" sz="2000" b="1" dirty="0" smtClean="0">
                <a:cs typeface="Times New Roman" pitchFamily="18" charset="0"/>
              </a:rPr>
              <a:t>, </a:t>
            </a:r>
            <a:r>
              <a:rPr lang="pl-PL" sz="2000" b="1" i="1" dirty="0" smtClean="0">
                <a:cs typeface="Times New Roman" pitchFamily="18" charset="0"/>
              </a:rPr>
              <a:t>i </a:t>
            </a:r>
            <a:r>
              <a:rPr lang="pl-PL" sz="2000" b="1" dirty="0" smtClean="0">
                <a:cs typeface="Times New Roman" pitchFamily="18" charset="0"/>
              </a:rPr>
              <a:t>= 1,..., 10. Vjerojatnosti pojavljivanja simbola (u %)  dane su tablici:</a:t>
            </a:r>
            <a:r>
              <a:rPr lang="pl-PL" dirty="0" smtClean="0">
                <a:latin typeface="+mn-lt"/>
                <a:cs typeface="Times New Roman" pitchFamily="18" charset="0"/>
              </a:rPr>
              <a:t/>
            </a:r>
            <a:br>
              <a:rPr lang="pl-PL" dirty="0" smtClean="0">
                <a:latin typeface="+mn-lt"/>
                <a:cs typeface="Times New Roman" pitchFamily="18" charset="0"/>
              </a:rPr>
            </a:b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endParaRPr lang="pl-PL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6</a:t>
            </a:fld>
            <a:r>
              <a:rPr lang="hr-HR" dirty="0" smtClean="0"/>
              <a:t>/7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44488" y="1340768"/>
          <a:ext cx="6768756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1766"/>
                <a:gridCol w="559699"/>
                <a:gridCol w="559699"/>
                <a:gridCol w="559699"/>
                <a:gridCol w="559699"/>
                <a:gridCol w="559699"/>
                <a:gridCol w="559699"/>
                <a:gridCol w="559699"/>
                <a:gridCol w="559699"/>
                <a:gridCol w="559699"/>
                <a:gridCol w="559699"/>
              </a:tblGrid>
              <a:tr h="2314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i="1" dirty="0">
                          <a:latin typeface="+mn-lt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hr-HR" sz="2000" b="1" i="1" baseline="-25000" dirty="0"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2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4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6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8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9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10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4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i="1" dirty="0">
                          <a:latin typeface="+mn-lt"/>
                          <a:ea typeface="Times New Roman"/>
                          <a:cs typeface="Times New Roman"/>
                        </a:rPr>
                        <a:t>p</a:t>
                      </a: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hr-HR" sz="2000" b="1" i="1" dirty="0">
                          <a:latin typeface="+mn-lt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hr-HR" sz="2000" b="1" i="1" baseline="-25000" dirty="0"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) [%]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11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6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17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13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7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13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5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8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dirty="0">
                          <a:latin typeface="+mn-lt"/>
                          <a:ea typeface="Times New Roman"/>
                          <a:cs typeface="Times New Roman"/>
                        </a:rPr>
                        <a:t>17</a:t>
                      </a:r>
                      <a:endParaRPr lang="en-US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344488" y="2905125"/>
          <a:ext cx="9072562" cy="4011613"/>
        </p:xfrm>
        <a:graphic>
          <a:graphicData uri="http://schemas.openxmlformats.org/presentationml/2006/ole">
            <p:oleObj spid="_x0000_s32771" name="Equation" r:id="rId3" imgW="5943600" imgH="2628720" progId="Equation.3">
              <p:embed/>
            </p:oleObj>
          </a:graphicData>
        </a:graphic>
      </p:graphicFrame>
      <p:sp>
        <p:nvSpPr>
          <p:cNvPr id="12" name="Rectangle 11"/>
          <p:cNvSpPr/>
          <p:nvPr/>
        </p:nvSpPr>
        <p:spPr>
          <a:xfrm>
            <a:off x="632520" y="2276872"/>
            <a:ext cx="5973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hr-HR" sz="2400" dirty="0" smtClean="0"/>
              <a:t>c) </a:t>
            </a:r>
            <a:r>
              <a:rPr lang="hr-HR" sz="2400" b="1" dirty="0" smtClean="0"/>
              <a:t>Odredite srednju duljinu kodne riječi.</a:t>
            </a:r>
            <a:endParaRPr lang="hr-HR" sz="2400" b="1" kern="0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Rezultati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333F95-F643-4C2C-AABE-BD0F784F24D4}" type="slidenum">
              <a:rPr lang="en-US" smtClean="0"/>
              <a:pPr>
                <a:defRPr/>
              </a:pPr>
              <a:t>7</a:t>
            </a:fld>
            <a:r>
              <a:rPr lang="hr-HR" dirty="0" smtClean="0"/>
              <a:t>/7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76536" y="1988840"/>
          <a:ext cx="777686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/>
                <a:gridCol w="693895"/>
                <a:gridCol w="706988"/>
                <a:gridCol w="706988"/>
                <a:gridCol w="706988"/>
                <a:gridCol w="706988"/>
                <a:gridCol w="706988"/>
                <a:gridCol w="706988"/>
                <a:gridCol w="706988"/>
                <a:gridCol w="706988"/>
                <a:gridCol w="706988"/>
              </a:tblGrid>
              <a:tr h="370840">
                <a:tc>
                  <a:txBody>
                    <a:bodyPr/>
                    <a:lstStyle/>
                    <a:p>
                      <a:r>
                        <a:rPr lang="hr-HR" i="1" dirty="0" smtClean="0">
                          <a:latin typeface="Arial CE" pitchFamily="34" charset="0"/>
                          <a:cs typeface="Arial CE" pitchFamily="34" charset="0"/>
                        </a:rPr>
                        <a:t>X</a:t>
                      </a:r>
                      <a:r>
                        <a:rPr lang="hr-HR" i="0" baseline="-25000" dirty="0" smtClean="0">
                          <a:latin typeface="Arial CE" pitchFamily="34" charset="0"/>
                          <a:cs typeface="Arial CE" pitchFamily="34" charset="0"/>
                        </a:rPr>
                        <a:t>i</a:t>
                      </a:r>
                      <a:endParaRPr lang="en-US" i="1" baseline="-25000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4</a:t>
                      </a:r>
                      <a:endParaRPr lang="en-US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10</a:t>
                      </a:r>
                      <a:endParaRPr lang="en-US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5</a:t>
                      </a:r>
                      <a:endParaRPr lang="en-US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7</a:t>
                      </a:r>
                      <a:endParaRPr lang="en-US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2</a:t>
                      </a:r>
                      <a:endParaRPr lang="en-US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9</a:t>
                      </a:r>
                      <a:endParaRPr lang="en-US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6</a:t>
                      </a:r>
                      <a:endParaRPr lang="en-US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3</a:t>
                      </a:r>
                      <a:endParaRPr lang="en-US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8</a:t>
                      </a:r>
                      <a:endParaRPr lang="en-US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1</a:t>
                      </a:r>
                      <a:endParaRPr lang="en-US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kod</a:t>
                      </a:r>
                      <a:r>
                        <a:rPr lang="hr-HR" baseline="-25000" dirty="0" smtClean="0">
                          <a:latin typeface="Arial CE" pitchFamily="34" charset="0"/>
                          <a:cs typeface="Arial CE" pitchFamily="34" charset="0"/>
                        </a:rPr>
                        <a:t>4</a:t>
                      </a:r>
                      <a:endParaRPr lang="en-US" baseline="-25000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0" dirty="0" smtClean="0">
                          <a:latin typeface="Arial CE" pitchFamily="34" charset="0"/>
                          <a:cs typeface="Arial CE" pitchFamily="34" charset="0"/>
                        </a:rPr>
                        <a:t>1</a:t>
                      </a:r>
                      <a:endParaRPr lang="en-US" b="0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0</a:t>
                      </a:r>
                      <a:endParaRPr lang="en-US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33</a:t>
                      </a:r>
                      <a:endParaRPr lang="en-US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b="0" dirty="0" smtClean="0">
                          <a:latin typeface="Arial CE" pitchFamily="34" charset="0"/>
                          <a:cs typeface="Arial CE" pitchFamily="34" charset="0"/>
                        </a:rPr>
                        <a:t>32</a:t>
                      </a:r>
                      <a:endParaRPr lang="en-US" b="0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31</a:t>
                      </a:r>
                      <a:endParaRPr lang="en-US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30</a:t>
                      </a:r>
                      <a:endParaRPr lang="en-US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23</a:t>
                      </a:r>
                      <a:endParaRPr lang="en-US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22</a:t>
                      </a:r>
                      <a:endParaRPr lang="en-US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21</a:t>
                      </a:r>
                      <a:endParaRPr lang="en-US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20</a:t>
                      </a:r>
                      <a:endParaRPr lang="en-US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kod</a:t>
                      </a:r>
                      <a:r>
                        <a:rPr lang="hr-HR" baseline="-25000" dirty="0" smtClean="0">
                          <a:latin typeface="Arial CE" pitchFamily="34" charset="0"/>
                          <a:cs typeface="Arial CE" pitchFamily="34" charset="0"/>
                        </a:rPr>
                        <a:t>2</a:t>
                      </a:r>
                      <a:endParaRPr lang="en-US" baseline="-25000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01</a:t>
                      </a:r>
                      <a:endParaRPr lang="en-US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00</a:t>
                      </a:r>
                      <a:endParaRPr lang="en-US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1111</a:t>
                      </a:r>
                      <a:endParaRPr lang="en-US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1110</a:t>
                      </a:r>
                      <a:endParaRPr lang="en-US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1101</a:t>
                      </a:r>
                      <a:endParaRPr lang="en-US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1100</a:t>
                      </a:r>
                      <a:endParaRPr lang="en-US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1011</a:t>
                      </a:r>
                      <a:endParaRPr lang="en-US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1010</a:t>
                      </a:r>
                      <a:endParaRPr lang="en-US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1001</a:t>
                      </a:r>
                      <a:endParaRPr lang="en-US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Arial CE" pitchFamily="34" charset="0"/>
                          <a:cs typeface="Arial CE" pitchFamily="34" charset="0"/>
                        </a:rPr>
                        <a:t>1000</a:t>
                      </a:r>
                      <a:endParaRPr lang="en-US" dirty="0">
                        <a:latin typeface="Arial CE" pitchFamily="34" charset="0"/>
                        <a:cs typeface="Arial CE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44488" y="1556792"/>
            <a:ext cx="526106" cy="44504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hr-HR" sz="2400" dirty="0" smtClean="0"/>
              <a:t>a)</a:t>
            </a:r>
          </a:p>
          <a:p>
            <a:pPr marL="457200" indent="-457200" algn="l">
              <a:lnSpc>
                <a:spcPct val="10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hr-HR" sz="2400" dirty="0" smtClean="0"/>
          </a:p>
          <a:p>
            <a:pPr marL="457200" indent="-457200" algn="l">
              <a:lnSpc>
                <a:spcPct val="10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hr-HR" sz="2400" dirty="0" smtClean="0"/>
          </a:p>
          <a:p>
            <a:pPr marL="457200" indent="-457200" algn="l">
              <a:lnSpc>
                <a:spcPct val="10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hr-HR" sz="2400" dirty="0" smtClean="0"/>
          </a:p>
          <a:p>
            <a:pPr marL="457200" indent="-457200" algn="l">
              <a:lnSpc>
                <a:spcPct val="10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hr-HR" sz="2400" dirty="0" smtClean="0"/>
              <a:t>b)</a:t>
            </a:r>
          </a:p>
          <a:p>
            <a:pPr marL="457200" indent="-457200" algn="l">
              <a:lnSpc>
                <a:spcPct val="10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hr-HR" sz="2400" dirty="0" smtClean="0"/>
          </a:p>
          <a:p>
            <a:pPr marL="457200" indent="-457200" algn="l">
              <a:lnSpc>
                <a:spcPct val="10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hr-HR" sz="2400" dirty="0" smtClean="0"/>
          </a:p>
          <a:p>
            <a:pPr marL="457200" indent="-457200" algn="l">
              <a:lnSpc>
                <a:spcPct val="10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hr-HR" sz="2400" dirty="0" smtClean="0"/>
          </a:p>
          <a:p>
            <a:pPr marL="457200" indent="-457200" algn="l">
              <a:lnSpc>
                <a:spcPct val="10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hr-HR" sz="2400" dirty="0" smtClean="0"/>
              <a:t>c) </a:t>
            </a:r>
          </a:p>
          <a:p>
            <a:pPr marL="457200" indent="-457200" algn="l">
              <a:lnSpc>
                <a:spcPct val="10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hr-HR" sz="2400" dirty="0" smtClean="0"/>
              <a:t> </a:t>
            </a:r>
            <a:endParaRPr lang="hr-HR" sz="2400" b="1" kern="0" dirty="0" smtClean="0">
              <a:cs typeface="Times New Roman" pitchFamily="18" charset="0"/>
            </a:endParaRP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1424608" y="2852936"/>
          <a:ext cx="3090863" cy="2162175"/>
        </p:xfrm>
        <a:graphic>
          <a:graphicData uri="http://schemas.openxmlformats.org/presentationml/2006/ole">
            <p:oleObj spid="_x0000_s33794" name="Equation" r:id="rId3" imgW="1815840" imgH="1269720" progId="Equation.3">
              <p:embed/>
            </p:oleObj>
          </a:graphicData>
        </a:graphic>
      </p:graphicFrame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1497013" y="4856163"/>
          <a:ext cx="2481262" cy="2266950"/>
        </p:xfrm>
        <a:graphic>
          <a:graphicData uri="http://schemas.openxmlformats.org/presentationml/2006/ole">
            <p:oleObj spid="_x0000_s33795" name="Equation" r:id="rId4" imgW="1625400" imgH="1485720" progId="Equation.3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241032" y="4869160"/>
          <a:ext cx="3323927" cy="1421059"/>
        </p:xfrm>
        <a:graphic>
          <a:graphicData uri="http://schemas.openxmlformats.org/presentationml/2006/ole">
            <p:oleObj spid="_x0000_s33796" name="Equation" r:id="rId5" imgW="1434960" imgH="672840" progId="Equation.3">
              <p:embed/>
            </p:oleObj>
          </a:graphicData>
        </a:graphic>
      </p:graphicFrame>
      <p:sp>
        <p:nvSpPr>
          <p:cNvPr id="12" name="Rounded Rectangle 11"/>
          <p:cNvSpPr/>
          <p:nvPr/>
        </p:nvSpPr>
        <p:spPr bwMode="auto">
          <a:xfrm>
            <a:off x="5745088" y="5301208"/>
            <a:ext cx="2448272" cy="576064"/>
          </a:xfrm>
          <a:prstGeom prst="round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r-HR" sz="2400" b="1" dirty="0" smtClean="0">
                <a:solidFill>
                  <a:schemeClr val="tx1"/>
                </a:solidFill>
                <a:latin typeface="Arial CE" pitchFamily="34" charset="0"/>
              </a:rPr>
              <a:t>Optimalan kod</a:t>
            </a:r>
            <a:endParaRPr kumimoji="0" lang="hr-H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C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R-ZTE">
  <a:themeElements>
    <a:clrScheme name="FER-Z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FER-ZTE">
      <a:majorFont>
        <a:latin typeface="Arial CE"/>
        <a:ea typeface=""/>
        <a:cs typeface=""/>
      </a:majorFont>
      <a:minorFont>
        <a:latin typeface="Arial 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C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CE" pitchFamily="34" charset="0"/>
          </a:defRPr>
        </a:defPPr>
      </a:lstStyle>
    </a:lnDef>
  </a:objectDefaults>
  <a:extraClrSchemeLst>
    <a:extraClrScheme>
      <a:clrScheme name="FER-Z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ER-Z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 documents\Presentations\FER &amp; ZTE\FER-ZTE.pot</Template>
  <TotalTime>8184</TotalTime>
  <Words>203</Words>
  <Application>Microsoft Office PowerPoint</Application>
  <PresentationFormat>A4 Paper (210x297 mm)</PresentationFormat>
  <Paragraphs>193</Paragraphs>
  <Slides>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FER-ZTE</vt:lpstr>
      <vt:lpstr>Picture</vt:lpstr>
      <vt:lpstr>Microsoft Equation 3.0</vt:lpstr>
      <vt:lpstr>Domaća zadaća iz predmeta “Teorija informacije”  ak. godina 2011./2012.  Studenti podgrupe:  Vatroslav Zuppa Bakša Jan Bernašek Marijana Pongrašić Goran Grdenić  Datum zadavanja zadatka: 18.10.2011.</vt:lpstr>
      <vt:lpstr>  9. Neka je dano diskretno bezmemorijsko izvorište koje generira simbole xi, i = 1,..., 10. Vjerojatnosti pojavljivanja simbola (u %)  dane su tablici: </vt:lpstr>
      <vt:lpstr>  </vt:lpstr>
      <vt:lpstr>Slide 4</vt:lpstr>
      <vt:lpstr>  9. Neka je dano diskretno bezmemorijsko izvorište koje generira simbole xi, i = 1,..., 10. Vjerojatnosti pojavljivanja simbola (u %)  dane su tablici: </vt:lpstr>
      <vt:lpstr>  9. Neka je dano diskretno bezmemorijsko izvorište koje generira simbole xi, i = 1,..., 10. Vjerojatnosti pojavljivanja simbola (u %)  dane su tablici: </vt:lpstr>
      <vt:lpstr>Rezultati</vt:lpstr>
    </vt:vector>
  </TitlesOfParts>
  <Company>MIRALab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 en sciences de la communication et des medias</dc:title>
  <dc:creator>Igor-Sunday Pandzic</dc:creator>
  <cp:lastModifiedBy>HP</cp:lastModifiedBy>
  <cp:revision>660</cp:revision>
  <cp:lastPrinted>1999-11-21T14:51:04Z</cp:lastPrinted>
  <dcterms:created xsi:type="dcterms:W3CDTF">1999-09-14T12:56:42Z</dcterms:created>
  <dcterms:modified xsi:type="dcterms:W3CDTF">2011-10-19T09:21:37Z</dcterms:modified>
</cp:coreProperties>
</file>