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8" r:id="rId3"/>
    <p:sldId id="302" r:id="rId4"/>
    <p:sldId id="321" r:id="rId5"/>
    <p:sldId id="322" r:id="rId6"/>
    <p:sldId id="323" r:id="rId7"/>
    <p:sldId id="324" r:id="rId8"/>
    <p:sldId id="325" r:id="rId9"/>
    <p:sldId id="327" r:id="rId10"/>
    <p:sldId id="320" r:id="rId11"/>
  </p:sldIdLst>
  <p:sldSz cx="9906000" cy="6858000" type="A4"/>
  <p:notesSz cx="6781800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4FE"/>
    <a:srgbClr val="1A06AC"/>
    <a:srgbClr val="0033CC"/>
    <a:srgbClr val="FFFFFF"/>
    <a:srgbClr val="808080"/>
    <a:srgbClr val="6600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rednji stil 2 - Isticanj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rednji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ila, bez rešetk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ila, s rešetkom tablic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47" autoAdjust="0"/>
    <p:restoredTop sz="73180" autoAdjust="0"/>
  </p:normalViewPr>
  <p:slideViewPr>
    <p:cSldViewPr>
      <p:cViewPr>
        <p:scale>
          <a:sx n="81" d="100"/>
          <a:sy n="81" d="100"/>
        </p:scale>
        <p:origin x="-1326" y="23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0-11T11:09:38.489" idx="1">
    <p:pos x="4769" y="3600"/>
    <p:text>Datum zadatka je datum kad ste primili poruku s tekstom zadatka.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6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23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icture" r:id="rId14" imgW="708104" imgH="1156204" progId="Word.Picture.8">
                  <p:embed/>
                </p:oleObj>
              </mc:Choice>
              <mc:Fallback>
                <p:oleObj name="Picture" r:id="rId14" imgW="708104" imgH="1156204" progId="Word.Picture.8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11</a:t>
            </a:r>
            <a:r>
              <a:rPr lang="hr-HR" sz="2400" dirty="0" smtClean="0"/>
              <a:t>./2012.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Studenti </a:t>
            </a:r>
            <a:r>
              <a:rPr lang="hr-HR" sz="2400" dirty="0" smtClean="0"/>
              <a:t>podgrupe „ab10”: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Toni Čačić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Mirko Grebenar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Marko Magerl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Marko </a:t>
            </a:r>
            <a:r>
              <a:rPr lang="hr-HR" sz="2400" dirty="0" err="1" smtClean="0"/>
              <a:t>Mišerić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</a:t>
            </a:r>
            <a:r>
              <a:rPr lang="hr-HR" sz="2400" dirty="0" smtClean="0"/>
              <a:t>zadatka: 18.10.2011</a:t>
            </a:r>
            <a:r>
              <a:rPr lang="hr-H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Konačno rješenje zadatka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2950" y="1412875"/>
                <a:ext cx="8420100" cy="4824413"/>
              </a:xfrm>
            </p:spPr>
            <p:txBody>
              <a:bodyPr/>
              <a:lstStyle/>
              <a:p>
                <a:endParaRPr lang="hr-HR" sz="2400" dirty="0" smtClean="0"/>
              </a:p>
              <a:p>
                <a:endParaRPr lang="hr-HR" sz="2400" dirty="0"/>
              </a:p>
              <a:p>
                <a:r>
                  <a:rPr lang="hr-HR" sz="2400" dirty="0" smtClean="0"/>
                  <a:t>Kod </a:t>
                </a:r>
                <a:r>
                  <a:rPr lang="hr-HR" sz="2400" dirty="0" err="1" smtClean="0"/>
                  <a:t>ternarnog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Huffmanovog</a:t>
                </a:r>
                <a:r>
                  <a:rPr lang="hr-HR" sz="2400" dirty="0" smtClean="0"/>
                  <a:t> kodiranja efikasnost koda iznosi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r-HR" sz="24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hr-HR" sz="24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hr-HR" sz="2400" b="0" i="1" smtClean="0">
                        <a:latin typeface="Cambria Math"/>
                        <a:ea typeface="Cambria Math"/>
                      </a:rPr>
                      <m:t>=0.9602</m:t>
                    </m:r>
                  </m:oMath>
                </a14:m>
                <a:r>
                  <a:rPr lang="hr-HR" sz="2400" dirty="0" smtClean="0"/>
                  <a:t>, dok kod binarnog </a:t>
                </a:r>
                <a:r>
                  <a:rPr lang="hr-HR" sz="2400" dirty="0" err="1" smtClean="0"/>
                  <a:t>Huffmanovog</a:t>
                </a:r>
                <a:r>
                  <a:rPr lang="hr-HR" sz="2400" dirty="0" smtClean="0"/>
                  <a:t> kodiranja efikasnost iznosi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r-HR" sz="24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hr-HR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hr-HR" sz="2400" i="1">
                        <a:latin typeface="Cambria Math"/>
                        <a:ea typeface="Cambria Math"/>
                      </a:rPr>
                      <m:t>=0.9</m:t>
                    </m:r>
                    <m:r>
                      <a:rPr lang="hr-HR" sz="2400" b="0" i="1" smtClean="0">
                        <a:latin typeface="Cambria Math"/>
                        <a:ea typeface="Cambria Math"/>
                      </a:rPr>
                      <m:t>757</m:t>
                    </m:r>
                  </m:oMath>
                </a14:m>
                <a:r>
                  <a:rPr lang="hr-HR" sz="2400" dirty="0" smtClean="0"/>
                  <a:t>.</a:t>
                </a:r>
                <a:br>
                  <a:rPr lang="hr-HR" sz="2400" dirty="0" smtClean="0"/>
                </a:br>
                <a:endParaRPr lang="hr-HR" sz="2400" dirty="0" smtClean="0"/>
              </a:p>
              <a:p>
                <a:r>
                  <a:rPr lang="hr-HR" sz="2400" dirty="0" smtClean="0"/>
                  <a:t>Vidimo da se </a:t>
                </a:r>
                <a:r>
                  <a:rPr lang="hr-HR" sz="2400" dirty="0" err="1" smtClean="0"/>
                  <a:t>ternarnim</a:t>
                </a:r>
                <a:r>
                  <a:rPr lang="hr-HR" sz="2400" dirty="0" smtClean="0"/>
                  <a:t> kodiranjem efikasnost u odnosu na binarno kodiranje smanjuje za </a:t>
                </a:r>
                <a14:m>
                  <m:oMath xmlns:m="http://schemas.openxmlformats.org/officeDocument/2006/math">
                    <m:r>
                      <a:rPr lang="hr-HR" sz="24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hr-HR" sz="240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hr-HR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hr-HR" sz="24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hr-HR" sz="2400" b="0" i="1" smtClean="0">
                        <a:latin typeface="Cambria Math"/>
                        <a:ea typeface="Cambria Math"/>
                      </a:rPr>
                      <m:t>.0155</m:t>
                    </m:r>
                  </m:oMath>
                </a14:m>
                <a:r>
                  <a:rPr lang="hr-HR" sz="2400" dirty="0" smtClean="0"/>
                  <a:t>.</a:t>
                </a:r>
              </a:p>
            </p:txBody>
          </p:sp>
        </mc:Choice>
        <mc:Fallback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950" y="1412875"/>
                <a:ext cx="8420100" cy="4824413"/>
              </a:xfrm>
              <a:blipFill rotWithShape="1">
                <a:blip r:embed="rId2"/>
                <a:stretch>
                  <a:fillRect l="-652" t="-88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22B9D-DF9A-44E8-BD64-2964B6A987DD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Tekst zadatka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4833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r-HR" sz="2400" dirty="0"/>
              <a:t>Dano je </a:t>
            </a:r>
            <a:r>
              <a:rPr lang="hr-HR" sz="2400" dirty="0" err="1"/>
              <a:t>bezmemorijsko</a:t>
            </a:r>
            <a:r>
              <a:rPr lang="hr-HR" sz="2400" dirty="0"/>
              <a:t> izvorište koje generira simbole 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err="1" smtClean="0"/>
              <a:t>x</a:t>
            </a:r>
            <a:r>
              <a:rPr lang="hr-HR" sz="2400" baseline="-25000" dirty="0" err="1" smtClean="0"/>
              <a:t>i</a:t>
            </a:r>
            <a:r>
              <a:rPr lang="hr-HR" sz="2400" dirty="0"/>
              <a:t>, i = 1, 2,... 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Svi </a:t>
            </a:r>
            <a:r>
              <a:rPr lang="hr-HR" sz="2400" dirty="0"/>
              <a:t>simboli su jednako vjerojatni i maksimalna entropija izvorišnog skupa simbola iznosi H(X)=3,4594 bit/simbol</a:t>
            </a:r>
            <a:r>
              <a:rPr lang="hr-HR" sz="2400" dirty="0" smtClean="0"/>
              <a:t>.</a:t>
            </a:r>
            <a:br>
              <a:rPr lang="hr-HR" sz="2400" dirty="0" smtClean="0"/>
            </a:br>
            <a:endParaRPr lang="hr-HR" sz="2400" dirty="0" smtClean="0"/>
          </a:p>
          <a:p>
            <a:pPr marL="857250" lvl="1" indent="-457200">
              <a:lnSpc>
                <a:spcPct val="90000"/>
              </a:lnSpc>
              <a:buFont typeface="+mj-lt"/>
              <a:buAutoNum type="alphaLcParenR"/>
            </a:pPr>
            <a:r>
              <a:rPr lang="hr-HR" sz="2000" dirty="0" smtClean="0"/>
              <a:t>Optimalno </a:t>
            </a:r>
            <a:r>
              <a:rPr lang="hr-HR" sz="2000" dirty="0"/>
              <a:t>kodirajte </a:t>
            </a:r>
            <a:r>
              <a:rPr lang="hr-HR" sz="2000" dirty="0" err="1"/>
              <a:t>ternarnim</a:t>
            </a:r>
            <a:r>
              <a:rPr lang="hr-HR" sz="2000" dirty="0"/>
              <a:t> kodom (</a:t>
            </a:r>
            <a:r>
              <a:rPr lang="hr-HR" sz="2000" dirty="0" err="1"/>
              <a:t>Huffman</a:t>
            </a:r>
            <a:r>
              <a:rPr lang="hr-HR" sz="2000" dirty="0"/>
              <a:t>!) dani skup simbola X</a:t>
            </a:r>
            <a:r>
              <a:rPr lang="hr-HR" sz="2000" dirty="0" smtClean="0"/>
              <a:t>;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lphaLcParenR"/>
            </a:pPr>
            <a:r>
              <a:rPr lang="hr-HR" sz="2000" dirty="0"/>
              <a:t>Odredite efikasnost danog koda</a:t>
            </a:r>
            <a:r>
              <a:rPr lang="hr-HR" sz="2000" dirty="0" smtClean="0"/>
              <a:t>.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lphaLcParenR"/>
            </a:pPr>
            <a:r>
              <a:rPr lang="hr-HR" sz="2000" dirty="0"/>
              <a:t>Odredite za koliko se smanji ili poveća efikasnost koda ovim kodiranjem u odnosu na kodiranje istog skupa simbola binarnim kodom.</a:t>
            </a:r>
            <a:endParaRPr lang="hr-H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42950" y="1428750"/>
                <a:ext cx="8420100" cy="4784725"/>
              </a:xfrm>
            </p:spPr>
            <p:txBody>
              <a:bodyPr/>
              <a:lstStyle/>
              <a:p>
                <a:r>
                  <a:rPr lang="hr-HR" sz="2400" dirty="0" smtClean="0"/>
                  <a:t>Najprije iz entropije određujemo broj simbola u skupu X. </a:t>
                </a:r>
                <a:endParaRPr lang="hr-HR" sz="2400" dirty="0"/>
              </a:p>
              <a:p>
                <a:r>
                  <a:rPr lang="hr-HR" sz="2400" dirty="0" smtClean="0"/>
                  <a:t>Neka skup X ima </a:t>
                </a:r>
                <a:r>
                  <a:rPr lang="hr-HR" sz="2400" i="1" dirty="0" smtClean="0"/>
                  <a:t>n</a:t>
                </a:r>
                <a:r>
                  <a:rPr lang="hr-HR" sz="2400" dirty="0" smtClean="0"/>
                  <a:t> simbola. </a:t>
                </a:r>
              </a:p>
              <a:p>
                <a:r>
                  <a:rPr lang="hr-HR" sz="2400" dirty="0" smtClean="0"/>
                  <a:t>Svi simboli su jednako vjerojatni: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hr-HR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r-H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r-HR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r-H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r-H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r-H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hr-HR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hr-HR" sz="2400" dirty="0" smtClean="0"/>
              </a:p>
              <a:p>
                <a:r>
                  <a:rPr lang="hr-HR" sz="2400" dirty="0" smtClean="0"/>
                  <a:t>Uvrštavamo u izraz za entropiju: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r-HR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hr-H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r-HR" sz="24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hr-HR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hr-H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r-H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hr-HR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hr-HR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hr-HR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hr-H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r-HR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r-HR" sz="2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func>
                            <m:funcPr>
                              <m:ctrlPr>
                                <a:rPr lang="hr-HR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hr-H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r-HR" sz="24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hr-H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hr-HR" sz="24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hr-HR" sz="24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hr-H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r-H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r-H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hr-HR" sz="24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a:rPr lang="hr-HR" sz="2400" b="0" i="1" smtClean="0">
                          <a:latin typeface="Cambria Math"/>
                        </a:rPr>
                        <m:t>=−</m:t>
                      </m:r>
                      <m:r>
                        <a:rPr lang="hr-HR" sz="2400" b="0" i="1" strike="sngStrike" smtClean="0">
                          <a:latin typeface="Cambria Math"/>
                        </a:rPr>
                        <m:t>𝑛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hr-H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hr-HR" sz="2400" b="0" i="1" strike="sngStrike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hr-HR" sz="24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hr-H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r-HR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hr-H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r-H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hr-HR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r-HR" sz="24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r>
                  <a:rPr lang="hr-HR" sz="2400" b="0" dirty="0" smtClean="0"/>
                  <a:t/>
                </a:r>
                <a:br>
                  <a:rPr lang="hr-HR" sz="2400" b="0" dirty="0" smtClean="0"/>
                </a:b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hr-HR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hr-HR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r-HR" sz="24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hr-HR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hr-HR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r-HR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hr-HR" sz="2400" b="0" i="1" smtClean="0">
                        <a:latin typeface="Cambria Math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hr-HR" sz="2400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hr-HR" sz="2400" b="0" i="1" smtClean="0">
                            <a:latin typeface="Cambria Math"/>
                          </a:rPr>
                          <m:t> </m:t>
                        </m:r>
                      </m:e>
                    </m:groupChr>
                    <m:r>
                      <a:rPr lang="hr-HR" sz="2400" b="0" i="1" smtClean="0">
                        <a:latin typeface="Cambria Math"/>
                      </a:rPr>
                      <m:t> </m:t>
                    </m:r>
                    <m:r>
                      <a:rPr lang="hr-HR" sz="2400" b="0" i="1" smtClean="0">
                        <a:latin typeface="Cambria Math"/>
                      </a:rPr>
                      <m:t>𝑛</m:t>
                    </m:r>
                    <m:r>
                      <a:rPr lang="hr-HR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hr-H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r-HR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hr-HR" sz="2400" b="0" i="1" smtClean="0">
                            <a:latin typeface="Cambria Math"/>
                          </a:rPr>
                          <m:t>𝐻</m:t>
                        </m:r>
                        <m:r>
                          <a:rPr lang="hr-HR" sz="2400" b="0" i="1" smtClean="0">
                            <a:latin typeface="Cambria Math"/>
                          </a:rPr>
                          <m:t>(</m:t>
                        </m:r>
                        <m:r>
                          <a:rPr lang="hr-HR" sz="2400" b="0" i="1" smtClean="0">
                            <a:latin typeface="Cambria Math"/>
                          </a:rPr>
                          <m:t>𝑋</m:t>
                        </m:r>
                        <m:r>
                          <a:rPr lang="hr-HR" sz="2400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hr-HR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hr-HR" sz="2400" dirty="0" smtClean="0"/>
                  <a:t> 11</a:t>
                </a:r>
              </a:p>
              <a:p>
                <a:pPr/>
                <a:r>
                  <a:rPr lang="hr-HR" sz="2400" dirty="0" smtClean="0"/>
                  <a:t>Skup X ima 11 članova s istim vjerojatnostima </a:t>
                </a:r>
                <a14:m>
                  <m:oMath xmlns:m="http://schemas.openxmlformats.org/officeDocument/2006/math">
                    <m:r>
                      <a:rPr lang="hr-HR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hr-HR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r-HR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r-HR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r-HR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r-H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r-H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hr-HR" sz="2400" b="0" i="1" smtClean="0">
                            <a:latin typeface="Cambria Math"/>
                          </a:rPr>
                          <m:t>11</m:t>
                        </m:r>
                      </m:den>
                    </m:f>
                  </m:oMath>
                </a14:m>
                <a:r>
                  <a:rPr lang="hr-HR" sz="2400" dirty="0" smtClean="0"/>
                  <a:t> .</a:t>
                </a:r>
                <a:endParaRPr lang="hr-HR" sz="2400" dirty="0" smtClean="0"/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2950" y="1428750"/>
                <a:ext cx="8420100" cy="4784725"/>
              </a:xfrm>
              <a:blipFill rotWithShape="1">
                <a:blip r:embed="rId3"/>
                <a:stretch>
                  <a:fillRect l="-652" t="-892" r="-869" b="-535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</a:t>
            </a:r>
            <a:r>
              <a:rPr lang="hr-HR" dirty="0" smtClean="0"/>
              <a:t>rješavanja – </a:t>
            </a:r>
            <a:r>
              <a:rPr lang="hr-HR" dirty="0" err="1" smtClean="0"/>
              <a:t>Huffmanovo</a:t>
            </a:r>
            <a:r>
              <a:rPr lang="hr-HR" dirty="0" smtClean="0"/>
              <a:t> kodiranje</a:t>
            </a:r>
            <a:endParaRPr lang="hr-HR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28750"/>
            <a:ext cx="8420100" cy="4784725"/>
          </a:xfrm>
        </p:spPr>
        <p:txBody>
          <a:bodyPr/>
          <a:lstStyle/>
          <a:p>
            <a:pPr marL="0" indent="0" algn="ctr">
              <a:buNone/>
            </a:pPr>
            <a:endParaRPr lang="hr-HR" sz="2400" dirty="0" smtClean="0"/>
          </a:p>
          <a:p>
            <a:endParaRPr lang="hr-HR" sz="2400" dirty="0" smtClean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11" y="1411794"/>
            <a:ext cx="6165869" cy="484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6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</a:t>
            </a:r>
            <a:r>
              <a:rPr lang="hr-HR" dirty="0" smtClean="0"/>
              <a:t>rješavanja – </a:t>
            </a:r>
            <a:r>
              <a:rPr lang="hr-HR" dirty="0" err="1" smtClean="0"/>
              <a:t>Huffmanovo</a:t>
            </a:r>
            <a:r>
              <a:rPr lang="hr-HR" dirty="0" smtClean="0"/>
              <a:t> kodiranje</a:t>
            </a:r>
            <a:endParaRPr lang="hr-HR" dirty="0" smtClean="0"/>
          </a:p>
        </p:txBody>
      </p:sp>
      <p:graphicFrame>
        <p:nvGraphicFramePr>
          <p:cNvPr id="2" name="Tablic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72696"/>
              </p:ext>
            </p:extLst>
          </p:nvPr>
        </p:nvGraphicFramePr>
        <p:xfrm>
          <a:off x="1136576" y="1628800"/>
          <a:ext cx="6604000" cy="4478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000"/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simbol</a:t>
                      </a:r>
                      <a:endParaRPr lang="hr-H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p(</a:t>
                      </a:r>
                      <a:r>
                        <a:rPr lang="hr-HR" i="1" dirty="0" err="1" smtClean="0"/>
                        <a:t>x</a:t>
                      </a:r>
                      <a:r>
                        <a:rPr lang="hr-HR" i="1" baseline="-25000" dirty="0" err="1" smtClean="0"/>
                        <a:t>i</a:t>
                      </a:r>
                      <a:r>
                        <a:rPr lang="hr-HR" i="1" dirty="0" smtClean="0"/>
                        <a:t>)</a:t>
                      </a:r>
                      <a:endParaRPr lang="hr-H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kodna riječ</a:t>
                      </a:r>
                      <a:endParaRPr lang="hr-H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n</a:t>
                      </a:r>
                      <a:r>
                        <a:rPr lang="hr-HR" i="1" baseline="-25000" dirty="0" smtClean="0"/>
                        <a:t>i</a:t>
                      </a:r>
                      <a:endParaRPr lang="hr-HR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1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2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</a:tr>
              <a:tr h="39964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3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4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5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6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7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8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9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10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11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</a:t>
            </a:r>
            <a:r>
              <a:rPr lang="hr-HR" dirty="0" smtClean="0"/>
              <a:t>rješavanja – određivanje efikasnosti</a:t>
            </a:r>
            <a:endParaRPr lang="hr-H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42950" y="1428750"/>
                <a:ext cx="8420100" cy="4784725"/>
              </a:xfrm>
            </p:spPr>
            <p:txBody>
              <a:bodyPr/>
              <a:lstStyle/>
              <a:p>
                <a:r>
                  <a:rPr lang="hr-HR" sz="2400" dirty="0" smtClean="0"/>
                  <a:t>Računamo prosječnu duljinu kodne riječi: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hr-HR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r-HR" sz="2400" i="1">
                              <a:latin typeface="Cambria Math"/>
                            </a:rPr>
                            <m:t>𝐿</m:t>
                          </m:r>
                        </m:e>
                      </m:acc>
                      <m:r>
                        <a:rPr lang="hr-H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r-HR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r-HR" sz="2400" i="1">
                              <a:latin typeface="Cambria Math"/>
                            </a:rPr>
                            <m:t>𝑖</m:t>
                          </m:r>
                          <m:r>
                            <a:rPr lang="hr-HR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hr-HR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hr-HR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r-HR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r-HR" sz="2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hr-H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r-HR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r-H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hr-H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hr-H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r-HR" sz="2400" b="0" i="1" smtClean="0">
                              <a:latin typeface="Cambria Math"/>
                            </a:rPr>
                            <m:t>8</m:t>
                          </m:r>
                          <m:r>
                            <a:rPr lang="hr-HR" sz="2400" b="0" i="1" smtClean="0">
                              <a:latin typeface="Cambria Math"/>
                              <a:ea typeface="Cambria Math"/>
                            </a:rPr>
                            <m:t>∙2+3∙3</m:t>
                          </m:r>
                        </m:e>
                      </m:d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hr-HR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r-HR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hr-HR" sz="2400" b="0" i="1" smtClean="0">
                              <a:latin typeface="Cambria Math"/>
                              <a:ea typeface="Cambria Math"/>
                            </a:rPr>
                            <m:t>11</m:t>
                          </m:r>
                        </m:den>
                      </m:f>
                    </m:oMath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hr-HR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r-HR" sz="2400" i="1">
                              <a:latin typeface="Cambria Math"/>
                            </a:rPr>
                            <m:t>𝐿</m:t>
                          </m:r>
                        </m:e>
                      </m:acc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=2.273 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𝑡𝑠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𝑢𝑠</m:t>
                      </m:r>
                    </m:oMath>
                  </m:oMathPara>
                </a14:m>
                <a:endParaRPr lang="hr-HR" sz="2400" dirty="0" smtClean="0"/>
              </a:p>
              <a:p>
                <a:r>
                  <a:rPr lang="hr-HR" sz="2400" dirty="0" smtClean="0"/>
                  <a:t>Preračunavamo entropiju u </a:t>
                </a:r>
                <a14:m>
                  <m:oMath xmlns:m="http://schemas.openxmlformats.org/officeDocument/2006/math">
                    <m:r>
                      <a:rPr lang="hr-HR" sz="2400" i="1">
                        <a:latin typeface="Cambria Math"/>
                        <a:ea typeface="Cambria Math"/>
                      </a:rPr>
                      <m:t>𝑡𝑠</m:t>
                    </m:r>
                    <m:r>
                      <a:rPr lang="hr-HR" sz="2400" i="1">
                        <a:latin typeface="Cambria Math"/>
                        <a:ea typeface="Cambria Math"/>
                      </a:rPr>
                      <m:t>/</m:t>
                    </m:r>
                    <m:r>
                      <a:rPr lang="hr-HR" sz="2400" i="1">
                        <a:latin typeface="Cambria Math"/>
                        <a:ea typeface="Cambria Math"/>
                      </a:rPr>
                      <m:t>𝑢𝑠</m:t>
                    </m:r>
                  </m:oMath>
                </a14:m>
                <a:r>
                  <a:rPr lang="hr-HR" sz="24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sz="2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hr-HR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hr-H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r-HR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hr-HR" sz="2400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hr-HR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r-HR" sz="2400" i="1">
                              <a:latin typeface="Cambria Math"/>
                            </a:rPr>
                            <m:t>𝑖</m:t>
                          </m:r>
                          <m:r>
                            <a:rPr lang="hr-HR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hr-HR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hr-HR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r-HR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r-HR" sz="2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func>
                            <m:funcPr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hr-H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r-HR" sz="24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hr-H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r-H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r-HR" sz="2400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hr-H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r-H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hr-HR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hr-HR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r-H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r-HR" sz="24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r-HR" sz="24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hr-H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r-HR" sz="24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hr-HR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hr-HR" sz="2400" i="1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hr-H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sz="2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hr-H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r-HR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hr-HR" sz="2400" i="1">
                          <a:latin typeface="Cambria Math"/>
                        </a:rPr>
                        <m:t>=</m:t>
                      </m:r>
                      <m:r>
                        <a:rPr lang="hr-HR" sz="2400" b="0" i="1" smtClean="0">
                          <a:latin typeface="Cambria Math"/>
                        </a:rPr>
                        <m:t>2.183 </m:t>
                      </m:r>
                      <m:r>
                        <a:rPr lang="hr-HR" sz="2400" i="1">
                          <a:latin typeface="Cambria Math"/>
                          <a:ea typeface="Cambria Math"/>
                        </a:rPr>
                        <m:t>𝑡𝑠</m:t>
                      </m:r>
                      <m:r>
                        <a:rPr lang="hr-HR" sz="2400" i="1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hr-HR" sz="2400" i="1">
                          <a:latin typeface="Cambria Math"/>
                          <a:ea typeface="Cambria Math"/>
                        </a:rPr>
                        <m:t>𝑢𝑠</m:t>
                      </m:r>
                    </m:oMath>
                  </m:oMathPara>
                </a14:m>
                <a:endParaRPr lang="hr-HR" sz="2400" dirty="0" smtClean="0"/>
              </a:p>
              <a:p>
                <a:r>
                  <a:rPr lang="hr-HR" sz="2400" dirty="0" smtClean="0"/>
                  <a:t>Računamo efikasnost koda: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r-HR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r-HR" sz="24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r-HR" sz="24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r-HR" sz="2400" i="1">
                                  <a:latin typeface="Cambria Math"/>
                                </a:rPr>
                                <m:t>𝐿</m:t>
                              </m:r>
                            </m:e>
                          </m:acc>
                        </m:den>
                      </m:f>
                      <m:r>
                        <a:rPr lang="hr-HR" sz="2400" b="0" i="0" smtClean="0">
                          <a:latin typeface="Cambria Math"/>
                          <a:ea typeface="Cambria Math"/>
                        </a:rPr>
                        <m:t>=0.9602</m:t>
                      </m:r>
                    </m:oMath>
                  </m:oMathPara>
                </a14:m>
                <a:endParaRPr lang="hr-HR" sz="2400" dirty="0" smtClean="0"/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2950" y="1428750"/>
                <a:ext cx="8420100" cy="4784725"/>
              </a:xfrm>
              <a:blipFill rotWithShape="1">
                <a:blip r:embed="rId3"/>
                <a:stretch>
                  <a:fillRect l="-652" t="-89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3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</a:t>
            </a:r>
            <a:r>
              <a:rPr lang="hr-HR" dirty="0" smtClean="0"/>
              <a:t>rješavanja – binarno kodiranje</a:t>
            </a:r>
            <a:endParaRPr lang="hr-H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45" y="1370112"/>
            <a:ext cx="5021812" cy="493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6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</a:t>
            </a:r>
            <a:r>
              <a:rPr lang="hr-HR" dirty="0" smtClean="0"/>
              <a:t>rješavanja – binarno kodiranje</a:t>
            </a:r>
            <a:endParaRPr lang="hr-HR" dirty="0" smtClean="0"/>
          </a:p>
        </p:txBody>
      </p:sp>
      <p:graphicFrame>
        <p:nvGraphicFramePr>
          <p:cNvPr id="5" name="Tablic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32009"/>
              </p:ext>
            </p:extLst>
          </p:nvPr>
        </p:nvGraphicFramePr>
        <p:xfrm>
          <a:off x="1136576" y="1628800"/>
          <a:ext cx="6604000" cy="4478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000"/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simbol</a:t>
                      </a:r>
                      <a:endParaRPr lang="hr-H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p(</a:t>
                      </a:r>
                      <a:r>
                        <a:rPr lang="hr-HR" i="1" dirty="0" err="1" smtClean="0"/>
                        <a:t>x</a:t>
                      </a:r>
                      <a:r>
                        <a:rPr lang="hr-HR" i="1" baseline="-25000" dirty="0" err="1" smtClean="0"/>
                        <a:t>i</a:t>
                      </a:r>
                      <a:r>
                        <a:rPr lang="hr-HR" i="1" dirty="0" smtClean="0"/>
                        <a:t>)</a:t>
                      </a:r>
                      <a:endParaRPr lang="hr-H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kodna riječ</a:t>
                      </a:r>
                      <a:endParaRPr lang="hr-H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i="1" dirty="0" smtClean="0"/>
                        <a:t>n</a:t>
                      </a:r>
                      <a:r>
                        <a:rPr lang="hr-HR" i="1" baseline="-25000" dirty="0" smtClean="0"/>
                        <a:t>i</a:t>
                      </a:r>
                      <a:endParaRPr lang="hr-HR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1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2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0100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</a:tr>
              <a:tr h="399648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3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0101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4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5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6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7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0011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8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9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10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x</a:t>
                      </a:r>
                      <a:r>
                        <a:rPr lang="hr-HR" baseline="-25000" dirty="0" smtClean="0"/>
                        <a:t>11</a:t>
                      </a:r>
                      <a:endParaRPr lang="hr-H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1/11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</a:t>
            </a:r>
            <a:r>
              <a:rPr lang="hr-HR" dirty="0" smtClean="0"/>
              <a:t>rješavanja – određivanje efikasnosti</a:t>
            </a:r>
            <a:endParaRPr lang="hr-H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42950" y="1428750"/>
                <a:ext cx="8420100" cy="4784725"/>
              </a:xfrm>
            </p:spPr>
            <p:txBody>
              <a:bodyPr/>
              <a:lstStyle/>
              <a:p>
                <a:r>
                  <a:rPr lang="hr-HR" sz="2400" dirty="0" smtClean="0"/>
                  <a:t>Računamo prosječnu duljinu kodne riječi: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hr-HR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r-HR" sz="2400" i="1">
                              <a:latin typeface="Cambria Math"/>
                            </a:rPr>
                            <m:t>𝐿</m:t>
                          </m:r>
                        </m:e>
                      </m:acc>
                      <m:r>
                        <a:rPr lang="hr-H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r-HR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r-HR" sz="2400" i="1">
                              <a:latin typeface="Cambria Math"/>
                            </a:rPr>
                            <m:t>𝑖</m:t>
                          </m:r>
                          <m:r>
                            <a:rPr lang="hr-HR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hr-HR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hr-HR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r-HR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r-HR" sz="2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hr-H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r-HR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r-H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hr-H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hr-H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r-HR" sz="2400" b="0" i="1" smtClean="0">
                              <a:latin typeface="Cambria Math"/>
                            </a:rPr>
                            <m:t>6</m:t>
                          </m:r>
                          <m:r>
                            <a:rPr lang="hr-HR" sz="2400" b="0" i="1" smtClean="0">
                              <a:latin typeface="Cambria Math"/>
                              <a:ea typeface="Cambria Math"/>
                            </a:rPr>
                            <m:t>∙4+5∙3</m:t>
                          </m:r>
                        </m:e>
                      </m:d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hr-HR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r-HR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hr-HR" sz="2400" b="0" i="1" smtClean="0">
                              <a:latin typeface="Cambria Math"/>
                              <a:ea typeface="Cambria Math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r>
                  <a:rPr lang="hr-HR" sz="2400" b="0" dirty="0" smtClean="0">
                    <a:ea typeface="Cambria Math"/>
                  </a:rPr>
                  <a:t/>
                </a:r>
                <a:br>
                  <a:rPr lang="hr-HR" sz="2400" b="0" dirty="0" smtClean="0">
                    <a:ea typeface="Cambria Math"/>
                  </a:rPr>
                </a:br>
                <a:r>
                  <a:rPr lang="hr-HR" sz="1000" b="0" dirty="0" smtClean="0">
                    <a:ea typeface="Cambria Math"/>
                  </a:rPr>
                  <a:t> </a:t>
                </a:r>
                <a:r>
                  <a:rPr lang="hr-HR" sz="2400" b="0" dirty="0" smtClean="0">
                    <a:ea typeface="Cambria Math"/>
                  </a:rPr>
                  <a:t/>
                </a:r>
                <a:br>
                  <a:rPr lang="hr-HR" sz="2400" b="0" dirty="0" smtClean="0"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hr-HR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r-HR" sz="2400" i="1">
                              <a:latin typeface="Cambria Math"/>
                            </a:rPr>
                            <m:t>𝐿</m:t>
                          </m:r>
                        </m:e>
                      </m:acc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=3.545 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𝑏𝑖𝑡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𝑠𝑖𝑚𝑏𝑜𝑙</m:t>
                      </m:r>
                    </m:oMath>
                  </m:oMathPara>
                </a14:m>
                <a:endParaRPr lang="hr-HR" sz="2400" dirty="0" smtClean="0"/>
              </a:p>
              <a:p>
                <a:endParaRPr lang="hr-HR" sz="2400" dirty="0" smtClean="0"/>
              </a:p>
              <a:p>
                <a:r>
                  <a:rPr lang="hr-HR" sz="2400" dirty="0" smtClean="0"/>
                  <a:t>Entropija ne ovisi o načinu kodiranja:</a:t>
                </a:r>
                <a:br>
                  <a:rPr lang="hr-HR" sz="2400" dirty="0" smtClean="0"/>
                </a:br>
                <a:r>
                  <a:rPr lang="hr-HR" sz="1000" dirty="0"/>
                  <a:t> </a:t>
                </a:r>
                <a:endParaRPr lang="hr-H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sz="2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hr-H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r-HR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hr-HR" sz="2400" i="1">
                          <a:latin typeface="Cambria Math"/>
                        </a:rPr>
                        <m:t>=</m:t>
                      </m:r>
                      <m:r>
                        <a:rPr lang="hr-HR" sz="2400" b="0" i="1" smtClean="0">
                          <a:latin typeface="Cambria Math"/>
                        </a:rPr>
                        <m:t>3.4594</m:t>
                      </m:r>
                      <m:r>
                        <a:rPr lang="hr-HR" sz="2400" i="1">
                          <a:latin typeface="Cambria Math"/>
                        </a:rPr>
                        <m:t> </m:t>
                      </m:r>
                      <m:r>
                        <a:rPr lang="hr-HR" sz="2400" b="0" i="1" smtClean="0">
                          <a:latin typeface="Cambria Math"/>
                        </a:rPr>
                        <m:t>𝑏𝑖𝑡</m:t>
                      </m:r>
                      <m:r>
                        <a:rPr lang="hr-HR" sz="2400" i="1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hr-HR" sz="2400" i="1">
                          <a:latin typeface="Cambria Math"/>
                          <a:ea typeface="Cambria Math"/>
                        </a:rPr>
                        <m:t>𝑠𝑖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𝑚𝑏𝑜𝑙</m:t>
                      </m:r>
                    </m:oMath>
                  </m:oMathPara>
                </a14:m>
                <a:endParaRPr lang="hr-HR" sz="2400" dirty="0" smtClean="0"/>
              </a:p>
              <a:p>
                <a:pPr marL="0" indent="0">
                  <a:buNone/>
                </a:pPr>
                <a:endParaRPr lang="hr-HR" sz="1000" dirty="0" smtClean="0"/>
              </a:p>
              <a:p>
                <a:r>
                  <a:rPr lang="hr-HR" sz="2400" dirty="0" smtClean="0"/>
                  <a:t>Efikasnost koda je: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hr-H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r-HR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r-HR" sz="24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sz="2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r-HR" sz="24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hr-H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r-HR" sz="2400" i="1">
                                  <a:latin typeface="Cambria Math"/>
                                </a:rPr>
                                <m:t>𝐿</m:t>
                              </m:r>
                            </m:e>
                          </m:acc>
                        </m:den>
                      </m:f>
                      <m:r>
                        <a:rPr lang="hr-HR" sz="2400" b="0" i="0" smtClean="0">
                          <a:latin typeface="Cambria Math"/>
                          <a:ea typeface="Cambria Math"/>
                        </a:rPr>
                        <m:t>=0.9757</m:t>
                      </m:r>
                    </m:oMath>
                  </m:oMathPara>
                </a14:m>
                <a:endParaRPr lang="hr-HR" sz="2400" dirty="0" smtClean="0"/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2950" y="1428750"/>
                <a:ext cx="8420100" cy="4784725"/>
              </a:xfrm>
              <a:blipFill rotWithShape="1">
                <a:blip r:embed="rId3"/>
                <a:stretch>
                  <a:fillRect l="-652" t="-89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7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FER-Z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8085</TotalTime>
  <Words>1674</Words>
  <Application>Microsoft Office PowerPoint</Application>
  <PresentationFormat>A4 (210x297 mm)</PresentationFormat>
  <Paragraphs>258</Paragraphs>
  <Slides>10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Uloženi OLE poslužitelji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2" baseType="lpstr">
      <vt:lpstr>FER-ZTE</vt:lpstr>
      <vt:lpstr>Picture</vt:lpstr>
      <vt:lpstr>Domaća zadaća iz predmeta “Teorija informacije”  ak. godina 2011./2012.  Studenti podgrupe „ab10”:  Toni Čačić Mirko Grebenar Marko Magerl Marko Mišerić  Datum zadavanja zadatka: 18.10.2011.</vt:lpstr>
      <vt:lpstr>Tekst zadatka</vt:lpstr>
      <vt:lpstr>Postupak rješavanja</vt:lpstr>
      <vt:lpstr>Postupak rješavanja – Huffmanovo kodiranje</vt:lpstr>
      <vt:lpstr>Postupak rješavanja – Huffmanovo kodiranje</vt:lpstr>
      <vt:lpstr>Postupak rješavanja – određivanje efikasnosti</vt:lpstr>
      <vt:lpstr>Postupak rješavanja – binarno kodiranje</vt:lpstr>
      <vt:lpstr>Postupak rješavanja – binarno kodiranje</vt:lpstr>
      <vt:lpstr>Postupak rješavanja – određivanje efikasnosti</vt:lpstr>
      <vt:lpstr>Konačno rješenje zadatka</vt:lpstr>
    </vt:vector>
  </TitlesOfParts>
  <Company>MIRALab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Magerl_3</cp:lastModifiedBy>
  <cp:revision>667</cp:revision>
  <cp:lastPrinted>1999-11-21T14:51:04Z</cp:lastPrinted>
  <dcterms:created xsi:type="dcterms:W3CDTF">1999-09-14T12:56:42Z</dcterms:created>
  <dcterms:modified xsi:type="dcterms:W3CDTF">2011-10-23T12:49:16Z</dcterms:modified>
</cp:coreProperties>
</file>