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56" r:id="rId2"/>
    <p:sldId id="318" r:id="rId3"/>
    <p:sldId id="302" r:id="rId4"/>
    <p:sldId id="322" r:id="rId5"/>
    <p:sldId id="321" r:id="rId6"/>
    <p:sldId id="320" r:id="rId7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FE"/>
    <a:srgbClr val="1A06AC"/>
    <a:srgbClr val="0033CC"/>
    <a:srgbClr val="FFFFFF"/>
    <a:srgbClr val="808080"/>
    <a:srgbClr val="660033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47" autoAdjust="0"/>
    <p:restoredTop sz="73180" autoAdjust="0"/>
  </p:normalViewPr>
  <p:slideViewPr>
    <p:cSldViewPr>
      <p:cViewPr varScale="1">
        <p:scale>
          <a:sx n="78" d="100"/>
          <a:sy n="78" d="100"/>
        </p:scale>
        <p:origin x="-119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1T11:09:38.489" idx="1">
    <p:pos x="4769" y="3600"/>
    <p:text>Datum zadatka je datum kad ste primili poruku s tekstom zadatka.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29698" name="Picture" r:id="rId3" imgW="708104" imgH="1156204" progId="Word.Picture.8">
              <p:embed/>
            </p:oleObj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026" name="Picture" r:id="rId14" imgW="708104" imgH="1156204" progId="Word.Picture.8">
              <p:embed/>
            </p:oleObj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>
    <p:wipe dir="d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11</a:t>
            </a:r>
            <a:r>
              <a:rPr lang="hr-HR" sz="2400" dirty="0" smtClean="0"/>
              <a:t>./2012.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Studenti podgrupe</a:t>
            </a:r>
            <a:r>
              <a:rPr lang="hr-HR" sz="2400" smtClean="0"/>
              <a:t>: 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Luka Giljanović</a:t>
            </a:r>
            <a:br>
              <a:rPr lang="hr-HR" sz="2400" dirty="0" smtClean="0"/>
            </a:br>
            <a:r>
              <a:rPr lang="hr-HR" sz="2400" dirty="0" smtClean="0"/>
              <a:t>Maja Galić</a:t>
            </a:r>
            <a:br>
              <a:rPr lang="hr-HR" sz="2400" dirty="0" smtClean="0"/>
            </a:br>
            <a:r>
              <a:rPr lang="hr-HR" sz="2400" dirty="0" smtClean="0"/>
              <a:t>Igor Mijić</a:t>
            </a:r>
            <a:br>
              <a:rPr lang="hr-HR" sz="2400" dirty="0" smtClean="0"/>
            </a:br>
            <a:r>
              <a:rPr lang="hr-HR" sz="2400" dirty="0" smtClean="0"/>
              <a:t>Igor Mihajlović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25.10.2011.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Tekst zadatka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r>
              <a:rPr lang="hr-HR" sz="2400" dirty="0" smtClean="0"/>
              <a:t>Koristeći algoritam LZ77 kodirajte poruku </a:t>
            </a:r>
            <a:r>
              <a:rPr lang="hr-HR" sz="2400" i="1" dirty="0" smtClean="0"/>
              <a:t>aacaacabcabaaac*</a:t>
            </a:r>
            <a:r>
              <a:rPr lang="hr-HR" sz="2400" dirty="0" smtClean="0"/>
              <a:t> uzimajući pri tome da maksimalna duljina posmičnog prozora (PP) iznosi 4 simbola, a prozora za kodiranje (PZK) 6 simbola. Simbol "*" označava kraj poruke.</a:t>
            </a:r>
            <a:endParaRPr lang="hr-HR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Algoritam “LZ77”</a:t>
            </a:r>
          </a:p>
          <a:p>
            <a:pPr lvl="1"/>
            <a:r>
              <a:rPr lang="hr-HR" dirty="0" smtClean="0"/>
              <a:t>algoritam LZ77 kodira niz znakova kao uređenu trojku</a:t>
            </a:r>
          </a:p>
          <a:p>
            <a:pPr lvl="1">
              <a:buNone/>
            </a:pPr>
            <a:r>
              <a:rPr lang="hr-HR" dirty="0" smtClean="0"/>
              <a:t>	(</a:t>
            </a:r>
            <a:r>
              <a:rPr lang="hr-HR" i="1" dirty="0" smtClean="0"/>
              <a:t>pomak, duljina, slijedeći_simbol)</a:t>
            </a:r>
          </a:p>
          <a:p>
            <a:pPr lvl="1"/>
            <a:r>
              <a:rPr lang="hr-HR" i="1" dirty="0" smtClean="0"/>
              <a:t>pomak – </a:t>
            </a:r>
            <a:r>
              <a:rPr lang="hr-HR" dirty="0" smtClean="0"/>
              <a:t>broj simbola od kraja posmičnog prozora do pronađenog niza</a:t>
            </a:r>
          </a:p>
          <a:p>
            <a:pPr lvl="1"/>
            <a:r>
              <a:rPr lang="hr-HR" i="1" dirty="0" smtClean="0"/>
              <a:t>duljina – </a:t>
            </a:r>
            <a:r>
              <a:rPr lang="hr-HR" dirty="0" smtClean="0"/>
              <a:t>duljina pronađenog niza</a:t>
            </a:r>
          </a:p>
          <a:p>
            <a:pPr lvl="1"/>
            <a:r>
              <a:rPr lang="hr-HR" i="1" dirty="0" smtClean="0"/>
              <a:t>slijedeći_simbol – </a:t>
            </a:r>
            <a:r>
              <a:rPr lang="hr-HR" dirty="0" smtClean="0"/>
              <a:t>simbol koji dolazi u prozoru za kodiranje neposredno nakon pronađenog niza</a:t>
            </a:r>
          </a:p>
          <a:p>
            <a:pPr lvl="1"/>
            <a:endParaRPr lang="hr-HR" dirty="0" smtClean="0"/>
          </a:p>
          <a:p>
            <a:pPr lvl="1"/>
            <a:endParaRPr lang="hr-HR" i="1" dirty="0" smtClean="0"/>
          </a:p>
          <a:p>
            <a:pPr lvl="1">
              <a:buNone/>
            </a:pPr>
            <a:endParaRPr lang="hr-HR" dirty="0" smtClean="0"/>
          </a:p>
          <a:p>
            <a:pPr lvl="1">
              <a:buNone/>
            </a:pPr>
            <a:endParaRPr lang="hr-HR" dirty="0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1517104"/>
            <a:ext cx="8420100" cy="4648200"/>
          </a:xfrm>
        </p:spPr>
        <p:txBody>
          <a:bodyPr/>
          <a:lstStyle/>
          <a:p>
            <a:r>
              <a:rPr lang="hr-HR" i="1" dirty="0" smtClean="0"/>
              <a:t>posmačni prozor(</a:t>
            </a:r>
            <a:r>
              <a:rPr lang="hr-HR" dirty="0" smtClean="0"/>
              <a:t>search buffer</a:t>
            </a:r>
            <a:r>
              <a:rPr lang="hr-HR" i="1" dirty="0" smtClean="0"/>
              <a:t>) -</a:t>
            </a:r>
            <a:r>
              <a:rPr lang="hr-HR" dirty="0" smtClean="0"/>
              <a:t> sastoji se od N zadnjih(već kodiranih) simbola poruke koja se kodira</a:t>
            </a:r>
          </a:p>
          <a:p>
            <a:r>
              <a:rPr lang="hr-HR" i="1" dirty="0" smtClean="0"/>
              <a:t>prozor za kodiranje</a:t>
            </a:r>
            <a:r>
              <a:rPr lang="hr-HR" dirty="0" smtClean="0"/>
              <a:t> - niz idućih simbola koje treba kodirati</a:t>
            </a:r>
          </a:p>
          <a:p>
            <a:r>
              <a:rPr lang="hr-HR" dirty="0" smtClean="0"/>
              <a:t>Primjer:</a:t>
            </a:r>
          </a:p>
          <a:p>
            <a:pPr lvl="4">
              <a:buNone/>
            </a:pPr>
            <a:r>
              <a:rPr lang="hr-HR" sz="2400" dirty="0" smtClean="0"/>
              <a:t>c a b r a c a d a b r a r r a r r a d 		(7,4,r)</a:t>
            </a:r>
          </a:p>
          <a:p>
            <a:pPr lvl="4"/>
            <a:endParaRPr lang="hr-HR" sz="2000" dirty="0" smtClean="0"/>
          </a:p>
          <a:p>
            <a:pPr lvl="4">
              <a:buNone/>
            </a:pPr>
            <a:r>
              <a:rPr lang="hr-HR" sz="2000" dirty="0" smtClean="0"/>
              <a:t>posmačni prozor duljine 7	prozor za kodiranje 					duljine 6</a:t>
            </a:r>
            <a:endParaRPr lang="hr-HR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08784" y="4293096"/>
            <a:ext cx="115212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64768" y="4365104"/>
            <a:ext cx="172819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92960" y="4365104"/>
            <a:ext cx="1296144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042370" y="4725144"/>
            <a:ext cx="398462" cy="4648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673080" y="4725144"/>
            <a:ext cx="864096" cy="5040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ight Arrow 19"/>
          <p:cNvSpPr/>
          <p:nvPr/>
        </p:nvSpPr>
        <p:spPr bwMode="auto">
          <a:xfrm flipV="1">
            <a:off x="7401272" y="4365104"/>
            <a:ext cx="504056" cy="36004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PP=4</a:t>
            </a:r>
          </a:p>
          <a:p>
            <a:r>
              <a:rPr lang="hr-HR" dirty="0" smtClean="0">
                <a:solidFill>
                  <a:schemeClr val="accent6"/>
                </a:solidFill>
              </a:rPr>
              <a:t>PZK=6</a:t>
            </a:r>
          </a:p>
          <a:p>
            <a:r>
              <a:rPr lang="hr-HR" dirty="0" smtClean="0"/>
              <a:t>Postupak rješavanja:				izlaz(x,y,z)</a:t>
            </a:r>
          </a:p>
          <a:p>
            <a:pPr lvl="1"/>
            <a:r>
              <a:rPr lang="hr-HR" dirty="0" smtClean="0"/>
              <a:t>1. korak   </a:t>
            </a:r>
            <a:r>
              <a:rPr lang="hr-HR" u="sng" dirty="0" smtClean="0">
                <a:solidFill>
                  <a:schemeClr val="accent6"/>
                </a:solidFill>
              </a:rPr>
              <a:t>a a c a a c</a:t>
            </a:r>
            <a:r>
              <a:rPr lang="hr-HR" dirty="0" smtClean="0"/>
              <a:t> a b c a b a a a c * 	     (0,0,a)</a:t>
            </a:r>
          </a:p>
          <a:p>
            <a:pPr lvl="1"/>
            <a:r>
              <a:rPr lang="hr-HR" dirty="0" smtClean="0"/>
              <a:t>2. korak	   </a:t>
            </a:r>
            <a:r>
              <a:rPr lang="hr-HR" u="sng" dirty="0" smtClean="0">
                <a:solidFill>
                  <a:srgbClr val="C00000"/>
                </a:solidFill>
              </a:rPr>
              <a:t>a</a:t>
            </a:r>
            <a:r>
              <a:rPr lang="hr-HR" u="sng" dirty="0" smtClean="0">
                <a:solidFill>
                  <a:schemeClr val="accent6"/>
                </a:solidFill>
              </a:rPr>
              <a:t> a c a a c a</a:t>
            </a:r>
            <a:r>
              <a:rPr lang="hr-HR" dirty="0" smtClean="0"/>
              <a:t> b c a b a a a c *	     (1,1,c)</a:t>
            </a:r>
          </a:p>
          <a:p>
            <a:pPr lvl="1"/>
            <a:r>
              <a:rPr lang="hr-HR" dirty="0" smtClean="0"/>
              <a:t>3. korak   </a:t>
            </a:r>
            <a:r>
              <a:rPr lang="hr-HR" u="sng" dirty="0" smtClean="0">
                <a:solidFill>
                  <a:srgbClr val="C00000"/>
                </a:solidFill>
              </a:rPr>
              <a:t>a a c</a:t>
            </a:r>
            <a:r>
              <a:rPr lang="hr-HR" u="sng" dirty="0" smtClean="0">
                <a:solidFill>
                  <a:schemeClr val="accent6"/>
                </a:solidFill>
              </a:rPr>
              <a:t> a a c a b c</a:t>
            </a:r>
            <a:r>
              <a:rPr lang="hr-HR" dirty="0" smtClean="0"/>
              <a:t> a b a a a c *	     (3,4,b)</a:t>
            </a:r>
          </a:p>
          <a:p>
            <a:pPr lvl="1"/>
            <a:r>
              <a:rPr lang="hr-HR" dirty="0" smtClean="0"/>
              <a:t>4. korak   a a c a </a:t>
            </a:r>
            <a:r>
              <a:rPr lang="hr-HR" u="sng" dirty="0" smtClean="0">
                <a:solidFill>
                  <a:srgbClr val="C00000"/>
                </a:solidFill>
              </a:rPr>
              <a:t>a c a b</a:t>
            </a:r>
            <a:r>
              <a:rPr lang="hr-HR" u="sng" dirty="0" smtClean="0">
                <a:solidFill>
                  <a:schemeClr val="accent6"/>
                </a:solidFill>
              </a:rPr>
              <a:t> c a b a a a</a:t>
            </a:r>
            <a:r>
              <a:rPr lang="hr-HR" dirty="0" smtClean="0"/>
              <a:t> c *	     (3,3,a)</a:t>
            </a:r>
          </a:p>
          <a:p>
            <a:pPr lvl="1"/>
            <a:r>
              <a:rPr lang="hr-HR" dirty="0" smtClean="0"/>
              <a:t>5. korak   a a c a a c a b </a:t>
            </a:r>
            <a:r>
              <a:rPr lang="hr-HR" u="sng" dirty="0" smtClean="0">
                <a:solidFill>
                  <a:srgbClr val="C00000"/>
                </a:solidFill>
              </a:rPr>
              <a:t>c a b a</a:t>
            </a:r>
            <a:r>
              <a:rPr lang="hr-HR" u="sng" dirty="0" smtClean="0">
                <a:solidFill>
                  <a:schemeClr val="accent6"/>
                </a:solidFill>
              </a:rPr>
              <a:t> a a c *</a:t>
            </a:r>
            <a:r>
              <a:rPr lang="hr-HR" dirty="0" smtClean="0"/>
              <a:t>	     (1,2,c)</a:t>
            </a:r>
          </a:p>
          <a:p>
            <a:pPr lvl="1"/>
            <a:r>
              <a:rPr lang="hr-HR" dirty="0" smtClean="0"/>
              <a:t>6. korak   a a c a a c a b c a b </a:t>
            </a:r>
            <a:r>
              <a:rPr lang="hr-HR" u="sng" dirty="0" smtClean="0">
                <a:solidFill>
                  <a:srgbClr val="C00000"/>
                </a:solidFill>
              </a:rPr>
              <a:t>a a a c</a:t>
            </a:r>
            <a:r>
              <a:rPr lang="hr-HR" dirty="0" smtClean="0"/>
              <a:t> </a:t>
            </a:r>
            <a:r>
              <a:rPr lang="hr-HR" u="sng" dirty="0" smtClean="0">
                <a:solidFill>
                  <a:schemeClr val="accent6"/>
                </a:solidFill>
              </a:rPr>
              <a:t>*</a:t>
            </a:r>
            <a:r>
              <a:rPr lang="hr-HR" dirty="0" smtClean="0">
                <a:solidFill>
                  <a:schemeClr val="accent6"/>
                </a:solidFill>
              </a:rPr>
              <a:t>	     </a:t>
            </a:r>
            <a:r>
              <a:rPr lang="hr-HR" dirty="0" smtClean="0"/>
              <a:t>(0,0,*)</a:t>
            </a:r>
            <a:endParaRPr lang="hr-HR" u="sn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Konačno rješenje zadatka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42950" y="1412875"/>
            <a:ext cx="8420100" cy="4824413"/>
          </a:xfrm>
        </p:spPr>
        <p:txBody>
          <a:bodyPr/>
          <a:lstStyle/>
          <a:p>
            <a:pPr lvl="1">
              <a:buNone/>
            </a:pPr>
            <a:r>
              <a:rPr lang="hr-HR" dirty="0" smtClean="0"/>
              <a:t>Kodirana poruka glasi:</a:t>
            </a:r>
          </a:p>
          <a:p>
            <a:pPr lvl="1">
              <a:buNone/>
            </a:pPr>
            <a:r>
              <a:rPr lang="hr-HR" dirty="0" smtClean="0"/>
              <a:t>	</a:t>
            </a:r>
            <a:r>
              <a:rPr lang="hr-HR" smtClean="0"/>
              <a:t>	    (</a:t>
            </a:r>
            <a:r>
              <a:rPr lang="hr-HR" dirty="0" smtClean="0"/>
              <a:t>0,0,a)  (1,1,c)  (3,4,b)  (3,3,a)  (</a:t>
            </a:r>
            <a:r>
              <a:rPr lang="hr-HR" smtClean="0"/>
              <a:t>1,2,c)  (0,0,*)</a:t>
            </a:r>
            <a:endParaRPr lang="hr-HR" dirty="0" smtClean="0"/>
          </a:p>
          <a:p>
            <a:pPr lvl="1"/>
            <a:endParaRPr lang="hr-HR" dirty="0" smtClean="0"/>
          </a:p>
          <a:p>
            <a:pPr>
              <a:buNone/>
            </a:pPr>
            <a:endParaRPr lang="hr-HR" sz="2000" dirty="0" smtClean="0"/>
          </a:p>
          <a:p>
            <a:pPr>
              <a:buNone/>
            </a:pPr>
            <a:endParaRPr lang="hr-HR" sz="2000" dirty="0" smtClean="0"/>
          </a:p>
          <a:p>
            <a:pPr>
              <a:buNone/>
            </a:pPr>
            <a:endParaRPr lang="hr-HR" sz="2000" dirty="0" smtClean="0"/>
          </a:p>
          <a:p>
            <a:pPr>
              <a:buNone/>
            </a:pPr>
            <a:r>
              <a:rPr lang="hr-HR" sz="2000" dirty="0" smtClean="0"/>
              <a:t>			             HVALA NA PAŽNJI!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22B9D-DF9A-44E8-BD64-2964B6A987DD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8057</TotalTime>
  <Words>383</Words>
  <Application>Microsoft Office PowerPoint</Application>
  <PresentationFormat>A4 Paper (210x297 mm)</PresentationFormat>
  <Paragraphs>67</Paragraphs>
  <Slides>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FER-ZTE</vt:lpstr>
      <vt:lpstr>Picture</vt:lpstr>
      <vt:lpstr>Domaća zadaća iz predmeta “Teorija informacije”  ak. godina 2011./2012.  Studenti podgrupe:   Luka Giljanović Maja Galić Igor Mijić Igor Mihajlović  Datum zadavanja zadatka: 25.10.2011.</vt:lpstr>
      <vt:lpstr>Tekst zadatka</vt:lpstr>
      <vt:lpstr>Postupak rješavanja</vt:lpstr>
      <vt:lpstr>Postupak rješavanja</vt:lpstr>
      <vt:lpstr>Postupak rješavanja</vt:lpstr>
      <vt:lpstr>Konačno rješenje zadatka</vt:lpstr>
    </vt:vector>
  </TitlesOfParts>
  <Company>MIRALab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Luka</cp:lastModifiedBy>
  <cp:revision>660</cp:revision>
  <cp:lastPrinted>1999-11-21T14:51:04Z</cp:lastPrinted>
  <dcterms:created xsi:type="dcterms:W3CDTF">1999-09-14T12:56:42Z</dcterms:created>
  <dcterms:modified xsi:type="dcterms:W3CDTF">2011-11-03T20:26:30Z</dcterms:modified>
</cp:coreProperties>
</file>