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9" r:id="rId1"/>
  </p:sldMasterIdLst>
  <p:notesMasterIdLst>
    <p:notesMasterId r:id="rId8"/>
  </p:notesMasterIdLst>
  <p:handoutMasterIdLst>
    <p:handoutMasterId r:id="rId9"/>
  </p:handoutMasterIdLst>
  <p:sldIdLst>
    <p:sldId id="256" r:id="rId2"/>
    <p:sldId id="318" r:id="rId3"/>
    <p:sldId id="321" r:id="rId4"/>
    <p:sldId id="322" r:id="rId5"/>
    <p:sldId id="302" r:id="rId6"/>
    <p:sldId id="320" r:id="rId7"/>
  </p:sldIdLst>
  <p:sldSz cx="9906000" cy="6858000" type="A4"/>
  <p:notesSz cx="6781800" cy="9926638"/>
  <p:defaultTextStyle>
    <a:defPPr>
      <a:defRPr lang="en-US"/>
    </a:defPPr>
    <a:lvl1pPr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1pPr>
    <a:lvl2pPr marL="4572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2pPr>
    <a:lvl3pPr marL="9144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3pPr>
    <a:lvl4pPr marL="13716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4pPr>
    <a:lvl5pPr marL="1828800" algn="ctr" rtl="0" eaLnBrk="0" fontAlgn="base" hangingPunct="0">
      <a:lnSpc>
        <a:spcPct val="80000"/>
      </a:lnSpc>
      <a:spcBef>
        <a:spcPct val="0"/>
      </a:spcBef>
      <a:spcAft>
        <a:spcPct val="0"/>
      </a:spcAft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 CE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bazan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4FE"/>
    <a:srgbClr val="1A06AC"/>
    <a:srgbClr val="0033CC"/>
    <a:srgbClr val="FFFFFF"/>
    <a:srgbClr val="808080"/>
    <a:srgbClr val="660033"/>
    <a:srgbClr val="FFFF00"/>
    <a:srgbClr val="FF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347" autoAdjust="0"/>
    <p:restoredTop sz="73180" autoAdjust="0"/>
  </p:normalViewPr>
  <p:slideViewPr>
    <p:cSldViewPr>
      <p:cViewPr>
        <p:scale>
          <a:sx n="125" d="100"/>
          <a:sy n="125" d="100"/>
        </p:scale>
        <p:origin x="-78" y="-7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8" y="-102"/>
      </p:cViewPr>
      <p:guideLst>
        <p:guide orient="horz" pos="3127"/>
        <p:guide pos="2135"/>
      </p:guideLst>
    </p:cSldViewPr>
  </p:notes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10-11T11:09:38.489" idx="1">
    <p:pos x="4769" y="3600"/>
    <p:text>Datum zadatka je datum kad ste primili poruku s tekstom zadatka.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5746D524-A2C7-4097-ADCF-4AFA4AC83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180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0088" y="741363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716463"/>
            <a:ext cx="4975225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Click to edit Master text styles</a:t>
            </a:r>
          </a:p>
          <a:p>
            <a:pPr lvl="1"/>
            <a:r>
              <a:rPr lang="fr-FR" noProof="0" smtClean="0"/>
              <a:t>Second level</a:t>
            </a:r>
          </a:p>
          <a:p>
            <a:pPr lvl="2"/>
            <a:r>
              <a:rPr lang="fr-FR" noProof="0" smtClean="0"/>
              <a:t>Third level</a:t>
            </a:r>
          </a:p>
          <a:p>
            <a:pPr lvl="3"/>
            <a:r>
              <a:rPr lang="fr-FR" noProof="0" smtClean="0"/>
              <a:t>Fourth level</a:t>
            </a:r>
          </a:p>
          <a:p>
            <a:pPr lvl="4"/>
            <a:r>
              <a:rPr lang="fr-FR" noProof="0" smtClean="0"/>
              <a:t>Fifth level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384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l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8163"/>
            <a:ext cx="29384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8" tIns="47721" rIns="95438" bIns="47721" numCol="1" anchor="b" anchorCtr="0" compatLnSpc="1">
            <a:prstTxWarp prst="textNoShape">
              <a:avLst/>
            </a:prstTxWarp>
          </a:bodyPr>
          <a:lstStyle>
            <a:lvl1pPr algn="r" defTabSz="954088">
              <a:lnSpc>
                <a:spcPct val="100000"/>
              </a:lnSpc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FEC7A320-A1CC-46C5-A7CF-0BB8BEE0A7E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8382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3BB8BE-4960-4B41-8BA7-BEC32C8A862A}" type="slidenum">
              <a:rPr lang="fr-FR" smtClean="0"/>
              <a:pPr/>
              <a:t>1</a:t>
            </a:fld>
            <a:endParaRPr lang="fr-FR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439A7-4A6C-44BB-9F72-D9ECE84A5E76}" type="slidenum">
              <a:rPr lang="fr-FR" smtClean="0"/>
              <a:pPr/>
              <a:t>2</a:t>
            </a:fld>
            <a:endParaRPr lang="fr-FR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smtClean="0"/>
              <a:t>Teorija informacije je temeljna matematička teorija koja se bavi problemima komunikacije u</a:t>
            </a:r>
          </a:p>
          <a:p>
            <a:r>
              <a:rPr lang="hr-HR" smtClean="0"/>
              <a:t>smislu prijenosa informacije iz jedne točke (izvor) u drugu (odredište), kao što to prikazuje Slika</a:t>
            </a:r>
          </a:p>
          <a:p>
            <a:r>
              <a:rPr lang="hr-HR" smtClean="0"/>
              <a:t>1.1. Općenito, prijenos informacije želimo izvršiti:</a:t>
            </a:r>
          </a:p>
          <a:p>
            <a:r>
              <a:rPr lang="hr-HR" smtClean="0"/>
              <a:t>• što brže,</a:t>
            </a:r>
          </a:p>
          <a:p>
            <a:r>
              <a:rPr lang="hr-HR" smtClean="0"/>
              <a:t>• što točnije,</a:t>
            </a:r>
          </a:p>
          <a:p>
            <a:r>
              <a:rPr lang="hr-HR" smtClean="0"/>
              <a:t>• uz što manje utrošene energije,</a:t>
            </a:r>
          </a:p>
          <a:p>
            <a:r>
              <a:rPr lang="hr-HR" smtClean="0"/>
              <a:t>• usprkos neizbježnim smetnjama u sustavu prijenosa,</a:t>
            </a:r>
          </a:p>
          <a:p>
            <a:r>
              <a:rPr lang="hr-HR" smtClean="0"/>
              <a:t>• te ponekad uz prikrivanje i zaštitu od zlouporabe.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/>
              <a:pPr/>
              <a:t>3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/>
              <a:pPr/>
              <a:t>4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475D7-C5AA-4A36-A702-06B67267B8A0}" type="slidenum">
              <a:rPr lang="fr-FR" smtClean="0"/>
              <a:pPr/>
              <a:t>5</a:t>
            </a:fld>
            <a:endParaRPr lang="fr-FR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r-HR" altLang="zh-CN" sz="1000" smtClean="0"/>
              <a:t>Teorija informacije postavlja teoretske osnove za postizanje navedenih ciljeva time što daje</a:t>
            </a:r>
          </a:p>
          <a:p>
            <a:r>
              <a:rPr lang="hr-HR" altLang="zh-CN" sz="1000" smtClean="0"/>
              <a:t>definiciju komunikacijskog sustava i mjere za količinu informacije koja protječe kroz taj sustav,</a:t>
            </a:r>
          </a:p>
          <a:p>
            <a:r>
              <a:rPr lang="hr-HR" altLang="zh-CN" sz="1000" smtClean="0"/>
              <a:t>te izračunava teoretske granice učinkovitog kodiranja i prijenosa informacije. Konkretnije,</a:t>
            </a:r>
          </a:p>
          <a:p>
            <a:r>
              <a:rPr lang="hr-HR" altLang="zh-CN" sz="1000" smtClean="0"/>
              <a:t>jezgreni teoremi daju nam granicu moguće kompresije informacije bez gubitaka, granicu brzine</a:t>
            </a:r>
          </a:p>
          <a:p>
            <a:r>
              <a:rPr lang="hr-HR" altLang="zh-CN" sz="1000" smtClean="0"/>
              <a:t>prijenosa informacije kanalom sa ili bez smetnji, te ovisnost moguće brzine prijenosa informacije</a:t>
            </a:r>
          </a:p>
          <a:p>
            <a:r>
              <a:rPr lang="hr-HR" altLang="zh-CN" sz="1000" smtClean="0"/>
              <a:t>o odnosu snaga signala i šuma u određenim uvjetima. Teorija informacije se u osnovi bavi</a:t>
            </a:r>
          </a:p>
          <a:p>
            <a:r>
              <a:rPr lang="hr-HR" altLang="zh-CN" sz="1000" smtClean="0"/>
              <a:t>prijenosom informacije, no jasno je da kompresija podataka predstavlja važnu osnovu i za</a:t>
            </a:r>
          </a:p>
          <a:p>
            <a:r>
              <a:rPr lang="hr-HR" altLang="zh-CN" sz="1000" smtClean="0"/>
              <a:t>pohranu, tj. spremanje podataka.</a:t>
            </a:r>
          </a:p>
          <a:p>
            <a:r>
              <a:rPr lang="hr-HR" altLang="zh-CN" sz="1000" smtClean="0"/>
              <a:t>Premda teorija informacije u svojoj osnovi ne daje praktična rješenja za dostizanje granica koje</a:t>
            </a:r>
          </a:p>
          <a:p>
            <a:r>
              <a:rPr lang="hr-HR" altLang="zh-CN" sz="1000" smtClean="0"/>
              <a:t>postavlja, postavljene teoretske osnove su neophodan i ključan korak prema praktičnom</a:t>
            </a:r>
          </a:p>
          <a:p>
            <a:r>
              <a:rPr lang="hr-HR" altLang="zh-CN" sz="1000" smtClean="0"/>
              <a:t>rješavanju tih problema. Ova knjiga predstavlja uvod ne samo u jezgrena pitanja teorije</a:t>
            </a:r>
          </a:p>
          <a:p>
            <a:r>
              <a:rPr lang="hr-HR" altLang="zh-CN" sz="1000" smtClean="0"/>
              <a:t>informacije, nego i u područja koja na ovim osnovama rješavaju probleme komunikacije na</a:t>
            </a:r>
          </a:p>
          <a:p>
            <a:r>
              <a:rPr lang="hr-HR" altLang="zh-CN" sz="1000" smtClean="0"/>
              <a:t>praktične načine, a to su prvenstveno učinkovito kodiranje podataka (kompresija), te zaštitno</a:t>
            </a:r>
          </a:p>
          <a:p>
            <a:r>
              <a:rPr lang="hr-HR" altLang="zh-CN" sz="1000" smtClean="0"/>
              <a:t>kodiranje podataka (ispravljanje pogrešaka nastalih zbog smetnji).</a:t>
            </a:r>
          </a:p>
          <a:p>
            <a:endParaRPr lang="hr-HR" sz="10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29720" name="Picture" r:id="rId3" imgW="708104" imgH="1156204" progId="Word.Picture.8">
              <p:embed/>
            </p:oleObj>
          </a:graphicData>
        </a:graphic>
      </p:graphicFrame>
      <p:sp>
        <p:nvSpPr>
          <p:cNvPr id="256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2286000"/>
            <a:ext cx="84201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i="1">
                <a:latin typeface="Times New Roman CE" pitchFamily="18" charset="0"/>
              </a:defRPr>
            </a:lvl1pPr>
          </a:lstStyle>
          <a:p>
            <a:endParaRPr lang="en-GB"/>
          </a:p>
          <a:p>
            <a:endParaRPr lang="en-GB"/>
          </a:p>
          <a:p>
            <a:r>
              <a:rPr lang="en-GB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48F32-EC0F-4FD2-A8AC-BD7630F495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4838" y="0"/>
            <a:ext cx="2208212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0200" y="0"/>
            <a:ext cx="6472238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B428D-185F-4450-879B-F6BA23B8B8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33F95-F643-4C2C-AABE-BD0F784F24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2F6B4-E8F9-42C1-8DFF-92530D963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524000"/>
            <a:ext cx="413385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5D194-CDCF-4C6E-89E1-06B95F3A0B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EDCD7-0797-4B82-87B7-0B7C8F924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A0910-9FF4-4552-9051-A6F241D3D9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5ED89-1B26-4739-BF6C-27BFA27641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3DE3F-0C33-49F2-BBF9-A88AB113A1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r-H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10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7D3AA-165F-481C-969B-C83219AA28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524000"/>
            <a:ext cx="84201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54980" name="Line 1028"/>
          <p:cNvSpPr>
            <a:spLocks noChangeShapeType="1"/>
          </p:cNvSpPr>
          <p:nvPr/>
        </p:nvSpPr>
        <p:spPr bwMode="auto">
          <a:xfrm flipH="1">
            <a:off x="247650" y="1219200"/>
            <a:ext cx="718185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sp>
        <p:nvSpPr>
          <p:cNvPr id="254982" name="Line 1030"/>
          <p:cNvSpPr>
            <a:spLocks noChangeShapeType="1"/>
          </p:cNvSpPr>
          <p:nvPr/>
        </p:nvSpPr>
        <p:spPr bwMode="auto">
          <a:xfrm flipH="1">
            <a:off x="165100" y="6400800"/>
            <a:ext cx="9410700" cy="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  <a:effectLst>
            <a:outerShdw dist="85194" dir="1593903" algn="ctr" rotWithShape="0">
              <a:srgbClr val="D70505"/>
            </a:outerShdw>
          </a:effectLst>
        </p:spPr>
        <p:txBody>
          <a:bodyPr wrap="none" anchor="ctr"/>
          <a:lstStyle/>
          <a:p>
            <a:pPr>
              <a:defRPr/>
            </a:pPr>
            <a:endParaRPr lang="hr-HR"/>
          </a:p>
        </p:txBody>
      </p:sp>
      <p:graphicFrame>
        <p:nvGraphicFramePr>
          <p:cNvPr id="1026" name="Object 1031"/>
          <p:cNvGraphicFramePr>
            <a:graphicFrameLocks noChangeAspect="1"/>
          </p:cNvGraphicFramePr>
          <p:nvPr/>
        </p:nvGraphicFramePr>
        <p:xfrm>
          <a:off x="9026525" y="152400"/>
          <a:ext cx="560388" cy="914400"/>
        </p:xfrm>
        <a:graphic>
          <a:graphicData uri="http://schemas.openxmlformats.org/presentationml/2006/ole">
            <p:oleObj spid="_x0000_s1048" name="Picture" r:id="rId14" imgW="708104" imgH="1156204" progId="Word.Picture.8">
              <p:embed/>
            </p:oleObj>
          </a:graphicData>
        </a:graphic>
      </p:graphicFrame>
      <p:sp>
        <p:nvSpPr>
          <p:cNvPr id="254984" name="Rectangle 10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77000"/>
            <a:ext cx="1295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4985" name="Rectangle 10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477000"/>
            <a:ext cx="571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Teorija informacije / o predmetu</a:t>
            </a:r>
          </a:p>
        </p:txBody>
      </p:sp>
      <p:sp>
        <p:nvSpPr>
          <p:cNvPr id="254986" name="Rectangle 10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7388" y="6477000"/>
            <a:ext cx="8366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30000"/>
              </a:spcBef>
              <a:defRPr sz="1400">
                <a:latin typeface="Arial" charset="0"/>
              </a:defRPr>
            </a:lvl1pPr>
          </a:lstStyle>
          <a:p>
            <a:pPr>
              <a:defRPr/>
            </a:pPr>
            <a:fld id="{66DA3423-3B20-4470-9FAB-50A8D6303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C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Symbol" pitchFamily="18" charset="2"/>
        <a:buChar char="¨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&lt;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=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8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ebdings" pitchFamily="18" charset="2"/>
        <a:buChar char="4"/>
        <a:defRPr sz="1600">
          <a:solidFill>
            <a:schemeClr val="tx1"/>
          </a:solidFill>
          <a:latin typeface="+mn-lt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42950" y="1143000"/>
            <a:ext cx="84201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hr-HR" sz="3200" dirty="0" smtClean="0"/>
              <a:t>Domaća zadaća iz predmeta</a:t>
            </a:r>
            <a:br>
              <a:rPr lang="hr-HR" sz="3200" dirty="0" smtClean="0"/>
            </a:br>
            <a:r>
              <a:rPr lang="hr-HR" sz="3200" dirty="0" smtClean="0"/>
              <a:t>“Teorija informacije”</a:t>
            </a:r>
            <a:r>
              <a:rPr lang="hr-HR" dirty="0" smtClean="0">
                <a:latin typeface="Arial" charset="0"/>
              </a:rPr>
              <a:t/>
            </a:r>
            <a:br>
              <a:rPr lang="hr-HR" dirty="0" smtClean="0">
                <a:latin typeface="Arial" charset="0"/>
              </a:rPr>
            </a:br>
            <a:r>
              <a:rPr lang="hr-HR" sz="2800" dirty="0" smtClean="0"/>
              <a:t/>
            </a:r>
            <a:br>
              <a:rPr lang="hr-HR" sz="2800" dirty="0" smtClean="0"/>
            </a:br>
            <a:r>
              <a:rPr lang="hr-HR" sz="2400" dirty="0" smtClean="0"/>
              <a:t>ak. godina 20</a:t>
            </a:r>
            <a:r>
              <a:rPr lang="hr-HR" sz="2400" dirty="0" smtClean="0">
                <a:latin typeface="Arial" charset="0"/>
              </a:rPr>
              <a:t>11</a:t>
            </a:r>
            <a:r>
              <a:rPr lang="hr-HR" sz="2400" dirty="0" smtClean="0"/>
              <a:t>./2012.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Studenti podgrupe: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Mateja Novak</a:t>
            </a:r>
            <a:br>
              <a:rPr lang="hr-HR" sz="2400" dirty="0" smtClean="0"/>
            </a:br>
            <a:r>
              <a:rPr lang="hr-HR" sz="2400" dirty="0" smtClean="0"/>
              <a:t>Anja Gabor</a:t>
            </a:r>
            <a:br>
              <a:rPr lang="hr-HR" sz="2400" dirty="0" smtClean="0"/>
            </a:br>
            <a:r>
              <a:rPr lang="hr-HR" sz="2400" dirty="0" smtClean="0"/>
              <a:t>David Markešić</a:t>
            </a:r>
            <a:br>
              <a:rPr lang="hr-HR" sz="2400" dirty="0" smtClean="0"/>
            </a:br>
            <a:r>
              <a:rPr lang="hr-HR" sz="2400" dirty="0" smtClean="0"/>
              <a:t>Domagoj Mihalić</a:t>
            </a:r>
            <a:br>
              <a:rPr lang="hr-HR" sz="2400" dirty="0" smtClean="0"/>
            </a:b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hr-HR" sz="2400" dirty="0" smtClean="0"/>
              <a:t>Datum zadavanja zadatka: 25.10.2011.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8F0ED8-F0E9-4D5F-A6CC-E8A67083A04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Tekst zadatka</a:t>
            </a:r>
            <a:endParaRPr lang="en-US" dirty="0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0" y="1381125"/>
            <a:ext cx="9105900" cy="4833938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hr-HR" sz="2400" b="1" dirty="0" smtClean="0"/>
              <a:t>Zadatak 13:</a:t>
            </a:r>
          </a:p>
          <a:p>
            <a:pPr>
              <a:lnSpc>
                <a:spcPct val="90000"/>
              </a:lnSpc>
            </a:pPr>
            <a:r>
              <a:rPr lang="hr-HR" sz="2400" dirty="0" smtClean="0"/>
              <a:t>Uzimajući </a:t>
            </a:r>
            <a:r>
              <a:rPr lang="hr-HR" sz="2400" dirty="0"/>
              <a:t>polazni rječnik D gdje je D[0] = a i D[1] = b dekodirajte kodiranu poruku 0 1 1 0 2 4 6 kodiranu algoritmom LZW.</a:t>
            </a:r>
            <a:endParaRPr lang="hr-H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 </a:t>
            </a:r>
            <a:r>
              <a:rPr lang="hr-HR" dirty="0"/>
              <a:t>– </a:t>
            </a:r>
            <a:r>
              <a:rPr lang="hr-HR" dirty="0" smtClean="0"/>
              <a:t>opis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2950" y="1428750"/>
            <a:ext cx="8420100" cy="4784725"/>
          </a:xfrm>
        </p:spPr>
        <p:txBody>
          <a:bodyPr/>
          <a:lstStyle/>
          <a:p>
            <a:r>
              <a:rPr lang="hr-HR" dirty="0" smtClean="0"/>
              <a:t>dekodiramo prvi simbol koji je već poznat u rječniku, on ujedno postaje i radna riječ</a:t>
            </a:r>
          </a:p>
          <a:p>
            <a:r>
              <a:rPr lang="hr-HR" dirty="0" smtClean="0"/>
              <a:t>dekodiramo slijedeći simbol koji je poznat u rječniku</a:t>
            </a:r>
            <a:r>
              <a:rPr lang="hr-HR" dirty="0"/>
              <a:t> </a:t>
            </a:r>
            <a:r>
              <a:rPr lang="hr-HR" dirty="0" smtClean="0"/>
              <a:t>i njega kombiniramo sa simbolom iz radne riječi</a:t>
            </a:r>
          </a:p>
          <a:p>
            <a:pPr lvl="1"/>
            <a:r>
              <a:rPr lang="hr-HR" dirty="0" smtClean="0"/>
              <a:t>ako kombinacija ne postoji u rječniku zapisujemo ju u rječnik</a:t>
            </a:r>
          </a:p>
          <a:p>
            <a:pPr lvl="1"/>
            <a:r>
              <a:rPr lang="hr-HR" dirty="0" smtClean="0"/>
              <a:t>ako kombinacija već postoji u rječniku kombiniramo ju sa sljedećim dekodiranim simbolom</a:t>
            </a:r>
          </a:p>
          <a:p>
            <a:r>
              <a:rPr lang="hr-HR" dirty="0" smtClean="0"/>
              <a:t>postupak ponavljamo dok ne dekodiramo cijelu poruku</a:t>
            </a:r>
          </a:p>
        </p:txBody>
      </p:sp>
    </p:spTree>
    <p:extLst>
      <p:ext uri="{BB962C8B-B14F-4D97-AF65-F5344CB8AC3E}">
        <p14:creationId xmlns:p14="http://schemas.microsoft.com/office/powerpoint/2010/main" xmlns="" val="356005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2950" y="1524000"/>
            <a:ext cx="6010250" cy="4648200"/>
          </a:xfrm>
        </p:spPr>
        <p:txBody>
          <a:bodyPr/>
          <a:lstStyle/>
          <a:p>
            <a:r>
              <a:rPr lang="hr-HR" dirty="0" smtClean="0"/>
              <a:t>Ulaz:   0   1   1   0    2     4     6</a:t>
            </a:r>
          </a:p>
          <a:p>
            <a:endParaRPr lang="hr-HR" dirty="0"/>
          </a:p>
          <a:p>
            <a:r>
              <a:rPr lang="hr-HR" dirty="0" smtClean="0"/>
              <a:t>Izlaz:   </a:t>
            </a:r>
            <a:endParaRPr lang="hr-HR" dirty="0">
              <a:solidFill>
                <a:schemeClr val="accent2"/>
              </a:solidFill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 – dekodiranje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5083599"/>
              </p:ext>
            </p:extLst>
          </p:nvPr>
        </p:nvGraphicFramePr>
        <p:xfrm>
          <a:off x="6753200" y="1556792"/>
          <a:ext cx="271556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Rječnik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0" i="0" dirty="0" smtClean="0"/>
                        <a:t>D[0] = a</a:t>
                      </a:r>
                      <a:endParaRPr lang="hr-HR" b="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0" i="0" dirty="0" smtClean="0"/>
                        <a:t>D[1] = b  </a:t>
                      </a:r>
                      <a:endParaRPr lang="hr-HR" b="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i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i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i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i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i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i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Arc 4"/>
          <p:cNvSpPr/>
          <p:nvPr/>
        </p:nvSpPr>
        <p:spPr bwMode="auto">
          <a:xfrm>
            <a:off x="2360712" y="1988840"/>
            <a:ext cx="576064" cy="504056"/>
          </a:xfrm>
          <a:prstGeom prst="arc">
            <a:avLst>
              <a:gd name="adj1" fmla="val 16200000"/>
              <a:gd name="adj2" fmla="val 5885925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246413" y="2887988"/>
            <a:ext cx="804664" cy="775010"/>
            <a:chOff x="2246413" y="2887988"/>
            <a:chExt cx="804664" cy="775010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2583025" y="3069341"/>
              <a:ext cx="0" cy="35124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2460155" y="3420588"/>
              <a:ext cx="245739" cy="2424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 CE" pitchFamily="34" charset="0"/>
                </a:rPr>
                <a:t>2</a:t>
              </a:r>
            </a:p>
          </p:txBody>
        </p:sp>
        <p:sp>
          <p:nvSpPr>
            <p:cNvPr id="30" name="Left Bracket 29"/>
            <p:cNvSpPr/>
            <p:nvPr/>
          </p:nvSpPr>
          <p:spPr bwMode="auto">
            <a:xfrm rot="16200000">
              <a:off x="2558735" y="2575666"/>
              <a:ext cx="180019" cy="804664"/>
            </a:xfrm>
            <a:prstGeom prst="leftBracket">
              <a:avLst>
                <a:gd name="adj" fmla="val 22349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CE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735425" y="2972584"/>
            <a:ext cx="804664" cy="775010"/>
            <a:chOff x="2735425" y="2972584"/>
            <a:chExt cx="804664" cy="775010"/>
          </a:xfrm>
        </p:grpSpPr>
        <p:cxnSp>
          <p:nvCxnSpPr>
            <p:cNvPr id="51" name="Straight Connector 50"/>
            <p:cNvCxnSpPr/>
            <p:nvPr/>
          </p:nvCxnSpPr>
          <p:spPr bwMode="auto">
            <a:xfrm>
              <a:off x="3072037" y="3153937"/>
              <a:ext cx="0" cy="35124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2949167" y="3505184"/>
              <a:ext cx="245739" cy="2424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1600" b="0" i="0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 CE" pitchFamily="34" charset="0"/>
                </a:rPr>
                <a:t>3</a:t>
              </a:r>
            </a:p>
          </p:txBody>
        </p:sp>
        <p:sp>
          <p:nvSpPr>
            <p:cNvPr id="53" name="Left Bracket 52"/>
            <p:cNvSpPr/>
            <p:nvPr/>
          </p:nvSpPr>
          <p:spPr bwMode="auto">
            <a:xfrm rot="16200000">
              <a:off x="3047747" y="2660262"/>
              <a:ext cx="180019" cy="804664"/>
            </a:xfrm>
            <a:prstGeom prst="leftBracket">
              <a:avLst>
                <a:gd name="adj" fmla="val 22349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12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CE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224808" y="2887988"/>
            <a:ext cx="804664" cy="775010"/>
            <a:chOff x="3224808" y="2887988"/>
            <a:chExt cx="804664" cy="775010"/>
          </a:xfrm>
        </p:grpSpPr>
        <p:cxnSp>
          <p:nvCxnSpPr>
            <p:cNvPr id="54" name="Straight Connector 53"/>
            <p:cNvCxnSpPr/>
            <p:nvPr/>
          </p:nvCxnSpPr>
          <p:spPr bwMode="auto">
            <a:xfrm>
              <a:off x="3561420" y="3069341"/>
              <a:ext cx="0" cy="35124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 bwMode="auto">
            <a:xfrm>
              <a:off x="3438550" y="3420588"/>
              <a:ext cx="245739" cy="2424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 CE" pitchFamily="34" charset="0"/>
                </a:rPr>
                <a:t>4</a:t>
              </a:r>
            </a:p>
          </p:txBody>
        </p:sp>
        <p:sp>
          <p:nvSpPr>
            <p:cNvPr id="56" name="Left Bracket 55"/>
            <p:cNvSpPr/>
            <p:nvPr/>
          </p:nvSpPr>
          <p:spPr bwMode="auto">
            <a:xfrm rot="16200000">
              <a:off x="3537130" y="2575666"/>
              <a:ext cx="180019" cy="804664"/>
            </a:xfrm>
            <a:prstGeom prst="leftBracket">
              <a:avLst>
                <a:gd name="adj" fmla="val 22349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CE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684289" y="2972180"/>
            <a:ext cx="804664" cy="775010"/>
            <a:chOff x="3684289" y="2972180"/>
            <a:chExt cx="804664" cy="775010"/>
          </a:xfrm>
        </p:grpSpPr>
        <p:cxnSp>
          <p:nvCxnSpPr>
            <p:cNvPr id="57" name="Straight Connector 56"/>
            <p:cNvCxnSpPr/>
            <p:nvPr/>
          </p:nvCxnSpPr>
          <p:spPr bwMode="auto">
            <a:xfrm>
              <a:off x="4020901" y="3153533"/>
              <a:ext cx="0" cy="35124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 bwMode="auto">
            <a:xfrm>
              <a:off x="3898031" y="3504780"/>
              <a:ext cx="245739" cy="2424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 CE" pitchFamily="34" charset="0"/>
                </a:rPr>
                <a:t>5</a:t>
              </a:r>
            </a:p>
          </p:txBody>
        </p:sp>
        <p:sp>
          <p:nvSpPr>
            <p:cNvPr id="59" name="Left Bracket 58"/>
            <p:cNvSpPr/>
            <p:nvPr/>
          </p:nvSpPr>
          <p:spPr bwMode="auto">
            <a:xfrm rot="16200000">
              <a:off x="3996611" y="2659858"/>
              <a:ext cx="180019" cy="804664"/>
            </a:xfrm>
            <a:prstGeom prst="leftBracket">
              <a:avLst>
                <a:gd name="adj" fmla="val 22349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CE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232608" y="2916939"/>
            <a:ext cx="936103" cy="872173"/>
            <a:chOff x="4232921" y="2972178"/>
            <a:chExt cx="936103" cy="872173"/>
          </a:xfrm>
        </p:grpSpPr>
        <p:cxnSp>
          <p:nvCxnSpPr>
            <p:cNvPr id="60" name="Straight Connector 59"/>
            <p:cNvCxnSpPr/>
            <p:nvPr/>
          </p:nvCxnSpPr>
          <p:spPr bwMode="auto">
            <a:xfrm>
              <a:off x="4641540" y="3250694"/>
              <a:ext cx="0" cy="35124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 bwMode="auto">
            <a:xfrm>
              <a:off x="4518670" y="3601941"/>
              <a:ext cx="245739" cy="2424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 CE" pitchFamily="34" charset="0"/>
                </a:rPr>
                <a:t>6</a:t>
              </a:r>
            </a:p>
          </p:txBody>
        </p:sp>
        <p:sp>
          <p:nvSpPr>
            <p:cNvPr id="62" name="Left Bracket 61"/>
            <p:cNvSpPr/>
            <p:nvPr/>
          </p:nvSpPr>
          <p:spPr bwMode="auto">
            <a:xfrm rot="16200000">
              <a:off x="4562382" y="2642717"/>
              <a:ext cx="277181" cy="936103"/>
            </a:xfrm>
            <a:prstGeom prst="leftBracket">
              <a:avLst>
                <a:gd name="adj" fmla="val 168861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CE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855529" y="2962228"/>
            <a:ext cx="873844" cy="775010"/>
            <a:chOff x="4871246" y="2977998"/>
            <a:chExt cx="873844" cy="775010"/>
          </a:xfrm>
        </p:grpSpPr>
        <p:cxnSp>
          <p:nvCxnSpPr>
            <p:cNvPr id="63" name="Straight Connector 62"/>
            <p:cNvCxnSpPr/>
            <p:nvPr/>
          </p:nvCxnSpPr>
          <p:spPr bwMode="auto">
            <a:xfrm>
              <a:off x="5207858" y="3159351"/>
              <a:ext cx="0" cy="35124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 bwMode="auto">
            <a:xfrm>
              <a:off x="5084988" y="3510598"/>
              <a:ext cx="245739" cy="2424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 CE" pitchFamily="34" charset="0"/>
                </a:rPr>
                <a:t>7</a:t>
              </a:r>
            </a:p>
          </p:txBody>
        </p:sp>
        <p:sp>
          <p:nvSpPr>
            <p:cNvPr id="65" name="Left Bracket 64"/>
            <p:cNvSpPr/>
            <p:nvPr/>
          </p:nvSpPr>
          <p:spPr bwMode="auto">
            <a:xfrm rot="16200000">
              <a:off x="5218158" y="2631086"/>
              <a:ext cx="180019" cy="873844"/>
            </a:xfrm>
            <a:prstGeom prst="leftBracket">
              <a:avLst>
                <a:gd name="adj" fmla="val 24270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CE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209601" y="2632298"/>
            <a:ext cx="40233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/>
              <a:t>a</a:t>
            </a:r>
            <a:endParaRPr lang="hr-HR" sz="2800" dirty="0"/>
          </a:p>
        </p:txBody>
      </p:sp>
      <p:sp>
        <p:nvSpPr>
          <p:cNvPr id="85" name="TextBox 84"/>
          <p:cNvSpPr txBox="1"/>
          <p:nvPr/>
        </p:nvSpPr>
        <p:spPr>
          <a:xfrm>
            <a:off x="3194906" y="2625147"/>
            <a:ext cx="40233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/>
              <a:t>b</a:t>
            </a:r>
            <a:endParaRPr lang="hr-HR" sz="2800" dirty="0"/>
          </a:p>
        </p:txBody>
      </p:sp>
      <p:sp>
        <p:nvSpPr>
          <p:cNvPr id="86" name="TextBox 85"/>
          <p:cNvSpPr txBox="1"/>
          <p:nvPr/>
        </p:nvSpPr>
        <p:spPr>
          <a:xfrm>
            <a:off x="2700400" y="2625146"/>
            <a:ext cx="40233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/>
              <a:t>b</a:t>
            </a:r>
            <a:endParaRPr lang="hr-HR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3666777" y="2625551"/>
            <a:ext cx="40233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/>
              <a:t>a</a:t>
            </a:r>
            <a:endParaRPr lang="hr-HR" sz="2800" dirty="0"/>
          </a:p>
        </p:txBody>
      </p:sp>
      <p:sp>
        <p:nvSpPr>
          <p:cNvPr id="88" name="TextBox 87"/>
          <p:cNvSpPr txBox="1"/>
          <p:nvPr/>
        </p:nvSpPr>
        <p:spPr>
          <a:xfrm>
            <a:off x="4196356" y="2632298"/>
            <a:ext cx="585193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>
                <a:solidFill>
                  <a:schemeClr val="accent2"/>
                </a:solidFill>
              </a:rPr>
              <a:t>ab</a:t>
            </a:r>
            <a:endParaRPr lang="hr-HR" sz="2800" dirty="0">
              <a:solidFill>
                <a:schemeClr val="accent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76427" y="2632298"/>
            <a:ext cx="585193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>
                <a:solidFill>
                  <a:schemeClr val="accent2"/>
                </a:solidFill>
              </a:rPr>
              <a:t>ba</a:t>
            </a:r>
            <a:endParaRPr lang="hr-HR" sz="2800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99685" y="2633420"/>
            <a:ext cx="864096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>
                <a:solidFill>
                  <a:schemeClr val="accent2"/>
                </a:solidFill>
              </a:rPr>
              <a:t>abb</a:t>
            </a:r>
            <a:endParaRPr lang="hr-HR" sz="2800" dirty="0">
              <a:solidFill>
                <a:schemeClr val="accent2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33220" y="2693853"/>
            <a:ext cx="248427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dirty="0" smtClean="0">
                <a:solidFill>
                  <a:schemeClr val="accent2"/>
                </a:solidFill>
              </a:rPr>
              <a:t>D[2] = ab</a:t>
            </a:r>
            <a:endParaRPr lang="hr-HR" sz="1800" dirty="0">
              <a:solidFill>
                <a:schemeClr val="accent2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933220" y="3060202"/>
            <a:ext cx="248427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dirty="0" smtClean="0">
                <a:solidFill>
                  <a:schemeClr val="accent2"/>
                </a:solidFill>
              </a:rPr>
              <a:t>D[3] = bb</a:t>
            </a:r>
            <a:endParaRPr lang="hr-HR" sz="1800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933220" y="3433258"/>
            <a:ext cx="248427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dirty="0" smtClean="0">
                <a:solidFill>
                  <a:schemeClr val="accent2"/>
                </a:solidFill>
              </a:rPr>
              <a:t>D[4] = ba</a:t>
            </a:r>
            <a:endParaRPr lang="hr-HR" sz="1800" dirty="0">
              <a:solidFill>
                <a:schemeClr val="accent2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33220" y="3825044"/>
            <a:ext cx="24842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dirty="0" smtClean="0">
                <a:solidFill>
                  <a:schemeClr val="accent2"/>
                </a:solidFill>
              </a:rPr>
              <a:t>D[5] = aa</a:t>
            </a:r>
            <a:endParaRPr lang="hr-HR" sz="1800" dirty="0">
              <a:solidFill>
                <a:schemeClr val="accent2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41232" y="4185084"/>
            <a:ext cx="237626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dirty="0" smtClean="0">
                <a:solidFill>
                  <a:schemeClr val="accent2"/>
                </a:solidFill>
              </a:rPr>
              <a:t>D[6] = abb</a:t>
            </a:r>
            <a:endParaRPr lang="hr-HR" sz="1800" dirty="0">
              <a:solidFill>
                <a:schemeClr val="accent2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41232" y="4545124"/>
            <a:ext cx="23750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dirty="0" smtClean="0">
                <a:solidFill>
                  <a:schemeClr val="accent2"/>
                </a:solidFill>
              </a:rPr>
              <a:t>D[7] = baa</a:t>
            </a:r>
            <a:endParaRPr lang="hr-HR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7327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5" grpId="0"/>
      <p:bldP spid="96" grpId="0"/>
      <p:bldP spid="9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2950" y="1524000"/>
            <a:ext cx="6010250" cy="4648200"/>
          </a:xfrm>
        </p:spPr>
        <p:txBody>
          <a:bodyPr/>
          <a:lstStyle/>
          <a:p>
            <a:r>
              <a:rPr lang="hr-HR" dirty="0" smtClean="0"/>
              <a:t>Ulaz:  a   </a:t>
            </a:r>
            <a:r>
              <a:rPr lang="hr-HR" dirty="0"/>
              <a:t>b   b   a   ab   ba  </a:t>
            </a:r>
            <a:r>
              <a:rPr lang="hr-HR" dirty="0" smtClean="0"/>
              <a:t>abb</a:t>
            </a:r>
          </a:p>
          <a:p>
            <a:pPr marL="0" indent="0">
              <a:buNone/>
            </a:pPr>
            <a:endParaRPr lang="hr-HR" dirty="0" smtClean="0"/>
          </a:p>
          <a:p>
            <a:pPr marL="0" indent="0">
              <a:buNone/>
            </a:pPr>
            <a:endParaRPr lang="hr-HR" dirty="0"/>
          </a:p>
          <a:p>
            <a:r>
              <a:rPr lang="hr-HR" dirty="0" smtClean="0"/>
              <a:t>Izlaz:   </a:t>
            </a:r>
            <a:endParaRPr lang="hr-HR" dirty="0">
              <a:solidFill>
                <a:schemeClr val="accent2"/>
              </a:solidFill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46FE77-AAE0-44C5-9B85-1C3BE972718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Postupak rješavanja – provjera kodiranjem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24637223"/>
              </p:ext>
            </p:extLst>
          </p:nvPr>
        </p:nvGraphicFramePr>
        <p:xfrm>
          <a:off x="6753200" y="1556792"/>
          <a:ext cx="271556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55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/>
                        <a:t>Rječnik</a:t>
                      </a:r>
                      <a:endParaRPr lang="hr-H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0" i="0" dirty="0" smtClean="0"/>
                        <a:t>D[0] = a</a:t>
                      </a:r>
                      <a:endParaRPr lang="hr-HR" b="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r-HR" b="0" i="0" dirty="0" smtClean="0"/>
                        <a:t>D[1] = b  </a:t>
                      </a:r>
                      <a:endParaRPr lang="hr-HR" b="0" i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i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i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i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i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i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hr-HR" i="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Arc 4"/>
          <p:cNvSpPr/>
          <p:nvPr/>
        </p:nvSpPr>
        <p:spPr bwMode="auto">
          <a:xfrm>
            <a:off x="2360712" y="1988840"/>
            <a:ext cx="576064" cy="504056"/>
          </a:xfrm>
          <a:prstGeom prst="arc">
            <a:avLst>
              <a:gd name="adj1" fmla="val 16200000"/>
              <a:gd name="adj2" fmla="val 5885925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CE" pitchFamily="34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2108684" y="1918843"/>
            <a:ext cx="804664" cy="775010"/>
            <a:chOff x="2246413" y="2887988"/>
            <a:chExt cx="804664" cy="775010"/>
          </a:xfrm>
        </p:grpSpPr>
        <p:cxnSp>
          <p:nvCxnSpPr>
            <p:cNvPr id="28" name="Straight Connector 27"/>
            <p:cNvCxnSpPr/>
            <p:nvPr/>
          </p:nvCxnSpPr>
          <p:spPr bwMode="auto">
            <a:xfrm>
              <a:off x="2583025" y="3069341"/>
              <a:ext cx="0" cy="35124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2460155" y="3420588"/>
              <a:ext cx="245739" cy="2424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 CE" pitchFamily="34" charset="0"/>
                </a:rPr>
                <a:t>2</a:t>
              </a:r>
            </a:p>
          </p:txBody>
        </p:sp>
        <p:sp>
          <p:nvSpPr>
            <p:cNvPr id="30" name="Left Bracket 29"/>
            <p:cNvSpPr/>
            <p:nvPr/>
          </p:nvSpPr>
          <p:spPr bwMode="auto">
            <a:xfrm rot="16200000">
              <a:off x="2558735" y="2575666"/>
              <a:ext cx="180019" cy="804664"/>
            </a:xfrm>
            <a:prstGeom prst="leftBracket">
              <a:avLst>
                <a:gd name="adj" fmla="val 22349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CE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641029" y="1888314"/>
            <a:ext cx="804664" cy="775010"/>
            <a:chOff x="2735425" y="2972584"/>
            <a:chExt cx="804664" cy="775010"/>
          </a:xfrm>
        </p:grpSpPr>
        <p:cxnSp>
          <p:nvCxnSpPr>
            <p:cNvPr id="51" name="Straight Connector 50"/>
            <p:cNvCxnSpPr/>
            <p:nvPr/>
          </p:nvCxnSpPr>
          <p:spPr bwMode="auto">
            <a:xfrm>
              <a:off x="3072037" y="3153937"/>
              <a:ext cx="0" cy="35124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2949167" y="3505184"/>
              <a:ext cx="245739" cy="2424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1600" b="0" i="0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 CE" pitchFamily="34" charset="0"/>
                </a:rPr>
                <a:t>3</a:t>
              </a:r>
            </a:p>
          </p:txBody>
        </p:sp>
        <p:sp>
          <p:nvSpPr>
            <p:cNvPr id="53" name="Left Bracket 52"/>
            <p:cNvSpPr/>
            <p:nvPr/>
          </p:nvSpPr>
          <p:spPr bwMode="auto">
            <a:xfrm rot="16200000">
              <a:off x="3047747" y="2660262"/>
              <a:ext cx="180019" cy="804664"/>
            </a:xfrm>
            <a:prstGeom prst="leftBracket">
              <a:avLst>
                <a:gd name="adj" fmla="val 22349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1200" b="0" i="0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CE" pitchFamily="34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119805" y="1918538"/>
            <a:ext cx="804664" cy="775010"/>
            <a:chOff x="3224808" y="2887988"/>
            <a:chExt cx="804664" cy="775010"/>
          </a:xfrm>
        </p:grpSpPr>
        <p:cxnSp>
          <p:nvCxnSpPr>
            <p:cNvPr id="54" name="Straight Connector 53"/>
            <p:cNvCxnSpPr/>
            <p:nvPr/>
          </p:nvCxnSpPr>
          <p:spPr bwMode="auto">
            <a:xfrm>
              <a:off x="3561420" y="3069341"/>
              <a:ext cx="0" cy="35124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 bwMode="auto">
            <a:xfrm>
              <a:off x="3438550" y="3420588"/>
              <a:ext cx="245739" cy="2424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 CE" pitchFamily="34" charset="0"/>
                </a:rPr>
                <a:t>4</a:t>
              </a:r>
            </a:p>
          </p:txBody>
        </p:sp>
        <p:sp>
          <p:nvSpPr>
            <p:cNvPr id="56" name="Left Bracket 55"/>
            <p:cNvSpPr/>
            <p:nvPr/>
          </p:nvSpPr>
          <p:spPr bwMode="auto">
            <a:xfrm rot="16200000">
              <a:off x="3537130" y="2575666"/>
              <a:ext cx="180019" cy="804664"/>
            </a:xfrm>
            <a:prstGeom prst="leftBracket">
              <a:avLst>
                <a:gd name="adj" fmla="val 22349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CE" pitchFamily="34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63832" y="1920524"/>
            <a:ext cx="804664" cy="775010"/>
            <a:chOff x="3684289" y="2972180"/>
            <a:chExt cx="804664" cy="775010"/>
          </a:xfrm>
        </p:grpSpPr>
        <p:cxnSp>
          <p:nvCxnSpPr>
            <p:cNvPr id="57" name="Straight Connector 56"/>
            <p:cNvCxnSpPr/>
            <p:nvPr/>
          </p:nvCxnSpPr>
          <p:spPr bwMode="auto">
            <a:xfrm>
              <a:off x="4020901" y="3153533"/>
              <a:ext cx="0" cy="35124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 bwMode="auto">
            <a:xfrm>
              <a:off x="3898031" y="3504780"/>
              <a:ext cx="245739" cy="2424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 CE" pitchFamily="34" charset="0"/>
                </a:rPr>
                <a:t>5</a:t>
              </a:r>
            </a:p>
          </p:txBody>
        </p:sp>
        <p:sp>
          <p:nvSpPr>
            <p:cNvPr id="59" name="Left Bracket 58"/>
            <p:cNvSpPr/>
            <p:nvPr/>
          </p:nvSpPr>
          <p:spPr bwMode="auto">
            <a:xfrm rot="16200000">
              <a:off x="3996611" y="2659858"/>
              <a:ext cx="180019" cy="804664"/>
            </a:xfrm>
            <a:prstGeom prst="leftBracket">
              <a:avLst>
                <a:gd name="adj" fmla="val 22349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CE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091319" y="1920524"/>
            <a:ext cx="936103" cy="872173"/>
            <a:chOff x="4232921" y="2972178"/>
            <a:chExt cx="936103" cy="872173"/>
          </a:xfrm>
        </p:grpSpPr>
        <p:cxnSp>
          <p:nvCxnSpPr>
            <p:cNvPr id="60" name="Straight Connector 59"/>
            <p:cNvCxnSpPr/>
            <p:nvPr/>
          </p:nvCxnSpPr>
          <p:spPr bwMode="auto">
            <a:xfrm>
              <a:off x="4641540" y="3250694"/>
              <a:ext cx="0" cy="35124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 bwMode="auto">
            <a:xfrm>
              <a:off x="4518670" y="3601941"/>
              <a:ext cx="245739" cy="2424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 CE" pitchFamily="34" charset="0"/>
                </a:rPr>
                <a:t>6</a:t>
              </a:r>
            </a:p>
          </p:txBody>
        </p:sp>
        <p:sp>
          <p:nvSpPr>
            <p:cNvPr id="62" name="Left Bracket 61"/>
            <p:cNvSpPr/>
            <p:nvPr/>
          </p:nvSpPr>
          <p:spPr bwMode="auto">
            <a:xfrm rot="16200000">
              <a:off x="4562382" y="2642717"/>
              <a:ext cx="277181" cy="936103"/>
            </a:xfrm>
            <a:prstGeom prst="leftBracket">
              <a:avLst>
                <a:gd name="adj" fmla="val 168861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CE" pitchFamily="34" charset="0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778508" y="1946533"/>
            <a:ext cx="873844" cy="775010"/>
            <a:chOff x="4871246" y="2977998"/>
            <a:chExt cx="873844" cy="775010"/>
          </a:xfrm>
        </p:grpSpPr>
        <p:cxnSp>
          <p:nvCxnSpPr>
            <p:cNvPr id="63" name="Straight Connector 62"/>
            <p:cNvCxnSpPr/>
            <p:nvPr/>
          </p:nvCxnSpPr>
          <p:spPr bwMode="auto">
            <a:xfrm>
              <a:off x="5207858" y="3159351"/>
              <a:ext cx="0" cy="35124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 bwMode="auto">
            <a:xfrm>
              <a:off x="5084988" y="3510598"/>
              <a:ext cx="245739" cy="24241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hr-HR" sz="16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Arial CE" pitchFamily="34" charset="0"/>
                </a:rPr>
                <a:t>7</a:t>
              </a:r>
            </a:p>
          </p:txBody>
        </p:sp>
        <p:sp>
          <p:nvSpPr>
            <p:cNvPr id="65" name="Left Bracket 64"/>
            <p:cNvSpPr/>
            <p:nvPr/>
          </p:nvSpPr>
          <p:spPr bwMode="auto">
            <a:xfrm rot="16200000">
              <a:off x="5218158" y="2631086"/>
              <a:ext cx="180019" cy="873844"/>
            </a:xfrm>
            <a:prstGeom prst="leftBracket">
              <a:avLst>
                <a:gd name="adj" fmla="val 24270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r-H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CE" pitchFamily="34" charset="0"/>
              </a:endParaRPr>
            </a:p>
          </p:txBody>
        </p:sp>
      </p:grpSp>
      <p:sp>
        <p:nvSpPr>
          <p:cNvPr id="81" name="TextBox 80"/>
          <p:cNvSpPr txBox="1"/>
          <p:nvPr/>
        </p:nvSpPr>
        <p:spPr>
          <a:xfrm>
            <a:off x="2108684" y="3150454"/>
            <a:ext cx="40233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/>
              <a:t>0</a:t>
            </a:r>
            <a:endParaRPr lang="hr-HR" sz="2800" dirty="0"/>
          </a:p>
        </p:txBody>
      </p:sp>
      <p:sp>
        <p:nvSpPr>
          <p:cNvPr id="85" name="TextBox 84"/>
          <p:cNvSpPr txBox="1"/>
          <p:nvPr/>
        </p:nvSpPr>
        <p:spPr>
          <a:xfrm>
            <a:off x="3072478" y="3141316"/>
            <a:ext cx="40233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/>
              <a:t>1</a:t>
            </a:r>
            <a:endParaRPr lang="hr-HR" sz="2800" dirty="0"/>
          </a:p>
        </p:txBody>
      </p:sp>
      <p:sp>
        <p:nvSpPr>
          <p:cNvPr id="86" name="TextBox 85"/>
          <p:cNvSpPr txBox="1"/>
          <p:nvPr/>
        </p:nvSpPr>
        <p:spPr>
          <a:xfrm>
            <a:off x="2583466" y="3144608"/>
            <a:ext cx="40233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/>
              <a:t>1</a:t>
            </a:r>
            <a:endParaRPr lang="hr-HR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3574467" y="3127800"/>
            <a:ext cx="402332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/>
              <a:t>0</a:t>
            </a:r>
            <a:endParaRPr lang="hr-HR" sz="2800" dirty="0"/>
          </a:p>
        </p:txBody>
      </p:sp>
      <p:sp>
        <p:nvSpPr>
          <p:cNvPr id="88" name="TextBox 87"/>
          <p:cNvSpPr txBox="1"/>
          <p:nvPr/>
        </p:nvSpPr>
        <p:spPr>
          <a:xfrm>
            <a:off x="4095456" y="3127495"/>
            <a:ext cx="585193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>
                <a:solidFill>
                  <a:schemeClr val="accent2"/>
                </a:solidFill>
              </a:rPr>
              <a:t>2</a:t>
            </a:r>
            <a:endParaRPr lang="hr-HR" sz="2800" dirty="0">
              <a:solidFill>
                <a:schemeClr val="accent2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778508" y="3155612"/>
            <a:ext cx="585193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>
                <a:solidFill>
                  <a:schemeClr val="accent2"/>
                </a:solidFill>
              </a:rPr>
              <a:t>4</a:t>
            </a:r>
            <a:endParaRPr lang="hr-HR" sz="2800" dirty="0">
              <a:solidFill>
                <a:schemeClr val="accent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386702" y="3151672"/>
            <a:ext cx="864096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 smtClean="0">
                <a:solidFill>
                  <a:schemeClr val="accent2"/>
                </a:solidFill>
              </a:rPr>
              <a:t>6</a:t>
            </a:r>
            <a:endParaRPr lang="hr-HR" sz="2800" dirty="0">
              <a:solidFill>
                <a:schemeClr val="accent2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33220" y="2693853"/>
            <a:ext cx="248427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dirty="0" smtClean="0">
                <a:solidFill>
                  <a:schemeClr val="accent2"/>
                </a:solidFill>
              </a:rPr>
              <a:t>D[2] = ab</a:t>
            </a:r>
            <a:endParaRPr lang="hr-HR" sz="1800" dirty="0">
              <a:solidFill>
                <a:schemeClr val="accent2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933220" y="3060202"/>
            <a:ext cx="248427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dirty="0" smtClean="0">
                <a:solidFill>
                  <a:schemeClr val="accent2"/>
                </a:solidFill>
              </a:rPr>
              <a:t>D[3] = bb</a:t>
            </a:r>
            <a:endParaRPr lang="hr-HR" sz="1800" dirty="0">
              <a:solidFill>
                <a:schemeClr val="accent2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933220" y="3433258"/>
            <a:ext cx="2484275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dirty="0" smtClean="0">
                <a:solidFill>
                  <a:schemeClr val="accent2"/>
                </a:solidFill>
              </a:rPr>
              <a:t>D[4] = ba</a:t>
            </a:r>
            <a:endParaRPr lang="hr-HR" sz="1800" dirty="0">
              <a:solidFill>
                <a:schemeClr val="accent2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933220" y="3825044"/>
            <a:ext cx="248427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dirty="0" smtClean="0">
                <a:solidFill>
                  <a:schemeClr val="accent2"/>
                </a:solidFill>
              </a:rPr>
              <a:t>D[5] = aa</a:t>
            </a:r>
            <a:endParaRPr lang="hr-HR" sz="1800" dirty="0">
              <a:solidFill>
                <a:schemeClr val="accent2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041232" y="4185084"/>
            <a:ext cx="237626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dirty="0" smtClean="0">
                <a:solidFill>
                  <a:schemeClr val="accent2"/>
                </a:solidFill>
              </a:rPr>
              <a:t>D[6] = abb</a:t>
            </a:r>
            <a:endParaRPr lang="hr-HR" sz="1800" dirty="0">
              <a:solidFill>
                <a:schemeClr val="accent2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041232" y="4545124"/>
            <a:ext cx="237500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dirty="0" smtClean="0">
                <a:solidFill>
                  <a:schemeClr val="accent2"/>
                </a:solidFill>
              </a:rPr>
              <a:t>D[7] = baa</a:t>
            </a:r>
            <a:endParaRPr lang="hr-HR" sz="1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5" grpId="0"/>
      <p:bldP spid="96" grpId="0"/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Konačno rješenje zadatka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742950" y="1412875"/>
            <a:ext cx="8420100" cy="4824413"/>
          </a:xfrm>
        </p:spPr>
        <p:txBody>
          <a:bodyPr/>
          <a:lstStyle/>
          <a:p>
            <a:r>
              <a:rPr lang="hr-HR" dirty="0" smtClean="0"/>
              <a:t>Ulazna poruka</a:t>
            </a:r>
            <a:r>
              <a:rPr lang="hr-HR" dirty="0"/>
              <a:t>: </a:t>
            </a:r>
            <a:r>
              <a:rPr lang="hr-HR" dirty="0" smtClean="0"/>
              <a:t>          0   </a:t>
            </a:r>
            <a:r>
              <a:rPr lang="hr-HR" dirty="0"/>
              <a:t>1   1   0    2     4     6</a:t>
            </a:r>
          </a:p>
          <a:p>
            <a:r>
              <a:rPr lang="hr-HR" dirty="0" smtClean="0"/>
              <a:t>Dekodirana poruka:    a   b   b   a   ab   ba  abb</a:t>
            </a:r>
          </a:p>
          <a:p>
            <a:pPr marL="0" indent="0">
              <a:buNone/>
            </a:pPr>
            <a:endParaRPr lang="hr-HR" sz="2000" dirty="0" smtClean="0"/>
          </a:p>
        </p:txBody>
      </p:sp>
      <p:sp>
        <p:nvSpPr>
          <p:cNvPr id="71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22B9D-DF9A-44E8-BD64-2964B6A987DD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R-ZTE">
  <a:themeElements>
    <a:clrScheme name="FER-Z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FER-ZTE">
      <a:majorFont>
        <a:latin typeface="Arial CE"/>
        <a:ea typeface=""/>
        <a:cs typeface=""/>
      </a:majorFont>
      <a:minorFont>
        <a:latin typeface="Arial 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CE" pitchFamily="34" charset="0"/>
          </a:defRPr>
        </a:defPPr>
      </a:lstStyle>
    </a:lnDef>
  </a:objectDefaults>
  <a:extraClrSchemeLst>
    <a:extraClrScheme>
      <a:clrScheme name="FER-Z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ER-Z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ER-Z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8170</TotalTime>
  <Words>872</Words>
  <Application>Microsoft Office PowerPoint</Application>
  <PresentationFormat>A4 Paper (210x297 mm)</PresentationFormat>
  <Paragraphs>126</Paragraphs>
  <Slides>6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FER-ZTE</vt:lpstr>
      <vt:lpstr>Picture</vt:lpstr>
      <vt:lpstr>Domaća zadaća iz predmeta “Teorija informacije”  ak. godina 2011./2012.  Studenti podgrupe:  Mateja Novak Anja Gabor David Markešić Domagoj Mihalić  Datum zadavanja zadatka: 25.10.2011.</vt:lpstr>
      <vt:lpstr>Tekst zadatka</vt:lpstr>
      <vt:lpstr>Postupak rješavanja – opis</vt:lpstr>
      <vt:lpstr>Postupak rješavanja – dekodiranje</vt:lpstr>
      <vt:lpstr>Postupak rješavanja – provjera kodiranjem</vt:lpstr>
      <vt:lpstr>Konačno rješenje zadatka</vt:lpstr>
    </vt:vector>
  </TitlesOfParts>
  <Company>MIRALab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 en sciences de la communication et des medias</dc:title>
  <dc:creator>Igor-Sunday Pandzic</dc:creator>
  <cp:lastModifiedBy>Mateja Novak</cp:lastModifiedBy>
  <cp:revision>681</cp:revision>
  <cp:lastPrinted>1999-11-21T14:51:04Z</cp:lastPrinted>
  <dcterms:created xsi:type="dcterms:W3CDTF">1999-09-14T12:56:42Z</dcterms:created>
  <dcterms:modified xsi:type="dcterms:W3CDTF">2011-11-01T19:07:26Z</dcterms:modified>
</cp:coreProperties>
</file>