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8" r:id="rId3"/>
    <p:sldId id="302" r:id="rId4"/>
    <p:sldId id="321" r:id="rId5"/>
    <p:sldId id="322" r:id="rId6"/>
    <p:sldId id="323" r:id="rId7"/>
    <p:sldId id="324" r:id="rId8"/>
    <p:sldId id="320" r:id="rId9"/>
  </p:sldIdLst>
  <p:sldSz cx="9906000" cy="6858000" type="A4"/>
  <p:notesSz cx="6781800" cy="9926638"/>
  <p:defaultTextStyle>
    <a:defPPr>
      <a:defRPr lang="en-US"/>
    </a:defPPr>
    <a:lvl1pPr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1pPr>
    <a:lvl2pPr marL="4572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2pPr>
    <a:lvl3pPr marL="9144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3pPr>
    <a:lvl4pPr marL="13716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4pPr>
    <a:lvl5pPr marL="18288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azant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A74FE"/>
    <a:srgbClr val="1A06AC"/>
    <a:srgbClr val="0033CC"/>
    <a:srgbClr val="FFFFFF"/>
    <a:srgbClr val="808080"/>
    <a:srgbClr val="660033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47" autoAdjust="0"/>
    <p:restoredTop sz="73180" autoAdjust="0"/>
  </p:normalViewPr>
  <p:slideViewPr>
    <p:cSldViewPr>
      <p:cViewPr varScale="1">
        <p:scale>
          <a:sx n="78" d="100"/>
          <a:sy n="78" d="100"/>
        </p:scale>
        <p:origin x="-1194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38" y="-102"/>
      </p:cViewPr>
      <p:guideLst>
        <p:guide orient="horz" pos="3127"/>
        <p:guide pos="213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10-11T11:09:38.489" idx="1">
    <p:pos x="4769" y="3600"/>
    <p:text>Datum zadatka je datum kad ste primili poruku s tekstom zadatka.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8163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5746D524-A2C7-4097-ADCF-4AFA4AC83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0088" y="741363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16463"/>
            <a:ext cx="4975225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8163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EC7A320-A1CC-46C5-A7CF-0BB8BEE0A7E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BB8BE-4960-4B41-8BA7-BEC32C8A862A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439A7-4A6C-44BB-9F72-D9ECE84A5E76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smtClean="0"/>
              <a:t>Teorija informacije je temeljna matematička teorija koja se bavi problemima komunikacije u</a:t>
            </a:r>
          </a:p>
          <a:p>
            <a:r>
              <a:rPr lang="hr-HR" smtClean="0"/>
              <a:t>smislu prijenosa informacije iz jedne točke (izvor) u drugu (odredište), kao što to prikazuje Slika</a:t>
            </a:r>
          </a:p>
          <a:p>
            <a:r>
              <a:rPr lang="hr-HR" smtClean="0"/>
              <a:t>1.1. Općenito, prijenos informacije želimo izvršiti:</a:t>
            </a:r>
          </a:p>
          <a:p>
            <a:r>
              <a:rPr lang="hr-HR" smtClean="0"/>
              <a:t>• što brže,</a:t>
            </a:r>
          </a:p>
          <a:p>
            <a:r>
              <a:rPr lang="hr-HR" smtClean="0"/>
              <a:t>• što točnije,</a:t>
            </a:r>
          </a:p>
          <a:p>
            <a:r>
              <a:rPr lang="hr-HR" smtClean="0"/>
              <a:t>• uz što manje utrošene energije,</a:t>
            </a:r>
          </a:p>
          <a:p>
            <a:r>
              <a:rPr lang="hr-HR" smtClean="0"/>
              <a:t>• usprkos neizbježnim smetnjama u sustavu prijenosa,</a:t>
            </a:r>
          </a:p>
          <a:p>
            <a:r>
              <a:rPr lang="hr-HR" smtClean="0"/>
              <a:t>• te ponekad uz prikrivanje i zaštitu od zlouporabe.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475D7-C5AA-4A36-A702-06B67267B8A0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000" smtClean="0"/>
              <a:t>Teorija informacije postavlja teoretske osnove za postizanje navedenih ciljeva time što daje</a:t>
            </a:r>
          </a:p>
          <a:p>
            <a:r>
              <a:rPr lang="hr-HR" altLang="zh-CN" sz="1000" smtClean="0"/>
              <a:t>definiciju komunikacijskog sustava i mjere za količinu informacije koja protječe kroz taj sustav,</a:t>
            </a:r>
          </a:p>
          <a:p>
            <a:r>
              <a:rPr lang="hr-HR" altLang="zh-CN" sz="1000" smtClean="0"/>
              <a:t>te izračunava teoretske granice učinkovitog kodiranja i prijenosa informacije. Konkretnije,</a:t>
            </a:r>
          </a:p>
          <a:p>
            <a:r>
              <a:rPr lang="hr-HR" altLang="zh-CN" sz="1000" smtClean="0"/>
              <a:t>jezgreni teoremi daju nam granicu moguće kompresije informacije bez gubitaka, granicu brzine</a:t>
            </a:r>
          </a:p>
          <a:p>
            <a:r>
              <a:rPr lang="hr-HR" altLang="zh-CN" sz="1000" smtClean="0"/>
              <a:t>prijenosa informacije kanalom sa ili bez smetnji, te ovisnost moguće brzine prijenosa informacije</a:t>
            </a:r>
          </a:p>
          <a:p>
            <a:r>
              <a:rPr lang="hr-HR" altLang="zh-CN" sz="1000" smtClean="0"/>
              <a:t>o odnosu snaga signala i šuma u određenim uvjetima. Teorija informacije se u osnovi bavi</a:t>
            </a:r>
          </a:p>
          <a:p>
            <a:r>
              <a:rPr lang="hr-HR" altLang="zh-CN" sz="1000" smtClean="0"/>
              <a:t>prijenosom informacije, no jasno je da kompresija podataka predstavlja važnu osnovu i za</a:t>
            </a:r>
          </a:p>
          <a:p>
            <a:r>
              <a:rPr lang="hr-HR" altLang="zh-CN" sz="1000" smtClean="0"/>
              <a:t>pohranu, tj. spremanje podataka.</a:t>
            </a:r>
          </a:p>
          <a:p>
            <a:r>
              <a:rPr lang="hr-HR" altLang="zh-CN" sz="1000" smtClean="0"/>
              <a:t>Premda teorija informacije u svojoj osnovi ne daje praktična rješenja za dostizanje granica koje</a:t>
            </a:r>
          </a:p>
          <a:p>
            <a:r>
              <a:rPr lang="hr-HR" altLang="zh-CN" sz="1000" smtClean="0"/>
              <a:t>postavlja, postavljene teoretske osnove su neophodan i ključan korak prema praktičnom</a:t>
            </a:r>
          </a:p>
          <a:p>
            <a:r>
              <a:rPr lang="hr-HR" altLang="zh-CN" sz="1000" smtClean="0"/>
              <a:t>rješavanju tih problema. Ova knjiga predstavlja uvod ne samo u jezgrena pitanja teorije</a:t>
            </a:r>
          </a:p>
          <a:p>
            <a:r>
              <a:rPr lang="hr-HR" altLang="zh-CN" sz="1000" smtClean="0"/>
              <a:t>informacije, nego i u područja koja na ovim osnovama rješavaju probleme komunikacije na</a:t>
            </a:r>
          </a:p>
          <a:p>
            <a:r>
              <a:rPr lang="hr-HR" altLang="zh-CN" sz="1000" smtClean="0"/>
              <a:t>praktične načine, a to su prvenstveno učinkovito kodiranje podataka (kompresija), te zaštitno</a:t>
            </a:r>
          </a:p>
          <a:p>
            <a:r>
              <a:rPr lang="hr-HR" altLang="zh-CN" sz="1000" smtClean="0"/>
              <a:t>kodiranje podataka (ispravljanje pogrešaka nastalih zbog smetnji).</a:t>
            </a:r>
          </a:p>
          <a:p>
            <a:endParaRPr lang="hr-HR" sz="10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29698" name="Picture" r:id="rId3" imgW="708104" imgH="1156204" progId="Word.Picture.8">
              <p:embed/>
            </p:oleObj>
          </a:graphicData>
        </a:graphic>
      </p:graphicFrame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i="1">
                <a:latin typeface="Times New Roman CE" pitchFamily="18" charset="0"/>
              </a:defRPr>
            </a:lvl1pPr>
          </a:lstStyle>
          <a:p>
            <a:endParaRPr lang="en-GB"/>
          </a:p>
          <a:p>
            <a:endParaRPr lang="en-GB"/>
          </a:p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48F32-EC0F-4FD2-A8AC-BD7630F49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4838" y="0"/>
            <a:ext cx="2208212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0"/>
            <a:ext cx="647223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B428D-185F-4450-879B-F6BA23B8B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33F95-F643-4C2C-AABE-BD0F784F2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2F6B4-E8F9-42C1-8DFF-92530D963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5D194-CDCF-4C6E-89E1-06B95F3A0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EDCD7-0797-4B82-87B7-0B7C8F924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0910-9FF4-4552-9051-A6F241D3D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5ED89-1B26-4739-BF6C-27BFA2764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3DE3F-0C33-49F2-BBF9-A88AB113A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7D3AA-165F-481C-969B-C83219AA2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524000"/>
            <a:ext cx="8420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4980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54982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graphicFrame>
        <p:nvGraphicFramePr>
          <p:cNvPr id="1026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1026" name="Picture" r:id="rId14" imgW="708104" imgH="1156204" progId="Word.Picture.8">
              <p:embed/>
            </p:oleObj>
          </a:graphicData>
        </a:graphic>
      </p:graphicFrame>
      <p:sp>
        <p:nvSpPr>
          <p:cNvPr id="254984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477000"/>
            <a:ext cx="1295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5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77000"/>
            <a:ext cx="571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Teorija informacije / o predmetu</a:t>
            </a:r>
          </a:p>
        </p:txBody>
      </p:sp>
      <p:sp>
        <p:nvSpPr>
          <p:cNvPr id="254986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7388" y="6477000"/>
            <a:ext cx="8366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66DA3423-3B20-4470-9FAB-50A8D6303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¨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&lt;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=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8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2950" y="1143000"/>
            <a:ext cx="84201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hr-HR" sz="3200" dirty="0" smtClean="0"/>
              <a:t>Domaća zadaća iz predmeta</a:t>
            </a:r>
            <a:br>
              <a:rPr lang="hr-HR" sz="3200" dirty="0" smtClean="0"/>
            </a:br>
            <a:r>
              <a:rPr lang="hr-HR" sz="3200" dirty="0" smtClean="0"/>
              <a:t>“Teorija informacije”</a:t>
            </a:r>
            <a:r>
              <a:rPr lang="hr-HR" dirty="0" smtClean="0">
                <a:latin typeface="Arial" charset="0"/>
              </a:rPr>
              <a:t/>
            </a:r>
            <a:br>
              <a:rPr lang="hr-HR" dirty="0" smtClean="0">
                <a:latin typeface="Arial" charset="0"/>
              </a:rPr>
            </a:br>
            <a:r>
              <a:rPr lang="hr-HR" sz="2800" dirty="0" smtClean="0"/>
              <a:t/>
            </a:r>
            <a:br>
              <a:rPr lang="hr-HR" sz="2800" dirty="0" smtClean="0"/>
            </a:br>
            <a:r>
              <a:rPr lang="hr-HR" sz="2400" dirty="0" smtClean="0"/>
              <a:t>ak. godina 20</a:t>
            </a:r>
            <a:r>
              <a:rPr lang="hr-HR" sz="2400" dirty="0" smtClean="0">
                <a:latin typeface="Arial" charset="0"/>
              </a:rPr>
              <a:t>11</a:t>
            </a:r>
            <a:r>
              <a:rPr lang="hr-HR" sz="2400" dirty="0" smtClean="0"/>
              <a:t>./2012.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Studenti podgrupe: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Tomislav Pracaić</a:t>
            </a:r>
            <a:br>
              <a:rPr lang="hr-HR" sz="2400" dirty="0" smtClean="0"/>
            </a:br>
            <a:r>
              <a:rPr lang="hr-HR" sz="2400" dirty="0" smtClean="0"/>
              <a:t>Ivan Rep</a:t>
            </a:r>
            <a:br>
              <a:rPr lang="hr-HR" sz="2400" dirty="0" smtClean="0"/>
            </a:br>
            <a:r>
              <a:rPr lang="hr-HR" sz="2400" dirty="0" smtClean="0"/>
              <a:t>Marina Mašić</a:t>
            </a:r>
            <a:br>
              <a:rPr lang="hr-HR" sz="2400" dirty="0" smtClean="0"/>
            </a:br>
            <a:r>
              <a:rPr lang="hr-HR" sz="2400" dirty="0" smtClean="0"/>
              <a:t>Paulina Dučkić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Datum zadavanja zadatka: 13.12.2011.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8F0ED8-F0E9-4D5F-A6CC-E8A67083A04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16496" y="0"/>
            <a:ext cx="8420100" cy="1143000"/>
          </a:xfrm>
        </p:spPr>
        <p:txBody>
          <a:bodyPr/>
          <a:lstStyle/>
          <a:p>
            <a:r>
              <a:rPr lang="hr-HR" sz="2400" b="1" dirty="0" smtClean="0">
                <a:latin typeface="Times New Roman" pitchFamily="18" charset="0"/>
                <a:cs typeface="Times New Roman" pitchFamily="18" charset="0"/>
              </a:rPr>
              <a:t>Zadatak: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42950" y="4221088"/>
            <a:ext cx="8420100" cy="2160240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hr-HR" sz="2000" dirty="0" smtClean="0">
                <a:latin typeface="Times New Roman" pitchFamily="18" charset="0"/>
                <a:cs typeface="Times New Roman" pitchFamily="18" charset="0"/>
              </a:rPr>
              <a:t>Pokažite da su </a:t>
            </a:r>
            <a:r>
              <a:rPr lang="hr-HR" sz="20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r-HR" sz="20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hr-HR" sz="2000" dirty="0" smtClean="0">
                <a:latin typeface="Times New Roman" pitchFamily="18" charset="0"/>
                <a:cs typeface="Times New Roman" pitchFamily="18" charset="0"/>
              </a:rPr>
              <a:t>= [0010011] i </a:t>
            </a:r>
            <a:r>
              <a:rPr lang="hr-HR" sz="20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r-HR" sz="20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hr-HR" sz="2000" dirty="0" smtClean="0">
                <a:latin typeface="Times New Roman" pitchFamily="18" charset="0"/>
                <a:cs typeface="Times New Roman" pitchFamily="18" charset="0"/>
              </a:rPr>
              <a:t>= [0001111] kodne riječi koda </a:t>
            </a:r>
            <a:r>
              <a:rPr lang="hr-HR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hr-HR" sz="2000" dirty="0" smtClean="0">
                <a:latin typeface="Times New Roman" pitchFamily="18" charset="0"/>
                <a:cs typeface="Times New Roman" pitchFamily="18" charset="0"/>
              </a:rPr>
              <a:t> i odredite Hammingovu udaljenost između njih.</a:t>
            </a:r>
          </a:p>
          <a:p>
            <a:pPr marL="514350" indent="-514350">
              <a:buFont typeface="+mj-lt"/>
              <a:buAutoNum type="arabicPeriod"/>
            </a:pPr>
            <a:r>
              <a:rPr lang="hr-HR" sz="2000" dirty="0" smtClean="0">
                <a:latin typeface="Times New Roman" pitchFamily="18" charset="0"/>
                <a:cs typeface="Times New Roman" pitchFamily="18" charset="0"/>
              </a:rPr>
              <a:t>Neka je poslana kodna riječ </a:t>
            </a:r>
            <a:r>
              <a:rPr lang="hr-HR" sz="20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r-HR" sz="2000" dirty="0" smtClean="0">
                <a:latin typeface="Times New Roman" pitchFamily="18" charset="0"/>
                <a:cs typeface="Times New Roman" pitchFamily="18" charset="0"/>
              </a:rPr>
              <a:t> i neka je primljena kodna riječ </a:t>
            </a:r>
            <a:r>
              <a:rPr lang="hr-HR" sz="20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r-HR" sz="2000" dirty="0" smtClean="0">
                <a:latin typeface="Times New Roman" pitchFamily="18" charset="0"/>
                <a:cs typeface="Times New Roman" pitchFamily="18" charset="0"/>
              </a:rPr>
              <a:t>’ = </a:t>
            </a:r>
            <a:r>
              <a:rPr lang="hr-HR" sz="20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r-HR" sz="20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hr-HR" sz="2000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hr-HR" sz="2000" dirty="0" smtClean="0">
                <a:latin typeface="Times New Roman" pitchFamily="18" charset="0"/>
                <a:cs typeface="Times New Roman" pitchFamily="18" charset="0"/>
              </a:rPr>
              <a:t>. Dokažite da sindrom </a:t>
            </a:r>
            <a:r>
              <a:rPr lang="hr-HR" sz="20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hr-HR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hr-HR" sz="20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r-HR" sz="2000" dirty="0" smtClean="0">
                <a:latin typeface="Times New Roman" pitchFamily="18" charset="0"/>
                <a:cs typeface="Times New Roman" pitchFamily="18" charset="0"/>
              </a:rPr>
              <a:t>’·</a:t>
            </a:r>
            <a:r>
              <a:rPr lang="hr-HR" sz="20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hr-HR" sz="2000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hr-HR" sz="2000" dirty="0" smtClean="0">
                <a:latin typeface="Times New Roman" pitchFamily="18" charset="0"/>
                <a:cs typeface="Times New Roman" pitchFamily="18" charset="0"/>
              </a:rPr>
              <a:t> jedino ovisi o vektoru pogreške </a:t>
            </a:r>
            <a:r>
              <a:rPr lang="hr-HR" sz="2000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hr-HR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hr-HR" sz="2000" dirty="0" smtClean="0">
                <a:latin typeface="Times New Roman" pitchFamily="18" charset="0"/>
                <a:cs typeface="Times New Roman" pitchFamily="18" charset="0"/>
              </a:rPr>
              <a:t>Ispišite sve sindrome za sve moguće vektore pogreške čija je težina ≤ 1.</a:t>
            </a:r>
          </a:p>
          <a:p>
            <a:pPr marL="514350" indent="-514350">
              <a:buFont typeface="+mj-lt"/>
              <a:buAutoNum type="arabicPeriod"/>
            </a:pPr>
            <a:endParaRPr lang="hr-HR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endParaRPr lang="hr-HR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hr-HR" dirty="0"/>
          </a:p>
        </p:txBody>
      </p:sp>
      <p:sp>
        <p:nvSpPr>
          <p:cNvPr id="11" name="TextBox 10"/>
          <p:cNvSpPr txBox="1"/>
          <p:nvPr/>
        </p:nvSpPr>
        <p:spPr>
          <a:xfrm>
            <a:off x="776536" y="1700808"/>
            <a:ext cx="7992888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b="1" dirty="0" smtClean="0">
                <a:latin typeface="Times New Roman" pitchFamily="18" charset="0"/>
                <a:cs typeface="Times New Roman" pitchFamily="18" charset="0"/>
              </a:rPr>
              <a:t>Dan je </a:t>
            </a:r>
            <a:r>
              <a:rPr lang="hr-HR" sz="2800" b="1" dirty="0" smtClean="0">
                <a:latin typeface="Times New Roman" pitchFamily="18" charset="0"/>
                <a:cs typeface="Times New Roman" pitchFamily="18" charset="0"/>
              </a:rPr>
              <a:t>Hammingov </a:t>
            </a:r>
            <a:r>
              <a:rPr lang="pt-BR" sz="28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hr-HR" sz="2800" b="1" dirty="0" smtClean="0">
                <a:latin typeface="Times New Roman" pitchFamily="18" charset="0"/>
                <a:cs typeface="Times New Roman" pitchFamily="18" charset="0"/>
              </a:rPr>
              <a:t>ô</a:t>
            </a:r>
            <a:r>
              <a:rPr lang="pt-BR" sz="2800" b="1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pt-BR" sz="2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pt-BR" sz="2800" b="1" dirty="0" smtClean="0">
                <a:latin typeface="Times New Roman" pitchFamily="18" charset="0"/>
                <a:cs typeface="Times New Roman" pitchFamily="18" charset="0"/>
              </a:rPr>
              <a:t> s matricom provjere pariteta H</a:t>
            </a:r>
            <a:r>
              <a:rPr lang="hr-HR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hr-HR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747963" y="2420938"/>
          <a:ext cx="3906837" cy="1416050"/>
        </p:xfrm>
        <a:graphic>
          <a:graphicData uri="http://schemas.openxmlformats.org/presentationml/2006/ole">
            <p:oleObj spid="_x0000_s35843" name="Equation" r:id="rId4" imgW="180324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46FE77-AAE0-44C5-9B85-1C3BE9727183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188640"/>
            <a:ext cx="8420100" cy="1143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hr-HR" sz="2400" b="1" dirty="0" smtClean="0">
                <a:latin typeface="Times New Roman" pitchFamily="18" charset="0"/>
                <a:cs typeface="Times New Roman" pitchFamily="18" charset="0"/>
              </a:rPr>
              <a:t>Pokažite da su c</a:t>
            </a:r>
            <a:r>
              <a:rPr lang="hr-HR" sz="2400" b="1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hr-HR" sz="2400" b="1" dirty="0" smtClean="0">
                <a:latin typeface="Times New Roman" pitchFamily="18" charset="0"/>
                <a:cs typeface="Times New Roman" pitchFamily="18" charset="0"/>
              </a:rPr>
              <a:t>= [0010011] i c</a:t>
            </a:r>
            <a:r>
              <a:rPr lang="hr-HR" sz="2400" b="1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hr-HR" sz="2400" b="1" dirty="0" smtClean="0">
                <a:latin typeface="Times New Roman" pitchFamily="18" charset="0"/>
                <a:cs typeface="Times New Roman" pitchFamily="18" charset="0"/>
              </a:rPr>
              <a:t>= [0001111] kodne riječi     kôda </a:t>
            </a:r>
            <a:r>
              <a:rPr lang="hr-HR" sz="24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hr-HR" sz="2400" b="1" dirty="0" smtClean="0">
                <a:latin typeface="Times New Roman" pitchFamily="18" charset="0"/>
                <a:cs typeface="Times New Roman" pitchFamily="18" charset="0"/>
              </a:rPr>
              <a:t> i odredite Hammingovu udaljenost između njih.</a:t>
            </a:r>
            <a:br>
              <a:rPr lang="hr-HR" sz="2400" b="1" dirty="0" smtClean="0">
                <a:latin typeface="Times New Roman" pitchFamily="18" charset="0"/>
                <a:cs typeface="Times New Roman" pitchFamily="18" charset="0"/>
              </a:rPr>
            </a:br>
            <a:endParaRPr lang="hr-HR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2950" y="1524000"/>
            <a:ext cx="8420100" cy="1112912"/>
          </a:xfrm>
        </p:spPr>
        <p:txBody>
          <a:bodyPr/>
          <a:lstStyle/>
          <a:p>
            <a:r>
              <a:rPr lang="hr-HR" sz="2000" dirty="0" smtClean="0">
                <a:latin typeface="Times New Roman" pitchFamily="18" charset="0"/>
                <a:cs typeface="Times New Roman" pitchFamily="18" charset="0"/>
              </a:rPr>
              <a:t>Za provjeru ispravnosti primljene kodne riječi </a:t>
            </a:r>
            <a:r>
              <a:rPr lang="hr-HR" sz="20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r-HR" sz="2000" dirty="0" smtClean="0">
                <a:latin typeface="Times New Roman" pitchFamily="18" charset="0"/>
                <a:cs typeface="Times New Roman" pitchFamily="18" charset="0"/>
              </a:rPr>
              <a:t> dovoljno je skalarno pomnožiti primljenu kodnu riječ sa svim vektorima generirajuće matrice dualnog koda kojih ima </a:t>
            </a:r>
            <a:r>
              <a:rPr lang="hr-HR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hr-HR" sz="2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hr-HR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hr-HR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r-H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24808" y="2708920"/>
            <a:ext cx="3152775" cy="447675"/>
          </a:xfrm>
          <a:prstGeom prst="rect">
            <a:avLst/>
          </a:prstGeom>
          <a:noFill/>
        </p:spPr>
      </p:pic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0" y="9048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57056" y="3356992"/>
            <a:ext cx="1000125" cy="2657475"/>
          </a:xfrm>
          <a:prstGeom prst="rect">
            <a:avLst/>
          </a:prstGeom>
          <a:noFill/>
        </p:spPr>
      </p:pic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0" y="31146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33803" name="Picture 1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0632" y="4437112"/>
            <a:ext cx="3638550" cy="447675"/>
          </a:xfrm>
          <a:prstGeom prst="rect">
            <a:avLst/>
          </a:prstGeom>
          <a:noFill/>
        </p:spPr>
      </p:pic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33805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09184" y="4437112"/>
            <a:ext cx="1266825" cy="447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r-HR" sz="2400" b="1" dirty="0" smtClean="0">
                <a:latin typeface="Times New Roman" pitchFamily="18" charset="0"/>
                <a:cs typeface="Times New Roman" pitchFamily="18" charset="0"/>
              </a:rPr>
              <a:t>Pokažite da su c</a:t>
            </a:r>
            <a:r>
              <a:rPr lang="hr-HR" sz="2400" b="1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hr-HR" sz="2400" b="1" dirty="0" smtClean="0">
                <a:latin typeface="Times New Roman" pitchFamily="18" charset="0"/>
                <a:cs typeface="Times New Roman" pitchFamily="18" charset="0"/>
              </a:rPr>
              <a:t>= [0010011] i c</a:t>
            </a:r>
            <a:r>
              <a:rPr lang="hr-HR" sz="2400" b="1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hr-HR" sz="2400" b="1" dirty="0" smtClean="0">
                <a:latin typeface="Times New Roman" pitchFamily="18" charset="0"/>
                <a:cs typeface="Times New Roman" pitchFamily="18" charset="0"/>
              </a:rPr>
              <a:t>= [0001111] kodne riječi     kôda </a:t>
            </a:r>
            <a:r>
              <a:rPr lang="hr-HR" sz="24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hr-HR" sz="2400" b="1" dirty="0" smtClean="0">
                <a:latin typeface="Times New Roman" pitchFamily="18" charset="0"/>
                <a:cs typeface="Times New Roman" pitchFamily="18" charset="0"/>
              </a:rPr>
              <a:t> i odredite Hammingovu udaljenost između njih.</a:t>
            </a:r>
            <a:endParaRPr lang="hr-H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hr-HR" dirty="0" smtClean="0"/>
          </a:p>
          <a:p>
            <a:pPr>
              <a:buNone/>
            </a:pPr>
            <a:endParaRPr lang="hr-HR" dirty="0" smtClean="0"/>
          </a:p>
          <a:p>
            <a:pPr>
              <a:buNone/>
            </a:pPr>
            <a:endParaRPr lang="hr-HR" dirty="0" smtClean="0"/>
          </a:p>
          <a:p>
            <a:pPr>
              <a:buNone/>
            </a:pPr>
            <a:endParaRPr lang="hr-HR" dirty="0" smtClean="0"/>
          </a:p>
          <a:p>
            <a:pPr>
              <a:buNone/>
            </a:pPr>
            <a:endParaRPr lang="hr-HR" dirty="0" smtClean="0"/>
          </a:p>
          <a:p>
            <a:pPr>
              <a:buNone/>
            </a:pPr>
            <a:endParaRPr lang="hr-HR" dirty="0" smtClean="0"/>
          </a:p>
          <a:p>
            <a:pPr>
              <a:buNone/>
            </a:pPr>
            <a:endParaRPr lang="hr-HR" dirty="0" smtClean="0"/>
          </a:p>
          <a:p>
            <a:r>
              <a:rPr lang="hr-HR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r-HR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hr-HR" dirty="0" smtClean="0"/>
              <a:t> i </a:t>
            </a:r>
            <a:r>
              <a:rPr lang="hr-HR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r-HR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r-HR" dirty="0" smtClean="0"/>
              <a:t> su kodne riječi koda </a:t>
            </a:r>
            <a:r>
              <a:rPr lang="hr-HR" i="1" dirty="0" smtClean="0"/>
              <a:t>K</a:t>
            </a:r>
            <a:r>
              <a:rPr lang="hr-HR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0" y="31146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1032" y="1916832"/>
            <a:ext cx="1000125" cy="2657475"/>
          </a:xfrm>
          <a:prstGeom prst="rect">
            <a:avLst/>
          </a:prstGeom>
          <a:noFill/>
        </p:spPr>
      </p:pic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0" y="31146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50187" name="Picture 1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4608" y="3068960"/>
            <a:ext cx="3648075" cy="447675"/>
          </a:xfrm>
          <a:prstGeom prst="rect">
            <a:avLst/>
          </a:prstGeom>
          <a:noFill/>
        </p:spPr>
      </p:pic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50189" name="Picture 1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93160" y="3068960"/>
            <a:ext cx="1266825" cy="447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r-HR" sz="2400" b="1" dirty="0" smtClean="0">
                <a:latin typeface="Times New Roman" pitchFamily="18" charset="0"/>
                <a:cs typeface="Times New Roman" pitchFamily="18" charset="0"/>
              </a:rPr>
              <a:t>Pokažite da su c</a:t>
            </a:r>
            <a:r>
              <a:rPr lang="hr-HR" sz="2400" b="1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hr-HR" sz="2400" b="1" dirty="0" smtClean="0">
                <a:latin typeface="Times New Roman" pitchFamily="18" charset="0"/>
                <a:cs typeface="Times New Roman" pitchFamily="18" charset="0"/>
              </a:rPr>
              <a:t>= [0010011] i c</a:t>
            </a:r>
            <a:r>
              <a:rPr lang="hr-HR" sz="2400" b="1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hr-HR" sz="2400" b="1" dirty="0" smtClean="0">
                <a:latin typeface="Times New Roman" pitchFamily="18" charset="0"/>
                <a:cs typeface="Times New Roman" pitchFamily="18" charset="0"/>
              </a:rPr>
              <a:t>= [0001111] kodne riječi     kôda </a:t>
            </a:r>
            <a:r>
              <a:rPr lang="hr-HR" sz="24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hr-HR" sz="2400" b="1" dirty="0" smtClean="0">
                <a:latin typeface="Times New Roman" pitchFamily="18" charset="0"/>
                <a:cs typeface="Times New Roman" pitchFamily="18" charset="0"/>
              </a:rPr>
              <a:t> i odredite Hammingovu udaljenost između njih.</a:t>
            </a:r>
            <a:endParaRPr lang="hr-H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000" i="1" dirty="0" smtClean="0">
                <a:latin typeface="Arial CE" pitchFamily="34" charset="0"/>
              </a:rPr>
              <a:t>Hammingova udaljenost između dvije kodne riječi je broj pozicija na kojima se kodne riječi razlikuju, tj. broj pozicija na kojima kodne riječi imaju različite simbole.</a:t>
            </a:r>
          </a:p>
          <a:p>
            <a:r>
              <a:rPr lang="hr-HR" sz="2000" i="1" dirty="0" smtClean="0">
                <a:latin typeface="Arial CE" pitchFamily="34" charset="0"/>
              </a:rPr>
              <a:t>Oznaka Hammingove udaljenosti između dviju kodnih riječi </a:t>
            </a:r>
            <a:r>
              <a:rPr lang="hr-HR" sz="20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r-HR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hr-HR" sz="2000" dirty="0" smtClean="0"/>
              <a:t> i </a:t>
            </a:r>
            <a:r>
              <a:rPr lang="hr-HR" sz="20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r-HR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r-HR" sz="2000" dirty="0" smtClean="0"/>
              <a:t>  </a:t>
            </a:r>
            <a:r>
              <a:rPr lang="hr-HR" sz="2000" i="1" dirty="0" smtClean="0">
                <a:latin typeface="Arial CE" pitchFamily="34" charset="0"/>
              </a:rPr>
              <a:t>je d</a:t>
            </a:r>
            <a:r>
              <a:rPr lang="hr-HR" sz="2000" dirty="0" smtClean="0">
                <a:latin typeface="Arial CE" pitchFamily="34" charset="0"/>
              </a:rPr>
              <a:t>(</a:t>
            </a:r>
            <a:r>
              <a:rPr lang="hr-HR" sz="20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r-HR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hr-HR" sz="2000" i="1" dirty="0" smtClean="0">
                <a:latin typeface="Arial CE" pitchFamily="34" charset="0"/>
              </a:rPr>
              <a:t>,</a:t>
            </a:r>
            <a:r>
              <a:rPr lang="hr-HR" sz="20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r-HR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r-HR" sz="2000" dirty="0" smtClean="0">
                <a:latin typeface="Arial CE" pitchFamily="34" charset="0"/>
              </a:rPr>
              <a:t>)</a:t>
            </a:r>
            <a:r>
              <a:rPr lang="hr-HR" sz="2000" i="1" dirty="0" smtClean="0">
                <a:latin typeface="Arial CE" pitchFamily="34" charset="0"/>
              </a:rPr>
              <a:t>. </a:t>
            </a:r>
          </a:p>
          <a:p>
            <a:endParaRPr lang="hr-HR" sz="2000" i="1" dirty="0" smtClean="0">
              <a:latin typeface="Arial CE" pitchFamily="34" charset="0"/>
            </a:endParaRPr>
          </a:p>
          <a:p>
            <a:endParaRPr lang="hr-HR" sz="2000" i="1" dirty="0" smtClean="0">
              <a:latin typeface="Arial CE" pitchFamily="34" charset="0"/>
            </a:endParaRPr>
          </a:p>
          <a:p>
            <a:endParaRPr lang="hr-HR" dirty="0" smtClean="0"/>
          </a:p>
          <a:p>
            <a:endParaRPr lang="hr-HR" dirty="0" smtClean="0"/>
          </a:p>
          <a:p>
            <a:r>
              <a:rPr lang="hr-HR" i="1" dirty="0" smtClean="0">
                <a:latin typeface="Arial CE" pitchFamily="34" charset="0"/>
              </a:rPr>
              <a:t>d</a:t>
            </a:r>
            <a:r>
              <a:rPr lang="hr-HR" dirty="0" smtClean="0">
                <a:latin typeface="Arial CE" pitchFamily="34" charset="0"/>
              </a:rPr>
              <a:t>(</a:t>
            </a:r>
            <a:r>
              <a:rPr lang="hr-HR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r-HR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hr-HR" i="1" dirty="0" smtClean="0">
                <a:latin typeface="Arial CE" pitchFamily="34" charset="0"/>
              </a:rPr>
              <a:t>,</a:t>
            </a:r>
            <a:r>
              <a:rPr lang="hr-HR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r-HR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r-HR" dirty="0" smtClean="0">
                <a:latin typeface="Arial CE" pitchFamily="34" charset="0"/>
              </a:rPr>
              <a:t>) </a:t>
            </a:r>
            <a:r>
              <a:rPr lang="hr-HR" i="1" dirty="0" smtClean="0">
                <a:latin typeface="Arial CE" pitchFamily="34" charset="0"/>
              </a:rPr>
              <a:t>= </a:t>
            </a:r>
            <a:r>
              <a:rPr lang="hr-HR" dirty="0" smtClean="0">
                <a:latin typeface="Arial CE" pitchFamily="34" charset="0"/>
              </a:rPr>
              <a:t>3</a:t>
            </a:r>
            <a:endParaRPr lang="hr-HR" i="1" dirty="0" smtClean="0">
              <a:latin typeface="Arial CE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10" name="Rectangle 9"/>
          <p:cNvSpPr/>
          <p:nvPr/>
        </p:nvSpPr>
        <p:spPr bwMode="auto">
          <a:xfrm>
            <a:off x="4736976" y="3429000"/>
            <a:ext cx="216024" cy="10081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36976" y="3429000"/>
            <a:ext cx="216024" cy="10081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232920" y="3429000"/>
            <a:ext cx="216024" cy="12961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</p:txBody>
      </p:sp>
      <p:pic>
        <p:nvPicPr>
          <p:cNvPr id="51205" name="Picture 5" descr="C:\Users\Public\Pictures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4768" y="3212976"/>
            <a:ext cx="3589495" cy="19762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8439224" cy="1268760"/>
          </a:xfrm>
        </p:spPr>
        <p:txBody>
          <a:bodyPr/>
          <a:lstStyle/>
          <a:p>
            <a:pPr marL="457200" indent="-457200"/>
            <a:r>
              <a:rPr lang="hr-HR" sz="2400" b="1" dirty="0" smtClean="0">
                <a:latin typeface="Times New Roman" pitchFamily="18" charset="0"/>
                <a:cs typeface="Times New Roman" pitchFamily="18" charset="0"/>
              </a:rPr>
              <a:t>2.	Neka je poslana kodna riječ c i neka je primljena kodna riječ   c’ = c + e. Dokažite da sindrom s = c’·H</a:t>
            </a:r>
            <a:r>
              <a:rPr lang="hr-HR" sz="2400" b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hr-HR" sz="2400" b="1" dirty="0" smtClean="0">
                <a:latin typeface="Times New Roman" pitchFamily="18" charset="0"/>
                <a:cs typeface="Times New Roman" pitchFamily="18" charset="0"/>
              </a:rPr>
              <a:t> jedino ovisi o vektoru pogreške e.</a:t>
            </a:r>
            <a:br>
              <a:rPr lang="hr-HR" sz="2400" b="1" dirty="0" smtClean="0">
                <a:latin typeface="Times New Roman" pitchFamily="18" charset="0"/>
                <a:cs typeface="Times New Roman" pitchFamily="18" charset="0"/>
              </a:rPr>
            </a:br>
            <a:endParaRPr lang="hr-HR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6536" y="3789040"/>
            <a:ext cx="3609975" cy="447675"/>
          </a:xfrm>
          <a:prstGeom prst="rect">
            <a:avLst/>
          </a:prstGeom>
          <a:noFill/>
        </p:spPr>
      </p:pic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48944" y="3789040"/>
            <a:ext cx="2457450" cy="447675"/>
          </a:xfrm>
          <a:prstGeom prst="rect">
            <a:avLst/>
          </a:prstGeom>
          <a:noFill/>
        </p:spPr>
      </p:pic>
      <p:pic>
        <p:nvPicPr>
          <p:cNvPr id="12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20752" y="4869160"/>
            <a:ext cx="3152381" cy="447619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 bwMode="auto">
          <a:xfrm rot="7933652">
            <a:off x="4399082" y="4406911"/>
            <a:ext cx="792088" cy="216102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5223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69224" y="3789040"/>
            <a:ext cx="1171575" cy="447675"/>
          </a:xfrm>
          <a:prstGeom prst="rect">
            <a:avLst/>
          </a:prstGeom>
          <a:noFill/>
        </p:spPr>
      </p:pic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742950" y="1524000"/>
            <a:ext cx="8420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Symbol" pitchFamily="18" charset="2"/>
              <a:buChar char="¨"/>
              <a:tabLst/>
              <a:defRPr/>
            </a:pPr>
            <a:r>
              <a:rPr lang="hr-HR" sz="2800" kern="0" dirty="0" smtClean="0"/>
              <a:t>Sindrom primljene kodne riječi </a:t>
            </a:r>
            <a:r>
              <a:rPr lang="hr-HR" sz="2800" b="1" kern="0" dirty="0" smtClean="0"/>
              <a:t>c’</a:t>
            </a:r>
            <a:r>
              <a:rPr lang="hr-HR" sz="2800" kern="0" dirty="0" smtClean="0"/>
              <a:t> koda </a:t>
            </a:r>
            <a:r>
              <a:rPr lang="hr-HR" sz="2800" i="1" kern="0" dirty="0" smtClean="0"/>
              <a:t>K</a:t>
            </a:r>
            <a:r>
              <a:rPr lang="hr-HR" sz="2800" kern="0" dirty="0" smtClean="0"/>
              <a:t> s matricom provjere pariteta </a:t>
            </a:r>
            <a:r>
              <a:rPr lang="hr-HR" sz="2800" b="1" kern="0" dirty="0" smtClean="0"/>
              <a:t>H </a:t>
            </a:r>
            <a:r>
              <a:rPr lang="hr-HR" sz="2800" kern="0" dirty="0" smtClean="0"/>
              <a:t>je vektor dobiven umnoškom: </a:t>
            </a:r>
            <a:endParaRPr kumimoji="0" lang="hr-HR" sz="28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CE" pitchFamily="34" charset="0"/>
              <a:ea typeface="+mn-ea"/>
              <a:cs typeface="+mn-cs"/>
            </a:endParaRP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52233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72880" y="2780928"/>
            <a:ext cx="1514475" cy="447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 startAt="3"/>
            </a:pPr>
            <a:r>
              <a:rPr lang="hr-HR" sz="2400" b="1" dirty="0" smtClean="0">
                <a:latin typeface="Times New Roman" pitchFamily="18" charset="0"/>
                <a:cs typeface="Times New Roman" pitchFamily="18" charset="0"/>
              </a:rPr>
              <a:t>Ispišite sve sindrome za sve moguće vektore pogreške čija je težina ≤ 1.</a:t>
            </a:r>
            <a:r>
              <a:rPr lang="hr-HR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hr-HR" sz="2400" dirty="0" smtClean="0">
                <a:latin typeface="Times New Roman" pitchFamily="18" charset="0"/>
                <a:cs typeface="Times New Roman" pitchFamily="18" charset="0"/>
              </a:rPr>
            </a:br>
            <a:endParaRPr lang="hr-H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40832" y="2420888"/>
            <a:ext cx="4819650" cy="3038475"/>
          </a:xfrm>
          <a:prstGeom prst="rect">
            <a:avLst/>
          </a:prstGeom>
          <a:noFill/>
        </p:spPr>
      </p:pic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0632" y="3717032"/>
            <a:ext cx="1771650" cy="447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400" b="1" dirty="0" smtClean="0"/>
              <a:t>Konačno rješenje zadatka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742950" y="1412875"/>
            <a:ext cx="8420100" cy="48244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r-HR" sz="24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r-HR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hr-HR" sz="2400" dirty="0" smtClean="0"/>
              <a:t> i </a:t>
            </a:r>
            <a:r>
              <a:rPr lang="hr-HR" sz="24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r-HR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r-HR" sz="2400" dirty="0" smtClean="0"/>
              <a:t> su kodne riječi koda </a:t>
            </a:r>
            <a:r>
              <a:rPr lang="hr-HR" sz="2400" i="1" dirty="0" smtClean="0"/>
              <a:t>K</a:t>
            </a:r>
          </a:p>
          <a:p>
            <a:pPr marL="457200" indent="-457200">
              <a:buFont typeface="+mj-lt"/>
              <a:buAutoNum type="arabicPeriod"/>
            </a:pPr>
            <a:endParaRPr lang="hr-HR" sz="2000" i="1" dirty="0" smtClean="0"/>
          </a:p>
          <a:p>
            <a:pPr marL="457200" indent="-457200">
              <a:buFont typeface="+mj-lt"/>
              <a:buAutoNum type="arabicPeriod"/>
            </a:pPr>
            <a:r>
              <a:rPr lang="hr-HR" sz="2000" i="1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hr-HR" sz="2000" i="1" dirty="0" smtClean="0"/>
          </a:p>
          <a:p>
            <a:pPr marL="457200" indent="-457200">
              <a:buFont typeface="+mj-lt"/>
              <a:buAutoNum type="arabicPeriod"/>
            </a:pPr>
            <a:r>
              <a:rPr lang="hr-HR" sz="20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hr-HR" sz="2000" dirty="0" smtClean="0"/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D22B9D-DF9A-44E8-BD64-2964B6A987D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0592" y="2204864"/>
            <a:ext cx="1428750" cy="447675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4608" y="3212976"/>
            <a:ext cx="1790700" cy="3038475"/>
          </a:xfrm>
          <a:prstGeom prst="rect">
            <a:avLst/>
          </a:prstGeom>
          <a:noFill/>
        </p:spPr>
      </p:pic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12840" y="3212976"/>
            <a:ext cx="695325" cy="3038475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/>
        </p:nvCxnSpPr>
        <p:spPr bwMode="auto">
          <a:xfrm>
            <a:off x="1352600" y="3140968"/>
            <a:ext cx="288032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5400000">
            <a:off x="1712640" y="4581128"/>
            <a:ext cx="331236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16696" y="2780928"/>
            <a:ext cx="180975" cy="447675"/>
          </a:xfrm>
          <a:prstGeom prst="rect">
            <a:avLst/>
          </a:prstGeom>
          <a:noFill/>
        </p:spPr>
      </p:pic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31753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00872" y="2780928"/>
            <a:ext cx="161925" cy="447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R-ZTE">
  <a:themeElements>
    <a:clrScheme name="FER-Z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ER-ZTE">
      <a:majorFont>
        <a:latin typeface="Arial CE"/>
        <a:ea typeface=""/>
        <a:cs typeface=""/>
      </a:majorFont>
      <a:minorFont>
        <a:latin typeface="Arial 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lnDef>
  </a:objectDefaults>
  <a:extraClrSchemeLst>
    <a:extraClrScheme>
      <a:clrScheme name="FER-Z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R-Z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documents\Presentations\FER &amp; ZTE\FER-ZTE.pot</Template>
  <TotalTime>8136</TotalTime>
  <Words>555</Words>
  <Application>Microsoft Office PowerPoint</Application>
  <PresentationFormat>A4 Paper (210x297 mm)</PresentationFormat>
  <Paragraphs>67</Paragraphs>
  <Slides>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FER-ZTE</vt:lpstr>
      <vt:lpstr>Picture</vt:lpstr>
      <vt:lpstr>Microsoft Equation 3.0</vt:lpstr>
      <vt:lpstr>Domaća zadaća iz predmeta “Teorija informacije”  ak. godina 2011./2012.  Studenti podgrupe:  Tomislav Pracaić Ivan Rep Marina Mašić Paulina Dučkić  Datum zadavanja zadatka: 13.12.2011.</vt:lpstr>
      <vt:lpstr>Zadatak:</vt:lpstr>
      <vt:lpstr>Pokažite da su c1 = [0010011] i c2 = [0001111] kodne riječi     kôda K i odredite Hammingovu udaljenost između njih. </vt:lpstr>
      <vt:lpstr>Pokažite da su c1 = [0010011] i c2 = [0001111] kodne riječi     kôda K i odredite Hammingovu udaljenost između njih.</vt:lpstr>
      <vt:lpstr>Pokažite da su c1 = [0010011] i c2 = [0001111] kodne riječi     kôda K i odredite Hammingovu udaljenost između njih.</vt:lpstr>
      <vt:lpstr>2. Neka je poslana kodna riječ c i neka je primljena kodna riječ   c’ = c + e. Dokažite da sindrom s = c’·HT jedino ovisi o vektoru pogreške e. </vt:lpstr>
      <vt:lpstr>Ispišite sve sindrome za sve moguće vektore pogreške čija je težina ≤ 1. </vt:lpstr>
      <vt:lpstr>Konačno rješenje zadatka</vt:lpstr>
    </vt:vector>
  </TitlesOfParts>
  <Company>MIRALab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 en sciences de la communication et des medias</dc:title>
  <dc:creator>Igor-Sunday Pandzic</dc:creator>
  <cp:lastModifiedBy>Tomislav Pracaic</cp:lastModifiedBy>
  <cp:revision>669</cp:revision>
  <cp:lastPrinted>1999-11-21T14:51:04Z</cp:lastPrinted>
  <dcterms:created xsi:type="dcterms:W3CDTF">1999-09-14T12:56:42Z</dcterms:created>
  <dcterms:modified xsi:type="dcterms:W3CDTF">2011-12-18T17:25:38Z</dcterms:modified>
</cp:coreProperties>
</file>