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3" r:id="rId3"/>
    <p:sldId id="324" r:id="rId4"/>
    <p:sldId id="325" r:id="rId5"/>
    <p:sldId id="322" r:id="rId6"/>
    <p:sldId id="320" r:id="rId7"/>
    <p:sldId id="328" r:id="rId8"/>
    <p:sldId id="327" r:id="rId9"/>
    <p:sldId id="329" r:id="rId10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88516" autoAdjust="0"/>
  </p:normalViewPr>
  <p:slideViewPr>
    <p:cSldViewPr>
      <p:cViewPr>
        <p:scale>
          <a:sx n="81" d="100"/>
          <a:sy n="81" d="100"/>
        </p:scale>
        <p:origin x="-1544" y="-2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8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22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lc101.com/webMathematica/long-divide.jsp%23topdo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Luka Anđelić</a:t>
            </a:r>
            <a:br>
              <a:rPr lang="hr-HR" sz="2400" dirty="0" smtClean="0"/>
            </a:br>
            <a:r>
              <a:rPr lang="hr-HR" sz="2400" dirty="0" smtClean="0"/>
              <a:t>Igor Saljivanov</a:t>
            </a:r>
            <a:br>
              <a:rPr lang="hr-HR" sz="2400" dirty="0" smtClean="0"/>
            </a:br>
            <a:r>
              <a:rPr lang="hr-HR" sz="2400" dirty="0" smtClean="0"/>
              <a:t>Tomislav Žegrec</a:t>
            </a:r>
            <a:br>
              <a:rPr lang="hr-HR" sz="2400" dirty="0" smtClean="0"/>
            </a:br>
            <a:r>
              <a:rPr lang="hr-HR" sz="2400" dirty="0" smtClean="0"/>
              <a:t>Antonio Pellizzer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</a:t>
            </a:r>
            <a:r>
              <a:rPr lang="ta-IN" sz="2400" dirty="0" smtClean="0"/>
              <a:t>13.12.2011</a:t>
            </a:r>
            <a:r>
              <a:rPr lang="hr-HR" sz="2400" dirty="0" smtClean="0"/>
              <a:t>.</a:t>
            </a:r>
            <a:endParaRPr lang="hr-HR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Zadatak 15:</a:t>
            </a:r>
            <a:r>
              <a:rPr lang="hr-HR" dirty="0"/>
              <a:t> </a:t>
            </a:r>
            <a:endParaRPr lang="en-US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 marL="0" indent="0" algn="just">
              <a:buNone/>
            </a:pPr>
            <a:r>
              <a:rPr lang="pl-PL" sz="2400" dirty="0" smtClean="0"/>
              <a:t>Dan </a:t>
            </a:r>
            <a:r>
              <a:rPr lang="pl-PL" sz="2400" dirty="0"/>
              <a:t>je binarni </a:t>
            </a:r>
            <a:r>
              <a:rPr lang="hr-HR" sz="2400" dirty="0"/>
              <a:t>ciklični </a:t>
            </a:r>
            <a:r>
              <a:rPr lang="pl-PL" sz="2400" dirty="0"/>
              <a:t>blok k</a:t>
            </a:r>
            <a:r>
              <a:rPr lang="hr-HR" sz="2400" dirty="0"/>
              <a:t>ô</a:t>
            </a:r>
            <a:r>
              <a:rPr lang="pl-PL" sz="2400" dirty="0"/>
              <a:t>d </a:t>
            </a:r>
            <a:r>
              <a:rPr lang="pl-PL" sz="2400" i="1" dirty="0"/>
              <a:t>K</a:t>
            </a:r>
            <a:r>
              <a:rPr lang="hr-HR" sz="2400" dirty="0"/>
              <a:t> [15, 7] </a:t>
            </a:r>
            <a:r>
              <a:rPr lang="pl-PL" sz="2400" dirty="0"/>
              <a:t>s </a:t>
            </a:r>
            <a:r>
              <a:rPr lang="pl-PL" sz="2400" dirty="0" err="1"/>
              <a:t>generiraju</a:t>
            </a:r>
            <a:r>
              <a:rPr lang="hr-HR" sz="2400" dirty="0"/>
              <a:t>ć</a:t>
            </a:r>
            <a:r>
              <a:rPr lang="pl-PL" sz="2400" dirty="0"/>
              <a:t>im </a:t>
            </a:r>
            <a:r>
              <a:rPr lang="pl-PL" sz="2400" dirty="0" err="1" smtClean="0"/>
              <a:t>polinomom</a:t>
            </a:r>
            <a:r>
              <a:rPr lang="ta-IN" sz="2400" dirty="0"/>
              <a:t> </a:t>
            </a:r>
            <a:r>
              <a:rPr lang="hr-HR" sz="2400" i="1" dirty="0" smtClean="0"/>
              <a:t>g</a:t>
            </a:r>
            <a:r>
              <a:rPr lang="hr-HR" sz="2400" dirty="0"/>
              <a:t>(</a:t>
            </a:r>
            <a:r>
              <a:rPr lang="hr-HR" sz="2400" i="1" dirty="0"/>
              <a:t>x</a:t>
            </a:r>
            <a:r>
              <a:rPr lang="hr-HR" sz="2400" dirty="0"/>
              <a:t>) = </a:t>
            </a:r>
            <a:r>
              <a:rPr lang="hr-HR" sz="2400" i="1" dirty="0"/>
              <a:t>x</a:t>
            </a:r>
            <a:r>
              <a:rPr lang="hr-HR" sz="2400" baseline="30000" dirty="0"/>
              <a:t>8 </a:t>
            </a:r>
            <a:r>
              <a:rPr lang="hr-HR" sz="2400" dirty="0"/>
              <a:t>+ </a:t>
            </a:r>
            <a:r>
              <a:rPr lang="hr-HR" sz="2400" i="1" dirty="0"/>
              <a:t>x</a:t>
            </a:r>
            <a:r>
              <a:rPr lang="hr-HR" sz="2400" baseline="30000" dirty="0"/>
              <a:t>7 </a:t>
            </a:r>
            <a:r>
              <a:rPr lang="hr-HR" sz="2400" dirty="0"/>
              <a:t>+</a:t>
            </a:r>
            <a:r>
              <a:rPr lang="hr-HR" sz="2400" i="1" dirty="0"/>
              <a:t> x</a:t>
            </a:r>
            <a:r>
              <a:rPr lang="hr-HR" sz="2400" baseline="30000" dirty="0"/>
              <a:t>6 </a:t>
            </a:r>
            <a:r>
              <a:rPr lang="hr-HR" sz="2400" dirty="0"/>
              <a:t>+ </a:t>
            </a:r>
            <a:r>
              <a:rPr lang="hr-HR" sz="2400" i="1" dirty="0"/>
              <a:t>x</a:t>
            </a:r>
            <a:r>
              <a:rPr lang="hr-HR" sz="2400" baseline="30000" dirty="0"/>
              <a:t>4 </a:t>
            </a:r>
            <a:r>
              <a:rPr lang="hr-HR" sz="2400" dirty="0"/>
              <a:t>+ 1.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hr-HR" sz="2400" dirty="0"/>
              <a:t>Dokažite da </a:t>
            </a:r>
            <a:r>
              <a:rPr lang="hr-HR" sz="2400" i="1" dirty="0"/>
              <a:t>g</a:t>
            </a:r>
            <a:r>
              <a:rPr lang="hr-HR" sz="2400" dirty="0"/>
              <a:t>(</a:t>
            </a:r>
            <a:r>
              <a:rPr lang="hr-HR" sz="2400" i="1" dirty="0"/>
              <a:t>x</a:t>
            </a:r>
            <a:r>
              <a:rPr lang="hr-HR" sz="2400" dirty="0"/>
              <a:t>) može biti generirajući polinom koda </a:t>
            </a:r>
            <a:r>
              <a:rPr lang="hr-HR" sz="2400" i="1" dirty="0"/>
              <a:t>K</a:t>
            </a:r>
            <a:r>
              <a:rPr lang="hr-HR" sz="2400" dirty="0"/>
              <a:t>.</a:t>
            </a:r>
            <a:endParaRPr lang="en-US" sz="2400" dirty="0"/>
          </a:p>
          <a:p>
            <a:pPr marL="457200" lvl="0" indent="-457200" algn="just">
              <a:buFont typeface="+mj-lt"/>
              <a:buAutoNum type="alphaUcPeriod"/>
            </a:pPr>
            <a:r>
              <a:rPr lang="hr-HR" sz="2400" dirty="0"/>
              <a:t>Na ulazu kodera danog koda pojavljuje se poruka čiji je polinomski </a:t>
            </a:r>
            <a:r>
              <a:rPr lang="hr-HR" sz="2400" dirty="0" smtClean="0"/>
              <a:t>zapis</a:t>
            </a:r>
            <a:r>
              <a:rPr lang="ta-IN" sz="2400" dirty="0"/>
              <a:t> </a:t>
            </a:r>
            <a:r>
              <a:rPr lang="hr-HR" sz="2400" i="1" dirty="0" smtClean="0"/>
              <a:t>d</a:t>
            </a:r>
            <a:r>
              <a:rPr lang="hr-HR" sz="2400" dirty="0"/>
              <a:t>(</a:t>
            </a:r>
            <a:r>
              <a:rPr lang="hr-HR" sz="2400" i="1" dirty="0"/>
              <a:t>x</a:t>
            </a:r>
            <a:r>
              <a:rPr lang="hr-HR" sz="2400" dirty="0"/>
              <a:t>) = </a:t>
            </a:r>
            <a:r>
              <a:rPr lang="hr-HR" sz="2400" i="1" dirty="0"/>
              <a:t>x</a:t>
            </a:r>
            <a:r>
              <a:rPr lang="hr-HR" sz="2400" baseline="30000" dirty="0"/>
              <a:t>4 </a:t>
            </a:r>
            <a:r>
              <a:rPr lang="hr-HR" sz="2400" dirty="0"/>
              <a:t>+ </a:t>
            </a:r>
            <a:r>
              <a:rPr lang="hr-HR" sz="2400" i="1" dirty="0"/>
              <a:t>x </a:t>
            </a:r>
            <a:r>
              <a:rPr lang="hr-HR" sz="2400" dirty="0"/>
              <a:t>+ 1. Odredite polinomski i binarni zapis kodne riječi u sistematičnom </a:t>
            </a:r>
            <a:r>
              <a:rPr lang="hr-HR" sz="2400" dirty="0" smtClean="0"/>
              <a:t>obliku</a:t>
            </a:r>
            <a:r>
              <a:rPr lang="ta-IN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30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890570" cy="4784725"/>
          </a:xfrm>
        </p:spPr>
        <p:txBody>
          <a:bodyPr/>
          <a:lstStyle/>
          <a:p>
            <a:pPr marL="0" indent="0">
              <a:buNone/>
            </a:pPr>
            <a:r>
              <a:rPr lang="ta-IN" dirty="0" smtClean="0"/>
              <a:t>A.  Teoretki </a:t>
            </a:r>
            <a:r>
              <a:rPr lang="ta-IN" dirty="0" smtClean="0"/>
              <a:t>dio: </a:t>
            </a:r>
          </a:p>
          <a:p>
            <a:pPr lvl="1" algn="just"/>
            <a:r>
              <a:rPr lang="ta-IN" dirty="0" smtClean="0"/>
              <a:t>Neka je </a:t>
            </a:r>
            <a:r>
              <a:rPr lang="ta-IN" i="1" dirty="0" smtClean="0"/>
              <a:t>K [n,k]</a:t>
            </a:r>
            <a:r>
              <a:rPr lang="ta-IN" dirty="0" smtClean="0"/>
              <a:t> cikličan blok kod dimenzije veće od 1 i ujedno podskup od R</a:t>
            </a:r>
            <a:r>
              <a:rPr lang="ta-IN" baseline="-25000" dirty="0" smtClean="0"/>
              <a:t>n</a:t>
            </a:r>
            <a:r>
              <a:rPr lang="ta-IN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ta-IN" dirty="0" smtClean="0"/>
              <a:t> Postoji jedinstveni polinom </a:t>
            </a:r>
            <a:r>
              <a:rPr lang="ta-IN" i="1" dirty="0" smtClean="0"/>
              <a:t>g(x)</a:t>
            </a:r>
            <a:r>
              <a:rPr lang="ta-IN" dirty="0" smtClean="0"/>
              <a:t> najmanjeg stupnja u </a:t>
            </a:r>
            <a:r>
              <a:rPr lang="ta-IN" i="1" dirty="0" smtClean="0"/>
              <a:t>K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ta-IN" dirty="0"/>
              <a:t> </a:t>
            </a:r>
            <a:r>
              <a:rPr lang="ta-IN" dirty="0" smtClean="0"/>
              <a:t>Kod </a:t>
            </a:r>
            <a:r>
              <a:rPr lang="ta-IN" i="1" dirty="0" smtClean="0"/>
              <a:t>K</a:t>
            </a:r>
            <a:r>
              <a:rPr lang="ta-IN" dirty="0" smtClean="0"/>
              <a:t> je generiran upravo polinomom </a:t>
            </a:r>
            <a:r>
              <a:rPr lang="ta-IN" i="1" dirty="0" smtClean="0"/>
              <a:t>g(x)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ta-IN" dirty="0" smtClean="0"/>
              <a:t> </a:t>
            </a:r>
            <a:r>
              <a:rPr lang="ta-IN" i="1" dirty="0" smtClean="0"/>
              <a:t>g(x)</a:t>
            </a:r>
            <a:r>
              <a:rPr lang="ta-IN" dirty="0" smtClean="0"/>
              <a:t> je faktor polinoma </a:t>
            </a:r>
            <a:r>
              <a:rPr lang="ta-IN" i="1" dirty="0" smtClean="0"/>
              <a:t>x</a:t>
            </a:r>
            <a:r>
              <a:rPr lang="ta-IN" i="1" baseline="30000" dirty="0" smtClean="0"/>
              <a:t>n</a:t>
            </a:r>
            <a:r>
              <a:rPr lang="ta-IN" dirty="0" smtClean="0"/>
              <a:t> - 1, tj.  </a:t>
            </a:r>
            <a:r>
              <a:rPr lang="ta-IN" i="1" dirty="0"/>
              <a:t>x</a:t>
            </a:r>
            <a:r>
              <a:rPr lang="ta-IN" i="1" baseline="30000" dirty="0" smtClean="0"/>
              <a:t>n</a:t>
            </a:r>
            <a:r>
              <a:rPr lang="ta-IN" dirty="0" smtClean="0"/>
              <a:t> - 1 = </a:t>
            </a:r>
            <a:r>
              <a:rPr lang="ta-IN" i="1" dirty="0" smtClean="0"/>
              <a:t>g(x) * q(x)</a:t>
            </a:r>
          </a:p>
          <a:p>
            <a:pPr marL="457200" lvl="1" indent="0">
              <a:buNone/>
            </a:pPr>
            <a:endParaRPr lang="ta-IN" sz="1800" i="1" dirty="0"/>
          </a:p>
          <a:p>
            <a:pPr marL="457200" lvl="1" indent="0">
              <a:buNone/>
            </a:pPr>
            <a:endParaRPr lang="ta-IN" sz="1800" u="sng" dirty="0" smtClean="0"/>
          </a:p>
          <a:p>
            <a:pPr marL="457200" lvl="1" indent="0">
              <a:buNone/>
            </a:pPr>
            <a:endParaRPr lang="ta-IN" sz="1800" u="sng" dirty="0"/>
          </a:p>
          <a:p>
            <a:pPr marL="457200" lvl="1" indent="0">
              <a:buNone/>
            </a:pPr>
            <a:r>
              <a:rPr lang="ta-IN" sz="2000" i="1" u="sng" dirty="0" smtClean="0">
                <a:solidFill>
                  <a:srgbClr val="0033CC"/>
                </a:solidFill>
              </a:rPr>
              <a:t>NAPOMENA:</a:t>
            </a:r>
          </a:p>
          <a:p>
            <a:pPr marL="457200" lvl="1" indent="0">
              <a:buNone/>
            </a:pPr>
            <a:r>
              <a:rPr lang="ta-IN" sz="2000" i="1" dirty="0" smtClean="0">
                <a:solidFill>
                  <a:srgbClr val="0033CC"/>
                </a:solidFill>
              </a:rPr>
              <a:t>Treba imati u vidu da se radi u aritmetici modulo 2, isto tako da je 1 = -1!</a:t>
            </a:r>
            <a:endParaRPr lang="hr-HR" sz="2000" i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a-IN" sz="2000" dirty="0" smtClean="0">
                <a:latin typeface="Arial"/>
                <a:cs typeface="Arial"/>
              </a:rPr>
              <a:t>n=15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(x</a:t>
            </a:r>
            <a:r>
              <a:rPr lang="ta-IN" sz="1800" baseline="30000" dirty="0" smtClean="0">
                <a:latin typeface="Arial"/>
                <a:cs typeface="Arial"/>
              </a:rPr>
              <a:t>15</a:t>
            </a:r>
            <a:r>
              <a:rPr lang="ta-IN" sz="1800" dirty="0" smtClean="0">
                <a:latin typeface="Arial"/>
                <a:cs typeface="Arial"/>
              </a:rPr>
              <a:t>-1)  :       (x</a:t>
            </a:r>
            <a:r>
              <a:rPr lang="ta-IN" sz="1800" baseline="30000" dirty="0" smtClean="0">
                <a:latin typeface="Arial"/>
                <a:cs typeface="Arial"/>
              </a:rPr>
              <a:t>8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6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4</a:t>
            </a:r>
            <a:r>
              <a:rPr lang="ta-IN" sz="1800" dirty="0" smtClean="0">
                <a:latin typeface="Arial"/>
                <a:cs typeface="Arial"/>
              </a:rPr>
              <a:t>+1)   = 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 -      x</a:t>
            </a:r>
            <a:r>
              <a:rPr lang="ta-IN" sz="1800" baseline="30000" dirty="0" smtClean="0">
                <a:latin typeface="Arial"/>
                <a:cs typeface="Arial"/>
              </a:rPr>
              <a:t>6      </a:t>
            </a:r>
            <a:r>
              <a:rPr lang="ta-IN" sz="1800" dirty="0" smtClean="0">
                <a:latin typeface="Arial"/>
                <a:cs typeface="Arial"/>
              </a:rPr>
              <a:t>+     x</a:t>
            </a:r>
            <a:r>
              <a:rPr lang="ta-IN" sz="1800" baseline="30000" dirty="0" smtClean="0">
                <a:latin typeface="Arial"/>
                <a:cs typeface="Arial"/>
              </a:rPr>
              <a:t>4 </a:t>
            </a:r>
            <a:r>
              <a:rPr lang="ta-IN" sz="1800" dirty="0" smtClean="0">
                <a:latin typeface="Arial"/>
                <a:cs typeface="Arial"/>
              </a:rPr>
              <a:t>-     2x</a:t>
            </a:r>
            <a:r>
              <a:rPr lang="ta-IN" sz="1800" baseline="30000" dirty="0" smtClean="0">
                <a:latin typeface="Arial"/>
                <a:cs typeface="Arial"/>
              </a:rPr>
              <a:t>3     </a:t>
            </a:r>
            <a:r>
              <a:rPr lang="ta-IN" sz="1800" dirty="0" smtClean="0">
                <a:latin typeface="Arial"/>
                <a:cs typeface="Arial"/>
              </a:rPr>
              <a:t>+    2x</a:t>
            </a:r>
            <a:r>
              <a:rPr lang="ta-IN" sz="1800" baseline="30000" dirty="0" smtClean="0">
                <a:latin typeface="Arial"/>
                <a:cs typeface="Arial"/>
              </a:rPr>
              <a:t>2    </a:t>
            </a:r>
            <a:r>
              <a:rPr lang="ta-IN" sz="1800" dirty="0" smtClean="0">
                <a:latin typeface="Arial"/>
                <a:cs typeface="Arial"/>
              </a:rPr>
              <a:t>-      3 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-</a:t>
            </a:r>
            <a:r>
              <a:rPr lang="ta-IN" sz="1800" u="sng" dirty="0" smtClean="0">
                <a:latin typeface="Arial"/>
                <a:cs typeface="Arial"/>
              </a:rPr>
              <a:t>(x</a:t>
            </a:r>
            <a:r>
              <a:rPr lang="ta-IN" sz="1800" u="sng" baseline="30000" dirty="0" smtClean="0">
                <a:latin typeface="Arial"/>
                <a:cs typeface="Arial"/>
              </a:rPr>
              <a:t>15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14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13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11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7</a:t>
            </a:r>
            <a:r>
              <a:rPr lang="ta-IN" sz="1800" u="sng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       -x</a:t>
            </a:r>
            <a:r>
              <a:rPr lang="ta-IN" sz="1800" baseline="30000" dirty="0" smtClean="0">
                <a:latin typeface="Arial"/>
                <a:cs typeface="Arial"/>
              </a:rPr>
              <a:t>14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13 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11 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-1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       </a:t>
            </a:r>
            <a:r>
              <a:rPr lang="ta-IN" sz="1800" u="sng" dirty="0" smtClean="0">
                <a:latin typeface="Arial"/>
                <a:cs typeface="Arial"/>
              </a:rPr>
              <a:t>-(-x</a:t>
            </a:r>
            <a:r>
              <a:rPr lang="ta-IN" sz="1800" u="sng" baseline="30000" dirty="0" smtClean="0">
                <a:latin typeface="Arial"/>
                <a:cs typeface="Arial"/>
              </a:rPr>
              <a:t>14</a:t>
            </a:r>
            <a:r>
              <a:rPr lang="ta-IN" sz="1800" u="sng" dirty="0" smtClean="0">
                <a:latin typeface="Arial"/>
                <a:cs typeface="Arial"/>
              </a:rPr>
              <a:t>-x</a:t>
            </a:r>
            <a:r>
              <a:rPr lang="ta-IN" sz="1800" u="sng" baseline="30000" dirty="0" smtClean="0">
                <a:latin typeface="Arial"/>
                <a:cs typeface="Arial"/>
              </a:rPr>
              <a:t>13</a:t>
            </a:r>
            <a:r>
              <a:rPr lang="ta-IN" sz="1800" u="sng" dirty="0" smtClean="0">
                <a:latin typeface="Arial"/>
                <a:cs typeface="Arial"/>
              </a:rPr>
              <a:t>-x</a:t>
            </a:r>
            <a:r>
              <a:rPr lang="ta-IN" sz="1800" u="sng" baseline="30000" dirty="0" smtClean="0">
                <a:latin typeface="Arial"/>
                <a:cs typeface="Arial"/>
              </a:rPr>
              <a:t>12</a:t>
            </a:r>
            <a:r>
              <a:rPr lang="ta-IN" sz="1800" u="sng" dirty="0" smtClean="0">
                <a:latin typeface="Arial"/>
                <a:cs typeface="Arial"/>
              </a:rPr>
              <a:t>-x</a:t>
            </a:r>
            <a:r>
              <a:rPr lang="ta-IN" sz="1800" u="sng" baseline="30000" dirty="0" smtClean="0">
                <a:latin typeface="Arial"/>
                <a:cs typeface="Arial"/>
              </a:rPr>
              <a:t>10</a:t>
            </a:r>
            <a:r>
              <a:rPr lang="ta-IN" sz="1800" u="sng" dirty="0" smtClean="0">
                <a:latin typeface="Arial"/>
                <a:cs typeface="Arial"/>
              </a:rPr>
              <a:t>-x</a:t>
            </a:r>
            <a:r>
              <a:rPr lang="ta-IN" sz="1800" u="sng" baseline="30000" dirty="0" smtClean="0">
                <a:latin typeface="Arial"/>
                <a:cs typeface="Arial"/>
              </a:rPr>
              <a:t>6</a:t>
            </a:r>
            <a:r>
              <a:rPr lang="ta-IN" sz="1800" u="sng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             x</a:t>
            </a:r>
            <a:r>
              <a:rPr lang="ta-IN" sz="1800" baseline="30000" dirty="0" smtClean="0">
                <a:latin typeface="Arial"/>
                <a:cs typeface="Arial"/>
              </a:rPr>
              <a:t>12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11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10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6</a:t>
            </a:r>
            <a:r>
              <a:rPr lang="ta-IN" sz="1800" dirty="0" smtClean="0">
                <a:latin typeface="Arial"/>
                <a:cs typeface="Arial"/>
              </a:rPr>
              <a:t>-1</a:t>
            </a:r>
            <a:endParaRPr lang="ta-IN" sz="1800" baseline="30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           -</a:t>
            </a:r>
            <a:r>
              <a:rPr lang="ta-IN" sz="1800" u="sng" dirty="0" smtClean="0">
                <a:latin typeface="Arial"/>
                <a:cs typeface="Arial"/>
              </a:rPr>
              <a:t>(x</a:t>
            </a:r>
            <a:r>
              <a:rPr lang="ta-IN" sz="1800" u="sng" baseline="30000" dirty="0" smtClean="0">
                <a:latin typeface="Arial"/>
                <a:cs typeface="Arial"/>
              </a:rPr>
              <a:t>12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11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10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8</a:t>
            </a:r>
            <a:r>
              <a:rPr lang="ta-IN" sz="1800" u="sng" dirty="0" smtClean="0">
                <a:latin typeface="Arial"/>
                <a:cs typeface="Arial"/>
              </a:rPr>
              <a:t>+x</a:t>
            </a:r>
            <a:r>
              <a:rPr lang="ta-IN" sz="1800" u="sng" baseline="30000" dirty="0" smtClean="0">
                <a:latin typeface="Arial"/>
                <a:cs typeface="Arial"/>
              </a:rPr>
              <a:t>4</a:t>
            </a:r>
            <a:r>
              <a:rPr lang="ta-IN" sz="1800" u="sng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	      -2x</a:t>
            </a:r>
            <a:r>
              <a:rPr lang="ta-IN" sz="1800" baseline="30000" dirty="0" smtClean="0">
                <a:latin typeface="Arial"/>
                <a:cs typeface="Arial"/>
              </a:rPr>
              <a:t>11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8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6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4</a:t>
            </a:r>
            <a:r>
              <a:rPr lang="ta-IN" sz="1800" dirty="0" smtClean="0">
                <a:latin typeface="Arial"/>
                <a:cs typeface="Arial"/>
              </a:rPr>
              <a:t>-1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	    -</a:t>
            </a:r>
            <a:r>
              <a:rPr lang="ta-IN" sz="1800" u="sng" dirty="0" smtClean="0">
                <a:latin typeface="Arial"/>
                <a:cs typeface="Arial"/>
              </a:rPr>
              <a:t>(-2x</a:t>
            </a:r>
            <a:r>
              <a:rPr lang="ta-IN" sz="1800" u="sng" baseline="30000" dirty="0" smtClean="0">
                <a:latin typeface="Arial"/>
                <a:cs typeface="Arial"/>
              </a:rPr>
              <a:t>11</a:t>
            </a:r>
            <a:r>
              <a:rPr lang="ta-IN" sz="1800" u="sng" dirty="0" smtClean="0">
                <a:latin typeface="Arial"/>
                <a:cs typeface="Arial"/>
              </a:rPr>
              <a:t>-2x</a:t>
            </a:r>
            <a:r>
              <a:rPr lang="ta-IN" sz="1800" u="sng" baseline="30000" dirty="0" smtClean="0">
                <a:latin typeface="Arial"/>
                <a:cs typeface="Arial"/>
              </a:rPr>
              <a:t>10</a:t>
            </a:r>
            <a:r>
              <a:rPr lang="ta-IN" sz="1800" u="sng" dirty="0" smtClean="0">
                <a:latin typeface="Arial"/>
                <a:cs typeface="Arial"/>
              </a:rPr>
              <a:t>-2x</a:t>
            </a:r>
            <a:r>
              <a:rPr lang="ta-IN" sz="1800" u="sng" baseline="30000" dirty="0" smtClean="0">
                <a:latin typeface="Arial"/>
                <a:cs typeface="Arial"/>
              </a:rPr>
              <a:t>9</a:t>
            </a:r>
            <a:r>
              <a:rPr lang="ta-IN" sz="1800" u="sng" dirty="0" smtClean="0">
                <a:latin typeface="Arial"/>
                <a:cs typeface="Arial"/>
              </a:rPr>
              <a:t>-2x</a:t>
            </a:r>
            <a:r>
              <a:rPr lang="ta-IN" sz="1800" u="sng" baseline="30000" dirty="0" smtClean="0">
                <a:latin typeface="Arial"/>
                <a:cs typeface="Arial"/>
              </a:rPr>
              <a:t>7</a:t>
            </a:r>
            <a:r>
              <a:rPr lang="ta-IN" sz="1800" u="sng" dirty="0" smtClean="0">
                <a:latin typeface="Arial"/>
                <a:cs typeface="Arial"/>
              </a:rPr>
              <a:t>-2x</a:t>
            </a:r>
            <a:r>
              <a:rPr lang="ta-IN" sz="1800" u="sng" baseline="30000" dirty="0" smtClean="0">
                <a:latin typeface="Arial"/>
                <a:cs typeface="Arial"/>
              </a:rPr>
              <a:t>3</a:t>
            </a:r>
            <a:r>
              <a:rPr lang="ta-IN" sz="1800" u="sng" dirty="0" smtClean="0">
                <a:latin typeface="Arial"/>
                <a:cs typeface="Arial"/>
              </a:rPr>
              <a:t>)</a:t>
            </a:r>
            <a:endParaRPr lang="ta-IN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                          2x</a:t>
            </a:r>
            <a:r>
              <a:rPr lang="ta-IN" sz="1800" baseline="30000" dirty="0" smtClean="0">
                <a:latin typeface="Arial"/>
                <a:cs typeface="Arial"/>
              </a:rPr>
              <a:t>10</a:t>
            </a:r>
            <a:r>
              <a:rPr lang="ta-IN" sz="1800" dirty="0" smtClean="0">
                <a:latin typeface="Arial"/>
                <a:cs typeface="Arial"/>
              </a:rPr>
              <a:t>+2x</a:t>
            </a:r>
            <a:r>
              <a:rPr lang="ta-IN" sz="1800" baseline="30000" dirty="0" smtClean="0">
                <a:latin typeface="Arial"/>
                <a:cs typeface="Arial"/>
              </a:rPr>
              <a:t>9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8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6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4</a:t>
            </a:r>
            <a:r>
              <a:rPr lang="ta-IN" sz="1800" dirty="0" smtClean="0">
                <a:latin typeface="Arial"/>
                <a:cs typeface="Arial"/>
              </a:rPr>
              <a:t>+2x</a:t>
            </a:r>
            <a:r>
              <a:rPr lang="ta-IN" sz="1800" baseline="30000" dirty="0" smtClean="0">
                <a:latin typeface="Arial"/>
                <a:cs typeface="Arial"/>
              </a:rPr>
              <a:t>3</a:t>
            </a:r>
            <a:r>
              <a:rPr lang="ta-IN" sz="1800" dirty="0" smtClean="0">
                <a:latin typeface="Arial"/>
                <a:cs typeface="Arial"/>
              </a:rPr>
              <a:t>-1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                        </a:t>
            </a:r>
            <a:r>
              <a:rPr lang="ta-IN" sz="1800" u="sng" dirty="0" smtClean="0">
                <a:latin typeface="Arial"/>
                <a:cs typeface="Arial"/>
              </a:rPr>
              <a:t>-(2x</a:t>
            </a:r>
            <a:r>
              <a:rPr lang="ta-IN" sz="1800" u="sng" baseline="30000" dirty="0" smtClean="0">
                <a:latin typeface="Arial"/>
                <a:cs typeface="Arial"/>
              </a:rPr>
              <a:t>10</a:t>
            </a:r>
            <a:r>
              <a:rPr lang="ta-IN" sz="1800" u="sng" dirty="0" smtClean="0">
                <a:latin typeface="Arial"/>
                <a:cs typeface="Arial"/>
              </a:rPr>
              <a:t>+2x</a:t>
            </a:r>
            <a:r>
              <a:rPr lang="ta-IN" sz="1800" u="sng" baseline="30000" dirty="0" smtClean="0">
                <a:latin typeface="Arial"/>
                <a:cs typeface="Arial"/>
              </a:rPr>
              <a:t>9</a:t>
            </a:r>
            <a:r>
              <a:rPr lang="ta-IN" sz="1800" u="sng" dirty="0" smtClean="0">
                <a:latin typeface="Arial"/>
                <a:cs typeface="Arial"/>
              </a:rPr>
              <a:t>+2x</a:t>
            </a:r>
            <a:r>
              <a:rPr lang="ta-IN" sz="1800" u="sng" baseline="30000" dirty="0" smtClean="0">
                <a:latin typeface="Arial"/>
                <a:cs typeface="Arial"/>
              </a:rPr>
              <a:t>8</a:t>
            </a:r>
            <a:r>
              <a:rPr lang="ta-IN" sz="1800" u="sng" dirty="0" smtClean="0">
                <a:latin typeface="Arial"/>
                <a:cs typeface="Arial"/>
              </a:rPr>
              <a:t>+2x</a:t>
            </a:r>
            <a:r>
              <a:rPr lang="ta-IN" sz="1800" u="sng" baseline="30000" dirty="0" smtClean="0">
                <a:latin typeface="Arial"/>
                <a:cs typeface="Arial"/>
              </a:rPr>
              <a:t>6</a:t>
            </a:r>
            <a:r>
              <a:rPr lang="ta-IN" sz="1800" u="sng" dirty="0" smtClean="0">
                <a:latin typeface="Arial"/>
                <a:cs typeface="Arial"/>
              </a:rPr>
              <a:t>+2x</a:t>
            </a:r>
            <a:r>
              <a:rPr lang="ta-IN" sz="1800" u="sng" baseline="30000" dirty="0" smtClean="0">
                <a:latin typeface="Arial"/>
                <a:cs typeface="Arial"/>
              </a:rPr>
              <a:t>2</a:t>
            </a:r>
            <a:r>
              <a:rPr lang="ta-IN" sz="1800" u="sng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	                  -3x</a:t>
            </a:r>
            <a:r>
              <a:rPr lang="ta-IN" sz="1800" baseline="30000" dirty="0" smtClean="0">
                <a:latin typeface="Arial"/>
                <a:cs typeface="Arial"/>
              </a:rPr>
              <a:t>8</a:t>
            </a:r>
            <a:r>
              <a:rPr lang="ta-IN" sz="1800" dirty="0" smtClean="0">
                <a:latin typeface="Arial"/>
                <a:cs typeface="Arial"/>
              </a:rPr>
              <a:t>+x</a:t>
            </a:r>
            <a:r>
              <a:rPr lang="ta-IN" sz="1800" baseline="30000" dirty="0" smtClean="0">
                <a:latin typeface="Arial"/>
                <a:cs typeface="Arial"/>
              </a:rPr>
              <a:t>7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6</a:t>
            </a:r>
            <a:r>
              <a:rPr lang="ta-IN" sz="1800" dirty="0" smtClean="0">
                <a:latin typeface="Arial"/>
                <a:cs typeface="Arial"/>
              </a:rPr>
              <a:t>-x</a:t>
            </a:r>
            <a:r>
              <a:rPr lang="ta-IN" sz="1800" baseline="30000" dirty="0" smtClean="0">
                <a:latin typeface="Arial"/>
                <a:cs typeface="Arial"/>
              </a:rPr>
              <a:t>4</a:t>
            </a:r>
            <a:r>
              <a:rPr lang="ta-IN" sz="1800" dirty="0" smtClean="0">
                <a:latin typeface="Arial"/>
                <a:cs typeface="Arial"/>
              </a:rPr>
              <a:t>+2x</a:t>
            </a:r>
            <a:r>
              <a:rPr lang="ta-IN" sz="1800" baseline="30000" dirty="0" smtClean="0">
                <a:latin typeface="Arial"/>
                <a:cs typeface="Arial"/>
              </a:rPr>
              <a:t>3</a:t>
            </a:r>
            <a:r>
              <a:rPr lang="ta-IN" sz="1800" dirty="0" smtClean="0">
                <a:latin typeface="Arial"/>
                <a:cs typeface="Arial"/>
              </a:rPr>
              <a:t>-2x</a:t>
            </a:r>
            <a:r>
              <a:rPr lang="ta-IN" sz="1800" baseline="30000" dirty="0" smtClean="0">
                <a:latin typeface="Arial"/>
                <a:cs typeface="Arial"/>
              </a:rPr>
              <a:t>2</a:t>
            </a:r>
            <a:r>
              <a:rPr lang="ta-IN" sz="1800" dirty="0" smtClean="0">
                <a:latin typeface="Arial"/>
                <a:cs typeface="Arial"/>
              </a:rPr>
              <a:t>-1</a:t>
            </a:r>
          </a:p>
          <a:p>
            <a:pPr marL="0" indent="0">
              <a:buNone/>
            </a:pPr>
            <a:r>
              <a:rPr lang="ta-IN" sz="1800" dirty="0" smtClean="0">
                <a:latin typeface="Arial"/>
                <a:cs typeface="Arial"/>
              </a:rPr>
              <a:t>		  </a:t>
            </a:r>
            <a:r>
              <a:rPr lang="ta-IN" sz="1800" u="sng" dirty="0" smtClean="0">
                <a:latin typeface="Arial"/>
                <a:cs typeface="Arial"/>
              </a:rPr>
              <a:t> -(3x</a:t>
            </a:r>
            <a:r>
              <a:rPr lang="ta-IN" sz="1800" u="sng" baseline="30000" dirty="0" smtClean="0">
                <a:latin typeface="Arial"/>
                <a:cs typeface="Arial"/>
              </a:rPr>
              <a:t>8</a:t>
            </a:r>
            <a:r>
              <a:rPr lang="ta-IN" sz="1800" u="sng" dirty="0" smtClean="0">
                <a:latin typeface="Arial"/>
                <a:cs typeface="Arial"/>
              </a:rPr>
              <a:t>-3x</a:t>
            </a:r>
            <a:r>
              <a:rPr lang="ta-IN" sz="1800" u="sng" baseline="30000" dirty="0" smtClean="0">
                <a:latin typeface="Arial"/>
                <a:cs typeface="Arial"/>
              </a:rPr>
              <a:t>7</a:t>
            </a:r>
            <a:r>
              <a:rPr lang="ta-IN" sz="1800" u="sng" dirty="0" smtClean="0">
                <a:latin typeface="Arial"/>
                <a:cs typeface="Arial"/>
              </a:rPr>
              <a:t>-3x</a:t>
            </a:r>
            <a:r>
              <a:rPr lang="ta-IN" sz="1800" u="sng" baseline="30000" dirty="0" smtClean="0">
                <a:latin typeface="Arial"/>
                <a:cs typeface="Arial"/>
              </a:rPr>
              <a:t>6</a:t>
            </a:r>
            <a:r>
              <a:rPr lang="ta-IN" sz="1800" u="sng" dirty="0" smtClean="0">
                <a:latin typeface="Arial"/>
                <a:cs typeface="Arial"/>
              </a:rPr>
              <a:t>-3x</a:t>
            </a:r>
            <a:r>
              <a:rPr lang="ta-IN" sz="1800" u="sng" baseline="30000" dirty="0" smtClean="0">
                <a:latin typeface="Arial"/>
                <a:cs typeface="Arial"/>
              </a:rPr>
              <a:t>4</a:t>
            </a:r>
            <a:r>
              <a:rPr lang="ta-IN" sz="1800" u="sng" dirty="0" smtClean="0">
                <a:latin typeface="Arial"/>
                <a:cs typeface="Arial"/>
              </a:rPr>
              <a:t>-3)</a:t>
            </a:r>
          </a:p>
          <a:p>
            <a:pPr marL="0" indent="0">
              <a:buNone/>
            </a:pPr>
            <a:r>
              <a:rPr lang="ta-IN" sz="1800" dirty="0">
                <a:latin typeface="Arial"/>
                <a:cs typeface="Arial"/>
              </a:rPr>
              <a:t> </a:t>
            </a:r>
            <a:r>
              <a:rPr lang="ta-IN" sz="1800" dirty="0" smtClean="0">
                <a:latin typeface="Arial"/>
                <a:cs typeface="Arial"/>
              </a:rPr>
              <a:t>          rješenje  =&gt;          </a:t>
            </a:r>
            <a:r>
              <a:rPr lang="ta-IN" sz="1800" dirty="0" smtClean="0">
                <a:solidFill>
                  <a:srgbClr val="0033CC"/>
                </a:solidFill>
                <a:latin typeface="Arial"/>
                <a:cs typeface="Arial"/>
              </a:rPr>
              <a:t>4x</a:t>
            </a:r>
            <a:r>
              <a:rPr lang="ta-IN" sz="1800" baseline="30000" dirty="0" smtClean="0">
                <a:solidFill>
                  <a:srgbClr val="0033CC"/>
                </a:solidFill>
                <a:latin typeface="Arial"/>
                <a:cs typeface="Arial"/>
              </a:rPr>
              <a:t>7</a:t>
            </a:r>
            <a:r>
              <a:rPr lang="ta-IN" sz="1800" dirty="0" smtClean="0">
                <a:solidFill>
                  <a:srgbClr val="0033CC"/>
                </a:solidFill>
                <a:latin typeface="Arial"/>
                <a:cs typeface="Arial"/>
              </a:rPr>
              <a:t>+2x</a:t>
            </a:r>
            <a:r>
              <a:rPr lang="ta-IN" sz="1800" baseline="30000" dirty="0" smtClean="0">
                <a:solidFill>
                  <a:srgbClr val="0033CC"/>
                </a:solidFill>
                <a:latin typeface="Arial"/>
                <a:cs typeface="Arial"/>
              </a:rPr>
              <a:t>6</a:t>
            </a:r>
            <a:r>
              <a:rPr lang="ta-IN" sz="1800" dirty="0" smtClean="0">
                <a:solidFill>
                  <a:srgbClr val="0033CC"/>
                </a:solidFill>
                <a:latin typeface="Arial"/>
                <a:cs typeface="Arial"/>
              </a:rPr>
              <a:t>+2x</a:t>
            </a:r>
            <a:r>
              <a:rPr lang="ta-IN" sz="1800" baseline="30000" dirty="0" smtClean="0">
                <a:solidFill>
                  <a:srgbClr val="0033CC"/>
                </a:solidFill>
                <a:latin typeface="Arial"/>
                <a:cs typeface="Arial"/>
              </a:rPr>
              <a:t>4</a:t>
            </a:r>
            <a:r>
              <a:rPr lang="ta-IN" sz="1800" dirty="0" smtClean="0">
                <a:solidFill>
                  <a:srgbClr val="0033CC"/>
                </a:solidFill>
                <a:latin typeface="Arial"/>
                <a:cs typeface="Arial"/>
              </a:rPr>
              <a:t>+2x</a:t>
            </a:r>
            <a:r>
              <a:rPr lang="ta-IN" sz="1800" baseline="30000" dirty="0" smtClean="0">
                <a:solidFill>
                  <a:srgbClr val="0033CC"/>
                </a:solidFill>
                <a:latin typeface="Arial"/>
                <a:cs typeface="Arial"/>
              </a:rPr>
              <a:t>3</a:t>
            </a:r>
            <a:r>
              <a:rPr lang="ta-IN" sz="1800" dirty="0" smtClean="0">
                <a:solidFill>
                  <a:srgbClr val="0033CC"/>
                </a:solidFill>
                <a:latin typeface="Arial"/>
                <a:cs typeface="Arial"/>
              </a:rPr>
              <a:t>-2x</a:t>
            </a:r>
            <a:r>
              <a:rPr lang="ta-IN" sz="1800" baseline="30000" dirty="0" smtClean="0">
                <a:solidFill>
                  <a:srgbClr val="0033CC"/>
                </a:solidFill>
                <a:latin typeface="Arial"/>
                <a:cs typeface="Arial"/>
              </a:rPr>
              <a:t>2</a:t>
            </a:r>
            <a:r>
              <a:rPr lang="ta-IN" sz="1800" dirty="0" smtClean="0">
                <a:solidFill>
                  <a:srgbClr val="0033CC"/>
                </a:solidFill>
                <a:latin typeface="Arial"/>
                <a:cs typeface="Arial"/>
              </a:rPr>
              <a:t>+2 = 0</a:t>
            </a:r>
            <a:endParaRPr lang="ta-IN" sz="1800" u="sng" dirty="0" smtClean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pPr marL="0" indent="0">
              <a:buNone/>
            </a:pPr>
            <a:r>
              <a:rPr lang="ta-IN" dirty="0" smtClean="0"/>
              <a:t>B.  </a:t>
            </a:r>
            <a:r>
              <a:rPr lang="hr-HR" dirty="0" smtClean="0"/>
              <a:t>Formiranje </a:t>
            </a:r>
            <a:r>
              <a:rPr lang="hr-HR" dirty="0" smtClean="0"/>
              <a:t>kodne riječi cikličkog koda:</a:t>
            </a:r>
          </a:p>
          <a:p>
            <a:pPr lvl="1"/>
            <a:r>
              <a:rPr lang="hr-HR" i="1" dirty="0" smtClean="0"/>
              <a:t>g</a:t>
            </a:r>
            <a:r>
              <a:rPr lang="hr-HR" i="1" dirty="0" smtClean="0"/>
              <a:t>(x) = </a:t>
            </a:r>
            <a:r>
              <a:rPr lang="en-US" i="1" dirty="0" smtClean="0"/>
              <a:t>x</a:t>
            </a:r>
            <a:r>
              <a:rPr lang="hr-HR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/>
              <a:t>x</a:t>
            </a:r>
            <a:r>
              <a:rPr lang="hr-HR" baseline="30000" dirty="0" smtClean="0"/>
              <a:t>7</a:t>
            </a:r>
            <a:r>
              <a:rPr lang="en-US" dirty="0" smtClean="0"/>
              <a:t> +</a:t>
            </a:r>
            <a:r>
              <a:rPr lang="en-US" i="1" dirty="0"/>
              <a:t> </a:t>
            </a:r>
            <a:r>
              <a:rPr lang="en-US" i="1" dirty="0" smtClean="0"/>
              <a:t>x</a:t>
            </a:r>
            <a:r>
              <a:rPr lang="hr-HR" baseline="30000" dirty="0" smtClean="0"/>
              <a:t>6</a:t>
            </a:r>
            <a:r>
              <a:rPr lang="en-US" dirty="0" smtClean="0"/>
              <a:t> +</a:t>
            </a:r>
            <a:r>
              <a:rPr lang="en-US" i="1" dirty="0"/>
              <a:t> </a:t>
            </a:r>
            <a:r>
              <a:rPr lang="en-US" i="1" dirty="0" smtClean="0"/>
              <a:t>x</a:t>
            </a:r>
            <a:r>
              <a:rPr lang="hr-HR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hr-HR" i="1" dirty="0" smtClean="0"/>
              <a:t> </a:t>
            </a:r>
            <a:r>
              <a:rPr lang="hr-HR" dirty="0" smtClean="0"/>
              <a:t>1</a:t>
            </a:r>
            <a:r>
              <a:rPr lang="ta-IN" dirty="0" smtClean="0"/>
              <a:t>;</a:t>
            </a:r>
            <a:r>
              <a:rPr lang="hr-HR" i="1" dirty="0" smtClean="0"/>
              <a:t>        </a:t>
            </a:r>
            <a:r>
              <a:rPr lang="en-US" dirty="0" smtClean="0"/>
              <a:t>[ </a:t>
            </a:r>
            <a:r>
              <a:rPr lang="hr-HR" dirty="0" smtClean="0"/>
              <a:t>1 </a:t>
            </a:r>
            <a:r>
              <a:rPr lang="hr-HR" dirty="0" err="1" smtClean="0"/>
              <a:t>1</a:t>
            </a:r>
            <a:r>
              <a:rPr lang="hr-HR" dirty="0" smtClean="0"/>
              <a:t> </a:t>
            </a:r>
            <a:r>
              <a:rPr lang="en-US" dirty="0" smtClean="0"/>
              <a:t>1 </a:t>
            </a:r>
            <a:r>
              <a:rPr lang="en-US" dirty="0"/>
              <a:t>0 </a:t>
            </a:r>
            <a:r>
              <a:rPr lang="hr-HR" dirty="0" smtClean="0"/>
              <a:t>1 0 </a:t>
            </a:r>
            <a:r>
              <a:rPr lang="hr-HR" dirty="0" err="1" smtClean="0"/>
              <a:t>0</a:t>
            </a:r>
            <a:r>
              <a:rPr lang="hr-HR" dirty="0" smtClean="0"/>
              <a:t> 0 </a:t>
            </a:r>
            <a:r>
              <a:rPr lang="en-US" dirty="0" smtClean="0"/>
              <a:t>1 ]</a:t>
            </a:r>
            <a:endParaRPr lang="hr-HR" dirty="0" smtClean="0"/>
          </a:p>
          <a:p>
            <a:pPr lvl="1"/>
            <a:endParaRPr lang="hr-HR" i="1" dirty="0" smtClean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 = </a:t>
            </a:r>
            <a:r>
              <a:rPr lang="en-US" i="1" dirty="0" smtClean="0"/>
              <a:t>x</a:t>
            </a:r>
            <a:r>
              <a:rPr lang="hr-HR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smtClean="0"/>
              <a:t>x</a:t>
            </a:r>
            <a:r>
              <a:rPr lang="hr-HR" i="1" dirty="0" smtClean="0"/>
              <a:t> + </a:t>
            </a:r>
            <a:r>
              <a:rPr lang="hr-HR" dirty="0" smtClean="0"/>
              <a:t>1</a:t>
            </a:r>
            <a:r>
              <a:rPr lang="ta-IN" dirty="0" smtClean="0"/>
              <a:t>;</a:t>
            </a:r>
            <a:r>
              <a:rPr lang="hr-HR" i="1" dirty="0" smtClean="0"/>
              <a:t>        </a:t>
            </a:r>
            <a:r>
              <a:rPr lang="en-US" dirty="0" smtClean="0"/>
              <a:t>[ </a:t>
            </a:r>
            <a:r>
              <a:rPr lang="en-US" dirty="0"/>
              <a:t>1 0 </a:t>
            </a:r>
            <a:r>
              <a:rPr lang="hr-HR" dirty="0" smtClean="0"/>
              <a:t>0 </a:t>
            </a:r>
            <a:r>
              <a:rPr lang="en-US" dirty="0" smtClean="0"/>
              <a:t>1 </a:t>
            </a:r>
            <a:r>
              <a:rPr lang="hr-HR" dirty="0" smtClean="0"/>
              <a:t>1</a:t>
            </a:r>
            <a:r>
              <a:rPr lang="en-US" dirty="0" smtClean="0"/>
              <a:t> ]</a:t>
            </a:r>
            <a:r>
              <a:rPr lang="hr-HR" dirty="0" smtClean="0">
                <a:latin typeface="Arial" charset="0"/>
              </a:rPr>
              <a:t> </a:t>
            </a:r>
            <a:endParaRPr lang="ta-IN" dirty="0" smtClean="0">
              <a:latin typeface="Arial" charset="0"/>
            </a:endParaRPr>
          </a:p>
          <a:p>
            <a:pPr lvl="1"/>
            <a:endParaRPr lang="hr-HR" dirty="0" smtClean="0"/>
          </a:p>
          <a:p>
            <a:pPr lvl="1"/>
            <a:r>
              <a:rPr lang="ta-IN" dirty="0" smtClean="0"/>
              <a:t>K [15,7]      </a:t>
            </a:r>
            <a:r>
              <a:rPr lang="hr-HR" dirty="0" smtClean="0"/>
              <a:t>n </a:t>
            </a:r>
            <a:r>
              <a:rPr lang="hr-HR" dirty="0" smtClean="0"/>
              <a:t>= </a:t>
            </a:r>
            <a:r>
              <a:rPr lang="hr-HR" dirty="0" smtClean="0"/>
              <a:t>15</a:t>
            </a:r>
            <a:r>
              <a:rPr lang="ta-IN" dirty="0" smtClean="0"/>
              <a:t>; </a:t>
            </a:r>
            <a:r>
              <a:rPr lang="hr-HR" dirty="0" smtClean="0"/>
              <a:t>k </a:t>
            </a:r>
            <a:r>
              <a:rPr lang="hr-HR" dirty="0" smtClean="0"/>
              <a:t>= 7</a:t>
            </a:r>
          </a:p>
          <a:p>
            <a:pPr lvl="1"/>
            <a:r>
              <a:rPr lang="hr-HR" dirty="0" smtClean="0"/>
              <a:t>r = n – k = 15 – 7 = 8</a:t>
            </a:r>
          </a:p>
          <a:p>
            <a:pPr lvl="1"/>
            <a:endParaRPr lang="hr-HR" dirty="0" smtClean="0"/>
          </a:p>
          <a:p>
            <a:pPr marL="457200" lvl="1" indent="0">
              <a:buNone/>
            </a:pPr>
            <a:r>
              <a:rPr lang="en-US" i="1" dirty="0" smtClean="0"/>
              <a:t>x</a:t>
            </a:r>
            <a:r>
              <a:rPr lang="hr-HR" baseline="30000" dirty="0"/>
              <a:t>r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· </a:t>
            </a:r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= </a:t>
            </a:r>
            <a:r>
              <a:rPr lang="en-US" i="1" dirty="0" smtClean="0"/>
              <a:t>x</a:t>
            </a:r>
            <a:r>
              <a:rPr lang="hr-HR" baseline="30000" dirty="0" smtClean="0"/>
              <a:t>8 </a:t>
            </a:r>
            <a:r>
              <a:rPr lang="en-US" dirty="0" smtClean="0">
                <a:cs typeface="Times New Roman" pitchFamily="18" charset="0"/>
              </a:rPr>
              <a:t>· </a:t>
            </a:r>
            <a:r>
              <a:rPr lang="hr-HR" dirty="0" smtClean="0"/>
              <a:t>(</a:t>
            </a:r>
            <a:r>
              <a:rPr lang="en-US" i="1" dirty="0"/>
              <a:t>x</a:t>
            </a:r>
            <a:r>
              <a:rPr lang="hr-HR" baseline="30000" dirty="0"/>
              <a:t>4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hr-HR" i="1" dirty="0"/>
              <a:t> + </a:t>
            </a:r>
            <a:r>
              <a:rPr lang="hr-HR" dirty="0" smtClean="0"/>
              <a:t>1)</a:t>
            </a:r>
            <a:r>
              <a:rPr lang="ta-IN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x</a:t>
            </a:r>
            <a:r>
              <a:rPr lang="hr-HR" baseline="30000" dirty="0" smtClean="0"/>
              <a:t>12 </a:t>
            </a:r>
            <a:r>
              <a:rPr lang="hr-HR" dirty="0"/>
              <a:t>+ </a:t>
            </a:r>
            <a:r>
              <a:rPr lang="en-US" i="1" dirty="0"/>
              <a:t>x</a:t>
            </a:r>
            <a:r>
              <a:rPr lang="hr-HR" baseline="30000" dirty="0"/>
              <a:t>9 </a:t>
            </a:r>
            <a:r>
              <a:rPr lang="hr-HR" dirty="0"/>
              <a:t>+ </a:t>
            </a:r>
            <a:r>
              <a:rPr lang="en-US" i="1" dirty="0" smtClean="0"/>
              <a:t>x</a:t>
            </a:r>
            <a:r>
              <a:rPr lang="hr-HR" baseline="30000" dirty="0" smtClean="0"/>
              <a:t>8</a:t>
            </a:r>
            <a:r>
              <a:rPr lang="ta-IN" dirty="0" smtClean="0"/>
              <a:t>;</a:t>
            </a:r>
            <a:endParaRPr lang="ta-IN" dirty="0" smtClean="0"/>
          </a:p>
          <a:p>
            <a:pPr marL="457200" lvl="1" indent="0">
              <a:buNone/>
            </a:pPr>
            <a:r>
              <a:rPr lang="ta-IN" dirty="0" smtClean="0"/>
              <a:t>                                                </a:t>
            </a:r>
            <a:r>
              <a:rPr lang="hr-HR" dirty="0" smtClean="0"/>
              <a:t>[ </a:t>
            </a:r>
            <a:r>
              <a:rPr lang="hr-HR" dirty="0" smtClean="0"/>
              <a:t>1 0 0 1 1 0 0 0 0 0 0 0 0 ]</a:t>
            </a:r>
          </a:p>
        </p:txBody>
      </p:sp>
    </p:spTree>
    <p:extLst>
      <p:ext uri="{BB962C8B-B14F-4D97-AF65-F5344CB8AC3E}">
        <p14:creationId xmlns:p14="http://schemas.microsoft.com/office/powerpoint/2010/main" val="216562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  <a:endParaRPr lang="hr-HR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46685" y="2244298"/>
            <a:ext cx="796884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1 0 </a:t>
            </a:r>
            <a:r>
              <a:rPr lang="hr-HR" sz="2400" dirty="0" err="1" smtClean="0"/>
              <a:t>0</a:t>
            </a:r>
            <a:r>
              <a:rPr lang="hr-HR" sz="2400" dirty="0" smtClean="0"/>
              <a:t> 1 1 0 </a:t>
            </a:r>
            <a:r>
              <a:rPr lang="hr-HR" sz="2400" dirty="0" err="1" smtClean="0"/>
              <a:t>0</a:t>
            </a:r>
            <a:r>
              <a:rPr lang="hr-HR" sz="2400" dirty="0" smtClean="0"/>
              <a:t> 0 0 </a:t>
            </a:r>
            <a:r>
              <a:rPr lang="hr-HR" sz="2400" dirty="0" err="1" smtClean="0"/>
              <a:t>0</a:t>
            </a:r>
            <a:r>
              <a:rPr lang="hr-HR" sz="2400" dirty="0" smtClean="0"/>
              <a:t> 0 0 </a:t>
            </a:r>
            <a:r>
              <a:rPr lang="hr-HR" sz="2400" dirty="0" err="1" smtClean="0"/>
              <a:t>0</a:t>
            </a:r>
            <a:r>
              <a:rPr lang="hr-HR" sz="2400" dirty="0" smtClean="0"/>
              <a:t>   :   1 1 </a:t>
            </a:r>
            <a:r>
              <a:rPr lang="hr-HR" sz="2400" dirty="0" err="1" smtClean="0"/>
              <a:t>1</a:t>
            </a:r>
            <a:r>
              <a:rPr lang="hr-HR" sz="2400" dirty="0" smtClean="0"/>
              <a:t> 0 1 0 </a:t>
            </a:r>
            <a:r>
              <a:rPr lang="hr-HR" sz="2400" dirty="0" err="1" smtClean="0"/>
              <a:t>0</a:t>
            </a:r>
            <a:r>
              <a:rPr lang="hr-HR" sz="2400" dirty="0" smtClean="0"/>
              <a:t> 0 1  </a:t>
            </a:r>
            <a:r>
              <a:rPr lang="hr-HR" sz="2400" dirty="0"/>
              <a:t>= </a:t>
            </a:r>
            <a:r>
              <a:rPr lang="hr-HR" sz="2400" dirty="0" smtClean="0"/>
              <a:t>1 1 0 </a:t>
            </a:r>
            <a:r>
              <a:rPr lang="hr-HR" sz="2400" dirty="0" err="1" smtClean="0"/>
              <a:t>0</a:t>
            </a:r>
            <a:r>
              <a:rPr lang="hr-HR" sz="2400" dirty="0" smtClean="0"/>
              <a:t> 0</a:t>
            </a:r>
            <a:endParaRPr lang="en-US" sz="2400" dirty="0"/>
          </a:p>
        </p:txBody>
      </p:sp>
      <p:sp>
        <p:nvSpPr>
          <p:cNvPr id="32" name="AutoShape 6"/>
          <p:cNvSpPr>
            <a:spLocks/>
          </p:cNvSpPr>
          <p:nvPr/>
        </p:nvSpPr>
        <p:spPr bwMode="auto">
          <a:xfrm rot="5400000" flipV="1">
            <a:off x="1947882" y="529466"/>
            <a:ext cx="141292" cy="3060042"/>
          </a:xfrm>
          <a:prstGeom prst="leftBrace">
            <a:avLst>
              <a:gd name="adj1" fmla="val 769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2400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660898" y="1574770"/>
            <a:ext cx="71526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i="1" dirty="0"/>
              <a:t>d</a:t>
            </a:r>
            <a:r>
              <a:rPr lang="hr-HR" sz="2400" dirty="0"/>
              <a:t>(</a:t>
            </a:r>
            <a:r>
              <a:rPr lang="hr-HR" sz="2400" i="1" dirty="0"/>
              <a:t>x</a:t>
            </a:r>
            <a:r>
              <a:rPr lang="hr-HR" sz="2400" dirty="0"/>
              <a:t>)</a:t>
            </a:r>
            <a:endParaRPr lang="en-US" sz="2400" dirty="0"/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28464" y="2638223"/>
            <a:ext cx="259558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- 1 1 </a:t>
            </a:r>
            <a:r>
              <a:rPr lang="hr-HR" sz="2400" dirty="0" err="1" smtClean="0"/>
              <a:t>1</a:t>
            </a:r>
            <a:r>
              <a:rPr lang="hr-HR" sz="2400" dirty="0" smtClean="0"/>
              <a:t> 0 1 0 </a:t>
            </a:r>
            <a:r>
              <a:rPr lang="hr-HR" sz="2400" dirty="0" err="1" smtClean="0"/>
              <a:t>0</a:t>
            </a:r>
            <a:r>
              <a:rPr lang="hr-HR" sz="2400" dirty="0" smtClean="0"/>
              <a:t> 0 1</a:t>
            </a:r>
            <a:endParaRPr lang="en-US" sz="2400" dirty="0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488507" y="2996952"/>
            <a:ext cx="213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 sz="2400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344272" y="3068960"/>
            <a:ext cx="266451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0 1 </a:t>
            </a:r>
            <a:r>
              <a:rPr lang="hr-HR" sz="2400" dirty="0" err="1" smtClean="0"/>
              <a:t>1</a:t>
            </a:r>
            <a:r>
              <a:rPr lang="hr-HR" sz="2400" dirty="0" smtClean="0"/>
              <a:t> 1 0 </a:t>
            </a:r>
            <a:r>
              <a:rPr lang="hr-HR" sz="2400" dirty="0" err="1" smtClean="0"/>
              <a:t>0</a:t>
            </a:r>
            <a:r>
              <a:rPr lang="hr-HR" sz="2400" dirty="0" smtClean="0"/>
              <a:t> 0 0 1 0</a:t>
            </a:r>
            <a:endParaRPr lang="en-US" sz="2400" dirty="0"/>
          </a:p>
        </p:txBody>
      </p:sp>
      <p:sp>
        <p:nvSpPr>
          <p:cNvPr id="39" name="AutoShape 13"/>
          <p:cNvSpPr>
            <a:spLocks/>
          </p:cNvSpPr>
          <p:nvPr/>
        </p:nvSpPr>
        <p:spPr bwMode="auto">
          <a:xfrm rot="5400000" flipV="1">
            <a:off x="5241491" y="1033117"/>
            <a:ext cx="141290" cy="2162052"/>
          </a:xfrm>
          <a:prstGeom prst="leftBrace">
            <a:avLst>
              <a:gd name="adj1" fmla="val 769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2400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954506" y="1601042"/>
            <a:ext cx="71526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i="1" dirty="0"/>
              <a:t>g</a:t>
            </a:r>
            <a:r>
              <a:rPr lang="hr-HR" sz="2400" dirty="0"/>
              <a:t>(</a:t>
            </a:r>
            <a:r>
              <a:rPr lang="hr-HR" sz="2400" i="1" dirty="0"/>
              <a:t>x</a:t>
            </a:r>
            <a:r>
              <a:rPr lang="hr-HR" sz="2400" dirty="0"/>
              <a:t>)</a:t>
            </a:r>
            <a:endParaRPr lang="en-US" sz="2400" dirty="0"/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416496" y="3456758"/>
            <a:ext cx="259558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- 1 1 </a:t>
            </a:r>
            <a:r>
              <a:rPr lang="hr-HR" sz="2400" dirty="0" err="1" smtClean="0"/>
              <a:t>1</a:t>
            </a:r>
            <a:r>
              <a:rPr lang="hr-HR" sz="2400" dirty="0" smtClean="0"/>
              <a:t> 0 1 0 </a:t>
            </a:r>
            <a:r>
              <a:rPr lang="hr-HR" sz="2400" dirty="0" err="1" smtClean="0"/>
              <a:t>0</a:t>
            </a:r>
            <a:r>
              <a:rPr lang="hr-HR" sz="2400" dirty="0" smtClean="0"/>
              <a:t> 0 1</a:t>
            </a:r>
            <a:endParaRPr lang="en-US" sz="2400" dirty="0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728366" y="3826483"/>
            <a:ext cx="2112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 sz="240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32304" y="3861048"/>
            <a:ext cx="266451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0 </a:t>
            </a:r>
            <a:r>
              <a:rPr lang="hr-HR" sz="2400" dirty="0" err="1" smtClean="0"/>
              <a:t>0</a:t>
            </a:r>
            <a:r>
              <a:rPr lang="hr-HR" sz="2400" dirty="0" smtClean="0"/>
              <a:t> 0 0 1 0 </a:t>
            </a:r>
            <a:r>
              <a:rPr lang="hr-HR" sz="2400" dirty="0" err="1" smtClean="0"/>
              <a:t>0</a:t>
            </a:r>
            <a:r>
              <a:rPr lang="hr-HR" sz="2400" dirty="0" smtClean="0"/>
              <a:t> 1 1 0</a:t>
            </a:r>
            <a:endParaRPr lang="en-US" sz="2400" dirty="0"/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688282" y="4221088"/>
            <a:ext cx="268054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- 0 0 0 0 0 0 0 0 </a:t>
            </a:r>
            <a:r>
              <a:rPr lang="hr-HR" sz="2400" dirty="0" err="1" smtClean="0"/>
              <a:t>0</a:t>
            </a:r>
            <a:endParaRPr lang="en-US" sz="2400" dirty="0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778796" y="4592645"/>
            <a:ext cx="24132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 sz="2400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920552" y="4653136"/>
            <a:ext cx="266451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0 </a:t>
            </a:r>
            <a:r>
              <a:rPr lang="hr-HR" sz="2400" dirty="0" err="1" smtClean="0"/>
              <a:t>0</a:t>
            </a:r>
            <a:r>
              <a:rPr lang="hr-HR" sz="2400" dirty="0" smtClean="0"/>
              <a:t> 0 1 0 </a:t>
            </a:r>
            <a:r>
              <a:rPr lang="hr-HR" sz="2400" dirty="0" err="1" smtClean="0"/>
              <a:t>0</a:t>
            </a:r>
            <a:r>
              <a:rPr lang="hr-HR" sz="2400" dirty="0" smtClean="0"/>
              <a:t> 1 1 0 </a:t>
            </a:r>
            <a:r>
              <a:rPr lang="hr-HR" sz="2400" dirty="0" err="1" smtClean="0"/>
              <a:t>0</a:t>
            </a:r>
            <a:endParaRPr lang="en-US" sz="2400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232795" y="5745650"/>
            <a:ext cx="242406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- 0 0 </a:t>
            </a:r>
            <a:r>
              <a:rPr lang="hr-HR" sz="2400" dirty="0" err="1" smtClean="0"/>
              <a:t>0</a:t>
            </a:r>
            <a:r>
              <a:rPr lang="hr-HR" sz="2400" dirty="0" smtClean="0"/>
              <a:t> 0 0 </a:t>
            </a:r>
            <a:r>
              <a:rPr lang="hr-HR" sz="2400" dirty="0" err="1" smtClean="0"/>
              <a:t>0</a:t>
            </a:r>
            <a:r>
              <a:rPr lang="hr-HR" sz="2400" dirty="0" smtClean="0"/>
              <a:t> 0 0 </a:t>
            </a:r>
            <a:endParaRPr lang="en-US" sz="2400" dirty="0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1440941" y="6121112"/>
            <a:ext cx="20833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 sz="2400"/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4008743" y="5777506"/>
            <a:ext cx="215155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>
                <a:solidFill>
                  <a:srgbClr val="FF0000"/>
                </a:solidFill>
              </a:rPr>
              <a:t>1 0 </a:t>
            </a:r>
            <a:r>
              <a:rPr lang="hr-HR" sz="2400" dirty="0" err="1" smtClean="0">
                <a:solidFill>
                  <a:srgbClr val="FF0000"/>
                </a:solidFill>
              </a:rPr>
              <a:t>0</a:t>
            </a:r>
            <a:r>
              <a:rPr lang="hr-HR" sz="2400" dirty="0" smtClean="0">
                <a:solidFill>
                  <a:srgbClr val="FF0000"/>
                </a:solidFill>
              </a:rPr>
              <a:t> 1 1 0 </a:t>
            </a:r>
            <a:r>
              <a:rPr lang="hr-HR" sz="2400" dirty="0" err="1" smtClean="0">
                <a:solidFill>
                  <a:srgbClr val="FF0000"/>
                </a:solidFill>
              </a:rPr>
              <a:t>0</a:t>
            </a:r>
            <a:r>
              <a:rPr lang="hr-HR" sz="2400" dirty="0" smtClean="0">
                <a:solidFill>
                  <a:srgbClr val="FF0000"/>
                </a:solidFill>
              </a:rPr>
              <a:t>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4038835" y="5761014"/>
            <a:ext cx="2121459" cy="4275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 sz="2400"/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6160294" y="5800725"/>
            <a:ext cx="3389069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>
                <a:latin typeface="Arial" charset="0"/>
              </a:rPr>
              <a:t>ostatak nakon dijeljenja</a:t>
            </a:r>
            <a:endParaRPr lang="en-US" sz="2400" dirty="0">
              <a:latin typeface="Arial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989266" y="4985418"/>
            <a:ext cx="259558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- 0 0 0 0 0 0 0 0 0</a:t>
            </a:r>
            <a:endParaRPr lang="en-US" sz="2400" dirty="0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1066829" y="5301208"/>
            <a:ext cx="24574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 sz="240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1176816" y="5373216"/>
            <a:ext cx="240803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400" dirty="0" smtClean="0"/>
              <a:t>0 </a:t>
            </a:r>
            <a:r>
              <a:rPr lang="hr-HR" sz="2400" dirty="0" err="1" smtClean="0"/>
              <a:t>0</a:t>
            </a:r>
            <a:r>
              <a:rPr lang="hr-HR" sz="2400" dirty="0" smtClean="0"/>
              <a:t> 1 0 </a:t>
            </a:r>
            <a:r>
              <a:rPr lang="hr-HR" sz="2400" dirty="0" err="1" smtClean="0"/>
              <a:t>0</a:t>
            </a:r>
            <a:r>
              <a:rPr lang="hr-HR" sz="2400" dirty="0" smtClean="0"/>
              <a:t> 1 1 0 </a:t>
            </a:r>
            <a:r>
              <a:rPr lang="hr-HR" sz="2400" dirty="0" err="1" smtClean="0"/>
              <a:t>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ta-IN" i="1" dirty="0" smtClean="0"/>
              <a:t>    </a:t>
            </a:r>
            <a:r>
              <a:rPr lang="en-US" i="1" dirty="0" smtClean="0"/>
              <a:t>d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hr-HR" baseline="30000" dirty="0"/>
              <a:t>4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hr-HR" i="1" dirty="0"/>
              <a:t> + </a:t>
            </a:r>
            <a:r>
              <a:rPr lang="hr-HR" dirty="0"/>
              <a:t>1</a:t>
            </a:r>
            <a:r>
              <a:rPr lang="hr-HR" i="1" dirty="0"/>
              <a:t>        </a:t>
            </a:r>
            <a:r>
              <a:rPr lang="en-US" dirty="0"/>
              <a:t>[ </a:t>
            </a:r>
            <a:r>
              <a:rPr lang="en-US" dirty="0">
                <a:solidFill>
                  <a:srgbClr val="002060"/>
                </a:solidFill>
              </a:rPr>
              <a:t>1 0 </a:t>
            </a:r>
            <a:r>
              <a:rPr lang="hr-HR" dirty="0">
                <a:solidFill>
                  <a:srgbClr val="002060"/>
                </a:solidFill>
              </a:rPr>
              <a:t>0 </a:t>
            </a:r>
            <a:r>
              <a:rPr lang="en-US" dirty="0">
                <a:solidFill>
                  <a:srgbClr val="002060"/>
                </a:solidFill>
              </a:rPr>
              <a:t>1 </a:t>
            </a:r>
            <a:r>
              <a:rPr lang="hr-HR" dirty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]</a:t>
            </a:r>
            <a:r>
              <a:rPr lang="hr-HR" dirty="0">
                <a:latin typeface="Arial" charset="0"/>
              </a:rPr>
              <a:t> </a:t>
            </a:r>
          </a:p>
          <a:p>
            <a:pPr marL="0" indent="0">
              <a:buNone/>
            </a:pPr>
            <a:endParaRPr lang="ta-IN" dirty="0"/>
          </a:p>
          <a:p>
            <a:pPr marL="0" indent="0">
              <a:buNone/>
            </a:pPr>
            <a:r>
              <a:rPr lang="ta-IN" dirty="0" smtClean="0"/>
              <a:t>	</a:t>
            </a:r>
            <a:r>
              <a:rPr lang="hr-HR" dirty="0" smtClean="0"/>
              <a:t>[ </a:t>
            </a:r>
            <a:r>
              <a:rPr lang="en-US" i="1" dirty="0" smtClean="0">
                <a:solidFill>
                  <a:srgbClr val="002060"/>
                </a:solidFill>
              </a:rPr>
              <a:t>d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i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hr-HR" dirty="0" smtClean="0"/>
              <a:t> </a:t>
            </a:r>
            <a:r>
              <a:rPr lang="hr-HR" i="1" dirty="0" smtClean="0">
                <a:solidFill>
                  <a:srgbClr val="FF0000"/>
                </a:solidFill>
              </a:rPr>
              <a:t>r(x)</a:t>
            </a:r>
            <a:r>
              <a:rPr lang="hr-HR" dirty="0" smtClean="0"/>
              <a:t>]</a:t>
            </a:r>
          </a:p>
          <a:p>
            <a:pPr marL="0" indent="0">
              <a:buNone/>
            </a:pPr>
            <a:endParaRPr lang="ta-IN" dirty="0" smtClean="0"/>
          </a:p>
          <a:p>
            <a:pPr marL="0" indent="0">
              <a:buNone/>
            </a:pPr>
            <a:r>
              <a:rPr lang="ta-IN" dirty="0"/>
              <a:t>	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dirty="0" smtClean="0">
                <a:solidFill>
                  <a:srgbClr val="002060"/>
                </a:solidFill>
              </a:rPr>
              <a:t>0 0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002060"/>
                </a:solidFill>
              </a:rPr>
              <a:t>1 0 0 1 1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0000"/>
                </a:solidFill>
              </a:rPr>
              <a:t>1 0 0 1 1 0 0 0</a:t>
            </a:r>
            <a:r>
              <a:rPr lang="hr-HR" dirty="0" smtClean="0"/>
              <a:t> </a:t>
            </a:r>
            <a:r>
              <a:rPr lang="hr-HR" dirty="0" smtClean="0"/>
              <a:t>]</a:t>
            </a:r>
            <a:endParaRPr lang="ta-IN" dirty="0" smtClean="0"/>
          </a:p>
          <a:p>
            <a:pPr marL="0" indent="0">
              <a:buNone/>
            </a:pPr>
            <a:endParaRPr lang="ta-IN" dirty="0"/>
          </a:p>
          <a:p>
            <a:pPr marL="0" indent="0">
              <a:buNone/>
            </a:pPr>
            <a:r>
              <a:rPr lang="ta-IN" dirty="0" smtClean="0"/>
              <a:t>	</a:t>
            </a:r>
            <a:r>
              <a:rPr lang="it-IT" i="1" dirty="0"/>
              <a:t>c</a:t>
            </a:r>
            <a:r>
              <a:rPr lang="it-IT" dirty="0"/>
              <a:t>(</a:t>
            </a:r>
            <a:r>
              <a:rPr lang="it-IT" i="1" dirty="0"/>
              <a:t>x</a:t>
            </a:r>
            <a:r>
              <a:rPr lang="it-IT" dirty="0"/>
              <a:t>)</a:t>
            </a:r>
            <a:r>
              <a:rPr lang="ta-IN" dirty="0"/>
              <a:t> </a:t>
            </a:r>
            <a:r>
              <a:rPr lang="it-IT" dirty="0"/>
              <a:t>=</a:t>
            </a:r>
            <a:r>
              <a:rPr lang="en-US" i="1" dirty="0"/>
              <a:t> x</a:t>
            </a:r>
            <a:r>
              <a:rPr lang="hr-HR" baseline="30000" dirty="0"/>
              <a:t>12 </a:t>
            </a:r>
            <a:r>
              <a:rPr lang="hr-HR" dirty="0"/>
              <a:t>+ </a:t>
            </a:r>
            <a:r>
              <a:rPr lang="en-US" i="1" dirty="0"/>
              <a:t>x</a:t>
            </a:r>
            <a:r>
              <a:rPr lang="hr-HR" baseline="30000" dirty="0"/>
              <a:t>9 </a:t>
            </a:r>
            <a:r>
              <a:rPr lang="hr-HR" dirty="0"/>
              <a:t>+ </a:t>
            </a:r>
            <a:r>
              <a:rPr lang="en-US" i="1" dirty="0"/>
              <a:t>x</a:t>
            </a:r>
            <a:r>
              <a:rPr lang="hr-HR" baseline="30000" dirty="0"/>
              <a:t>8 </a:t>
            </a:r>
            <a:r>
              <a:rPr lang="hr-HR" dirty="0"/>
              <a:t>+ </a:t>
            </a:r>
            <a:r>
              <a:rPr lang="en-US" i="1" dirty="0"/>
              <a:t>x</a:t>
            </a:r>
            <a:r>
              <a:rPr lang="hr-HR" baseline="30000" dirty="0"/>
              <a:t>7 </a:t>
            </a:r>
            <a:r>
              <a:rPr lang="hr-HR" dirty="0"/>
              <a:t>+ </a:t>
            </a:r>
            <a:r>
              <a:rPr lang="en-US" i="1" dirty="0"/>
              <a:t>x</a:t>
            </a:r>
            <a:r>
              <a:rPr lang="hr-HR" baseline="30000" dirty="0"/>
              <a:t>4 </a:t>
            </a:r>
            <a:r>
              <a:rPr lang="hr-HR" dirty="0"/>
              <a:t>+ </a:t>
            </a:r>
            <a:r>
              <a:rPr lang="en-US" i="1" dirty="0"/>
              <a:t>x</a:t>
            </a:r>
            <a:r>
              <a:rPr lang="hr-HR" baseline="30000" dirty="0"/>
              <a:t>3 </a:t>
            </a:r>
            <a:r>
              <a:rPr lang="hr-HR" dirty="0"/>
              <a:t> </a:t>
            </a:r>
          </a:p>
          <a:p>
            <a:pPr marL="0" indent="0">
              <a:buNone/>
            </a:pPr>
            <a:endParaRPr lang="ta-IN" dirty="0" smtClean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r>
              <a:rPr lang="hr-HR" b="1" dirty="0"/>
              <a:t>A</a:t>
            </a:r>
            <a:r>
              <a:rPr lang="hr-HR" b="1" dirty="0" smtClean="0"/>
              <a:t>:</a:t>
            </a:r>
          </a:p>
          <a:p>
            <a:r>
              <a:rPr lang="hr-HR" dirty="0" smtClean="0"/>
              <a:t>(</a:t>
            </a:r>
            <a:r>
              <a:rPr lang="en-US" i="1" dirty="0" smtClean="0"/>
              <a:t>x</a:t>
            </a:r>
            <a:r>
              <a:rPr lang="hr-HR" baseline="30000" dirty="0" smtClean="0"/>
              <a:t>15 </a:t>
            </a:r>
            <a:r>
              <a:rPr lang="ta-IN" b="1" dirty="0"/>
              <a:t>-</a:t>
            </a:r>
            <a:r>
              <a:rPr lang="hr-HR" dirty="0" smtClean="0"/>
              <a:t>1</a:t>
            </a:r>
            <a:r>
              <a:rPr lang="hr-HR" dirty="0"/>
              <a:t>) je djeljivo </a:t>
            </a:r>
            <a:r>
              <a:rPr lang="hr-HR" dirty="0" smtClean="0"/>
              <a:t>s </a:t>
            </a:r>
            <a:r>
              <a:rPr lang="hr-HR" i="1" dirty="0"/>
              <a:t>g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</a:t>
            </a:r>
            <a:r>
              <a:rPr lang="hr-HR" dirty="0" smtClean="0"/>
              <a:t>be</a:t>
            </a:r>
            <a:r>
              <a:rPr lang="ta-IN" dirty="0" smtClean="0"/>
              <a:t>z</a:t>
            </a:r>
            <a:r>
              <a:rPr lang="hr-HR" dirty="0" smtClean="0"/>
              <a:t> </a:t>
            </a:r>
            <a:r>
              <a:rPr lang="hr-HR" dirty="0"/>
              <a:t>ostatka što znači da je </a:t>
            </a:r>
            <a:r>
              <a:rPr lang="hr-HR" i="1" dirty="0"/>
              <a:t>g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</a:t>
            </a:r>
            <a:r>
              <a:rPr lang="hr-HR" dirty="0" smtClean="0"/>
              <a:t>generirajući </a:t>
            </a:r>
            <a:r>
              <a:rPr lang="hr-HR" dirty="0"/>
              <a:t>polinom </a:t>
            </a:r>
            <a:r>
              <a:rPr lang="hr-HR" dirty="0" smtClean="0"/>
              <a:t>koda </a:t>
            </a:r>
            <a:r>
              <a:rPr lang="hr-HR" i="1" dirty="0" smtClean="0"/>
              <a:t>K</a:t>
            </a:r>
            <a:r>
              <a:rPr lang="ta-IN" dirty="0" smtClean="0"/>
              <a:t> </a:t>
            </a:r>
            <a:endParaRPr lang="hr-HR" i="1" dirty="0" smtClean="0"/>
          </a:p>
          <a:p>
            <a:endParaRPr lang="hr-HR" i="1" dirty="0"/>
          </a:p>
          <a:p>
            <a:r>
              <a:rPr lang="hr-HR" b="1" dirty="0" smtClean="0"/>
              <a:t>B:</a:t>
            </a:r>
          </a:p>
          <a:p>
            <a:r>
              <a:rPr lang="it-IT" i="1" dirty="0"/>
              <a:t>c</a:t>
            </a:r>
            <a:r>
              <a:rPr lang="it-IT" dirty="0"/>
              <a:t>(</a:t>
            </a:r>
            <a:r>
              <a:rPr lang="it-IT" i="1" dirty="0"/>
              <a:t>x</a:t>
            </a:r>
            <a:r>
              <a:rPr lang="it-IT" dirty="0" smtClean="0"/>
              <a:t>)</a:t>
            </a:r>
            <a:r>
              <a:rPr lang="ta-IN" dirty="0" smtClean="0"/>
              <a:t> </a:t>
            </a:r>
            <a:r>
              <a:rPr lang="it-IT" dirty="0" smtClean="0"/>
              <a:t>=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hr-HR" baseline="30000" dirty="0" smtClean="0"/>
              <a:t>12 </a:t>
            </a:r>
            <a:r>
              <a:rPr lang="hr-HR" dirty="0"/>
              <a:t>+ </a:t>
            </a:r>
            <a:r>
              <a:rPr lang="en-US" i="1" dirty="0" smtClean="0"/>
              <a:t>x</a:t>
            </a:r>
            <a:r>
              <a:rPr lang="hr-HR" baseline="30000" dirty="0"/>
              <a:t>9</a:t>
            </a:r>
            <a:r>
              <a:rPr lang="hr-HR" baseline="30000" dirty="0" smtClean="0"/>
              <a:t> </a:t>
            </a:r>
            <a:r>
              <a:rPr lang="hr-HR" dirty="0"/>
              <a:t>+ </a:t>
            </a:r>
            <a:r>
              <a:rPr lang="en-US" i="1" dirty="0" smtClean="0"/>
              <a:t>x</a:t>
            </a:r>
            <a:r>
              <a:rPr lang="hr-HR" baseline="30000" dirty="0"/>
              <a:t>8</a:t>
            </a:r>
            <a:r>
              <a:rPr lang="hr-HR" baseline="30000" dirty="0" smtClean="0"/>
              <a:t> </a:t>
            </a:r>
            <a:r>
              <a:rPr lang="hr-HR" dirty="0"/>
              <a:t>+ </a:t>
            </a:r>
            <a:r>
              <a:rPr lang="en-US" i="1" dirty="0" smtClean="0"/>
              <a:t>x</a:t>
            </a:r>
            <a:r>
              <a:rPr lang="hr-HR" baseline="30000" dirty="0"/>
              <a:t>7</a:t>
            </a:r>
            <a:r>
              <a:rPr lang="hr-HR" baseline="30000" dirty="0" smtClean="0"/>
              <a:t> </a:t>
            </a:r>
            <a:r>
              <a:rPr lang="hr-HR" dirty="0"/>
              <a:t>+ </a:t>
            </a:r>
            <a:r>
              <a:rPr lang="en-US" i="1" dirty="0" smtClean="0"/>
              <a:t>x</a:t>
            </a:r>
            <a:r>
              <a:rPr lang="hr-HR" baseline="30000" dirty="0"/>
              <a:t>4</a:t>
            </a:r>
            <a:r>
              <a:rPr lang="hr-HR" baseline="30000" dirty="0" smtClean="0"/>
              <a:t> </a:t>
            </a:r>
            <a:r>
              <a:rPr lang="hr-HR" dirty="0"/>
              <a:t>+ </a:t>
            </a:r>
            <a:r>
              <a:rPr lang="en-US" i="1" dirty="0" smtClean="0"/>
              <a:t>x</a:t>
            </a:r>
            <a:r>
              <a:rPr lang="hr-HR" baseline="30000" dirty="0"/>
              <a:t>3</a:t>
            </a:r>
            <a:r>
              <a:rPr lang="hr-HR" baseline="30000" dirty="0" smtClean="0"/>
              <a:t> </a:t>
            </a:r>
            <a:r>
              <a:rPr lang="hr-HR" dirty="0" smtClean="0"/>
              <a:t> </a:t>
            </a:r>
          </a:p>
          <a:p>
            <a:r>
              <a:rPr lang="hr-HR" dirty="0" smtClean="0"/>
              <a:t>[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1 0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1</a:t>
            </a:r>
            <a:r>
              <a:rPr lang="hr-HR" dirty="0" smtClean="0"/>
              <a:t> </a:t>
            </a:r>
            <a:r>
              <a:rPr lang="it-IT" dirty="0" smtClean="0"/>
              <a:t>1 1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1 1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</a:t>
            </a:r>
            <a:r>
              <a:rPr lang="it-IT" dirty="0" smtClean="0"/>
              <a:t>0</a:t>
            </a:r>
            <a:r>
              <a:rPr lang="hr-HR" dirty="0" smtClean="0"/>
              <a:t> ]</a:t>
            </a:r>
            <a:endParaRPr lang="hr-HR" b="1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945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r>
              <a:rPr lang="ta-IN" dirty="0" smtClean="0"/>
              <a:t>Igor S. Pandžić, Alen Bažant, Željko Ilić, Zdenko Vrdoljak, Mladen Kos, Vjekoslav Sinković, “Uvod u teoriju informacije i kodiranje” , Element,  Zagreb 2007</a:t>
            </a:r>
          </a:p>
          <a:p>
            <a:r>
              <a:rPr lang="hr-HR" b="1" dirty="0" smtClean="0">
                <a:solidFill>
                  <a:srgbClr val="1A06AC"/>
                </a:solidFill>
                <a:hlinkClick r:id="rId2"/>
              </a:rPr>
              <a:t>Dijeljenje polinoma</a:t>
            </a:r>
            <a:endParaRPr lang="ta-IN" b="1" dirty="0">
              <a:solidFill>
                <a:srgbClr val="1A06AC"/>
              </a:solidFill>
            </a:endParaRP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x</a:t>
            </a:r>
            <a:r>
              <a:rPr lang="en-US" dirty="0"/>
              <a:t>^15 </a:t>
            </a:r>
            <a:r>
              <a:rPr lang="en-US" dirty="0" smtClean="0"/>
              <a:t>– 1</a:t>
            </a:r>
            <a:endParaRPr lang="ta-IN" dirty="0" smtClean="0"/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x^8 + x^7 + x^6 + x^4 + 1</a:t>
            </a:r>
            <a:endParaRPr lang="hr-HR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186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8091</TotalTime>
  <Words>1128</Words>
  <Application>Microsoft Macintosh PowerPoint</Application>
  <PresentationFormat>A4 Paper (210x297 mm)</PresentationFormat>
  <Paragraphs>125</Paragraphs>
  <Slides>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FER-ZTE</vt:lpstr>
      <vt:lpstr>Picture</vt:lpstr>
      <vt:lpstr>Domaća zadaća iz predmeta “Teorija informacije”  ak. godina 2011./2012.  Studenti podgrupe:  Luka Anđelić Igor Saljivanov Tomislav Žegrec Antonio Pellizzer  Datum zadavanja zadatka: 13.12.2011.</vt:lpstr>
      <vt:lpstr>Zadatak 15: 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</vt:lpstr>
      <vt:lpstr>IZVORI</vt:lpstr>
    </vt:vector>
  </TitlesOfParts>
  <Company>MIRALab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Igor Saljivanov</cp:lastModifiedBy>
  <cp:revision>664</cp:revision>
  <cp:lastPrinted>1999-11-21T14:51:04Z</cp:lastPrinted>
  <dcterms:created xsi:type="dcterms:W3CDTF">1999-09-14T12:56:42Z</dcterms:created>
  <dcterms:modified xsi:type="dcterms:W3CDTF">2011-12-19T06:50:31Z</dcterms:modified>
</cp:coreProperties>
</file>